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57" r:id="rId4"/>
    <p:sldId id="258" r:id="rId5"/>
    <p:sldId id="266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8D75F-0DA1-4AE2-92C1-07DE2E345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575006-D126-4292-948A-7D0D5F710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FEA34B-9683-46FC-8561-F96CBF89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BEAB-9E8B-46C0-BFA1-3B180BB3B138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E51086-5285-4E11-B7BC-9C34E1AC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0A9F9C-47F3-46F5-B4ED-C28BBC05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DCE-227E-4917-9DBE-3F92DC38D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42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4F309-DCA2-41A6-9211-60EEC967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BF3038-1C19-46AC-8BC2-B45F05266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CA4FD8-B8B6-4659-A8EA-3CBA03AB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BEAB-9E8B-46C0-BFA1-3B180BB3B138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29C90E-F136-4449-9F55-14CD9A49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5FBC17-1E66-43C3-90D5-4534A52A0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DCE-227E-4917-9DBE-3F92DC38D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60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2377B8-5F83-469E-9B0F-86E9C1C38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896051-3795-4DBB-AA14-1CE4CEDE6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2BB463-03D8-4434-A201-DC8398A08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BEAB-9E8B-46C0-BFA1-3B180BB3B138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4AC939-EF8A-4164-B778-7A339596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54E9AE-F805-4623-AD3C-A1BA8E18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DCE-227E-4917-9DBE-3F92DC38D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55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BB3C8-EF01-4A2C-B726-17CA2F1BB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3FB47F-1F71-47FA-A514-B28A641E1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DC4B1A-4D2B-46CE-BB39-F58A395F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BEAB-9E8B-46C0-BFA1-3B180BB3B138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963324-55FE-4D3C-855D-11ADF7AD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E61532-C542-4A59-BC9F-23206F8A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DCE-227E-4917-9DBE-3F92DC38D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43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9DA11-556D-4DD2-8F5E-14B93674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07ED39-340C-46BE-BFF3-59CF00FD9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968ACC-12E3-4B07-9ACD-CDA99729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BEAB-9E8B-46C0-BFA1-3B180BB3B138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53CCC2-27EC-4FF7-BAB2-170B403D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5F2CF4-DA64-4362-8140-73EFC13C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DCE-227E-4917-9DBE-3F92DC38D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46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93EE3-80AD-4B0C-AB1C-CE251C1E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0C2AA3-AE81-4DC6-9EDC-01E8475D9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80DD656-5670-4EF9-83BE-01D202557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D7B5E6-7D9F-4089-AE17-A682F087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BEAB-9E8B-46C0-BFA1-3B180BB3B138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71CDBD-07D2-4A57-844C-76FD5B2C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BD9A25-42F4-4E12-ACA4-2259B7AA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DCE-227E-4917-9DBE-3F92DC38D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8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3C712-E95E-4147-94DD-08AFD7A4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401DCB-D5BF-4FFE-A9B1-0640B599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D1D488-14B6-4AB0-B425-E0C2F0D9C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7477924-4766-40D8-AB22-F51F4E9C3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A4B9627-A479-4A12-B209-0F944FEE8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FC38D9-722C-4006-A03A-1F48993CF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BEAB-9E8B-46C0-BFA1-3B180BB3B138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46A20A0-14E6-47A7-B996-69066046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63C50C6-1DDC-4F11-85BA-07ECB2C7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DCE-227E-4917-9DBE-3F92DC38D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45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84ACF-06E7-43EC-9541-73F82CC6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A5D86D5-8B02-43CC-BBAE-E846F13B3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BEAB-9E8B-46C0-BFA1-3B180BB3B138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48D1EAE-5C75-4263-A4F4-2C7F3992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6117747-B501-4462-8C74-1723A8F7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DCE-227E-4917-9DBE-3F92DC38D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66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D04B08F-0983-47E2-927B-8241D2A28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BEAB-9E8B-46C0-BFA1-3B180BB3B138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682202B-612E-4F55-81CB-A2A8AAA5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4CF411-6E65-4782-AB57-C8F73C3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DCE-227E-4917-9DBE-3F92DC38D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02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105AF-616D-4576-90CA-C44C044E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BE6705-6601-46D0-A448-44751CEF2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82F5E5-F7A7-411D-A85B-6216EE4BB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023B93-3CE4-408D-8CF4-5B849F5CC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BEAB-9E8B-46C0-BFA1-3B180BB3B138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5F0F58-7158-4D41-A789-573A6C7D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60AC43-FEE0-481A-929B-873BFEB4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DCE-227E-4917-9DBE-3F92DC38D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05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2A2A6-638C-4D27-AC0C-5915A31A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A9C77D-49BF-4BC9-81B8-91415C85D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270519-FD1F-409E-B1AD-29D3AD98E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02806A-CC08-4570-995B-56264D3E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BEAB-9E8B-46C0-BFA1-3B180BB3B138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6E33D6-7FA3-4B00-82EF-67ACFE61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28E445-F557-430C-8DC8-01954C84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7DCE-227E-4917-9DBE-3F92DC38D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62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03EE2B1-F903-4132-BD93-77E76FB6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C44655-B1EE-4450-87F5-AD17F0D2D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E16AF4-E5C1-4E7C-BD12-1451A8404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6BEAB-9E8B-46C0-BFA1-3B180BB3B138}" type="datetimeFigureOut">
              <a:rPr lang="pt-BR" smtClean="0"/>
              <a:t>24/08/2021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4B84E8-3D9B-4EE1-86BC-B29B2B618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232224-FFA3-4994-AA81-AA18B040F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67DCE-227E-4917-9DBE-3F92DC38D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41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ratschke@sc.usp.b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eses.usp.br/teses/disponiveis/livredocencia/102/tde-31012019-110234/pt-br.php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atschke@sc.usp.b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G_0210">
            <a:extLst>
              <a:ext uri="{FF2B5EF4-FFF2-40B4-BE49-F238E27FC236}">
                <a16:creationId xmlns:a16="http://schemas.microsoft.com/office/drawing/2014/main" id="{F40D3DA5-B22F-4A0C-A699-6374F2FF3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5290" r="1695"/>
          <a:stretch/>
        </p:blipFill>
        <p:spPr bwMode="auto">
          <a:xfrm>
            <a:off x="1688097" y="-98322"/>
            <a:ext cx="8979903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9448800" y="0"/>
            <a:ext cx="1488141" cy="6858000"/>
          </a:xfrm>
          <a:prstGeom prst="rect">
            <a:avLst/>
          </a:prstGeom>
          <a:gradFill>
            <a:gsLst>
              <a:gs pos="57000">
                <a:schemeClr val="tx1">
                  <a:alpha val="55000"/>
                  <a:lumMod val="74000"/>
                </a:schemeClr>
              </a:gs>
              <a:gs pos="0">
                <a:schemeClr val="tx1">
                  <a:alpha val="0"/>
                  <a:lumMod val="53000"/>
                  <a:lumOff val="47000"/>
                </a:schemeClr>
              </a:gs>
              <a:gs pos="100000">
                <a:schemeClr val="tx1">
                  <a:lumMod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rot="10800000">
            <a:off x="1488993" y="0"/>
            <a:ext cx="1488141" cy="6858000"/>
          </a:xfrm>
          <a:prstGeom prst="rect">
            <a:avLst/>
          </a:prstGeom>
          <a:gradFill>
            <a:gsLst>
              <a:gs pos="57000">
                <a:schemeClr val="tx1">
                  <a:alpha val="55000"/>
                  <a:lumMod val="74000"/>
                </a:schemeClr>
              </a:gs>
              <a:gs pos="0">
                <a:schemeClr val="tx1">
                  <a:alpha val="0"/>
                  <a:lumMod val="53000"/>
                  <a:lumOff val="47000"/>
                </a:schemeClr>
              </a:gs>
              <a:gs pos="100000">
                <a:schemeClr val="tx1">
                  <a:lumMod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B817AB3-F34B-487B-8D34-B49431EA4786}"/>
              </a:ext>
            </a:extLst>
          </p:cNvPr>
          <p:cNvSpPr/>
          <p:nvPr/>
        </p:nvSpPr>
        <p:spPr>
          <a:xfrm>
            <a:off x="1742850" y="5257800"/>
            <a:ext cx="8761053" cy="1084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75000"/>
              </a:lnSpc>
            </a:pPr>
            <a:r>
              <a:rPr lang="pt-BR" altLang="pt-BR" sz="2800" b="1" dirty="0" err="1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nomads.usp</a:t>
            </a:r>
            <a:endParaRPr lang="pt-BR" altLang="pt-BR" sz="2800" b="1" dirty="0">
              <a:solidFill>
                <a:srgbClr val="FF0000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r">
              <a:lnSpc>
                <a:spcPct val="75000"/>
              </a:lnSpc>
            </a:pPr>
            <a:r>
              <a:rPr lang="pt-BR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Núcleo de Estudos sobre Habitares Interativos</a:t>
            </a:r>
            <a:endParaRPr lang="pt-BR" altLang="pt-BR" sz="24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r">
              <a:lnSpc>
                <a:spcPct val="75000"/>
              </a:lnSpc>
            </a:pPr>
            <a:r>
              <a:rPr lang="pt-BR" altLang="pt-BR" sz="1600" dirty="0">
                <a:solidFill>
                  <a:srgbClr val="FF3300"/>
                </a:solidFill>
                <a:latin typeface="Verdana" panose="020B0604030504040204" pitchFamily="34" charset="0"/>
              </a:rPr>
              <a:t>profa. associada dra. anja pratschke | </a:t>
            </a:r>
            <a:r>
              <a:rPr lang="pt-BR" altLang="pt-BR" sz="1600" dirty="0">
                <a:solidFill>
                  <a:srgbClr val="FF3300"/>
                </a:solidFill>
                <a:latin typeface="Verdana" panose="020B0604030504040204" pitchFamily="34" charset="0"/>
                <a:hlinkClick r:id="rId3"/>
              </a:rPr>
              <a:t>pratschke@sc.usp.br</a:t>
            </a:r>
            <a:endParaRPr lang="pt-BR" altLang="pt-BR" sz="1600" dirty="0">
              <a:solidFill>
                <a:srgbClr val="FF3300"/>
              </a:solidFill>
              <a:latin typeface="Verdana" panose="020B0604030504040204" pitchFamily="34" charset="0"/>
            </a:endParaRPr>
          </a:p>
          <a:p>
            <a:pPr algn="r">
              <a:lnSpc>
                <a:spcPct val="75000"/>
              </a:lnSpc>
            </a:pPr>
            <a:r>
              <a:rPr lang="pt-BR" altLang="pt-BR" dirty="0">
                <a:solidFill>
                  <a:srgbClr val="FF0000"/>
                </a:solidFill>
                <a:latin typeface="Verdana" panose="020B0604030504040204" pitchFamily="34" charset="0"/>
              </a:rPr>
              <a:t>iau-</a:t>
            </a:r>
            <a:r>
              <a:rPr lang="pt-BR" altLang="pt-BR" dirty="0" err="1">
                <a:solidFill>
                  <a:srgbClr val="FF0000"/>
                </a:solidFill>
                <a:latin typeface="Verdana" panose="020B0604030504040204" pitchFamily="34" charset="0"/>
              </a:rPr>
              <a:t>usp</a:t>
            </a:r>
            <a:r>
              <a:rPr lang="pt-BR" altLang="pt-BR" dirty="0">
                <a:solidFill>
                  <a:srgbClr val="FF0000"/>
                </a:solidFill>
                <a:latin typeface="Verdana" panose="020B0604030504040204" pitchFamily="34" charset="0"/>
              </a:rPr>
              <a:t> / instituto de arquitetura e urbanismo / universidade </a:t>
            </a:r>
            <a:r>
              <a:rPr lang="pt-BR" altLang="pt-BR" dirty="0" err="1">
                <a:solidFill>
                  <a:srgbClr val="FF0000"/>
                </a:solidFill>
                <a:latin typeface="Verdana" panose="020B0604030504040204" pitchFamily="34" charset="0"/>
              </a:rPr>
              <a:t>of</a:t>
            </a:r>
            <a:r>
              <a:rPr lang="pt-BR" altLang="pt-BR" dirty="0">
                <a:solidFill>
                  <a:srgbClr val="FF0000"/>
                </a:solidFill>
                <a:latin typeface="Verdana" panose="020B0604030504040204" pitchFamily="34" charset="0"/>
              </a:rPr>
              <a:t> são </a:t>
            </a:r>
            <a:r>
              <a:rPr lang="pt-BR" altLang="pt-BR" dirty="0" err="1">
                <a:solidFill>
                  <a:srgbClr val="FF0000"/>
                </a:solidFill>
                <a:latin typeface="Verdana" panose="020B0604030504040204" pitchFamily="34" charset="0"/>
              </a:rPr>
              <a:t>paulo</a:t>
            </a:r>
            <a:endParaRPr lang="pt-BR" altLang="pt-BR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8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hlinkClick r:id="rId2"/>
            <a:extLst>
              <a:ext uri="{FF2B5EF4-FFF2-40B4-BE49-F238E27FC236}">
                <a16:creationId xmlns:a16="http://schemas.microsoft.com/office/drawing/2014/main" id="{0D112343-F840-4FF8-9356-AFBAF3DEF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0" t="18925" r="33629" b="38305"/>
          <a:stretch/>
        </p:blipFill>
        <p:spPr>
          <a:xfrm>
            <a:off x="521444" y="0"/>
            <a:ext cx="10268476" cy="729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3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&#10;&#10;Descrição gerada automaticamente">
            <a:extLst>
              <a:ext uri="{FF2B5EF4-FFF2-40B4-BE49-F238E27FC236}">
                <a16:creationId xmlns:a16="http://schemas.microsoft.com/office/drawing/2014/main" id="{7F15CC42-AE33-4D71-8149-45B100635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46" t="32258" r="34032" b="9821"/>
          <a:stretch/>
        </p:blipFill>
        <p:spPr>
          <a:xfrm>
            <a:off x="484632" y="1803854"/>
            <a:ext cx="3517119" cy="324414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88912DE5-9C56-4E46-BCED-E9B626E90F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89" t="22323" r="33791" b="6666"/>
          <a:stretch/>
        </p:blipFill>
        <p:spPr>
          <a:xfrm>
            <a:off x="4310676" y="1184579"/>
            <a:ext cx="3537345" cy="448269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4D1B859-AA1E-4C60-B0BC-C405D113E7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00" t="18925" r="33629" b="6093"/>
          <a:stretch/>
        </p:blipFill>
        <p:spPr>
          <a:xfrm>
            <a:off x="8162336" y="1198783"/>
            <a:ext cx="3517120" cy="437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3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88912DE5-9C56-4E46-BCED-E9B626E90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</a:blip>
          <a:srcRect l="34689" t="22323" r="33791" b="6666"/>
          <a:stretch/>
        </p:blipFill>
        <p:spPr>
          <a:xfrm>
            <a:off x="-1157179" y="98000"/>
            <a:ext cx="2960205" cy="3751315"/>
          </a:xfrm>
          <a:prstGeom prst="rect">
            <a:avLst/>
          </a:prstGeom>
        </p:spPr>
      </p:pic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4D1B859-AA1E-4C60-B0BC-C405D113E7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5000"/>
          </a:blip>
          <a:srcRect l="32500" t="18925" r="33629" b="6093"/>
          <a:stretch/>
        </p:blipFill>
        <p:spPr>
          <a:xfrm>
            <a:off x="8690287" y="-2"/>
            <a:ext cx="3169937" cy="394731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A0E0514-E909-463E-A230-1D3D81B7B2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26" t="25376" r="23630" b="23441"/>
          <a:stretch/>
        </p:blipFill>
        <p:spPr>
          <a:xfrm>
            <a:off x="2321002" y="405167"/>
            <a:ext cx="2416212" cy="182365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1922DB7-EBCD-4DBE-A470-62B0AF929D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167" t="25778" r="21500" b="23111"/>
          <a:stretch/>
        </p:blipFill>
        <p:spPr>
          <a:xfrm>
            <a:off x="0" y="4193521"/>
            <a:ext cx="2390399" cy="166267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14E0932-C8BA-4F49-B670-909D1B60A0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629" t="34122" r="22823" b="23728"/>
          <a:stretch/>
        </p:blipFill>
        <p:spPr>
          <a:xfrm>
            <a:off x="2281133" y="2378013"/>
            <a:ext cx="2385582" cy="14672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0A62C33-8473-4087-9D6C-3B99F3F816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649" t="12741" r="26667" b="15704"/>
          <a:stretch/>
        </p:blipFill>
        <p:spPr>
          <a:xfrm>
            <a:off x="5556435" y="1257436"/>
            <a:ext cx="2945023" cy="265275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D21CBBF-F8F5-4BCC-B8B4-7E10C41EE34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774" t="40255" r="38387" b="14982"/>
          <a:stretch/>
        </p:blipFill>
        <p:spPr>
          <a:xfrm>
            <a:off x="5617963" y="4027217"/>
            <a:ext cx="2945023" cy="15385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FA12482-98D8-4932-85E5-4A5A39E3003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553" t="32584" r="40310" b="37428"/>
          <a:stretch/>
        </p:blipFill>
        <p:spPr>
          <a:xfrm>
            <a:off x="8690287" y="4377508"/>
            <a:ext cx="3384269" cy="2103709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962B35FB-520D-4BBC-A236-170AF973955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709" t="23656" r="34839" b="16032"/>
          <a:stretch/>
        </p:blipFill>
        <p:spPr>
          <a:xfrm>
            <a:off x="2904480" y="3994489"/>
            <a:ext cx="2578284" cy="2781074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E8C2101E-E213-4277-B8DC-304974F09BA3}"/>
              </a:ext>
            </a:extLst>
          </p:cNvPr>
          <p:cNvSpPr/>
          <p:nvPr/>
        </p:nvSpPr>
        <p:spPr>
          <a:xfrm>
            <a:off x="5075419" y="415428"/>
            <a:ext cx="3808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2010-2018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F0722CF6-35BA-4011-B6C1-CD974E9CA873}"/>
              </a:ext>
            </a:extLst>
          </p:cNvPr>
          <p:cNvSpPr/>
          <p:nvPr/>
        </p:nvSpPr>
        <p:spPr>
          <a:xfrm>
            <a:off x="-279354" y="2651508"/>
            <a:ext cx="3808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2003-2010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E5BEE8C-866C-4511-9BC7-3D348E68FCB4}"/>
              </a:ext>
            </a:extLst>
          </p:cNvPr>
          <p:cNvSpPr/>
          <p:nvPr/>
        </p:nvSpPr>
        <p:spPr>
          <a:xfrm>
            <a:off x="8805445" y="3448526"/>
            <a:ext cx="3808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2018-2021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42D2A64-42A5-44FB-940C-D6DB79AA4CCF}"/>
              </a:ext>
            </a:extLst>
          </p:cNvPr>
          <p:cNvSpPr txBox="1"/>
          <p:nvPr/>
        </p:nvSpPr>
        <p:spPr>
          <a:xfrm>
            <a:off x="2136059" y="70283"/>
            <a:ext cx="68874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800" b="0" i="0" u="none" strike="noStrike" dirty="0" err="1">
                <a:solidFill>
                  <a:srgbClr val="00FF00"/>
                </a:solidFill>
                <a:effectLst/>
                <a:latin typeface="Arial Black" panose="020B0A04020102020204" pitchFamily="34" charset="0"/>
              </a:rPr>
              <a:t>comunidades</a:t>
            </a:r>
            <a:r>
              <a:rPr lang="pt-BR" sz="1800" b="0" i="1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_online</a:t>
            </a:r>
            <a:endParaRPr lang="pt-BR" b="0" dirty="0">
              <a:effectLst/>
            </a:endParaRPr>
          </a:p>
          <a:p>
            <a:br>
              <a:rPr lang="pt-BR" dirty="0"/>
            </a:b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64AD985-A67E-4268-8F05-EC7DDACFC78D}"/>
              </a:ext>
            </a:extLst>
          </p:cNvPr>
          <p:cNvSpPr txBox="1"/>
          <p:nvPr/>
        </p:nvSpPr>
        <p:spPr>
          <a:xfrm>
            <a:off x="2283542" y="3246792"/>
            <a:ext cx="6887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777777"/>
                </a:solidFill>
                <a:effectLst/>
                <a:latin typeface="Tahoma" panose="020B0604030504040204" pitchFamily="34" charset="0"/>
              </a:rPr>
              <a:t>Núcleo de Estudos sobre Habitares Interativos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390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G_0210">
            <a:extLst>
              <a:ext uri="{FF2B5EF4-FFF2-40B4-BE49-F238E27FC236}">
                <a16:creationId xmlns:a16="http://schemas.microsoft.com/office/drawing/2014/main" id="{F40D3DA5-B22F-4A0C-A699-6374F2FF3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5290" r="1695"/>
          <a:stretch/>
        </p:blipFill>
        <p:spPr bwMode="auto">
          <a:xfrm>
            <a:off x="1688097" y="-98322"/>
            <a:ext cx="8979903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9448800" y="0"/>
            <a:ext cx="1488141" cy="6858000"/>
          </a:xfrm>
          <a:prstGeom prst="rect">
            <a:avLst/>
          </a:prstGeom>
          <a:gradFill>
            <a:gsLst>
              <a:gs pos="57000">
                <a:schemeClr val="tx1">
                  <a:alpha val="55000"/>
                  <a:lumMod val="74000"/>
                </a:schemeClr>
              </a:gs>
              <a:gs pos="0">
                <a:schemeClr val="tx1">
                  <a:alpha val="0"/>
                  <a:lumMod val="53000"/>
                  <a:lumOff val="47000"/>
                </a:schemeClr>
              </a:gs>
              <a:gs pos="100000">
                <a:schemeClr val="tx1">
                  <a:lumMod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rot="10800000">
            <a:off x="1488993" y="0"/>
            <a:ext cx="1488141" cy="6858000"/>
          </a:xfrm>
          <a:prstGeom prst="rect">
            <a:avLst/>
          </a:prstGeom>
          <a:gradFill>
            <a:gsLst>
              <a:gs pos="57000">
                <a:schemeClr val="tx1">
                  <a:alpha val="55000"/>
                  <a:lumMod val="74000"/>
                </a:schemeClr>
              </a:gs>
              <a:gs pos="0">
                <a:schemeClr val="tx1">
                  <a:alpha val="0"/>
                  <a:lumMod val="53000"/>
                  <a:lumOff val="47000"/>
                </a:schemeClr>
              </a:gs>
              <a:gs pos="100000">
                <a:schemeClr val="tx1">
                  <a:lumMod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B817AB3-F34B-487B-8D34-B49431EA4786}"/>
              </a:ext>
            </a:extLst>
          </p:cNvPr>
          <p:cNvSpPr/>
          <p:nvPr/>
        </p:nvSpPr>
        <p:spPr>
          <a:xfrm>
            <a:off x="1742850" y="5257800"/>
            <a:ext cx="8761053" cy="1084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75000"/>
              </a:lnSpc>
            </a:pPr>
            <a:r>
              <a:rPr lang="pt-BR" altLang="pt-BR" sz="2800" b="1" dirty="0" err="1"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rPr>
              <a:t>nomads.usp</a:t>
            </a:r>
            <a:endParaRPr lang="pt-BR" altLang="pt-BR" sz="2800" b="1" dirty="0">
              <a:solidFill>
                <a:srgbClr val="FF0000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algn="r">
              <a:lnSpc>
                <a:spcPct val="75000"/>
              </a:lnSpc>
            </a:pPr>
            <a:r>
              <a:rPr lang="pt-BR" sz="24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Núcleo de Estudos sobre Habitares Interativos</a:t>
            </a:r>
            <a:endParaRPr lang="pt-BR" altLang="pt-BR" sz="24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r">
              <a:lnSpc>
                <a:spcPct val="75000"/>
              </a:lnSpc>
            </a:pPr>
            <a:r>
              <a:rPr lang="pt-BR" altLang="pt-BR" sz="1600" dirty="0">
                <a:solidFill>
                  <a:srgbClr val="FF3300"/>
                </a:solidFill>
                <a:latin typeface="Verdana" panose="020B0604030504040204" pitchFamily="34" charset="0"/>
              </a:rPr>
              <a:t>profa. associada dra. anja pratschke | </a:t>
            </a:r>
            <a:r>
              <a:rPr lang="pt-BR" altLang="pt-BR" sz="1600" dirty="0">
                <a:solidFill>
                  <a:srgbClr val="FF3300"/>
                </a:solidFill>
                <a:latin typeface="Verdana" panose="020B0604030504040204" pitchFamily="34" charset="0"/>
                <a:hlinkClick r:id="rId3"/>
              </a:rPr>
              <a:t>pratschke@sc.usp.br</a:t>
            </a:r>
            <a:endParaRPr lang="pt-BR" altLang="pt-BR" sz="1600" dirty="0">
              <a:solidFill>
                <a:srgbClr val="FF3300"/>
              </a:solidFill>
              <a:latin typeface="Verdana" panose="020B0604030504040204" pitchFamily="34" charset="0"/>
            </a:endParaRPr>
          </a:p>
          <a:p>
            <a:pPr algn="r">
              <a:lnSpc>
                <a:spcPct val="75000"/>
              </a:lnSpc>
            </a:pPr>
            <a:r>
              <a:rPr lang="pt-BR" altLang="pt-BR" dirty="0">
                <a:solidFill>
                  <a:srgbClr val="FF0000"/>
                </a:solidFill>
                <a:latin typeface="Verdana" panose="020B0604030504040204" pitchFamily="34" charset="0"/>
              </a:rPr>
              <a:t>iau-</a:t>
            </a:r>
            <a:r>
              <a:rPr lang="pt-BR" altLang="pt-BR" dirty="0" err="1">
                <a:solidFill>
                  <a:srgbClr val="FF0000"/>
                </a:solidFill>
                <a:latin typeface="Verdana" panose="020B0604030504040204" pitchFamily="34" charset="0"/>
              </a:rPr>
              <a:t>usp</a:t>
            </a:r>
            <a:r>
              <a:rPr lang="pt-BR" altLang="pt-BR" dirty="0">
                <a:solidFill>
                  <a:srgbClr val="FF0000"/>
                </a:solidFill>
                <a:latin typeface="Verdana" panose="020B0604030504040204" pitchFamily="34" charset="0"/>
              </a:rPr>
              <a:t> / instituto de arquitetura e urbanismo / universidade </a:t>
            </a:r>
            <a:r>
              <a:rPr lang="pt-BR" altLang="pt-BR" dirty="0" err="1">
                <a:solidFill>
                  <a:srgbClr val="FF0000"/>
                </a:solidFill>
                <a:latin typeface="Verdana" panose="020B0604030504040204" pitchFamily="34" charset="0"/>
              </a:rPr>
              <a:t>of</a:t>
            </a:r>
            <a:r>
              <a:rPr lang="pt-BR" altLang="pt-BR" dirty="0">
                <a:solidFill>
                  <a:srgbClr val="FF0000"/>
                </a:solidFill>
                <a:latin typeface="Verdana" panose="020B0604030504040204" pitchFamily="34" charset="0"/>
              </a:rPr>
              <a:t> são </a:t>
            </a:r>
            <a:r>
              <a:rPr lang="pt-BR" altLang="pt-BR" dirty="0" err="1">
                <a:solidFill>
                  <a:srgbClr val="FF0000"/>
                </a:solidFill>
                <a:latin typeface="Verdana" panose="020B0604030504040204" pitchFamily="34" charset="0"/>
              </a:rPr>
              <a:t>paulo</a:t>
            </a:r>
            <a:endParaRPr lang="pt-BR" altLang="pt-BR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1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85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Tahoma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Pratschke Anja</dc:creator>
  <cp:lastModifiedBy>Pratschke Anja</cp:lastModifiedBy>
  <cp:revision>13</cp:revision>
  <dcterms:created xsi:type="dcterms:W3CDTF">2021-06-28T15:41:43Z</dcterms:created>
  <dcterms:modified xsi:type="dcterms:W3CDTF">2021-08-24T18:43:15Z</dcterms:modified>
</cp:coreProperties>
</file>