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1" d="100"/>
          <a:sy n="71" d="100"/>
        </p:scale>
        <p:origin x="60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01972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653343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766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87467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04362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416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34660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91651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98021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79225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2640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s-ES_tradnl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s-ES_tradnl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9AE13-4CFD-45BB-9C4C-B8ECDD9E95B7}" type="datetimeFigureOut">
              <a:rPr lang="es-ES_tradnl" smtClean="0"/>
              <a:t>17/03/2016</a:t>
            </a:fld>
            <a:endParaRPr lang="es-ES_tradnl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70B87-8432-4715-A9AB-489A8F1B843B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3694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_tradnl" dirty="0" smtClean="0"/>
              <a:t>Aula 8 - </a:t>
            </a:r>
            <a:r>
              <a:rPr lang="es-ES_tradnl" dirty="0" err="1" smtClean="0"/>
              <a:t>Economia</a:t>
            </a:r>
            <a:r>
              <a:rPr lang="es-ES_tradnl" dirty="0" smtClean="0"/>
              <a:t> Brasileira na </a:t>
            </a:r>
            <a:r>
              <a:rPr lang="es-ES_tradnl" dirty="0" err="1" smtClean="0"/>
              <a:t>primeira</a:t>
            </a:r>
            <a:r>
              <a:rPr lang="es-ES_tradnl" dirty="0" smtClean="0"/>
              <a:t> </a:t>
            </a:r>
            <a:r>
              <a:rPr lang="es-ES_tradnl" dirty="0" err="1" smtClean="0"/>
              <a:t>metade</a:t>
            </a:r>
            <a:r>
              <a:rPr lang="es-ES_tradnl" dirty="0" smtClean="0"/>
              <a:t> do sec. XX: </a:t>
            </a:r>
            <a:r>
              <a:rPr lang="es-ES_tradnl" dirty="0" err="1" smtClean="0"/>
              <a:t>balanço</a:t>
            </a:r>
            <a:r>
              <a:rPr lang="es-ES_tradnl" dirty="0" smtClean="0"/>
              <a:t> e perspectivas </a:t>
            </a:r>
            <a:endParaRPr lang="es-ES_tradnl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 smtClean="0"/>
              <a:t>Profa. Eliana </a:t>
            </a:r>
            <a:r>
              <a:rPr lang="es-ES_tradnl" dirty="0" err="1" smtClean="0"/>
              <a:t>Tadeu</a:t>
            </a:r>
            <a:r>
              <a:rPr lang="es-ES_tradnl" dirty="0" smtClean="0"/>
              <a:t> Terci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364075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dirty="0" smtClean="0"/>
              <a:t>Economia voltada para dentro: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Não prescinde do setor exportador, cuja expansão possibilita alta capitalização e absorção do progresso técnico, ou seja, modifica-se o papel do setor externo que vai deixando de ser o fator determinante do nível de renda para ser elemento estratégico no processo de formação do capital.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Porém, iniciado o processo, o crescimento poderá continuar mesmo com redução da capacidade para importar, porém com forte pressão inflacionária.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De fato nos períodos 1920-29 e 1946-54 que o ritmo de crescimento se intensifica, períodos em que a economia recupera a capacidade para importar.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1920-57 – reduz significativamente a importância do setor externo na geração da renda, assim uma redução da procura externa não afeta o nível de emprego e renda no país </a:t>
            </a:r>
            <a:r>
              <a:rPr lang="pt-BR" dirty="0" smtClean="0">
                <a:latin typeface="Calibri" panose="020F0502020204030204" pitchFamily="34" charset="0"/>
              </a:rPr>
              <a:t>→</a:t>
            </a:r>
            <a:r>
              <a:rPr lang="pt-BR" dirty="0" smtClean="0"/>
              <a:t> </a:t>
            </a:r>
            <a:r>
              <a:rPr lang="pt-BR" b="1" dirty="0" smtClean="0"/>
              <a:t>mudança estrutural mais importante</a:t>
            </a: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716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Decorre que a segunda mudança estrutural importante que </a:t>
            </a:r>
            <a:r>
              <a:rPr lang="pt-BR" b="1" dirty="0" smtClean="0"/>
              <a:t>deve </a:t>
            </a:r>
            <a:r>
              <a:rPr lang="pt-BR" dirty="0" smtClean="0"/>
              <a:t>ocorrer para que a </a:t>
            </a:r>
            <a:r>
              <a:rPr lang="pt-BR" b="1" dirty="0" smtClean="0"/>
              <a:t>política</a:t>
            </a:r>
            <a:r>
              <a:rPr lang="pt-BR" dirty="0" smtClean="0"/>
              <a:t> </a:t>
            </a:r>
            <a:r>
              <a:rPr lang="pt-BR" b="1" dirty="0" smtClean="0"/>
              <a:t>econômica</a:t>
            </a:r>
            <a:r>
              <a:rPr lang="pt-BR" dirty="0" smtClean="0"/>
              <a:t> consiga manter o emprego e o crescimento: o setor de bens de capital crescer com maior intensidade que o conjunto da indústria.</a:t>
            </a:r>
          </a:p>
          <a:p>
            <a:pPr marL="0" indent="0">
              <a:buNone/>
            </a:pPr>
            <a:r>
              <a:rPr lang="pt-BR" dirty="0" smtClean="0"/>
              <a:t>Questão regional: o café integrou as regiões, porém os desníveis de renda foram flagrantes: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Industrialização, após reforma tarifaria de 1844, favoreceu a industrialização em quase todas as regiões, o ponto de inflexão foi a Primeira Guerra (249)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articulação regional com o café se fez desviando para a região cafeeira o produto destinado ao exterior.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Reversão espontânea é praticamente impossível, haja vista que a concentração é universal. (250)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A decadência da região nordestina é secular, graças a monocultura e a pobreza de recursos, daí que impõe baixos níveis de produtividade, pobreza da </a:t>
            </a:r>
            <a:r>
              <a:rPr lang="pt-BR" smtClean="0"/>
              <a:t>produção agrícola.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50716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Inserção brasileira se faz via Imperialismo, resulta da penetração do capital financeiro</a:t>
            </a:r>
            <a:r>
              <a:rPr lang="pt-BR" dirty="0" smtClean="0">
                <a:latin typeface="Calibri" panose="020F0502020204030204" pitchFamily="34" charset="0"/>
              </a:rPr>
              <a:t>→ contradições – transformações profundas e herança colonial: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Mercado interno – </a:t>
            </a:r>
            <a:r>
              <a:rPr lang="pt-BR" b="1" dirty="0" smtClean="0">
                <a:latin typeface="Calibri" panose="020F0502020204030204" pitchFamily="34" charset="0"/>
              </a:rPr>
              <a:t>consumo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Progresso técnico, transportes e comunicações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I Guerra é o ponto d inflexão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Urbanização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>
                <a:latin typeface="Calibri" panose="020F0502020204030204" pitchFamily="34" charset="0"/>
              </a:rPr>
              <a:t>1930 – consolidação da nova etapa (292)</a:t>
            </a:r>
          </a:p>
        </p:txBody>
      </p:sp>
    </p:spTree>
    <p:extLst>
      <p:ext uri="{BB962C8B-B14F-4D97-AF65-F5344CB8AC3E}">
        <p14:creationId xmlns:p14="http://schemas.microsoft.com/office/powerpoint/2010/main" val="1831419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>
                <a:latin typeface="Calibri" panose="020F0502020204030204" pitchFamily="34" charset="0"/>
              </a:rPr>
              <a:t>Tentativas de retorno ao passado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Fortalecimento do SME – quais as chances reais? E os interesses imperialistas (297)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pt-BR" dirty="0" smtClean="0"/>
              <a:t>(298) são todas essas....sua população.</a:t>
            </a:r>
          </a:p>
          <a:p>
            <a:r>
              <a:rPr lang="pt-BR" dirty="0" smtClean="0"/>
              <a:t>Resquícios do passado, vicissitudes – política econômica baseada na restrição cambial e necessidades fiscais </a:t>
            </a:r>
            <a:r>
              <a:rPr lang="pt-BR" dirty="0" smtClean="0">
                <a:latin typeface="Calibri" panose="020F0502020204030204" pitchFamily="34" charset="0"/>
              </a:rPr>
              <a:t>→ estímulo a industrias fictícias – crescimento industrial desordenado, desconexo </a:t>
            </a:r>
            <a:r>
              <a:rPr lang="pt-BR" smtClean="0">
                <a:latin typeface="Calibri" panose="020F0502020204030204" pitchFamily="34" charset="0"/>
              </a:rPr>
              <a:t>e fragmentado.</a:t>
            </a:r>
            <a:r>
              <a:rPr lang="pt-BR" smtClean="0"/>
              <a:t> </a:t>
            </a: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 smtClean="0"/>
          </a:p>
          <a:p>
            <a:pPr>
              <a:buFont typeface="Wingdings" panose="05000000000000000000" pitchFamily="2" charset="2"/>
              <a:buChar char="ü"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587912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419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Tema do Office</vt:lpstr>
      <vt:lpstr>Aula 8 - Economia Brasileira na primeira metade do sec. XX: balanço e perspectivas 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8 - Economia Brasileira na primeira metade do sec. XX: balanço e perspectivas</dc:title>
  <dc:creator>Eliana Terci</dc:creator>
  <cp:lastModifiedBy>Eliana Terci</cp:lastModifiedBy>
  <cp:revision>12</cp:revision>
  <dcterms:created xsi:type="dcterms:W3CDTF">2016-03-16T20:11:53Z</dcterms:created>
  <dcterms:modified xsi:type="dcterms:W3CDTF">2016-03-17T15:22:52Z</dcterms:modified>
</cp:coreProperties>
</file>