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8" r:id="rId10"/>
    <p:sldId id="269" r:id="rId11"/>
    <p:sldId id="274" r:id="rId12"/>
    <p:sldId id="270" r:id="rId13"/>
    <p:sldId id="271" r:id="rId14"/>
    <p:sldId id="272" r:id="rId15"/>
    <p:sldId id="264" r:id="rId16"/>
    <p:sldId id="265" r:id="rId17"/>
    <p:sldId id="266" r:id="rId18"/>
    <p:sldId id="267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3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054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5472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5827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2916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8739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314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8851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89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6305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6838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2675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1892B-B3CC-439F-A8C4-52720E16DCEC}" type="datetimeFigureOut">
              <a:rPr lang="pt-BR" smtClean="0"/>
              <a:t>19/04/2019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A67C6-E912-4910-A5B1-6E5DD83A9B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862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2.senado.leg.br/noticias/materias/2019/02/19/senado-aprova-proibicao-de-casamento-de-menores-de-16-anos" TargetMode="External"/><Relationship Id="rId2" Type="http://schemas.openxmlformats.org/officeDocument/2006/relationships/hyperlink" Target="https://g1.globo.com/politica/noticia/camara-aprova-projeto-que-proibe-casamento-de-menores-de-16-anos.g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25.senado.leg.br/web/atividade/materias/-/materia/133561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04900" y="1122363"/>
            <a:ext cx="10229850" cy="2387600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Casamento</a:t>
            </a:r>
            <a:r>
              <a:rPr lang="pt-BR" sz="3600" b="1" dirty="0"/>
              <a:t>: conceito, natureza jurídica, elementos constitutivos.  </a:t>
            </a:r>
            <a:r>
              <a:rPr lang="pt-BR" sz="3600" b="1" dirty="0">
                <a:solidFill>
                  <a:srgbClr val="FF0000"/>
                </a:solidFill>
              </a:rPr>
              <a:t>Princípios matrimoniais</a:t>
            </a:r>
            <a:r>
              <a:rPr lang="pt-BR" sz="3600" b="1" dirty="0"/>
              <a:t>.  </a:t>
            </a:r>
            <a:r>
              <a:rPr lang="pt-BR" sz="3600" b="1" dirty="0">
                <a:solidFill>
                  <a:srgbClr val="FF0000"/>
                </a:solidFill>
              </a:rPr>
              <a:t>Capacidade</a:t>
            </a:r>
            <a:r>
              <a:rPr lang="pt-BR" sz="3600" b="1" dirty="0"/>
              <a:t> para o casamento, idade núbil.  </a:t>
            </a:r>
            <a:r>
              <a:rPr lang="pt-BR" sz="3600" b="1" dirty="0">
                <a:solidFill>
                  <a:srgbClr val="FF0000"/>
                </a:solidFill>
              </a:rPr>
              <a:t>Habilitação</a:t>
            </a:r>
            <a:r>
              <a:rPr lang="pt-BR" sz="3600" b="1" dirty="0"/>
              <a:t> para o casamento.</a:t>
            </a:r>
            <a:endParaRPr lang="pt-BR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04900" y="3602038"/>
            <a:ext cx="10229850" cy="1655762"/>
          </a:xfrm>
        </p:spPr>
        <p:txBody>
          <a:bodyPr/>
          <a:lstStyle/>
          <a:p>
            <a:endParaRPr lang="pt-BR" dirty="0"/>
          </a:p>
          <a:p>
            <a:r>
              <a:rPr lang="pt-BR" sz="3200" b="1" dirty="0"/>
              <a:t>GISELDA MARIA FERNANDES NOVAES HIRONAKA</a:t>
            </a:r>
          </a:p>
          <a:p>
            <a:r>
              <a:rPr lang="pt-BR" sz="2800" b="1" dirty="0"/>
              <a:t>Professora Titular de Direito Civil da Faculdade de Direito da USP</a:t>
            </a:r>
          </a:p>
        </p:txBody>
      </p:sp>
    </p:spTree>
    <p:extLst>
      <p:ext uri="{BB962C8B-B14F-4D97-AF65-F5344CB8AC3E}">
        <p14:creationId xmlns:p14="http://schemas.microsoft.com/office/powerpoint/2010/main" val="3869101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705B89-6B6D-5B4B-8E39-3FEEB44D03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Comentários aos artigos da capacidade para casamento (cont.)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D03B32-08DA-A541-9BB2-A3DBCFA40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1075"/>
          </a:xfrm>
        </p:spPr>
        <p:txBody>
          <a:bodyPr/>
          <a:lstStyle/>
          <a:p>
            <a:pPr algn="just"/>
            <a:endParaRPr lang="pt-BR" dirty="0"/>
          </a:p>
          <a:p>
            <a:pPr algn="just"/>
            <a:r>
              <a:rPr lang="pt-BR" u="sng" dirty="0"/>
              <a:t>Art. 1.518</a:t>
            </a:r>
            <a:r>
              <a:rPr lang="pt-BR" dirty="0"/>
              <a:t>.  Até a celebração do casamento podem os pais ou tutores revogar a autorização.  (Redação dada pela Lei nº 13.146, de 2015)</a:t>
            </a:r>
          </a:p>
          <a:p>
            <a:pPr algn="just"/>
            <a:r>
              <a:rPr lang="pt-BR" b="1" dirty="0"/>
              <a:t>Comentário</a:t>
            </a:r>
            <a:r>
              <a:rPr lang="pt-BR" dirty="0"/>
              <a:t>: antes os curadores também podiam revogar, e desde 2015 não podem mais.</a:t>
            </a:r>
          </a:p>
          <a:p>
            <a:pPr algn="just"/>
            <a:r>
              <a:rPr lang="pt-BR" u="sng" dirty="0"/>
              <a:t>Art. 1.519</a:t>
            </a:r>
            <a:r>
              <a:rPr lang="pt-BR" dirty="0"/>
              <a:t>. A denegação do consentimento, quando injusta, pode ser suprida pelo juiz.</a:t>
            </a:r>
          </a:p>
        </p:txBody>
      </p:sp>
    </p:spTree>
    <p:extLst>
      <p:ext uri="{BB962C8B-B14F-4D97-AF65-F5344CB8AC3E}">
        <p14:creationId xmlns:p14="http://schemas.microsoft.com/office/powerpoint/2010/main" val="4096301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303C1-B1FF-C24F-9ADE-74D4A9C47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pt-BR" b="1" dirty="0"/>
              <a:t>A questão do casamento sem idade núbil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F49BDC-19E9-6E4B-9712-44149C19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0124"/>
            <a:ext cx="10515600" cy="5641976"/>
          </a:xfrm>
        </p:spPr>
        <p:txBody>
          <a:bodyPr>
            <a:normAutofit/>
          </a:bodyPr>
          <a:lstStyle/>
          <a:p>
            <a:endParaRPr lang="pt-BR" dirty="0"/>
          </a:p>
          <a:p>
            <a:pPr algn="just"/>
            <a:r>
              <a:rPr lang="pt-BR" u="sng" dirty="0"/>
              <a:t>Art. 1.520</a:t>
            </a:r>
            <a:r>
              <a:rPr lang="pt-BR" dirty="0"/>
              <a:t>. Excepcionalmente, será permitido o casamento de quem ainda não alcançou a idade núbil (art. 1517), para evitar imposição ou cumprimento de pena criminal ou em caso de gravidez.</a:t>
            </a:r>
          </a:p>
          <a:p>
            <a:pPr lvl="1" algn="just"/>
            <a:r>
              <a:rPr lang="pt-BR" sz="2800" dirty="0"/>
              <a:t>“De início, a Lei 11.106/2005 afastou a extinção da punibilidade nos casos de estupro presumido (art. 107, </a:t>
            </a:r>
            <a:r>
              <a:rPr lang="pt-BR" sz="2800" dirty="0" err="1"/>
              <a:t>incs</a:t>
            </a:r>
            <a:r>
              <a:rPr lang="pt-BR" sz="2800" dirty="0"/>
              <a:t>. VII e VIII, do CP), ou seja, na hipótese de alguém manter uma relação sexual com uma criança com idade inferior a 14 anos, e depois se casar com ela. Como não há que se falar mais em extinção da punibilidade, muitos doutrinadores passaram a entender que o art. 1.520 do CC estaria revogado na parte que tratava da extinção da pena criminal” (TARTUCE, v. 5, 2019, p. 58).</a:t>
            </a:r>
          </a:p>
        </p:txBody>
      </p:sp>
    </p:spTree>
    <p:extLst>
      <p:ext uri="{BB962C8B-B14F-4D97-AF65-F5344CB8AC3E}">
        <p14:creationId xmlns:p14="http://schemas.microsoft.com/office/powerpoint/2010/main" val="1818201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303C1-B1FF-C24F-9ADE-74D4A9C47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pt-BR" b="1" dirty="0"/>
              <a:t>A questão do casamento sem idade núbil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F49BDC-19E9-6E4B-9712-44149C19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0124"/>
            <a:ext cx="10515600" cy="5641976"/>
          </a:xfrm>
        </p:spPr>
        <p:txBody>
          <a:bodyPr>
            <a:normAutofit lnSpcReduction="10000"/>
          </a:bodyPr>
          <a:lstStyle/>
          <a:p>
            <a:endParaRPr lang="pt-BR" dirty="0"/>
          </a:p>
          <a:p>
            <a:pPr algn="just"/>
            <a:r>
              <a:rPr lang="pt-BR" u="sng" dirty="0"/>
              <a:t>Art. 1.520</a:t>
            </a:r>
            <a:r>
              <a:rPr lang="pt-BR" dirty="0"/>
              <a:t>. Excepcionalmente, será permitido o casamento de quem ainda não alcançou a idade núbil (art. 1517), para evitar imposição ou cumprimento de pena criminal ou em caso de gravidez.</a:t>
            </a:r>
          </a:p>
          <a:p>
            <a:pPr lvl="1" algn="just"/>
            <a:r>
              <a:rPr lang="pt-BR" sz="2800" dirty="0"/>
              <a:t>“lei penal, a Lei 12.015, de 7 de agosto de 2009, parece ter encerrado o debate anterior, não sendo mais possível o casamento da menor com aquele que cometeu o crime antes denominado como de estupro presumido, em hipótese alguma. Isso porque o Código Penal, ao tratar dos </a:t>
            </a:r>
            <a:r>
              <a:rPr lang="pt-BR" sz="2800" i="1" dirty="0"/>
              <a:t>crimes sexuais contra vulnerável</a:t>
            </a:r>
            <a:r>
              <a:rPr lang="pt-BR" sz="2800" dirty="0"/>
              <a:t>, passou a prever em seu art. 217-A que é crime “Ter conjunção carnal ou praticar outro ato libidinoso com menor de 14 (catorze) anos”. O tipo penal passou a ser denominado como </a:t>
            </a:r>
            <a:r>
              <a:rPr lang="pt-BR" sz="2800" i="1" dirty="0"/>
              <a:t>estupro de vulnerável</a:t>
            </a:r>
            <a:r>
              <a:rPr lang="pt-BR" sz="2800" dirty="0"/>
              <a:t>, sendo certo que a vulnerabilidade encerra uma presunção absoluta ou </a:t>
            </a:r>
            <a:r>
              <a:rPr lang="pt-BR" sz="2800" i="1" dirty="0" err="1"/>
              <a:t>iure</a:t>
            </a:r>
            <a:r>
              <a:rPr lang="pt-BR" sz="2800" i="1" dirty="0"/>
              <a:t> et de </a:t>
            </a:r>
            <a:r>
              <a:rPr lang="pt-BR" sz="2800" i="1" dirty="0" err="1"/>
              <a:t>iure</a:t>
            </a:r>
            <a:r>
              <a:rPr lang="pt-BR" sz="2800" i="1" dirty="0"/>
              <a:t>” </a:t>
            </a:r>
            <a:r>
              <a:rPr lang="pt-BR" sz="2800" dirty="0"/>
              <a:t>(TARTUCE, v. 5, 2019, p. 59).</a:t>
            </a:r>
          </a:p>
        </p:txBody>
      </p:sp>
    </p:spTree>
    <p:extLst>
      <p:ext uri="{BB962C8B-B14F-4D97-AF65-F5344CB8AC3E}">
        <p14:creationId xmlns:p14="http://schemas.microsoft.com/office/powerpoint/2010/main" val="77618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C303C1-B1FF-C24F-9ADE-74D4A9C47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1125200" cy="1325563"/>
          </a:xfrm>
        </p:spPr>
        <p:txBody>
          <a:bodyPr/>
          <a:lstStyle/>
          <a:p>
            <a:r>
              <a:rPr lang="pt-BR" b="1" dirty="0"/>
              <a:t>A questão do casamento sem idade núbil (cont.)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0F49BDC-19E9-6E4B-9712-44149C19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0124"/>
            <a:ext cx="10515600" cy="5641976"/>
          </a:xfrm>
        </p:spPr>
        <p:txBody>
          <a:bodyPr>
            <a:normAutofit/>
          </a:bodyPr>
          <a:lstStyle/>
          <a:p>
            <a:endParaRPr lang="pt-BR" dirty="0"/>
          </a:p>
          <a:p>
            <a:pPr algn="just"/>
            <a:r>
              <a:rPr lang="pt-BR" dirty="0"/>
              <a:t>Seguindo na tendência e encerrando o debate, o Senado aprovou em </a:t>
            </a:r>
            <a:r>
              <a:rPr lang="pt-BR" b="1" dirty="0"/>
              <a:t>19 de fevereiro de 2019 </a:t>
            </a:r>
            <a:r>
              <a:rPr lang="pt-BR" dirty="0"/>
              <a:t>o PLC 56/2018, pelo qual fica terminantemente proibido o casamento de pessoas menores de 16 anos, em qualquer hipótese.</a:t>
            </a:r>
          </a:p>
          <a:p>
            <a:pPr lvl="1" algn="just"/>
            <a:r>
              <a:rPr lang="pt-BR" sz="2800" dirty="0">
                <a:hlinkClick r:id="rId2"/>
              </a:rPr>
              <a:t>A Câmara já havia aprovado o projeto em 5 de junho de 2018</a:t>
            </a:r>
            <a:r>
              <a:rPr lang="pt-BR" sz="2800" dirty="0"/>
              <a:t>.</a:t>
            </a:r>
          </a:p>
          <a:p>
            <a:pPr lvl="1" algn="just"/>
            <a:r>
              <a:rPr lang="pt-BR" sz="2800" dirty="0">
                <a:hlinkClick r:id="rId3"/>
              </a:rPr>
              <a:t>O Senado aprovou o projeto em 19 de fevereiro de 2019</a:t>
            </a:r>
            <a:r>
              <a:rPr lang="pt-BR" sz="2800" dirty="0"/>
              <a:t>.</a:t>
            </a:r>
          </a:p>
          <a:p>
            <a:pPr lvl="1" algn="just"/>
            <a:r>
              <a:rPr lang="pt-BR" sz="2800" dirty="0"/>
              <a:t>O PLC 56/2018 agora aguarda sanção presidencial. Link para o projeto: </a:t>
            </a:r>
            <a:r>
              <a:rPr lang="pt-BR" sz="2800" dirty="0">
                <a:hlinkClick r:id="rId4"/>
              </a:rPr>
              <a:t>https://www25.senado.leg.br/web/atividade/materias/-/materia/133561</a:t>
            </a:r>
            <a:endParaRPr lang="pt-BR" sz="2800" dirty="0"/>
          </a:p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356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6566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869C11C-0A18-C74F-8AB4-F13E50F0C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74363"/>
            <a:ext cx="2752354" cy="2709275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Nova redação do art. 1.520 do CC/02 conforme aprovação no Congresso</a:t>
            </a:r>
          </a:p>
        </p:txBody>
      </p:sp>
      <p:pic>
        <p:nvPicPr>
          <p:cNvPr id="5" name="Imagem 4" descr="Uma imagem contendo captura de tela&#10;&#10;Descrição gerada automaticamente">
            <a:extLst>
              <a:ext uri="{FF2B5EF4-FFF2-40B4-BE49-F238E27FC236}">
                <a16:creationId xmlns:a16="http://schemas.microsoft.com/office/drawing/2014/main" id="{D25C7A08-A473-5046-AE00-A8833ABFC1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2975" y="1266183"/>
            <a:ext cx="8405766" cy="449708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939494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Habilitação para o casamento.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/>
              <a:t>Primeira fase; promovida perante o oficial do registro civil (residência dos nubentes).</a:t>
            </a:r>
          </a:p>
          <a:p>
            <a:pPr algn="just"/>
            <a:r>
              <a:rPr lang="pt-BR" dirty="0"/>
              <a:t>Habilitação:</a:t>
            </a:r>
          </a:p>
          <a:p>
            <a:pPr lvl="1" algn="just"/>
            <a:r>
              <a:rPr lang="pt-BR" dirty="0"/>
              <a:t>Requerimento + juntada de documentos + publicidade + parecer do MP = certificado de aptidão para celebração do casamento.</a:t>
            </a:r>
          </a:p>
          <a:p>
            <a:pPr lvl="1" algn="just"/>
            <a:r>
              <a:rPr lang="pt-BR" dirty="0"/>
              <a:t>Lei n. 12.133/2009 – desburocratizou e </a:t>
            </a:r>
            <a:r>
              <a:rPr lang="pt-BR" dirty="0" err="1"/>
              <a:t>desjudicializou</a:t>
            </a:r>
            <a:r>
              <a:rPr lang="pt-BR" dirty="0"/>
              <a:t> esta fase</a:t>
            </a:r>
          </a:p>
          <a:p>
            <a:pPr algn="just"/>
            <a:r>
              <a:rPr lang="pt-BR" dirty="0"/>
              <a:t>Nubentes maiores de 18 anos: </a:t>
            </a:r>
          </a:p>
          <a:p>
            <a:pPr lvl="1" algn="just"/>
            <a:r>
              <a:rPr lang="pt-BR" dirty="0"/>
              <a:t>Certidão de nascimento ou RG</a:t>
            </a:r>
          </a:p>
          <a:p>
            <a:pPr lvl="1" algn="just"/>
            <a:r>
              <a:rPr lang="pt-BR" dirty="0"/>
              <a:t>Declaração dos nubentes sobre seus estados civis</a:t>
            </a:r>
          </a:p>
          <a:p>
            <a:pPr lvl="1" algn="just"/>
            <a:r>
              <a:rPr lang="pt-BR" dirty="0"/>
              <a:t>Declaração de duas testemunhas sobre não existirem impedimentos legais</a:t>
            </a:r>
          </a:p>
          <a:p>
            <a:pPr lvl="1" algn="just"/>
            <a:r>
              <a:rPr lang="pt-BR" dirty="0"/>
              <a:t>Juntada de pacto antenupcial, se houver</a:t>
            </a:r>
          </a:p>
        </p:txBody>
      </p:sp>
    </p:spTree>
    <p:extLst>
      <p:ext uri="{BB962C8B-B14F-4D97-AF65-F5344CB8AC3E}">
        <p14:creationId xmlns:p14="http://schemas.microsoft.com/office/powerpoint/2010/main" val="369944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Habilitação para o casamento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Nubentes com idade entre 16 e 18 anos:</a:t>
            </a:r>
          </a:p>
          <a:p>
            <a:pPr lvl="1" algn="just"/>
            <a:r>
              <a:rPr lang="pt-BR" dirty="0"/>
              <a:t>Devem também juntar a autorização por escrito de ambos os pais ou tutor.</a:t>
            </a:r>
          </a:p>
          <a:p>
            <a:pPr algn="just"/>
            <a:r>
              <a:rPr lang="pt-BR" dirty="0"/>
              <a:t>Nubente (s) viúvo (s), divorciado (s) ou casamento anterior anulado:</a:t>
            </a:r>
          </a:p>
          <a:p>
            <a:pPr lvl="1" algn="just"/>
            <a:r>
              <a:rPr lang="pt-BR" dirty="0"/>
              <a:t>Juntará (</a:t>
            </a:r>
            <a:r>
              <a:rPr lang="pt-BR" dirty="0" err="1"/>
              <a:t>ão</a:t>
            </a:r>
            <a:r>
              <a:rPr lang="pt-BR" dirty="0"/>
              <a:t>) a certidão de óbito do cônjuge falecido, a sentença de divórcio ou a sentença de nulidade ou anulação do casamento, tudo com prova de trânsito em julgado, respectivamente.</a:t>
            </a:r>
          </a:p>
          <a:p>
            <a:pPr lvl="1" algn="just"/>
            <a:endParaRPr lang="pt-BR" dirty="0"/>
          </a:p>
          <a:p>
            <a:pPr algn="just"/>
            <a:r>
              <a:rPr lang="pt-BR" dirty="0"/>
              <a:t>Publicação de editais dos proclamas em local visível e nas circunscrições do registro de nascimento de ambos os nubentes, por 15 dias.  Publicação também na imprensa local.</a:t>
            </a:r>
          </a:p>
        </p:txBody>
      </p:sp>
    </p:spTree>
    <p:extLst>
      <p:ext uri="{BB962C8B-B14F-4D97-AF65-F5344CB8AC3E}">
        <p14:creationId xmlns:p14="http://schemas.microsoft.com/office/powerpoint/2010/main" val="16240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Habilitação para o casamento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Se houver oposição de impedimentos ao casamento, abre-se o prazo de 3 dias para os nubentes se defenderão.</a:t>
            </a:r>
          </a:p>
          <a:p>
            <a:pPr algn="just"/>
            <a:r>
              <a:rPr lang="pt-BR" dirty="0"/>
              <a:t>Remetem-se , após, ao juiz, os autos. </a:t>
            </a:r>
          </a:p>
          <a:p>
            <a:pPr algn="just"/>
            <a:r>
              <a:rPr lang="pt-BR" dirty="0"/>
              <a:t>Nubentes e oponentes terão o prazo de 10 dias para apresentarem provas.</a:t>
            </a:r>
          </a:p>
          <a:p>
            <a:pPr algn="just"/>
            <a:r>
              <a:rPr lang="pt-BR" dirty="0"/>
              <a:t>O juiz ouvirá o MP e, afinal, decidirá (art. 67 da Lei de Registros Públicos)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304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Habilitação para o casamento 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/>
              <a:t>Concluído o prazo para publicação dos proclamas, o oficial abre vista para o MP. </a:t>
            </a:r>
          </a:p>
          <a:p>
            <a:pPr algn="just"/>
            <a:r>
              <a:rPr lang="pt-BR" dirty="0"/>
              <a:t>Se não houver nenhuma contestação por parte desse órgão, é expedido o certificado de habilitação, cujos efeitos valerão por 90 dias.</a:t>
            </a:r>
          </a:p>
          <a:p>
            <a:pPr algn="just"/>
            <a:r>
              <a:rPr lang="pt-BR" dirty="0"/>
              <a:t>Os nubentes estarão aptos para a celebração civil ou religiosa do casamento.  </a:t>
            </a:r>
          </a:p>
        </p:txBody>
      </p:sp>
    </p:spTree>
    <p:extLst>
      <p:ext uri="{BB962C8B-B14F-4D97-AF65-F5344CB8AC3E}">
        <p14:creationId xmlns:p14="http://schemas.microsoft.com/office/powerpoint/2010/main" val="418869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Casamento</a:t>
            </a:r>
            <a:r>
              <a:rPr lang="pt-BR" b="1" dirty="0"/>
              <a:t>: conceito, natureza jurídica, elementos constitutivos.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t-BR" sz="3200" dirty="0">
                <a:solidFill>
                  <a:srgbClr val="FF0000"/>
                </a:solidFill>
              </a:rPr>
              <a:t>Conceito</a:t>
            </a:r>
            <a:r>
              <a:rPr lang="pt-BR" sz="3200" dirty="0"/>
              <a:t>: é o ato jurídico negocial solene, público e complexo, mediante o qual o casal constitui família, pela livre manifestação de vontade e pelo reconhecimento do Estado. </a:t>
            </a:r>
            <a:r>
              <a:rPr lang="pt-BR" dirty="0"/>
              <a:t>(Paulo Lôbo – Direito Civil – Famílias, vol. 5, 9ª. ed., São Paulo: Saraiva, 2019)</a:t>
            </a:r>
          </a:p>
          <a:p>
            <a:pPr algn="just"/>
            <a:endParaRPr lang="pt-BR" dirty="0"/>
          </a:p>
          <a:p>
            <a:pPr algn="just"/>
            <a:r>
              <a:rPr lang="pt-BR" sz="3200" dirty="0">
                <a:solidFill>
                  <a:srgbClr val="FF0000"/>
                </a:solidFill>
              </a:rPr>
              <a:t>Conceito</a:t>
            </a:r>
            <a:r>
              <a:rPr lang="pt-BR" sz="3200" dirty="0"/>
              <a:t>: união de duas pessoas, reconhecida e regulamentada pelo Estado, formada com o objetivo de constituição de família e baseado em um vínculo de afeto. </a:t>
            </a:r>
            <a:r>
              <a:rPr lang="pt-BR" dirty="0"/>
              <a:t>(Flávio Tartuce – Direito Civil – Direito de Família, vol.4, 12ª. ed., Rio de Janeiro: Editora </a:t>
            </a:r>
            <a:r>
              <a:rPr lang="pt-BR" dirty="0" err="1"/>
              <a:t>Gen</a:t>
            </a:r>
            <a:r>
              <a:rPr lang="pt-BR" dirty="0"/>
              <a:t>/Forense, 2017)</a:t>
            </a:r>
          </a:p>
        </p:txBody>
      </p:sp>
    </p:spTree>
    <p:extLst>
      <p:ext uri="{BB962C8B-B14F-4D97-AF65-F5344CB8AC3E}">
        <p14:creationId xmlns:p14="http://schemas.microsoft.com/office/powerpoint/2010/main" val="4154399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Os avanços em sede de casamento, na Constituição e na voz dos Tribunais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sz="3200" dirty="0">
                <a:solidFill>
                  <a:srgbClr val="FF0000"/>
                </a:solidFill>
              </a:rPr>
              <a:t>CF 1988 </a:t>
            </a:r>
            <a:r>
              <a:rPr lang="pt-BR" sz="3200" dirty="0"/>
              <a:t>– admitiu expressamente a liberdade que as pessoas têm de escolher se casarem, ou não, tendo em vista a finalidade de constituir família.</a:t>
            </a:r>
          </a:p>
          <a:p>
            <a:pPr algn="just"/>
            <a:r>
              <a:rPr lang="pt-BR" sz="3200" dirty="0">
                <a:solidFill>
                  <a:srgbClr val="FF0000"/>
                </a:solidFill>
              </a:rPr>
              <a:t>STJ, </a:t>
            </a:r>
            <a:r>
              <a:rPr lang="pt-BR" sz="3200" dirty="0" err="1">
                <a:solidFill>
                  <a:srgbClr val="FF0000"/>
                </a:solidFill>
              </a:rPr>
              <a:t>Resp</a:t>
            </a:r>
            <a:r>
              <a:rPr lang="pt-BR" sz="3200" dirty="0">
                <a:solidFill>
                  <a:srgbClr val="FF0000"/>
                </a:solidFill>
              </a:rPr>
              <a:t> 1.183.378/RS </a:t>
            </a:r>
            <a:r>
              <a:rPr lang="pt-BR" sz="3200" dirty="0"/>
              <a:t>– Rel. Min. Luis Felipe Salomão (25.10.2011) – desde então, reconhece-se, no Brasil, o casamento entre pessoas do mesmo sexo (casamento </a:t>
            </a:r>
            <a:r>
              <a:rPr lang="pt-BR" sz="3200" dirty="0" err="1"/>
              <a:t>homoafetivo</a:t>
            </a:r>
            <a:r>
              <a:rPr lang="pt-BR" sz="32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41276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Natureza jurídica: três correntes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>
                <a:solidFill>
                  <a:srgbClr val="FF0000"/>
                </a:solidFill>
              </a:rPr>
              <a:t>1ª corrente </a:t>
            </a:r>
            <a:r>
              <a:rPr lang="pt-BR" sz="3200" dirty="0"/>
              <a:t>– Teoria institucionalista: o casamento é uma instituição (forte carga moral e religiosa)</a:t>
            </a:r>
          </a:p>
          <a:p>
            <a:pPr algn="just"/>
            <a:r>
              <a:rPr lang="pt-BR" sz="3200" dirty="0">
                <a:solidFill>
                  <a:srgbClr val="FF0000"/>
                </a:solidFill>
              </a:rPr>
              <a:t>2ª corrente </a:t>
            </a:r>
            <a:r>
              <a:rPr lang="pt-BR" sz="3200" dirty="0"/>
              <a:t>– Teoria </a:t>
            </a:r>
            <a:r>
              <a:rPr lang="pt-BR" sz="3200" dirty="0" err="1"/>
              <a:t>contratualista</a:t>
            </a:r>
            <a:r>
              <a:rPr lang="pt-BR" sz="3200" dirty="0"/>
              <a:t>: entende que </a:t>
            </a:r>
            <a:r>
              <a:rPr lang="pt-BR" sz="3200"/>
              <a:t>o casamento tem </a:t>
            </a:r>
            <a:r>
              <a:rPr lang="pt-BR" sz="3200" dirty="0"/>
              <a:t>natureza contratual, pois forma-se pelo consenso entre os nubentes</a:t>
            </a:r>
          </a:p>
          <a:p>
            <a:pPr algn="just"/>
            <a:r>
              <a:rPr lang="pt-BR" sz="3200" dirty="0">
                <a:solidFill>
                  <a:srgbClr val="FF0000"/>
                </a:solidFill>
              </a:rPr>
              <a:t>3ª corrente </a:t>
            </a:r>
            <a:r>
              <a:rPr lang="pt-BR" sz="3200" dirty="0"/>
              <a:t>– Teoria mista ou eclética: é um negócio jurídico contratual, especial de Direito de Família, com certa carga institucional</a:t>
            </a:r>
          </a:p>
        </p:txBody>
      </p:sp>
    </p:spTree>
    <p:extLst>
      <p:ext uri="{BB962C8B-B14F-4D97-AF65-F5344CB8AC3E}">
        <p14:creationId xmlns:p14="http://schemas.microsoft.com/office/powerpoint/2010/main" val="63609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Elementos constitutivos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3200" dirty="0"/>
              <a:t>Poderíamos considerar que são três os elementos que essencialmente constituem o casamento: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200" dirty="0"/>
              <a:t>O elemento subjetivo da </a:t>
            </a:r>
            <a:r>
              <a:rPr lang="pt-BR" sz="3200" dirty="0">
                <a:solidFill>
                  <a:srgbClr val="FF0000"/>
                </a:solidFill>
              </a:rPr>
              <a:t>voluntariedade</a:t>
            </a:r>
            <a:r>
              <a:rPr lang="pt-BR" sz="3200" dirty="0"/>
              <a:t>, por parte dos nubentes.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200" dirty="0"/>
              <a:t>A necessidade da sua </a:t>
            </a:r>
            <a:r>
              <a:rPr lang="pt-BR" sz="3200" dirty="0">
                <a:solidFill>
                  <a:srgbClr val="FF0000"/>
                </a:solidFill>
              </a:rPr>
              <a:t>formalização</a:t>
            </a:r>
            <a:r>
              <a:rPr lang="pt-BR" sz="3200" dirty="0"/>
              <a:t>, segundo as regras estabelecidas na lei, que é o que distingue o casamento da união estável.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pt-BR" sz="3200" dirty="0"/>
              <a:t>A finalidade legal do casamento, que é o estabelecimento da </a:t>
            </a:r>
            <a:r>
              <a:rPr lang="pt-BR" sz="3200" dirty="0">
                <a:solidFill>
                  <a:srgbClr val="FF0000"/>
                </a:solidFill>
              </a:rPr>
              <a:t>plena comunhão de vida</a:t>
            </a:r>
            <a:r>
              <a:rPr lang="pt-BR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05202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Princípios matrimoniais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dirty="0"/>
              <a:t>Segundo Paulo Lôbo:</a:t>
            </a:r>
          </a:p>
          <a:p>
            <a:r>
              <a:rPr lang="pt-BR" dirty="0">
                <a:solidFill>
                  <a:srgbClr val="FF0000"/>
                </a:solidFill>
              </a:rPr>
              <a:t>Princípios fundamentais:</a:t>
            </a:r>
          </a:p>
          <a:p>
            <a:pPr lvl="1"/>
            <a:r>
              <a:rPr lang="pt-BR" sz="2800" dirty="0"/>
              <a:t>da dignidade da pessoa humana</a:t>
            </a:r>
          </a:p>
          <a:p>
            <a:pPr lvl="1"/>
            <a:r>
              <a:rPr lang="pt-BR" sz="2800" dirty="0"/>
              <a:t>da solidariedade familiar</a:t>
            </a:r>
          </a:p>
          <a:p>
            <a:r>
              <a:rPr lang="pt-BR" dirty="0">
                <a:solidFill>
                  <a:srgbClr val="FF0000"/>
                </a:solidFill>
              </a:rPr>
              <a:t>Princípios gerais:</a:t>
            </a:r>
          </a:p>
          <a:p>
            <a:pPr lvl="1"/>
            <a:r>
              <a:rPr lang="pt-BR" sz="2800" dirty="0"/>
              <a:t>da igualdade familiar</a:t>
            </a:r>
          </a:p>
          <a:p>
            <a:pPr lvl="1"/>
            <a:r>
              <a:rPr lang="pt-BR" sz="2800" dirty="0"/>
              <a:t>da liberdade familiar</a:t>
            </a:r>
          </a:p>
          <a:p>
            <a:pPr lvl="1"/>
            <a:r>
              <a:rPr lang="pt-BR" sz="2800" dirty="0"/>
              <a:t>da (</a:t>
            </a:r>
            <a:r>
              <a:rPr lang="pt-BR" sz="2800" dirty="0" err="1"/>
              <a:t>co</a:t>
            </a:r>
            <a:r>
              <a:rPr lang="pt-BR" sz="2800" dirty="0"/>
              <a:t>)responsabilidade familiar</a:t>
            </a:r>
          </a:p>
          <a:p>
            <a:pPr lvl="1"/>
            <a:r>
              <a:rPr lang="pt-BR" sz="2800" dirty="0"/>
              <a:t>da afetividade</a:t>
            </a:r>
          </a:p>
          <a:p>
            <a:pPr lvl="1"/>
            <a:r>
              <a:rPr lang="pt-BR" sz="2800" dirty="0"/>
              <a:t>da convivência familiar</a:t>
            </a:r>
          </a:p>
          <a:p>
            <a:pPr lvl="1"/>
            <a:r>
              <a:rPr lang="pt-BR" sz="2800" dirty="0"/>
              <a:t>do melhor interesse da criança	</a:t>
            </a:r>
          </a:p>
        </p:txBody>
      </p:sp>
    </p:spTree>
    <p:extLst>
      <p:ext uri="{BB962C8B-B14F-4D97-AF65-F5344CB8AC3E}">
        <p14:creationId xmlns:p14="http://schemas.microsoft.com/office/powerpoint/2010/main" val="95898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Capacidade para o casamento, idade núbil.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/>
              <a:t>A </a:t>
            </a:r>
            <a:r>
              <a:rPr lang="pt-BR" dirty="0">
                <a:solidFill>
                  <a:srgbClr val="FF0000"/>
                </a:solidFill>
              </a:rPr>
              <a:t>teoria das incapacidades</a:t>
            </a:r>
            <a:r>
              <a:rPr lang="pt-BR" dirty="0"/>
              <a:t>, conforme regrada na Parte Geral do Código Civil (especialmente </a:t>
            </a:r>
            <a:r>
              <a:rPr lang="pt-BR" dirty="0" err="1"/>
              <a:t>arts</a:t>
            </a:r>
            <a:r>
              <a:rPr lang="pt-BR" dirty="0"/>
              <a:t>. 3º e 4º) foi substancialmente alterada pela </a:t>
            </a:r>
            <a:r>
              <a:rPr lang="pt-BR" dirty="0">
                <a:solidFill>
                  <a:srgbClr val="FF0000"/>
                </a:solidFill>
              </a:rPr>
              <a:t>Lei 13.146, de julho de 2015 – Estatuto da Pessoa com Deficiência.</a:t>
            </a:r>
          </a:p>
          <a:p>
            <a:pPr algn="just"/>
            <a:r>
              <a:rPr lang="pt-BR" dirty="0"/>
              <a:t>Na nova redação do art. 3º - somente são absolutamente incapazes os </a:t>
            </a:r>
            <a:r>
              <a:rPr lang="pt-BR" dirty="0">
                <a:solidFill>
                  <a:srgbClr val="FF0000"/>
                </a:solidFill>
              </a:rPr>
              <a:t>menores de 16 anos </a:t>
            </a:r>
            <a:r>
              <a:rPr lang="pt-BR" dirty="0"/>
              <a:t>(não há mais maiores que tenham esta condição de absolutamente incapazes).</a:t>
            </a:r>
          </a:p>
          <a:p>
            <a:pPr algn="just"/>
            <a:r>
              <a:rPr lang="pt-BR" dirty="0"/>
              <a:t>Assim, </a:t>
            </a:r>
            <a:r>
              <a:rPr lang="pt-BR" dirty="0">
                <a:solidFill>
                  <a:srgbClr val="FF0000"/>
                </a:solidFill>
              </a:rPr>
              <a:t>são incapazes para o casamento </a:t>
            </a:r>
            <a:r>
              <a:rPr lang="pt-BR" dirty="0"/>
              <a:t>apenas os menores de 16 anos, nos termos do art. 1517 CC e do art. 3º CC (com a nova redação).</a:t>
            </a:r>
          </a:p>
          <a:p>
            <a:pPr algn="just"/>
            <a:r>
              <a:rPr lang="pt-BR" dirty="0"/>
              <a:t>O Estatuto da Pessoa com Deficiência </a:t>
            </a:r>
            <a:r>
              <a:rPr lang="pt-BR" dirty="0">
                <a:solidFill>
                  <a:srgbClr val="FF0000"/>
                </a:solidFill>
              </a:rPr>
              <a:t>retirou do sistema </a:t>
            </a:r>
            <a:r>
              <a:rPr lang="pt-BR" dirty="0"/>
              <a:t>a possibilidade de </a:t>
            </a:r>
            <a:r>
              <a:rPr lang="pt-BR" dirty="0">
                <a:solidFill>
                  <a:srgbClr val="FF0000"/>
                </a:solidFill>
              </a:rPr>
              <a:t>nulidade absoluta </a:t>
            </a:r>
            <a:r>
              <a:rPr lang="pt-BR" dirty="0"/>
              <a:t>do casamento da </a:t>
            </a:r>
            <a:r>
              <a:rPr lang="pt-BR" dirty="0">
                <a:solidFill>
                  <a:srgbClr val="FF0000"/>
                </a:solidFill>
              </a:rPr>
              <a:t>pessoa enferma mental</a:t>
            </a:r>
            <a:r>
              <a:rPr lang="pt-BR" dirty="0"/>
              <a:t>, revogando, assim, o art. 1548, I CC.</a:t>
            </a:r>
          </a:p>
        </p:txBody>
      </p:sp>
    </p:spTree>
    <p:extLst>
      <p:ext uri="{BB962C8B-B14F-4D97-AF65-F5344CB8AC3E}">
        <p14:creationId xmlns:p14="http://schemas.microsoft.com/office/powerpoint/2010/main" val="243884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Capacidade para o casamento, idade núbil.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>
                <a:solidFill>
                  <a:srgbClr val="FF0000"/>
                </a:solidFill>
              </a:rPr>
              <a:t>Lei 13.146/2015 – art.6º</a:t>
            </a:r>
            <a:r>
              <a:rPr lang="pt-BR" dirty="0"/>
              <a:t>: a deficiência não afeta a plena capacidade civil da pessoa, inclusive para:</a:t>
            </a:r>
          </a:p>
          <a:p>
            <a:pPr lvl="1"/>
            <a:r>
              <a:rPr lang="pt-BR" sz="2600" dirty="0"/>
              <a:t>casar-se e constituir união estável;</a:t>
            </a:r>
          </a:p>
          <a:p>
            <a:pPr lvl="1"/>
            <a:r>
              <a:rPr lang="pt-BR" sz="2600" dirty="0"/>
              <a:t>exercer direitos sexuais e reprodutivos;</a:t>
            </a:r>
          </a:p>
          <a:p>
            <a:pPr lvl="1"/>
            <a:r>
              <a:rPr lang="pt-BR" sz="2600" dirty="0"/>
              <a:t>exercer o direito de decidir sobre o número de filhos e ter acesso adequado a informações adequadas sobre reprodução e planejamento familiar;</a:t>
            </a:r>
          </a:p>
          <a:p>
            <a:pPr lvl="1"/>
            <a:r>
              <a:rPr lang="pt-BR" sz="2600" dirty="0"/>
              <a:t>conservar sua fertilidade, sendo vedada a esterilização compulsória;</a:t>
            </a:r>
          </a:p>
          <a:p>
            <a:pPr lvl="1"/>
            <a:r>
              <a:rPr lang="pt-BR" sz="2600" dirty="0"/>
              <a:t>exercer o direito à família e à convivência familiar e comunitária;</a:t>
            </a:r>
          </a:p>
          <a:p>
            <a:pPr lvl="1"/>
            <a:r>
              <a:rPr lang="pt-BR" sz="2600" dirty="0"/>
              <a:t>exercer o direito à guarda, à tutela, à curatela e à adoção, como adotante ou adotando, em igualdade de oportunidades com as demais pessoas.</a:t>
            </a:r>
          </a:p>
          <a:p>
            <a:pPr marL="457200" lvl="1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593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34B69A-2B6F-C84B-BDBE-07A133906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Artigos </a:t>
            </a:r>
            <a:r>
              <a:rPr lang="pt-BR" b="1" u="sng" dirty="0"/>
              <a:t>atualmente vigentes</a:t>
            </a:r>
            <a:r>
              <a:rPr lang="pt-BR" b="1" dirty="0"/>
              <a:t> sobre capacidade para casar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F27059C-BA15-1840-A2FD-4967FA41E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2675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u="sng" dirty="0"/>
              <a:t>Art. 1.517</a:t>
            </a:r>
            <a:r>
              <a:rPr lang="pt-BR" dirty="0"/>
              <a:t>. O homem e a mulher com </a:t>
            </a:r>
            <a:r>
              <a:rPr lang="pt-BR" b="1" dirty="0"/>
              <a:t>dezesseis anos podem casar</a:t>
            </a:r>
            <a:r>
              <a:rPr lang="pt-BR" dirty="0"/>
              <a:t>, exigindo-se autorização de ambos os pais, ou de seus representantes legais, enquanto não atingida a maioridade civil.</a:t>
            </a:r>
          </a:p>
          <a:p>
            <a:pPr algn="just"/>
            <a:r>
              <a:rPr lang="pt-BR" b="1" dirty="0"/>
              <a:t>Comentário</a:t>
            </a:r>
            <a:r>
              <a:rPr lang="pt-BR" dirty="0"/>
              <a:t>: agora </a:t>
            </a:r>
            <a:r>
              <a:rPr lang="pt-BR" u="sng" dirty="0"/>
              <a:t>a parte especial conversa com a geral</a:t>
            </a:r>
            <a:r>
              <a:rPr lang="pt-BR" dirty="0"/>
              <a:t>, pois tanto uma parte como a outra enunciam que a incapacidade absoluta é a dos menores de dezesseis anos. Antes havia conflito entre parte geral e especial, pois o art. 3º trazia mais hipóteses de incapacidade absoluta.</a:t>
            </a:r>
          </a:p>
          <a:p>
            <a:pPr algn="just"/>
            <a:r>
              <a:rPr lang="pt-BR" u="sng" dirty="0"/>
              <a:t>Parágrafo único</a:t>
            </a:r>
            <a:r>
              <a:rPr lang="pt-BR" dirty="0"/>
              <a:t>. Se houver divergência entre os pais, aplica-se o disposto no parágrafo único do art. 1.631.</a:t>
            </a:r>
          </a:p>
          <a:p>
            <a:pPr algn="just"/>
            <a:r>
              <a:rPr lang="pt-BR" b="1" dirty="0"/>
              <a:t>Comentário</a:t>
            </a:r>
            <a:r>
              <a:rPr lang="pt-BR" dirty="0"/>
              <a:t>: Um juiz decidirá, levando em consideração o melhor interesse da criança.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85192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1134</TotalTime>
  <Words>1507</Words>
  <Application>Microsoft Macintosh PowerPoint</Application>
  <PresentationFormat>Widescreen</PresentationFormat>
  <Paragraphs>97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do Office</vt:lpstr>
      <vt:lpstr>Casamento: conceito, natureza jurídica, elementos constitutivos.  Princípios matrimoniais.  Capacidade para o casamento, idade núbil.  Habilitação para o casamento.</vt:lpstr>
      <vt:lpstr>Casamento: conceito, natureza jurídica, elementos constitutivos.</vt:lpstr>
      <vt:lpstr>Os avanços em sede de casamento, na Constituição e na voz dos Tribunais</vt:lpstr>
      <vt:lpstr>Natureza jurídica: três correntes</vt:lpstr>
      <vt:lpstr>Elementos constitutivos</vt:lpstr>
      <vt:lpstr>Princípios matrimoniais</vt:lpstr>
      <vt:lpstr>Capacidade para o casamento, idade núbil.</vt:lpstr>
      <vt:lpstr>Capacidade para o casamento, idade núbil.</vt:lpstr>
      <vt:lpstr>Artigos atualmente vigentes sobre capacidade para casar</vt:lpstr>
      <vt:lpstr>Comentários aos artigos da capacidade para casamento (cont.)</vt:lpstr>
      <vt:lpstr>A questão do casamento sem idade núbil</vt:lpstr>
      <vt:lpstr>A questão do casamento sem idade núbil</vt:lpstr>
      <vt:lpstr>A questão do casamento sem idade núbil (cont.)</vt:lpstr>
      <vt:lpstr>Nova redação do art. 1.520 do CC/02 conforme aprovação no Congresso</vt:lpstr>
      <vt:lpstr>Habilitação para o casamento.</vt:lpstr>
      <vt:lpstr>Habilitação para o casamento (cont.)</vt:lpstr>
      <vt:lpstr>Habilitação para o casamento (cont.)</vt:lpstr>
      <vt:lpstr>Habilitação para o casamento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Casamento: conceito, natureza jurídica, elementos constitutivos.  Princípios matrimoniais.  Capacidade para o casamento, idade núbil.  Habilitação para o casamento.</dc:title>
  <dc:creator>Giselda</dc:creator>
  <cp:lastModifiedBy>Claudia Stein</cp:lastModifiedBy>
  <cp:revision>19</cp:revision>
  <dcterms:created xsi:type="dcterms:W3CDTF">2019-02-19T18:59:30Z</dcterms:created>
  <dcterms:modified xsi:type="dcterms:W3CDTF">2019-04-19T23:32:31Z</dcterms:modified>
</cp:coreProperties>
</file>