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60" r:id="rId1"/>
  </p:sldMasterIdLst>
  <p:notesMasterIdLst>
    <p:notesMasterId r:id="rId20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97" r:id="rId10"/>
    <p:sldId id="305" r:id="rId11"/>
    <p:sldId id="300" r:id="rId12"/>
    <p:sldId id="301" r:id="rId13"/>
    <p:sldId id="264" r:id="rId14"/>
    <p:sldId id="298" r:id="rId15"/>
    <p:sldId id="303" r:id="rId16"/>
    <p:sldId id="304" r:id="rId17"/>
    <p:sldId id="306" r:id="rId18"/>
    <p:sldId id="302" r:id="rId19"/>
  </p:sldIdLst>
  <p:sldSz cx="9144000" cy="6858000" type="screen4x3"/>
  <p:notesSz cx="6858000" cy="9144000"/>
  <p:embeddedFontLst>
    <p:embeddedFont>
      <p:font typeface="Calibri" panose="020F0502020204030204" pitchFamily="34" charset="0"/>
      <p:regular r:id="rId21"/>
      <p:bold r:id="rId22"/>
      <p:italic r:id="rId23"/>
      <p:boldItalic r:id="rId24"/>
    </p:embeddedFont>
    <p:embeddedFont>
      <p:font typeface="Cambria Math" panose="02040503050406030204" pitchFamily="18" charset="0"/>
      <p:regular r:id="rId25"/>
    </p:embeddedFont>
    <p:embeddedFont>
      <p:font typeface="Lucida Sans" panose="020B0602030504020204" pitchFamily="34" charset="0"/>
      <p:regular r:id="rId26"/>
      <p:bold r:id="rId27"/>
      <p:italic r:id="rId28"/>
      <p:boldItalic r:id="rId29"/>
    </p:embeddedFont>
    <p:embeddedFont>
      <p:font typeface="Lucida Sans Unicode" panose="020B0602030504020204" pitchFamily="34" charset="0"/>
      <p:regular r:id="rId30"/>
    </p:embeddedFont>
    <p:embeddedFont>
      <p:font typeface="Verdana" panose="020B0604030504040204" pitchFamily="34" charset="0"/>
      <p:regular r:id="rId31"/>
      <p:bold r:id="rId32"/>
      <p:italic r:id="rId33"/>
      <p:boldItalic r:id="rId34"/>
    </p:embeddedFont>
    <p:embeddedFont>
      <p:font typeface="Wingdings 2" panose="05020102010507070707" pitchFamily="18" charset="2"/>
      <p:regular r:id="rId35"/>
    </p:embeddedFont>
    <p:embeddedFont>
      <p:font typeface="Wingdings 3" panose="05040102010807070707" pitchFamily="18" charset="2"/>
      <p:regular r:id="rId3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56" roundtripDataSignature="AMtx7mjK7mqYEAjnKyG0zSbn2NQuw8AQS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5068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08F46366-BD4E-4691-B504-D6B44DCA27E6}">
  <a:tblStyle styleId="{08F46366-BD4E-4691-B504-D6B44DCA27E6}" styleName="Table_0">
    <a:wholeTbl>
      <a:tcTxStyle b="off" i="off">
        <a:font>
          <a:latin typeface="Lucida Sans Unicode"/>
          <a:ea typeface="Lucida Sans Unicode"/>
          <a:cs typeface="Lucida Sans Unicode"/>
        </a:font>
        <a:schemeClr val="dk1"/>
      </a:tcTxStyle>
      <a:tcStyle>
        <a:tcBdr>
          <a:left>
            <a:ln w="127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FFFFFF">
              <a:alpha val="0"/>
            </a:srgbClr>
          </a:solidFill>
        </a:fill>
      </a:tcStyle>
    </a:wholeTbl>
    <a:band1H>
      <a:tcTxStyle b="off" i="off"/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TxStyle b="off" i="off"/>
      <a:tcStyle>
        <a:tcBdr/>
      </a:tcStyle>
    </a:band2H>
    <a:band1V>
      <a:tcTxStyle b="off" i="off"/>
      <a:tcStyle>
        <a:tcBdr/>
        <a:fill>
          <a:solidFill>
            <a:schemeClr val="accent1">
              <a:alpha val="20000"/>
            </a:schemeClr>
          </a:solidFill>
        </a:fill>
      </a:tcStyle>
    </a:band1V>
    <a:band2V>
      <a:tcTxStyle b="off" i="off"/>
      <a:tcStyle>
        <a:tcBdr/>
      </a:tcStyle>
    </a:band2V>
    <a:lastCol>
      <a:tcTxStyle b="on" i="off"/>
      <a:tcStyle>
        <a:tcBdr/>
      </a:tcStyle>
    </a:lastCol>
    <a:firstCol>
      <a:tcTxStyle b="on" i="off"/>
      <a:tcStyle>
        <a:tcBdr/>
      </a:tcStyle>
    </a:firstCol>
    <a:lastRow>
      <a:tcTxStyle b="on" i="off"/>
      <a:tcStyle>
        <a:tcBdr>
          <a:top>
            <a:ln w="508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rgbClr val="FFFFFF">
              <a:alpha val="0"/>
            </a:srgbClr>
          </a:solidFill>
        </a:fill>
      </a:tcStyle>
    </a:lastRow>
    <a:seCell>
      <a:tcTxStyle b="off" i="off"/>
      <a:tcStyle>
        <a:tcBdr/>
      </a:tcStyle>
    </a:seCell>
    <a:swCell>
      <a:tcTxStyle b="off" i="off"/>
      <a:tcStyle>
        <a:tcBdr/>
      </a:tcStyle>
    </a:swCell>
    <a:firstRow>
      <a:tcTxStyle b="on" i="off"/>
      <a:tcStyle>
        <a:tcBdr>
          <a:bottom>
            <a:ln w="254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rgbClr val="FFFFFF">
              <a:alpha val="0"/>
            </a:srgbClr>
          </a:solidFill>
        </a:fill>
      </a:tcStyle>
    </a:firstRow>
    <a:neCell>
      <a:tcTxStyle b="off" i="off"/>
      <a:tcStyle>
        <a:tcBdr/>
      </a:tcStyle>
    </a:neCell>
    <a:nwCell>
      <a:tcTxStyle b="off" i="off"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1" d="100"/>
          <a:sy n="61" d="100"/>
        </p:scale>
        <p:origin x="1560" y="6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6.fntdata"/><Relationship Id="rId21" Type="http://schemas.openxmlformats.org/officeDocument/2006/relationships/font" Target="fonts/font1.fntdata"/><Relationship Id="rId34" Type="http://schemas.openxmlformats.org/officeDocument/2006/relationships/font" Target="fonts/font14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29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32" Type="http://schemas.openxmlformats.org/officeDocument/2006/relationships/font" Target="fonts/font12.fntdata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36" Type="http://schemas.openxmlformats.org/officeDocument/2006/relationships/font" Target="fonts/font16.fntdata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1.fntdata"/><Relationship Id="rId6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font" Target="fonts/font10.fntdata"/><Relationship Id="rId35" Type="http://schemas.openxmlformats.org/officeDocument/2006/relationships/font" Target="fonts/font15.fntdata"/><Relationship Id="rId56" Type="http://customschemas.google.com/relationships/presentationmetadata" Target="meta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5.fntdata"/><Relationship Id="rId33" Type="http://schemas.openxmlformats.org/officeDocument/2006/relationships/font" Target="fonts/font13.fntdata"/><Relationship Id="rId59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pt-BR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‹nº›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66651781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04" name="Google Shape;104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36074369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63" name="Google Shape;163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49524950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74" name="Google Shape;174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92415358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86" name="Google Shape;186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77090104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86" name="Google Shape;186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72279393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74" name="Google Shape;174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71162055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86" name="Google Shape;186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71121988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86" name="Google Shape;186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99803700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63" name="Google Shape;163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02270709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8" name="Google Shape;958;p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59" name="Google Shape;959;p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60" name="Google Shape;960;p4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pt-BR"/>
              <a:t>18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953987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13" name="Google Shape;113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5589149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5175" cy="34321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22" name="Google Shape;122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6825" tIns="42650" rIns="86825" bIns="4265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270304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gebf2b0d1dc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34" name="Google Shape;134;gebf2b0d1dc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74424536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pt-BR"/>
              <a:t>22222222222222</a:t>
            </a:r>
            <a:endParaRPr/>
          </a:p>
        </p:txBody>
      </p:sp>
      <p:sp>
        <p:nvSpPr>
          <p:cNvPr id="143" name="Google Shape;143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10612451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54" name="Google Shape;154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8457286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63" name="Google Shape;163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51195781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74" name="Google Shape;174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76360949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63" name="Google Shape;163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1433337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riângulo retângulo 9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Título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pt-BR"/>
              <a:t>Clique para editar o título mestre</a:t>
            </a:r>
            <a:endParaRPr kumimoji="0" lang="en-US"/>
          </a:p>
        </p:txBody>
      </p:sp>
      <p:sp>
        <p:nvSpPr>
          <p:cNvPr id="17" name="Subtítulo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pt-BR"/>
              <a:t>Clique para editar o estilo do subtítulo mestre</a:t>
            </a:r>
            <a:endParaRPr kumimoji="0" lang="en-US"/>
          </a:p>
        </p:txBody>
      </p:sp>
      <p:grpSp>
        <p:nvGrpSpPr>
          <p:cNvPr id="2" name="Grupo 1"/>
          <p:cNvGrpSpPr/>
          <p:nvPr/>
        </p:nvGrpSpPr>
        <p:grpSpPr>
          <a:xfrm>
            <a:off x="-3765" y="4953000"/>
            <a:ext cx="9147765" cy="1912088"/>
            <a:chOff x="-3765" y="4832896"/>
            <a:chExt cx="9147765" cy="2032192"/>
          </a:xfrm>
        </p:grpSpPr>
        <p:sp>
          <p:nvSpPr>
            <p:cNvPr id="7" name="Forma livre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8" name="Forma livre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1" name="Forma livre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/>
            <a:p>
              <a:pPr algn="ctr" eaLnBrk="1" latinLnBrk="0" hangingPunct="1"/>
              <a:endParaRPr kumimoji="0" lang="en-US"/>
            </a:p>
          </p:txBody>
        </p:sp>
        <p:cxnSp>
          <p:nvCxnSpPr>
            <p:cNvPr id="12" name="Conector reto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Espaço Reservado para Data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endParaRPr lang="pt-BR"/>
          </a:p>
        </p:txBody>
      </p:sp>
      <p:sp>
        <p:nvSpPr>
          <p:cNvPr id="19" name="Espaço Reservado para Rodapé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lang="pt-BR"/>
          </a:p>
        </p:txBody>
      </p:sp>
      <p:sp>
        <p:nvSpPr>
          <p:cNvPr id="27" name="Espaço Reservado para Número de Slide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617298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t-BR"/>
              <a:t>Clique para editar o título mestre</a:t>
            </a:r>
            <a:endParaRPr kumimoji="0" lang="en-US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/>
          <a:p>
            <a:pPr lvl="0" eaLnBrk="1" latinLnBrk="0" hangingPunct="1"/>
            <a:r>
              <a:rPr lang="pt-BR"/>
              <a:t>Clique para editar o texto mestre</a:t>
            </a:r>
          </a:p>
          <a:p>
            <a:pPr lvl="1" eaLnBrk="1" latinLnBrk="0" hangingPunct="1"/>
            <a:r>
              <a:rPr lang="pt-BR"/>
              <a:t>Segundo nível</a:t>
            </a:r>
          </a:p>
          <a:p>
            <a:pPr lvl="2" eaLnBrk="1" latinLnBrk="0" hangingPunct="1"/>
            <a:r>
              <a:rPr lang="pt-BR"/>
              <a:t>Terceiro nível</a:t>
            </a:r>
          </a:p>
          <a:p>
            <a:pPr lvl="3" eaLnBrk="1" latinLnBrk="0" hangingPunct="1"/>
            <a:r>
              <a:rPr lang="pt-BR"/>
              <a:t>Quarto nível</a:t>
            </a:r>
          </a:p>
          <a:p>
            <a:pPr lvl="4" eaLnBrk="1" latinLnBrk="0" hangingPunct="1"/>
            <a:r>
              <a:rPr lang="pt-BR"/>
              <a:t>Quinto nível</a:t>
            </a:r>
            <a:endParaRPr kumimoji="0" lang="en-US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018318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/>
          <a:p>
            <a:r>
              <a:rPr kumimoji="0" lang="pt-BR"/>
              <a:t>Clique para editar o título mestre</a:t>
            </a:r>
            <a:endParaRPr kumimoji="0" lang="en-US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/>
          <a:p>
            <a:pPr lvl="0" eaLnBrk="1" latinLnBrk="0" hangingPunct="1"/>
            <a:r>
              <a:rPr lang="pt-BR"/>
              <a:t>Clique para editar o texto mestre</a:t>
            </a:r>
          </a:p>
          <a:p>
            <a:pPr lvl="1" eaLnBrk="1" latinLnBrk="0" hangingPunct="1"/>
            <a:r>
              <a:rPr lang="pt-BR"/>
              <a:t>Segundo nível</a:t>
            </a:r>
          </a:p>
          <a:p>
            <a:pPr lvl="2" eaLnBrk="1" latinLnBrk="0" hangingPunct="1"/>
            <a:r>
              <a:rPr lang="pt-BR"/>
              <a:t>Terceiro nível</a:t>
            </a:r>
          </a:p>
          <a:p>
            <a:pPr lvl="3" eaLnBrk="1" latinLnBrk="0" hangingPunct="1"/>
            <a:r>
              <a:rPr lang="pt-BR"/>
              <a:t>Quarto nível</a:t>
            </a:r>
          </a:p>
          <a:p>
            <a:pPr lvl="4" eaLnBrk="1" latinLnBrk="0" hangingPunct="1"/>
            <a:r>
              <a:rPr lang="pt-BR"/>
              <a:t>Quinto nível</a:t>
            </a:r>
            <a:endParaRPr kumimoji="0" lang="en-US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679467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pt-BR"/>
              <a:t>Clique para editar o texto mestre</a:t>
            </a:r>
          </a:p>
          <a:p>
            <a:pPr lvl="1" eaLnBrk="1" latinLnBrk="0" hangingPunct="1"/>
            <a:r>
              <a:rPr lang="pt-BR"/>
              <a:t>Segundo nível</a:t>
            </a:r>
          </a:p>
          <a:p>
            <a:pPr lvl="2" eaLnBrk="1" latinLnBrk="0" hangingPunct="1"/>
            <a:r>
              <a:rPr lang="pt-BR"/>
              <a:t>Terceiro nível</a:t>
            </a:r>
          </a:p>
          <a:p>
            <a:pPr lvl="3" eaLnBrk="1" latinLnBrk="0" hangingPunct="1"/>
            <a:r>
              <a:rPr lang="pt-BR"/>
              <a:t>Quarto nível</a:t>
            </a:r>
          </a:p>
          <a:p>
            <a:pPr lvl="4" eaLnBrk="1" latinLnBrk="0" hangingPunct="1"/>
            <a:r>
              <a:rPr lang="pt-BR"/>
              <a:t>Quinto nível</a:t>
            </a:r>
            <a:endParaRPr kumimoji="0" lang="en-US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mtClean="0"/>
              <a:t>‹nº›</a:t>
            </a:fld>
            <a:endParaRPr lang="pt-BR"/>
          </a:p>
        </p:txBody>
      </p:sp>
      <p:sp>
        <p:nvSpPr>
          <p:cNvPr id="7" name="Título 6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pt-BR"/>
              <a:t>Clique para editar o título mestre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2650638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pt-BR"/>
              <a:t>Clique para editar o título mestre</a:t>
            </a:r>
            <a:endParaRPr kumimoji="0" lang="en-US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pt-BR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mtClean="0"/>
              <a:t>‹nº›</a:t>
            </a:fld>
            <a:endParaRPr lang="pt-BR"/>
          </a:p>
        </p:txBody>
      </p:sp>
      <p:sp>
        <p:nvSpPr>
          <p:cNvPr id="7" name="Divisa 6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/>
          </a:p>
        </p:txBody>
      </p:sp>
      <p:sp>
        <p:nvSpPr>
          <p:cNvPr id="8" name="Divisa 7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50299890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pt-BR"/>
              <a:t>Clique para editar o texto mestre</a:t>
            </a:r>
          </a:p>
          <a:p>
            <a:pPr lvl="1" eaLnBrk="1" latinLnBrk="0" hangingPunct="1"/>
            <a:r>
              <a:rPr lang="pt-BR"/>
              <a:t>Segundo nível</a:t>
            </a:r>
          </a:p>
          <a:p>
            <a:pPr lvl="2" eaLnBrk="1" latinLnBrk="0" hangingPunct="1"/>
            <a:r>
              <a:rPr lang="pt-BR"/>
              <a:t>Terceiro nível</a:t>
            </a:r>
          </a:p>
          <a:p>
            <a:pPr lvl="3" eaLnBrk="1" latinLnBrk="0" hangingPunct="1"/>
            <a:r>
              <a:rPr lang="pt-BR"/>
              <a:t>Quarto nível</a:t>
            </a:r>
          </a:p>
          <a:p>
            <a:pPr lvl="4" eaLnBrk="1" latinLnBrk="0" hangingPunct="1"/>
            <a:r>
              <a:rPr lang="pt-BR"/>
              <a:t>Quinto nível</a:t>
            </a:r>
            <a:endParaRPr kumimoji="0" lang="en-US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pt-BR"/>
              <a:t>Clique para editar o texto mestre</a:t>
            </a:r>
          </a:p>
          <a:p>
            <a:pPr lvl="1" eaLnBrk="1" latinLnBrk="0" hangingPunct="1"/>
            <a:r>
              <a:rPr lang="pt-BR"/>
              <a:t>Segundo nível</a:t>
            </a:r>
          </a:p>
          <a:p>
            <a:pPr lvl="2" eaLnBrk="1" latinLnBrk="0" hangingPunct="1"/>
            <a:r>
              <a:rPr lang="pt-BR"/>
              <a:t>Terceiro nível</a:t>
            </a:r>
          </a:p>
          <a:p>
            <a:pPr lvl="3" eaLnBrk="1" latinLnBrk="0" hangingPunct="1"/>
            <a:r>
              <a:rPr lang="pt-BR"/>
              <a:t>Quarto nível</a:t>
            </a:r>
          </a:p>
          <a:p>
            <a:pPr lvl="4" eaLnBrk="1" latinLnBrk="0" hangingPunct="1"/>
            <a:r>
              <a:rPr lang="pt-BR"/>
              <a:t>Quinto nível</a:t>
            </a:r>
            <a:endParaRPr kumimoji="0" lang="en-US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mtClean="0"/>
              <a:t>‹nº›</a:t>
            </a:fld>
            <a:endParaRPr lang="pt-BR"/>
          </a:p>
        </p:txBody>
      </p:sp>
      <p:sp>
        <p:nvSpPr>
          <p:cNvPr id="8" name="Título 7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pt-BR"/>
              <a:t>Clique para editar o título mestre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409160248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ação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pt-BR"/>
              <a:t>Clique para editar o título mestre</a:t>
            </a:r>
            <a:endParaRPr kumimoji="0" lang="en-US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pt-BR"/>
              <a:t>Clique para editar o texto mestre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pt-BR"/>
              <a:t>Clique para editar o texto mestre</a:t>
            </a:r>
          </a:p>
        </p:txBody>
      </p:sp>
      <p:sp>
        <p:nvSpPr>
          <p:cNvPr id="5" name="Espaço Reservado para Conteúdo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pt-BR"/>
              <a:t>Clique para editar o texto mestre</a:t>
            </a:r>
          </a:p>
          <a:p>
            <a:pPr lvl="1" eaLnBrk="1" latinLnBrk="0" hangingPunct="1"/>
            <a:r>
              <a:rPr lang="pt-BR"/>
              <a:t>Segundo nível</a:t>
            </a:r>
          </a:p>
          <a:p>
            <a:pPr lvl="2" eaLnBrk="1" latinLnBrk="0" hangingPunct="1"/>
            <a:r>
              <a:rPr lang="pt-BR"/>
              <a:t>Terceiro nível</a:t>
            </a:r>
          </a:p>
          <a:p>
            <a:pPr lvl="3" eaLnBrk="1" latinLnBrk="0" hangingPunct="1"/>
            <a:r>
              <a:rPr lang="pt-BR"/>
              <a:t>Quarto nível</a:t>
            </a:r>
          </a:p>
          <a:p>
            <a:pPr lvl="4" eaLnBrk="1" latinLnBrk="0" hangingPunct="1"/>
            <a:r>
              <a:rPr lang="pt-BR"/>
              <a:t>Quinto nível</a:t>
            </a:r>
            <a:endParaRPr kumimoji="0" lang="en-US"/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pt-BR"/>
              <a:t>Clique para editar o texto mestre</a:t>
            </a:r>
          </a:p>
          <a:p>
            <a:pPr lvl="1" eaLnBrk="1" latinLnBrk="0" hangingPunct="1"/>
            <a:r>
              <a:rPr lang="pt-BR"/>
              <a:t>Segundo nível</a:t>
            </a:r>
          </a:p>
          <a:p>
            <a:pPr lvl="2" eaLnBrk="1" latinLnBrk="0" hangingPunct="1"/>
            <a:r>
              <a:rPr lang="pt-BR"/>
              <a:t>Terceiro nível</a:t>
            </a:r>
          </a:p>
          <a:p>
            <a:pPr lvl="3" eaLnBrk="1" latinLnBrk="0" hangingPunct="1"/>
            <a:r>
              <a:rPr lang="pt-BR"/>
              <a:t>Quarto nível</a:t>
            </a:r>
          </a:p>
          <a:p>
            <a:pPr lvl="4" eaLnBrk="1" latinLnBrk="0" hangingPunct="1"/>
            <a:r>
              <a:rPr lang="pt-BR"/>
              <a:t>Quinto nível</a:t>
            </a:r>
            <a:endParaRPr kumimoji="0" lang="en-US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0510233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mtClean="0"/>
              <a:t>‹nº›</a:t>
            </a:fld>
            <a:endParaRPr lang="pt-BR"/>
          </a:p>
        </p:txBody>
      </p:sp>
      <p:sp>
        <p:nvSpPr>
          <p:cNvPr id="6" name="Título 5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pt-BR"/>
              <a:t>Clique para editar o título mestre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421432616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916833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údo com Legenda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pt-BR"/>
              <a:t>Clique para editar o título mestre</a:t>
            </a:r>
            <a:endParaRPr kumimoji="0" lang="en-US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pt-BR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pt-BR"/>
              <a:t>Clique para editar o texto mestre</a:t>
            </a:r>
          </a:p>
          <a:p>
            <a:pPr lvl="1" eaLnBrk="1" latinLnBrk="0" hangingPunct="1"/>
            <a:r>
              <a:rPr lang="pt-BR"/>
              <a:t>Segundo nível</a:t>
            </a:r>
          </a:p>
          <a:p>
            <a:pPr lvl="2" eaLnBrk="1" latinLnBrk="0" hangingPunct="1"/>
            <a:r>
              <a:rPr lang="pt-BR"/>
              <a:t>Terceiro nível</a:t>
            </a:r>
          </a:p>
          <a:p>
            <a:pPr lvl="3" eaLnBrk="1" latinLnBrk="0" hangingPunct="1"/>
            <a:r>
              <a:rPr lang="pt-BR"/>
              <a:t>Quarto nível</a:t>
            </a:r>
          </a:p>
          <a:p>
            <a:pPr lvl="4" eaLnBrk="1" latinLnBrk="0" hangingPunct="1"/>
            <a:r>
              <a:rPr lang="pt-BR"/>
              <a:t>Quinto nível</a:t>
            </a:r>
            <a:endParaRPr kumimoji="0" lang="en-US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</p:spPr>
        <p:txBody>
          <a:bodyPr/>
          <a:lstStyle/>
          <a:p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1876689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m com Legenda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pt-BR"/>
              <a:t>Clique para editar o texto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pt-BR"/>
              <a:t>Clique no ícone para adicionar uma imagem</a:t>
            </a:r>
            <a:endParaRPr kumimoji="0" lang="en-US" dirty="0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mtClean="0"/>
              <a:t>‹nº›</a:t>
            </a:fld>
            <a:endParaRPr lang="pt-BR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pt-BR"/>
              <a:t>Clique para editar o título mestre</a:t>
            </a:r>
            <a:endParaRPr kumimoji="0" lang="en-US"/>
          </a:p>
        </p:txBody>
      </p:sp>
      <p:sp>
        <p:nvSpPr>
          <p:cNvPr id="8" name="Forma livre 7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Forma livre 8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Triângulo retângulo 9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/>
          <a:p>
            <a:pPr algn="ctr" eaLnBrk="1" latinLnBrk="0" hangingPunct="1"/>
            <a:endParaRPr kumimoji="0" lang="en-US"/>
          </a:p>
        </p:txBody>
      </p:sp>
      <p:cxnSp>
        <p:nvCxnSpPr>
          <p:cNvPr id="11" name="Conector reto 10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Divisa 11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/>
          </a:p>
        </p:txBody>
      </p:sp>
      <p:sp>
        <p:nvSpPr>
          <p:cNvPr id="13" name="Divisa 12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381586537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orma livre 12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Forma livre 11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Triângulo retângulo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3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/>
          <a:p>
            <a:pPr algn="ctr" eaLnBrk="1" latinLnBrk="0" hangingPunct="1"/>
            <a:endParaRPr kumimoji="0" lang="en-US"/>
          </a:p>
        </p:txBody>
      </p:sp>
      <p:cxnSp>
        <p:nvCxnSpPr>
          <p:cNvPr id="15" name="Conector reto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Espaço Reservado para Título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r>
              <a:rPr kumimoji="0" lang="pt-BR"/>
              <a:t>Clique para editar o título mestre</a:t>
            </a:r>
            <a:endParaRPr kumimoji="0" lang="en-US"/>
          </a:p>
        </p:txBody>
      </p:sp>
      <p:sp>
        <p:nvSpPr>
          <p:cNvPr id="30" name="Espaço Reservado para Texto 29"/>
          <p:cNvSpPr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pt-BR"/>
              <a:t>Clique para editar o texto mestre</a:t>
            </a:r>
          </a:p>
          <a:p>
            <a:pPr lvl="1" eaLnBrk="1" latinLnBrk="0" hangingPunct="1"/>
            <a:r>
              <a:rPr kumimoji="0" lang="pt-BR"/>
              <a:t>Segundo nível</a:t>
            </a:r>
          </a:p>
          <a:p>
            <a:pPr lvl="2" eaLnBrk="1" latinLnBrk="0" hangingPunct="1"/>
            <a:r>
              <a:rPr kumimoji="0" lang="pt-BR"/>
              <a:t>Terceiro nível</a:t>
            </a:r>
          </a:p>
          <a:p>
            <a:pPr lvl="3" eaLnBrk="1" latinLnBrk="0" hangingPunct="1"/>
            <a:r>
              <a:rPr kumimoji="0" lang="pt-BR"/>
              <a:t>Quarto nível</a:t>
            </a:r>
          </a:p>
          <a:p>
            <a:pPr lvl="4" eaLnBrk="1" latinLnBrk="0" hangingPunct="1"/>
            <a:r>
              <a:rPr kumimoji="0" lang="pt-BR"/>
              <a:t>Quinto nível</a:t>
            </a:r>
            <a:endParaRPr kumimoji="0" lang="en-US"/>
          </a:p>
        </p:txBody>
      </p:sp>
      <p:sp>
        <p:nvSpPr>
          <p:cNvPr id="10" name="Espaço Reservado para Data 9"/>
          <p:cNvSpPr>
            <a:spLocks noGrp="1"/>
          </p:cNvSpPr>
          <p:nvPr>
            <p:ph type="dt" sz="half" idx="2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endParaRPr lang="pt-BR"/>
          </a:p>
        </p:txBody>
      </p:sp>
      <p:sp>
        <p:nvSpPr>
          <p:cNvPr id="22" name="Espaço Reservado para Rodapé 21"/>
          <p:cNvSpPr>
            <a:spLocks noGrp="1"/>
          </p:cNvSpPr>
          <p:nvPr>
            <p:ph type="ftr" sz="quarter" idx="3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endParaRPr lang="pt-BR"/>
          </a:p>
        </p:txBody>
      </p:sp>
      <p:sp>
        <p:nvSpPr>
          <p:cNvPr id="18" name="Espaço Reservado para Número de Slide 17"/>
          <p:cNvSpPr>
            <a:spLocks noGrp="1"/>
          </p:cNvSpPr>
          <p:nvPr>
            <p:ph type="sldNum" sz="quarter" idx="4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484240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9.png"/><Relationship Id="rId4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20.png"/><Relationship Id="rId4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1"/>
          <p:cNvSpPr txBox="1">
            <a:spLocks noGrp="1"/>
          </p:cNvSpPr>
          <p:nvPr>
            <p:ph type="ctrTitle"/>
          </p:nvPr>
        </p:nvSpPr>
        <p:spPr>
          <a:xfrm>
            <a:off x="467544" y="2135784"/>
            <a:ext cx="8640900" cy="182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 fontScale="90000"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Lucida Sans"/>
              <a:buNone/>
            </a:pPr>
            <a:r>
              <a:rPr lang="pt-BR" sz="2700" dirty="0"/>
              <a:t>Escola de Engenharia de São Carlos</a:t>
            </a:r>
            <a:br>
              <a:rPr lang="pt-BR" sz="2700" dirty="0"/>
            </a:br>
            <a:r>
              <a:rPr lang="pt-BR" sz="2700" dirty="0"/>
              <a:t>Departamento de Engenharia Elétrica e de Computação</a:t>
            </a:r>
            <a:br>
              <a:rPr lang="pt-BR" sz="2700" dirty="0"/>
            </a:br>
            <a:br>
              <a:rPr lang="pt-BR" sz="2700" dirty="0"/>
            </a:br>
            <a:br>
              <a:rPr lang="pt-BR" sz="2700" dirty="0"/>
            </a:br>
            <a:r>
              <a:rPr lang="pt-BR" sz="2988" dirty="0"/>
              <a:t>Laboratório de Sistemas Digitais I</a:t>
            </a:r>
            <a:endParaRPr sz="4688" dirty="0"/>
          </a:p>
        </p:txBody>
      </p:sp>
      <p:sp>
        <p:nvSpPr>
          <p:cNvPr id="107" name="Google Shape;107;p1"/>
          <p:cNvSpPr txBox="1">
            <a:spLocks noGrp="1"/>
          </p:cNvSpPr>
          <p:nvPr>
            <p:ph type="subTitle" idx="1"/>
          </p:nvPr>
        </p:nvSpPr>
        <p:spPr>
          <a:xfrm>
            <a:off x="2431615" y="4743476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/>
          </a:bodyPr>
          <a:lstStyle/>
          <a:p>
            <a:pPr marL="0" marR="64008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32"/>
              <a:buNone/>
            </a:pPr>
            <a:r>
              <a:rPr lang="pt-BR" sz="2400" dirty="0"/>
              <a:t>Profa. Luiza Maria Romeiro Codá</a:t>
            </a:r>
            <a:endParaRPr dirty="0"/>
          </a:p>
          <a:p>
            <a:pPr marL="0" marR="64008" lvl="0" indent="0" algn="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836"/>
              <a:buNone/>
            </a:pPr>
            <a:endParaRPr dirty="0"/>
          </a:p>
        </p:txBody>
      </p:sp>
      <p:pic>
        <p:nvPicPr>
          <p:cNvPr id="108" name="Google Shape;108;p1" descr="logo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67544" y="167080"/>
            <a:ext cx="1703417" cy="718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" name="Google Shape;109;p1" descr="Texto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228184" y="620688"/>
            <a:ext cx="1981200" cy="36353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" name="Google Shape;110;p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245652" y="131150"/>
            <a:ext cx="971550" cy="790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7"/>
          <p:cNvSpPr txBox="1">
            <a:spLocks noGrp="1"/>
          </p:cNvSpPr>
          <p:nvPr>
            <p:ph type="dt" sz="half" idx="10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pt-BR"/>
              <a:t> </a:t>
            </a:r>
            <a:endParaRPr/>
          </a:p>
        </p:txBody>
      </p:sp>
      <p:sp>
        <p:nvSpPr>
          <p:cNvPr id="168" name="Google Shape;168;p7"/>
          <p:cNvSpPr txBox="1">
            <a:spLocks noGrp="1"/>
          </p:cNvSpPr>
          <p:nvPr>
            <p:ph type="ftr" sz="quarter" idx="11"/>
          </p:nvPr>
        </p:nvSpPr>
        <p:spPr>
          <a:xfrm rot="-5400000">
            <a:off x="-1468437" y="3108797"/>
            <a:ext cx="3463925" cy="21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Noto Sans Symbols"/>
              <a:buNone/>
            </a:pPr>
            <a:r>
              <a:rPr lang="pt-BR" sz="1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Departamento de Engenharia Elétrica e de Computação</a:t>
            </a:r>
            <a:endParaRPr/>
          </a:p>
        </p:txBody>
      </p:sp>
      <p:sp>
        <p:nvSpPr>
          <p:cNvPr id="167" name="Google Shape;167;p7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pt-BR"/>
              <a:t>10</a:t>
            </a:fld>
            <a:endParaRPr/>
          </a:p>
        </p:txBody>
      </p:sp>
      <p:sp>
        <p:nvSpPr>
          <p:cNvPr id="165" name="Google Shape;165;p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3600"/>
              <a:buFont typeface="Lucida Sans"/>
              <a:buNone/>
            </a:pPr>
            <a:r>
              <a:rPr lang="pt-BR" sz="31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Decodificação de display de 7 segmentos catodo comum (CI 4511)  </a:t>
            </a:r>
            <a:endParaRPr sz="31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9" name="Google Shape;169;p7" descr="Resultado de imagem para modelo transistor pnp npn"/>
          <p:cNvSpPr/>
          <p:nvPr/>
        </p:nvSpPr>
        <p:spPr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170" name="Google Shape;170;p7" descr="Resultado de imagem para modelo transistor pnp npn"/>
          <p:cNvSpPr/>
          <p:nvPr/>
        </p:nvSpPr>
        <p:spPr>
          <a:xfrm>
            <a:off x="307975" y="7937"/>
            <a:ext cx="304800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C329DE09-40E9-4AC0-AAA2-DF39BE9CE7EE}"/>
              </a:ext>
            </a:extLst>
          </p:cNvPr>
          <p:cNvSpPr txBox="1"/>
          <p:nvPr/>
        </p:nvSpPr>
        <p:spPr>
          <a:xfrm>
            <a:off x="2279342" y="3219626"/>
            <a:ext cx="457643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dirty="0">
                <a:effectLst/>
              </a:rPr>
              <a:t> </a:t>
            </a:r>
            <a:endParaRPr lang="en-US" dirty="0"/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BB4FEDBC-24C0-4719-8B26-0C3D09DCA608}"/>
              </a:ext>
            </a:extLst>
          </p:cNvPr>
          <p:cNvSpPr txBox="1"/>
          <p:nvPr/>
        </p:nvSpPr>
        <p:spPr>
          <a:xfrm>
            <a:off x="857793" y="1335584"/>
            <a:ext cx="741953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400" dirty="0">
                <a:latin typeface="Twentieth Century"/>
              </a:rPr>
              <a:t>Os valores das entrada BCD (4 bits)do são transformados em níveis lógicos compatíveis ao display de 7 segmentos, através de um decodificador BCD pra display de 7 segmentos(CI   CD4511)</a:t>
            </a:r>
          </a:p>
        </p:txBody>
      </p:sp>
      <p:pic>
        <p:nvPicPr>
          <p:cNvPr id="15" name="Imagem 14">
            <a:extLst>
              <a:ext uri="{FF2B5EF4-FFF2-40B4-BE49-F238E27FC236}">
                <a16:creationId xmlns:a16="http://schemas.microsoft.com/office/drawing/2014/main" id="{9914316F-D942-4C1E-8C63-AC1A926422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22233" y="1928836"/>
            <a:ext cx="4704799" cy="4479108"/>
          </a:xfrm>
          <a:prstGeom prst="rect">
            <a:avLst/>
          </a:prstGeom>
        </p:spPr>
      </p:pic>
      <p:sp>
        <p:nvSpPr>
          <p:cNvPr id="21" name="CaixaDeTexto 20">
            <a:extLst>
              <a:ext uri="{FF2B5EF4-FFF2-40B4-BE49-F238E27FC236}">
                <a16:creationId xmlns:a16="http://schemas.microsoft.com/office/drawing/2014/main" id="{8556657E-7500-4675-AE8C-34DE33709FAE}"/>
              </a:ext>
            </a:extLst>
          </p:cNvPr>
          <p:cNvSpPr txBox="1"/>
          <p:nvPr/>
        </p:nvSpPr>
        <p:spPr>
          <a:xfrm>
            <a:off x="6875756" y="3831404"/>
            <a:ext cx="1811044" cy="1815882"/>
          </a:xfrm>
          <a:prstGeom prst="rect">
            <a:avLst/>
          </a:prstGeom>
          <a:noFill/>
          <a:ln>
            <a:solidFill>
              <a:srgbClr val="150686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Para </a:t>
            </a:r>
            <a:r>
              <a:rPr lang="en-US" dirty="0" err="1"/>
              <a:t>este</a:t>
            </a:r>
            <a:r>
              <a:rPr lang="en-US" dirty="0"/>
              <a:t> </a:t>
            </a:r>
            <a:r>
              <a:rPr lang="en-US" dirty="0" err="1"/>
              <a:t>decodificador</a:t>
            </a:r>
            <a:r>
              <a:rPr lang="en-US" dirty="0"/>
              <a:t> as </a:t>
            </a:r>
            <a:r>
              <a:rPr lang="en-US" dirty="0" err="1"/>
              <a:t>demais</a:t>
            </a:r>
            <a:r>
              <a:rPr lang="en-US" dirty="0"/>
              <a:t> </a:t>
            </a:r>
            <a:r>
              <a:rPr lang="en-US" dirty="0" err="1"/>
              <a:t>combinações</a:t>
            </a:r>
            <a:r>
              <a:rPr lang="en-US" dirty="0"/>
              <a:t> de entrada </a:t>
            </a:r>
            <a:r>
              <a:rPr lang="en-US" dirty="0" err="1"/>
              <a:t>mostram</a:t>
            </a:r>
            <a:r>
              <a:rPr lang="en-US" dirty="0"/>
              <a:t> </a:t>
            </a:r>
            <a:r>
              <a:rPr lang="en-US" dirty="0" err="1"/>
              <a:t>os</a:t>
            </a:r>
            <a:r>
              <a:rPr lang="en-US" dirty="0"/>
              <a:t> </a:t>
            </a:r>
            <a:r>
              <a:rPr lang="en-US" dirty="0" err="1"/>
              <a:t>segmentos</a:t>
            </a:r>
            <a:r>
              <a:rPr lang="en-US" dirty="0"/>
              <a:t> </a:t>
            </a:r>
            <a:r>
              <a:rPr lang="en-US" dirty="0" err="1"/>
              <a:t>apagados</a:t>
            </a:r>
            <a:r>
              <a:rPr lang="en-US" dirty="0"/>
              <a:t> (0000000)</a:t>
            </a:r>
          </a:p>
        </p:txBody>
      </p:sp>
    </p:spTree>
    <p:extLst>
      <p:ext uri="{BB962C8B-B14F-4D97-AF65-F5344CB8AC3E}">
        <p14:creationId xmlns:p14="http://schemas.microsoft.com/office/powerpoint/2010/main" val="104145012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8"/>
          <p:cNvSpPr txBox="1">
            <a:spLocks noGrp="1"/>
          </p:cNvSpPr>
          <p:nvPr>
            <p:ph type="dt" sz="half" idx="10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pt-BR"/>
              <a:t> </a:t>
            </a:r>
            <a:endParaRPr/>
          </a:p>
        </p:txBody>
      </p:sp>
      <p:sp>
        <p:nvSpPr>
          <p:cNvPr id="179" name="Google Shape;179;p8"/>
          <p:cNvSpPr txBox="1">
            <a:spLocks noGrp="1"/>
          </p:cNvSpPr>
          <p:nvPr>
            <p:ph type="ftr" sz="quarter" idx="11"/>
          </p:nvPr>
        </p:nvSpPr>
        <p:spPr>
          <a:xfrm rot="-5400000">
            <a:off x="-1475615" y="3036789"/>
            <a:ext cx="3463925" cy="21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Noto Sans Symbols"/>
              <a:buNone/>
            </a:pPr>
            <a:r>
              <a:rPr lang="pt-BR" sz="1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Departamento de Engenharia Elétrica e de Computação</a:t>
            </a:r>
            <a:endParaRPr/>
          </a:p>
        </p:txBody>
      </p:sp>
      <p:sp>
        <p:nvSpPr>
          <p:cNvPr id="178" name="Google Shape;178;p8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pt-BR"/>
              <a:t>11</a:t>
            </a:fld>
            <a:endParaRPr/>
          </a:p>
        </p:txBody>
      </p:sp>
      <p:sp>
        <p:nvSpPr>
          <p:cNvPr id="176" name="Google Shape;176;p8"/>
          <p:cNvSpPr txBox="1">
            <a:spLocks noGrp="1"/>
          </p:cNvSpPr>
          <p:nvPr>
            <p:ph type="title"/>
          </p:nvPr>
        </p:nvSpPr>
        <p:spPr>
          <a:xfrm>
            <a:off x="417671" y="13885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ct val="100000"/>
              <a:buFont typeface="Lucida Sans"/>
              <a:buNone/>
            </a:pPr>
            <a:r>
              <a:rPr lang="pt-BR" sz="28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Circuito do Decodificador BCD ligado ao display de 7 segmentos</a:t>
            </a:r>
            <a:endParaRPr sz="28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0" name="Google Shape;180;p8" descr="Resultado de imagem para modelo transistor pnp npn"/>
          <p:cNvSpPr/>
          <p:nvPr/>
        </p:nvSpPr>
        <p:spPr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181" name="Google Shape;181;p8" descr="Resultado de imagem para modelo transistor pnp npn"/>
          <p:cNvSpPr/>
          <p:nvPr/>
        </p:nvSpPr>
        <p:spPr>
          <a:xfrm>
            <a:off x="307975" y="7937"/>
            <a:ext cx="304800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15658F17-13E1-4397-AAD0-91FB6EC57DD9}"/>
              </a:ext>
            </a:extLst>
          </p:cNvPr>
          <p:cNvSpPr txBox="1"/>
          <p:nvPr/>
        </p:nvSpPr>
        <p:spPr>
          <a:xfrm>
            <a:off x="554751" y="1113414"/>
            <a:ext cx="8034497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1800" dirty="0"/>
              <a:t>4511 é um CI com 4 entradas BCD e saídas para serem interligadas com um display de 7 segmentos catodo comum;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1800" dirty="0"/>
              <a:t> O 4511 apresenta três entradas de controle que devem ser ligadas adequadamente para o perfeito funcionamento </a:t>
            </a:r>
          </a:p>
          <a:p>
            <a:r>
              <a:rPr lang="pt-BR" sz="1800" dirty="0"/>
              <a:t>•   O resistor R é ligado entre a saída do decodificador e as entradas do 	display, com valor adequado para que a corrente seja suficiente 	para acender os segmentos</a:t>
            </a:r>
            <a:endParaRPr lang="en-US" sz="1800" dirty="0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D2F005E6-02F1-4E6F-ACED-43A97C50AB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63524" y="3144739"/>
            <a:ext cx="5593719" cy="3103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964660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9"/>
          <p:cNvSpPr txBox="1">
            <a:spLocks noGrp="1"/>
          </p:cNvSpPr>
          <p:nvPr>
            <p:ph type="dt" sz="half" idx="10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pt-BR"/>
              <a:t> </a:t>
            </a:r>
            <a:endParaRPr/>
          </a:p>
        </p:txBody>
      </p:sp>
      <p:sp>
        <p:nvSpPr>
          <p:cNvPr id="192" name="Google Shape;192;p9"/>
          <p:cNvSpPr txBox="1">
            <a:spLocks noGrp="1"/>
          </p:cNvSpPr>
          <p:nvPr>
            <p:ph type="ftr" sz="quarter" idx="11"/>
          </p:nvPr>
        </p:nvSpPr>
        <p:spPr>
          <a:xfrm rot="-5400000">
            <a:off x="-1352491" y="3180805"/>
            <a:ext cx="3463925" cy="21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Noto Sans Symbols"/>
              <a:buNone/>
            </a:pPr>
            <a:r>
              <a:rPr lang="pt-BR" sz="1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Departamento de Engenharia Elétrica e de Computação</a:t>
            </a:r>
            <a:endParaRPr/>
          </a:p>
        </p:txBody>
      </p:sp>
      <p:sp>
        <p:nvSpPr>
          <p:cNvPr id="191" name="Google Shape;191;p9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pt-BR"/>
              <a:t>12</a:t>
            </a:fld>
            <a:endParaRPr/>
          </a:p>
        </p:txBody>
      </p:sp>
      <p:sp>
        <p:nvSpPr>
          <p:cNvPr id="188" name="Google Shape;188;p9"/>
          <p:cNvSpPr txBox="1">
            <a:spLocks noGrp="1"/>
          </p:cNvSpPr>
          <p:nvPr>
            <p:ph type="title"/>
          </p:nvPr>
        </p:nvSpPr>
        <p:spPr>
          <a:xfrm>
            <a:off x="814477" y="196199"/>
            <a:ext cx="8555832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ct val="100000"/>
              <a:buFont typeface="Lucida Sans"/>
              <a:buNone/>
            </a:pPr>
            <a:r>
              <a:rPr lang="pt-BR" sz="28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Tabela verdade do decodificador 4511</a:t>
            </a:r>
            <a:endParaRPr sz="28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image67.png">
            <a:extLst>
              <a:ext uri="{FF2B5EF4-FFF2-40B4-BE49-F238E27FC236}">
                <a16:creationId xmlns:a16="http://schemas.microsoft.com/office/drawing/2014/main" id="{7017678D-44DD-4454-8C9E-3C8B681CDC0D}"/>
              </a:ext>
            </a:extLst>
          </p:cNvPr>
          <p:cNvPicPr/>
          <p:nvPr/>
        </p:nvPicPr>
        <p:blipFill>
          <a:blip r:embed="rId3"/>
          <a:srcRect/>
          <a:stretch>
            <a:fillRect/>
          </a:stretch>
        </p:blipFill>
        <p:spPr>
          <a:xfrm>
            <a:off x="2376676" y="1029810"/>
            <a:ext cx="4192800" cy="5071341"/>
          </a:xfrm>
          <a:prstGeom prst="rect">
            <a:avLst/>
          </a:prstGeom>
          <a:ln/>
        </p:spPr>
      </p:pic>
    </p:spTree>
    <p:extLst>
      <p:ext uri="{BB962C8B-B14F-4D97-AF65-F5344CB8AC3E}">
        <p14:creationId xmlns:p14="http://schemas.microsoft.com/office/powerpoint/2010/main" val="199254800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9"/>
          <p:cNvSpPr txBox="1">
            <a:spLocks noGrp="1"/>
          </p:cNvSpPr>
          <p:nvPr>
            <p:ph type="dt" sz="half" idx="10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pt-BR"/>
              <a:t> </a:t>
            </a:r>
            <a:endParaRPr/>
          </a:p>
        </p:txBody>
      </p:sp>
      <p:sp>
        <p:nvSpPr>
          <p:cNvPr id="192" name="Google Shape;192;p9"/>
          <p:cNvSpPr txBox="1">
            <a:spLocks noGrp="1"/>
          </p:cNvSpPr>
          <p:nvPr>
            <p:ph type="ftr" sz="quarter" idx="11"/>
          </p:nvPr>
        </p:nvSpPr>
        <p:spPr>
          <a:xfrm rot="-5400000">
            <a:off x="-1352491" y="3180805"/>
            <a:ext cx="3463925" cy="21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Noto Sans Symbols"/>
              <a:buNone/>
            </a:pPr>
            <a:r>
              <a:rPr lang="pt-BR" sz="1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Departamento de Engenharia Elétrica e de Computação</a:t>
            </a:r>
            <a:endParaRPr/>
          </a:p>
        </p:txBody>
      </p:sp>
      <p:sp>
        <p:nvSpPr>
          <p:cNvPr id="191" name="Google Shape;191;p9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pt-BR"/>
              <a:t>13</a:t>
            </a:fld>
            <a:endParaRPr/>
          </a:p>
        </p:txBody>
      </p:sp>
      <p:sp>
        <p:nvSpPr>
          <p:cNvPr id="188" name="Google Shape;188;p9"/>
          <p:cNvSpPr txBox="1">
            <a:spLocks noGrp="1"/>
          </p:cNvSpPr>
          <p:nvPr>
            <p:ph type="title"/>
          </p:nvPr>
        </p:nvSpPr>
        <p:spPr>
          <a:xfrm>
            <a:off x="379471" y="169566"/>
            <a:ext cx="8555832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ct val="100000"/>
              <a:buFont typeface="Lucida Sans"/>
              <a:buNone/>
            </a:pPr>
            <a:r>
              <a:rPr lang="pt-BR" sz="28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Entradas de Controle do decodificador 4511</a:t>
            </a:r>
            <a:endParaRPr sz="28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CaixaDeTexto 7">
                <a:extLst>
                  <a:ext uri="{FF2B5EF4-FFF2-40B4-BE49-F238E27FC236}">
                    <a16:creationId xmlns:a16="http://schemas.microsoft.com/office/drawing/2014/main" id="{FAB48D7E-80AE-43A5-9429-095051DED353}"/>
                  </a:ext>
                </a:extLst>
              </p:cNvPr>
              <p:cNvSpPr txBox="1"/>
              <p:nvPr/>
            </p:nvSpPr>
            <p:spPr>
              <a:xfrm>
                <a:off x="1417298" y="1850619"/>
                <a:ext cx="6269854" cy="28743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pt-BR" sz="2000" i="1" dirty="0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pt-BR" sz="2000" i="0" dirty="0">
                            <a:latin typeface="Cambria Math" panose="02040503050406030204" pitchFamily="18" charset="0"/>
                          </a:rPr>
                          <m:t>LT</m:t>
                        </m:r>
                      </m:e>
                    </m:acc>
                    <m:r>
                      <a:rPr lang="pt-BR" sz="2000" i="0" dirty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pt-BR" sz="2000" dirty="0"/>
                  <a:t>(</a:t>
                </a:r>
                <a:r>
                  <a:rPr lang="pt-BR" sz="2000" dirty="0" err="1"/>
                  <a:t>Lamp</a:t>
                </a:r>
                <a:r>
                  <a:rPr lang="pt-BR" sz="2000" dirty="0"/>
                  <a:t> Test): quando em nível baixo testa todos os segmentos </a:t>
                </a:r>
              </a:p>
              <a:p>
                <a:endParaRPr lang="pt-BR" sz="2000" dirty="0"/>
              </a:p>
              <a:p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pt-BR" sz="2000" i="1" dirty="0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m:rPr>
                            <m:nor/>
                          </m:rPr>
                          <a:rPr lang="pt-BR" sz="2000" dirty="0"/>
                          <m:t>BI</m:t>
                        </m:r>
                      </m:e>
                    </m:acc>
                    <m:r>
                      <a:rPr lang="pt-BR" sz="2000" i="0" dirty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pt-BR" sz="2000" dirty="0"/>
                  <a:t>(</a:t>
                </a:r>
                <a:r>
                  <a:rPr lang="pt-BR" sz="2000" dirty="0" err="1"/>
                  <a:t>Blanking</a:t>
                </a:r>
                <a:r>
                  <a:rPr lang="pt-BR" sz="2000" dirty="0"/>
                  <a:t> Input): quando em nível baixo apaga o display quando as entradas forem zero </a:t>
                </a:r>
              </a:p>
              <a:p>
                <a:endParaRPr lang="pt-BR" sz="2000" dirty="0"/>
              </a:p>
              <a:p>
                <a:r>
                  <a:rPr lang="pt-BR" sz="2000" dirty="0"/>
                  <a:t>LE/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pt-BR" sz="2000" i="1" dirty="0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en-US" sz="2000" b="0" i="0" dirty="0" smtClean="0">
                            <a:latin typeface="Cambria Math" panose="02040503050406030204" pitchFamily="18" charset="0"/>
                          </a:rPr>
                          <m:t>STROBE</m:t>
                        </m:r>
                      </m:e>
                    </m:acc>
                  </m:oMath>
                </a14:m>
                <a:r>
                  <a:rPr lang="pt-BR" sz="2000" dirty="0"/>
                  <a:t> () : </a:t>
                </a:r>
                <a:r>
                  <a:rPr lang="pt-BR" sz="2000" dirty="0" err="1"/>
                  <a:t>Latch</a:t>
                </a:r>
                <a:r>
                  <a:rPr lang="pt-BR" sz="2000" dirty="0"/>
                  <a:t> </a:t>
                </a:r>
                <a:r>
                  <a:rPr lang="pt-BR" sz="2000" dirty="0" err="1"/>
                  <a:t>Enable</a:t>
                </a:r>
                <a:r>
                  <a:rPr lang="pt-BR" sz="2000" dirty="0"/>
                  <a:t> : quando em nível baixo apaga o display, independente do valor das entradas.</a:t>
                </a:r>
              </a:p>
              <a:p>
                <a:r>
                  <a:rPr lang="pt-BR" sz="2000" dirty="0"/>
                  <a:t>Habilita o funcionamento do display</a:t>
                </a:r>
                <a:endParaRPr lang="en-US" sz="2000" dirty="0"/>
              </a:p>
            </p:txBody>
          </p:sp>
        </mc:Choice>
        <mc:Fallback xmlns="">
          <p:sp>
            <p:nvSpPr>
              <p:cNvPr id="8" name="CaixaDeTexto 7">
                <a:extLst>
                  <a:ext uri="{FF2B5EF4-FFF2-40B4-BE49-F238E27FC236}">
                    <a16:creationId xmlns:a16="http://schemas.microsoft.com/office/drawing/2014/main" id="{FAB48D7E-80AE-43A5-9429-095051DED35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17298" y="1850619"/>
                <a:ext cx="6269854" cy="2874377"/>
              </a:xfrm>
              <a:prstGeom prst="rect">
                <a:avLst/>
              </a:prstGeom>
              <a:blipFill>
                <a:blip r:embed="rId3"/>
                <a:stretch>
                  <a:fillRect l="-972" t="-1062" r="-1555" b="-297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8"/>
          <p:cNvSpPr txBox="1">
            <a:spLocks noGrp="1"/>
          </p:cNvSpPr>
          <p:nvPr>
            <p:ph type="dt" sz="half" idx="10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pt-BR"/>
              <a:t> </a:t>
            </a:r>
            <a:endParaRPr/>
          </a:p>
        </p:txBody>
      </p:sp>
      <p:sp>
        <p:nvSpPr>
          <p:cNvPr id="179" name="Google Shape;179;p8"/>
          <p:cNvSpPr txBox="1">
            <a:spLocks noGrp="1"/>
          </p:cNvSpPr>
          <p:nvPr>
            <p:ph type="ftr" sz="quarter" idx="11"/>
          </p:nvPr>
        </p:nvSpPr>
        <p:spPr>
          <a:xfrm rot="-5400000">
            <a:off x="-1475615" y="3036789"/>
            <a:ext cx="3463925" cy="21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Noto Sans Symbols"/>
              <a:buNone/>
            </a:pPr>
            <a:r>
              <a:rPr lang="pt-BR" sz="1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Departamento de Engenharia Elétrica e de Computação</a:t>
            </a:r>
            <a:endParaRPr/>
          </a:p>
        </p:txBody>
      </p:sp>
      <p:sp>
        <p:nvSpPr>
          <p:cNvPr id="178" name="Google Shape;178;p8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pt-BR"/>
              <a:t>14</a:t>
            </a:fld>
            <a:endParaRPr/>
          </a:p>
        </p:txBody>
      </p:sp>
      <p:sp>
        <p:nvSpPr>
          <p:cNvPr id="176" name="Google Shape;176;p8"/>
          <p:cNvSpPr txBox="1">
            <a:spLocks noGrp="1"/>
          </p:cNvSpPr>
          <p:nvPr>
            <p:ph type="title"/>
          </p:nvPr>
        </p:nvSpPr>
        <p:spPr>
          <a:xfrm>
            <a:off x="417671" y="13885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ct val="100000"/>
              <a:buFont typeface="Lucida Sans"/>
              <a:buNone/>
            </a:pPr>
            <a:r>
              <a:rPr lang="pt-BR" sz="28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Circuito do Decodificador 4511 ligado ao display de 7 segmentos</a:t>
            </a:r>
            <a:endParaRPr sz="28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0" name="Google Shape;180;p8" descr="Resultado de imagem para modelo transistor pnp npn"/>
          <p:cNvSpPr/>
          <p:nvPr/>
        </p:nvSpPr>
        <p:spPr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181" name="Google Shape;181;p8" descr="Resultado de imagem para modelo transistor pnp npn"/>
          <p:cNvSpPr/>
          <p:nvPr/>
        </p:nvSpPr>
        <p:spPr>
          <a:xfrm>
            <a:off x="307975" y="7937"/>
            <a:ext cx="304800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pic>
        <p:nvPicPr>
          <p:cNvPr id="2050" name="Picture 2" descr="CD4511 - Decodificador para Display 7 Segmentos - Embarcados">
            <a:extLst>
              <a:ext uri="{FF2B5EF4-FFF2-40B4-BE49-F238E27FC236}">
                <a16:creationId xmlns:a16="http://schemas.microsoft.com/office/drawing/2014/main" id="{47FD6B14-8EE3-0A23-E99C-8C8AFD074C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6895" y="2759267"/>
            <a:ext cx="5594788" cy="3588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Google Shape;165;p7">
            <a:extLst>
              <a:ext uri="{FF2B5EF4-FFF2-40B4-BE49-F238E27FC236}">
                <a16:creationId xmlns:a16="http://schemas.microsoft.com/office/drawing/2014/main" id="{D033EBC4-FD44-16C0-A24E-3A828C5D7F46}"/>
              </a:ext>
            </a:extLst>
          </p:cNvPr>
          <p:cNvSpPr txBox="1">
            <a:spLocks/>
          </p:cNvSpPr>
          <p:nvPr/>
        </p:nvSpPr>
        <p:spPr>
          <a:xfrm>
            <a:off x="639489" y="1449062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1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just">
              <a:spcBef>
                <a:spcPts val="0"/>
              </a:spcBef>
              <a:buClr>
                <a:srgbClr val="0070C0"/>
              </a:buClr>
              <a:buSzPts val="3600"/>
              <a:buFont typeface="Lucida Sans"/>
              <a:buNone/>
            </a:pPr>
            <a:r>
              <a:rPr lang="pt-BR" sz="2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Enquanto é realizada a montagem do decodificador ao display, deixar o pino LT em ‘0’ para visualizar cada segmento do display acender a cada ligação </a:t>
            </a:r>
          </a:p>
        </p:txBody>
      </p:sp>
    </p:spTree>
    <p:extLst>
      <p:ext uri="{BB962C8B-B14F-4D97-AF65-F5344CB8AC3E}">
        <p14:creationId xmlns:p14="http://schemas.microsoft.com/office/powerpoint/2010/main" val="417885850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9"/>
          <p:cNvSpPr txBox="1">
            <a:spLocks noGrp="1"/>
          </p:cNvSpPr>
          <p:nvPr>
            <p:ph type="dt" sz="half" idx="10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pt-BR"/>
              <a:t> </a:t>
            </a:r>
            <a:endParaRPr/>
          </a:p>
        </p:txBody>
      </p:sp>
      <p:sp>
        <p:nvSpPr>
          <p:cNvPr id="192" name="Google Shape;192;p9"/>
          <p:cNvSpPr txBox="1">
            <a:spLocks noGrp="1"/>
          </p:cNvSpPr>
          <p:nvPr>
            <p:ph type="ftr" sz="quarter" idx="11"/>
          </p:nvPr>
        </p:nvSpPr>
        <p:spPr>
          <a:xfrm rot="-5400000">
            <a:off x="-1352491" y="3180805"/>
            <a:ext cx="3463925" cy="21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Noto Sans Symbols"/>
              <a:buNone/>
            </a:pPr>
            <a:r>
              <a:rPr lang="pt-BR" sz="1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Departamento de Engenharia Elétrica e de Computação</a:t>
            </a:r>
            <a:endParaRPr/>
          </a:p>
        </p:txBody>
      </p:sp>
      <p:sp>
        <p:nvSpPr>
          <p:cNvPr id="191" name="Google Shape;191;p9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pt-BR"/>
              <a:t>15</a:t>
            </a:fld>
            <a:endParaRPr/>
          </a:p>
        </p:txBody>
      </p:sp>
      <p:sp>
        <p:nvSpPr>
          <p:cNvPr id="188" name="Google Shape;188;p9"/>
          <p:cNvSpPr txBox="1">
            <a:spLocks noGrp="1"/>
          </p:cNvSpPr>
          <p:nvPr>
            <p:ph type="title"/>
          </p:nvPr>
        </p:nvSpPr>
        <p:spPr>
          <a:xfrm>
            <a:off x="379471" y="169566"/>
            <a:ext cx="8555832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ct val="100000"/>
              <a:buFont typeface="Lucida Sans"/>
              <a:buNone/>
            </a:pPr>
            <a:r>
              <a:rPr lang="pt-BR" sz="28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Método de ligação do decodificador BCD ao display de 7 segmentos</a:t>
            </a:r>
            <a:endParaRPr sz="28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" name="metodo de montagem decodificador display">
            <a:hlinkClick r:id="" action="ppaction://media"/>
            <a:extLst>
              <a:ext uri="{FF2B5EF4-FFF2-40B4-BE49-F238E27FC236}">
                <a16:creationId xmlns:a16="http://schemas.microsoft.com/office/drawing/2014/main" id="{80029955-F2F2-48DD-9CFD-20907A96205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856482" y="1556792"/>
            <a:ext cx="5601809" cy="3151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8257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454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9"/>
          <p:cNvSpPr txBox="1">
            <a:spLocks noGrp="1"/>
          </p:cNvSpPr>
          <p:nvPr>
            <p:ph type="dt" sz="half" idx="10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pt-BR"/>
              <a:t> </a:t>
            </a:r>
            <a:endParaRPr/>
          </a:p>
        </p:txBody>
      </p:sp>
      <p:sp>
        <p:nvSpPr>
          <p:cNvPr id="192" name="Google Shape;192;p9"/>
          <p:cNvSpPr txBox="1">
            <a:spLocks noGrp="1"/>
          </p:cNvSpPr>
          <p:nvPr>
            <p:ph type="ftr" sz="quarter" idx="11"/>
          </p:nvPr>
        </p:nvSpPr>
        <p:spPr>
          <a:xfrm rot="-5400000">
            <a:off x="-1352491" y="3180805"/>
            <a:ext cx="3463925" cy="21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Noto Sans Symbols"/>
              <a:buNone/>
            </a:pPr>
            <a:r>
              <a:rPr lang="pt-BR" sz="1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Departamento de Engenharia Elétrica e de Computação</a:t>
            </a:r>
            <a:endParaRPr/>
          </a:p>
        </p:txBody>
      </p:sp>
      <p:sp>
        <p:nvSpPr>
          <p:cNvPr id="191" name="Google Shape;191;p9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pt-BR"/>
              <a:t>16</a:t>
            </a:fld>
            <a:endParaRPr/>
          </a:p>
        </p:txBody>
      </p:sp>
      <p:sp>
        <p:nvSpPr>
          <p:cNvPr id="188" name="Google Shape;188;p9"/>
          <p:cNvSpPr txBox="1">
            <a:spLocks noGrp="1"/>
          </p:cNvSpPr>
          <p:nvPr>
            <p:ph type="title"/>
          </p:nvPr>
        </p:nvSpPr>
        <p:spPr>
          <a:xfrm>
            <a:off x="379471" y="169566"/>
            <a:ext cx="8555832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ct val="100000"/>
              <a:buFont typeface="Lucida Sans"/>
              <a:buNone/>
            </a:pPr>
            <a:r>
              <a:rPr lang="en-US" sz="28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Circuito</a:t>
            </a:r>
            <a:r>
              <a:rPr lang="en-US" sz="28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Final</a:t>
            </a:r>
            <a:endParaRPr sz="28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" name="Circuito decodificador 4511 display">
            <a:hlinkClick r:id="" action="ppaction://media"/>
            <a:extLst>
              <a:ext uri="{FF2B5EF4-FFF2-40B4-BE49-F238E27FC236}">
                <a16:creationId xmlns:a16="http://schemas.microsoft.com/office/drawing/2014/main" id="{E29E1ACD-4ECC-42FA-94BB-59B6202420E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078361" y="1935665"/>
            <a:ext cx="5309633" cy="2986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2602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858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7"/>
          <p:cNvSpPr txBox="1">
            <a:spLocks noGrp="1"/>
          </p:cNvSpPr>
          <p:nvPr>
            <p:ph type="dt" sz="half" idx="10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pt-BR"/>
              <a:t> </a:t>
            </a:r>
            <a:endParaRPr/>
          </a:p>
        </p:txBody>
      </p:sp>
      <p:sp>
        <p:nvSpPr>
          <p:cNvPr id="168" name="Google Shape;168;p7"/>
          <p:cNvSpPr txBox="1">
            <a:spLocks noGrp="1"/>
          </p:cNvSpPr>
          <p:nvPr>
            <p:ph type="ftr" sz="quarter" idx="11"/>
          </p:nvPr>
        </p:nvSpPr>
        <p:spPr>
          <a:xfrm rot="-5400000">
            <a:off x="-1468437" y="3108797"/>
            <a:ext cx="3463925" cy="21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Noto Sans Symbols"/>
              <a:buNone/>
            </a:pPr>
            <a:r>
              <a:rPr lang="pt-BR" sz="1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Departamento de Engenharia Elétrica e de Computação</a:t>
            </a:r>
            <a:endParaRPr/>
          </a:p>
        </p:txBody>
      </p:sp>
      <p:sp>
        <p:nvSpPr>
          <p:cNvPr id="167" name="Google Shape;167;p7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pt-BR"/>
              <a:t>17</a:t>
            </a:fld>
            <a:endParaRPr/>
          </a:p>
        </p:txBody>
      </p:sp>
      <p:sp>
        <p:nvSpPr>
          <p:cNvPr id="165" name="Google Shape;165;p7"/>
          <p:cNvSpPr txBox="1">
            <a:spLocks noGrp="1"/>
          </p:cNvSpPr>
          <p:nvPr>
            <p:ph type="title"/>
          </p:nvPr>
        </p:nvSpPr>
        <p:spPr>
          <a:xfrm>
            <a:off x="600552" y="49428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3600"/>
              <a:buFont typeface="Lucida Sans"/>
              <a:buNone/>
            </a:pPr>
            <a:r>
              <a:rPr lang="pt-BR" sz="2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Circuito para Montagem no Laboratório</a:t>
            </a:r>
            <a:endParaRPr sz="28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9" name="Google Shape;169;p7" descr="Resultado de imagem para modelo transistor pnp npn"/>
          <p:cNvSpPr/>
          <p:nvPr/>
        </p:nvSpPr>
        <p:spPr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170" name="Google Shape;170;p7" descr="Resultado de imagem para modelo transistor pnp npn"/>
          <p:cNvSpPr/>
          <p:nvPr/>
        </p:nvSpPr>
        <p:spPr>
          <a:xfrm>
            <a:off x="307975" y="7937"/>
            <a:ext cx="304800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C329DE09-40E9-4AC0-AAA2-DF39BE9CE7EE}"/>
              </a:ext>
            </a:extLst>
          </p:cNvPr>
          <p:cNvSpPr txBox="1"/>
          <p:nvPr/>
        </p:nvSpPr>
        <p:spPr>
          <a:xfrm>
            <a:off x="2279342" y="3219626"/>
            <a:ext cx="457643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dirty="0">
                <a:effectLst/>
              </a:rPr>
              <a:t> </a:t>
            </a:r>
            <a:endParaRPr lang="en-US" dirty="0"/>
          </a:p>
        </p:txBody>
      </p:sp>
      <p:sp>
        <p:nvSpPr>
          <p:cNvPr id="2" name="Google Shape;176;p8">
            <a:extLst>
              <a:ext uri="{FF2B5EF4-FFF2-40B4-BE49-F238E27FC236}">
                <a16:creationId xmlns:a16="http://schemas.microsoft.com/office/drawing/2014/main" id="{F680C699-1451-F330-6075-54A6A893BF96}"/>
              </a:ext>
            </a:extLst>
          </p:cNvPr>
          <p:cNvSpPr txBox="1">
            <a:spLocks/>
          </p:cNvSpPr>
          <p:nvPr/>
        </p:nvSpPr>
        <p:spPr>
          <a:xfrm>
            <a:off x="546328" y="100263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1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>
              <a:spcBef>
                <a:spcPts val="0"/>
              </a:spcBef>
              <a:buClr>
                <a:srgbClr val="0070C0"/>
              </a:buClr>
              <a:buSzPct val="100000"/>
              <a:buFont typeface="Lucida Sans"/>
              <a:buNone/>
            </a:pPr>
            <a:r>
              <a:rPr lang="pt-BR" sz="24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Decodificador BCD para display de 7 segmentos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F33F757F-517F-B6C0-704F-7227DB0895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7428" y="2855715"/>
            <a:ext cx="5867400" cy="3324225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FFE9AD91-3B9E-0BC6-3F09-AD5DB28A6E22}"/>
              </a:ext>
            </a:extLst>
          </p:cNvPr>
          <p:cNvSpPr txBox="1"/>
          <p:nvPr/>
        </p:nvSpPr>
        <p:spPr>
          <a:xfrm>
            <a:off x="1003165" y="1348245"/>
            <a:ext cx="712879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600" dirty="0"/>
              <a:t>7447 é um CI coletor aberto com 4 entradas BCD e saídas para serem interligadas com um display de 7 segmentos anodo comum;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600" dirty="0"/>
              <a:t>O 7447 apresenta três entradas de controle que devem ser ligadas adequadamente para o perfeito funcionamento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600" dirty="0"/>
              <a:t>O resistor R é ligado entre a saída do decodificador e as entradas do display, com valor adequado para que a corrente seja suficiente para acender os segmentos.</a:t>
            </a:r>
          </a:p>
        </p:txBody>
      </p:sp>
    </p:spTree>
    <p:extLst>
      <p:ext uri="{BB962C8B-B14F-4D97-AF65-F5344CB8AC3E}">
        <p14:creationId xmlns:p14="http://schemas.microsoft.com/office/powerpoint/2010/main" val="4182634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" name="Google Shape;962;p41"/>
          <p:cNvSpPr txBox="1">
            <a:spLocks noGrp="1"/>
          </p:cNvSpPr>
          <p:nvPr>
            <p:ph type="dt" sz="half" idx="10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Noto Sans Symbols"/>
              <a:buNone/>
            </a:pPr>
            <a:r>
              <a:rPr lang="pt-BR" sz="1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63" name="Google Shape;963;p41"/>
          <p:cNvSpPr txBox="1">
            <a:spLocks noGrp="1"/>
          </p:cNvSpPr>
          <p:nvPr>
            <p:ph type="ftr" sz="quarter" idx="11"/>
          </p:nvPr>
        </p:nvSpPr>
        <p:spPr>
          <a:xfrm rot="-5400000">
            <a:off x="-1329816" y="3283176"/>
            <a:ext cx="3763888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Noto Sans Symbols"/>
              <a:buNone/>
            </a:pPr>
            <a:r>
              <a:rPr lang="pt-BR" sz="1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Departamento de Engenharia Elétrica e de Computação</a:t>
            </a:r>
            <a:endParaRPr/>
          </a:p>
        </p:txBody>
      </p:sp>
      <p:sp>
        <p:nvSpPr>
          <p:cNvPr id="965" name="Google Shape;965;p41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pt-BR"/>
              <a:t>18</a:t>
            </a:fld>
            <a:endParaRPr/>
          </a:p>
        </p:txBody>
      </p:sp>
      <p:sp>
        <p:nvSpPr>
          <p:cNvPr id="964" name="Google Shape;964;p41"/>
          <p:cNvSpPr txBox="1">
            <a:spLocks noGrp="1"/>
          </p:cNvSpPr>
          <p:nvPr>
            <p:ph type="title"/>
          </p:nvPr>
        </p:nvSpPr>
        <p:spPr>
          <a:xfrm>
            <a:off x="2699792" y="3140968"/>
            <a:ext cx="3312368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ct val="100000"/>
              <a:buFont typeface="Lucida Sans"/>
              <a:buNone/>
            </a:pPr>
            <a:r>
              <a:rPr lang="pt-BR" dirty="0">
                <a:solidFill>
                  <a:srgbClr val="0070C0"/>
                </a:solidFill>
              </a:rPr>
              <a:t>FIM </a:t>
            </a:r>
            <a:br>
              <a:rPr lang="pt-BR" dirty="0"/>
            </a:br>
            <a:endParaRPr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99557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2"/>
          <p:cNvSpPr txBox="1">
            <a:spLocks noGrp="1"/>
          </p:cNvSpPr>
          <p:nvPr>
            <p:ph type="ctrTitle"/>
          </p:nvPr>
        </p:nvSpPr>
        <p:spPr>
          <a:xfrm>
            <a:off x="-288900" y="1060719"/>
            <a:ext cx="9432900" cy="179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320"/>
              <a:buFont typeface="Lucida Sans"/>
              <a:buNone/>
            </a:pPr>
            <a:r>
              <a:rPr lang="pt-BR" sz="2120" dirty="0"/>
              <a:t>Decodificação para display de 7 segmentos </a:t>
            </a:r>
            <a:endParaRPr sz="2120" dirty="0"/>
          </a:p>
        </p:txBody>
      </p:sp>
      <p:sp>
        <p:nvSpPr>
          <p:cNvPr id="116" name="Google Shape;116;p2"/>
          <p:cNvSpPr txBox="1">
            <a:spLocks noGrp="1"/>
          </p:cNvSpPr>
          <p:nvPr>
            <p:ph type="subTitle" idx="1"/>
          </p:nvPr>
        </p:nvSpPr>
        <p:spPr>
          <a:xfrm>
            <a:off x="2114770" y="4589181"/>
            <a:ext cx="5637010" cy="8821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/>
          </a:bodyPr>
          <a:lstStyle/>
          <a:p>
            <a:pPr marL="0" marR="64008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36"/>
              <a:buNone/>
            </a:pPr>
            <a:r>
              <a:rPr lang="pt-BR"/>
              <a:t>Profa. Luiza Maria Romeiro Codá</a:t>
            </a:r>
            <a:endParaRPr/>
          </a:p>
          <a:p>
            <a:pPr marL="0" marR="64008" lvl="0" indent="0" algn="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836"/>
              <a:buNone/>
            </a:pPr>
            <a:endParaRPr/>
          </a:p>
        </p:txBody>
      </p:sp>
      <p:pic>
        <p:nvPicPr>
          <p:cNvPr id="117" name="Google Shape;117;p2" descr="Texto2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7504" y="260648"/>
            <a:ext cx="3429000" cy="635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" name="Google Shape;118;p2" descr="logo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699197" y="3473"/>
            <a:ext cx="2114603" cy="892175"/>
          </a:xfrm>
          <a:prstGeom prst="rect">
            <a:avLst/>
          </a:prstGeom>
          <a:noFill/>
          <a:ln>
            <a:noFill/>
          </a:ln>
        </p:spPr>
      </p:pic>
      <p:sp>
        <p:nvSpPr>
          <p:cNvPr id="119" name="Google Shape;119;p2"/>
          <p:cNvSpPr txBox="1"/>
          <p:nvPr/>
        </p:nvSpPr>
        <p:spPr>
          <a:xfrm>
            <a:off x="3851920" y="3429000"/>
            <a:ext cx="1584300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pt-BR" sz="3200" b="0" i="0" u="none" strike="noStrike" cap="none" dirty="0">
                <a:solidFill>
                  <a:schemeClr val="dk1"/>
                </a:solidFill>
                <a:latin typeface="Lucida Sans"/>
                <a:ea typeface="Lucida Sans"/>
                <a:cs typeface="Lucida Sans"/>
                <a:sym typeface="Lucida Sans"/>
              </a:rPr>
              <a:t>Aula 3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4"/>
          <p:cNvSpPr txBox="1">
            <a:spLocks noGrp="1"/>
          </p:cNvSpPr>
          <p:nvPr>
            <p:ph type="dt" sz="half" idx="10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Noto Sans Symbols"/>
              <a:buNone/>
            </a:pPr>
            <a:r>
              <a:rPr lang="pt-BR" sz="1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7" name="Google Shape;127;p4"/>
          <p:cNvSpPr txBox="1">
            <a:spLocks noGrp="1"/>
          </p:cNvSpPr>
          <p:nvPr>
            <p:ph type="ftr" sz="quarter" idx="11"/>
          </p:nvPr>
        </p:nvSpPr>
        <p:spPr>
          <a:xfrm rot="-5400000">
            <a:off x="-1373188" y="3036888"/>
            <a:ext cx="3463925" cy="21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Noto Sans Symbols"/>
              <a:buNone/>
            </a:pPr>
            <a:r>
              <a:rPr lang="pt-BR" sz="1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Departamento de Engenharia Elétrica e de Computação</a:t>
            </a:r>
            <a:endParaRPr/>
          </a:p>
        </p:txBody>
      </p:sp>
      <p:sp>
        <p:nvSpPr>
          <p:cNvPr id="129" name="Google Shape;129;p4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pt-BR"/>
              <a:t>3</a:t>
            </a:fld>
            <a:endParaRPr/>
          </a:p>
        </p:txBody>
      </p:sp>
      <p:sp>
        <p:nvSpPr>
          <p:cNvPr id="126" name="Google Shape;126;p4"/>
          <p:cNvSpPr txBox="1">
            <a:spLocks noGrp="1"/>
          </p:cNvSpPr>
          <p:nvPr>
            <p:ph type="title" idx="4294967295"/>
          </p:nvPr>
        </p:nvSpPr>
        <p:spPr>
          <a:xfrm>
            <a:off x="2808288" y="546100"/>
            <a:ext cx="6335712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4572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3200"/>
              <a:buFont typeface="Lucida Sans"/>
              <a:buNone/>
            </a:pPr>
            <a:r>
              <a:rPr lang="pt-BR" sz="3200">
                <a:solidFill>
                  <a:srgbClr val="0070C0"/>
                </a:solidFill>
              </a:rPr>
              <a:t>Display de 7 segmentos</a:t>
            </a:r>
            <a:r>
              <a:rPr lang="pt-BR" sz="3200"/>
              <a:t> </a:t>
            </a:r>
            <a:endParaRPr/>
          </a:p>
        </p:txBody>
      </p:sp>
      <p:sp>
        <p:nvSpPr>
          <p:cNvPr id="125" name="Google Shape;125;p4"/>
          <p:cNvSpPr txBox="1"/>
          <p:nvPr/>
        </p:nvSpPr>
        <p:spPr>
          <a:xfrm>
            <a:off x="914400" y="6251575"/>
            <a:ext cx="19812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Noto Sans Symbols"/>
              <a:buNone/>
            </a:pPr>
            <a:r>
              <a:rPr lang="pt-BR"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8" name="Google Shape;128;p4" descr="Texto2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5413" y="6362700"/>
            <a:ext cx="1981200" cy="36671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0" name="Google Shape;130;p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90874" y="3499721"/>
            <a:ext cx="3105150" cy="2466975"/>
          </a:xfrm>
          <a:prstGeom prst="rect">
            <a:avLst/>
          </a:prstGeom>
          <a:noFill/>
          <a:ln>
            <a:noFill/>
          </a:ln>
        </p:spPr>
      </p:pic>
      <p:sp>
        <p:nvSpPr>
          <p:cNvPr id="131" name="Google Shape;131;p4"/>
          <p:cNvSpPr txBox="1"/>
          <p:nvPr/>
        </p:nvSpPr>
        <p:spPr>
          <a:xfrm>
            <a:off x="1222625" y="1897200"/>
            <a:ext cx="7335900" cy="133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500" dirty="0"/>
              <a:t>Um display de sete segmentos é usado como forma de exibir uma informação numérica, resultado de alguma saída de um circuito digital</a:t>
            </a:r>
            <a:endParaRPr sz="2500" dirty="0"/>
          </a:p>
        </p:txBody>
      </p:sp>
    </p:spTree>
  </p:cSld>
  <p:clrMapOvr>
    <a:masterClrMapping/>
  </p:clrMapOvr>
  <p:transition>
    <p:comb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gebf2b0d1dc_0_6"/>
          <p:cNvSpPr txBox="1">
            <a:spLocks noGrp="1"/>
          </p:cNvSpPr>
          <p:nvPr>
            <p:ph type="dt" sz="half" idx="10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pt-BR" sz="1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7" name="Google Shape;137;gebf2b0d1dc_0_6"/>
          <p:cNvSpPr txBox="1">
            <a:spLocks noGrp="1"/>
          </p:cNvSpPr>
          <p:nvPr>
            <p:ph type="ftr" sz="quarter" idx="11"/>
          </p:nvPr>
        </p:nvSpPr>
        <p:spPr>
          <a:xfrm rot="-5400000">
            <a:off x="-1511100" y="2992340"/>
            <a:ext cx="34794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pt-BR" sz="1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Departamento de Engenharia Elétrica e de Computação</a:t>
            </a:r>
            <a:endParaRPr/>
          </a:p>
        </p:txBody>
      </p:sp>
      <p:sp>
        <p:nvSpPr>
          <p:cNvPr id="138" name="Google Shape;138;gebf2b0d1dc_0_6"/>
          <p:cNvSpPr txBox="1">
            <a:spLocks noGrp="1"/>
          </p:cNvSpPr>
          <p:nvPr>
            <p:ph type="sldNum" sz="quarter" idx="12"/>
          </p:nvPr>
        </p:nvSpPr>
        <p:spPr>
          <a:xfrm>
            <a:off x="8647272" y="6407944"/>
            <a:ext cx="3657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pt-BR"/>
              <a:t>4</a:t>
            </a:fld>
            <a:endParaRPr/>
          </a:p>
        </p:txBody>
      </p:sp>
      <p:sp>
        <p:nvSpPr>
          <p:cNvPr id="139" name="Google Shape;139;gebf2b0d1dc_0_6"/>
          <p:cNvSpPr txBox="1">
            <a:spLocks noGrp="1"/>
          </p:cNvSpPr>
          <p:nvPr>
            <p:ph type="title"/>
          </p:nvPr>
        </p:nvSpPr>
        <p:spPr>
          <a:xfrm>
            <a:off x="1518742" y="546046"/>
            <a:ext cx="6336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4572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3200"/>
              <a:buFont typeface="Lucida Sans"/>
              <a:buNone/>
            </a:pPr>
            <a:r>
              <a:rPr lang="pt-BR" sz="3200">
                <a:solidFill>
                  <a:srgbClr val="0070C0"/>
                </a:solidFill>
              </a:rPr>
              <a:t>Display de 7 segmentos</a:t>
            </a:r>
            <a:r>
              <a:rPr lang="pt-BR" sz="3200"/>
              <a:t> </a:t>
            </a:r>
            <a:endParaRPr/>
          </a:p>
        </p:txBody>
      </p:sp>
      <p:pic>
        <p:nvPicPr>
          <p:cNvPr id="140" name="Google Shape;140;gebf2b0d1dc_0_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9600" y="1841446"/>
            <a:ext cx="7600950" cy="4019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5"/>
          <p:cNvSpPr txBox="1">
            <a:spLocks noGrp="1"/>
          </p:cNvSpPr>
          <p:nvPr>
            <p:ph type="dt" sz="half" idx="10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pt-BR" sz="1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6" name="Google Shape;146;p5"/>
          <p:cNvSpPr txBox="1">
            <a:spLocks noGrp="1"/>
          </p:cNvSpPr>
          <p:nvPr>
            <p:ph type="ftr" sz="quarter" idx="11"/>
          </p:nvPr>
        </p:nvSpPr>
        <p:spPr>
          <a:xfrm rot="-5400000">
            <a:off x="-1511056" y="2992384"/>
            <a:ext cx="3479312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pt-BR" sz="1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Departamento de Engenharia Elétrica e de Computação</a:t>
            </a:r>
            <a:endParaRPr/>
          </a:p>
        </p:txBody>
      </p:sp>
      <p:sp>
        <p:nvSpPr>
          <p:cNvPr id="147" name="Google Shape;147;p5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pt-BR"/>
              <a:t>5</a:t>
            </a:fld>
            <a:endParaRPr/>
          </a:p>
        </p:txBody>
      </p:sp>
      <p:sp>
        <p:nvSpPr>
          <p:cNvPr id="149" name="Google Shape;149;p5"/>
          <p:cNvSpPr txBox="1">
            <a:spLocks noGrp="1"/>
          </p:cNvSpPr>
          <p:nvPr>
            <p:ph type="title"/>
          </p:nvPr>
        </p:nvSpPr>
        <p:spPr>
          <a:xfrm>
            <a:off x="1784204" y="338321"/>
            <a:ext cx="6336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4572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3200"/>
              <a:buFont typeface="Lucida Sans"/>
              <a:buNone/>
            </a:pPr>
            <a:r>
              <a:rPr lang="pt-BR" sz="32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Display de 7 segmentos</a:t>
            </a:r>
            <a:r>
              <a:rPr lang="pt-BR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48" name="Google Shape;148;p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06325" y="1195376"/>
            <a:ext cx="6867525" cy="4467225"/>
          </a:xfrm>
          <a:prstGeom prst="rect">
            <a:avLst/>
          </a:prstGeom>
          <a:noFill/>
          <a:ln>
            <a:noFill/>
          </a:ln>
        </p:spPr>
      </p:pic>
      <p:sp>
        <p:nvSpPr>
          <p:cNvPr id="150" name="Google Shape;150;p5"/>
          <p:cNvSpPr/>
          <p:nvPr/>
        </p:nvSpPr>
        <p:spPr>
          <a:xfrm>
            <a:off x="3232275" y="5396475"/>
            <a:ext cx="5340000" cy="899400"/>
          </a:xfrm>
          <a:prstGeom prst="flowChartAlternateProcess">
            <a:avLst/>
          </a:prstGeom>
          <a:solidFill>
            <a:schemeClr val="lt2"/>
          </a:solidFill>
          <a:ln w="9525" cap="flat" cmpd="sng">
            <a:solidFill>
              <a:srgbClr val="15068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p5"/>
          <p:cNvSpPr txBox="1"/>
          <p:nvPr/>
        </p:nvSpPr>
        <p:spPr>
          <a:xfrm>
            <a:off x="3363125" y="5338275"/>
            <a:ext cx="5649900" cy="101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dirty="0"/>
              <a:t>No experimento vamos utilizar um display catodo comum o qual acende os segmentos quando nos pinos do display for aplicado nível ‘1’</a:t>
            </a:r>
            <a:endParaRPr sz="180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6"/>
          <p:cNvSpPr txBox="1">
            <a:spLocks noGrp="1"/>
          </p:cNvSpPr>
          <p:nvPr>
            <p:ph type="dt" sz="half" idx="10"/>
          </p:nvPr>
        </p:nvSpPr>
        <p:spPr>
          <a:xfrm>
            <a:off x="-731520" y="2714464"/>
            <a:ext cx="1920240" cy="3657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pt-BR" sz="1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7" name="Google Shape;157;p6"/>
          <p:cNvSpPr txBox="1">
            <a:spLocks noGrp="1"/>
          </p:cNvSpPr>
          <p:nvPr>
            <p:ph type="ftr" sz="quarter" idx="11"/>
          </p:nvPr>
        </p:nvSpPr>
        <p:spPr>
          <a:xfrm rot="-5400000">
            <a:off x="-1575420" y="3060204"/>
            <a:ext cx="360804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pt-BR" sz="1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Departamento de Engenharia Elétrica e de Computação</a:t>
            </a:r>
            <a:endParaRPr/>
          </a:p>
        </p:txBody>
      </p:sp>
      <p:sp>
        <p:nvSpPr>
          <p:cNvPr id="160" name="Google Shape;160;p6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pt-BR"/>
              <a:t>6</a:t>
            </a:fld>
            <a:endParaRPr/>
          </a:p>
        </p:txBody>
      </p:sp>
      <p:sp>
        <p:nvSpPr>
          <p:cNvPr id="158" name="Google Shape;158;p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45720" algn="ctr">
              <a:buClr>
                <a:srgbClr val="0070C0"/>
              </a:buClr>
              <a:buSzPts val="3200"/>
            </a:pPr>
            <a:r>
              <a:rPr lang="en-US" sz="28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Cálculo</a:t>
            </a:r>
            <a:r>
              <a:rPr lang="en-US" sz="28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do resistor para </a:t>
            </a:r>
            <a:r>
              <a:rPr lang="en-US" sz="28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ligação</a:t>
            </a:r>
            <a:r>
              <a:rPr lang="en-US" sz="28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do display </a:t>
            </a:r>
            <a:r>
              <a:rPr lang="en-US" sz="28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catodo</a:t>
            </a:r>
            <a:r>
              <a:rPr lang="en-US" sz="28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comum</a:t>
            </a:r>
            <a:endParaRPr sz="28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29" name="Conector reto 28">
            <a:extLst>
              <a:ext uri="{FF2B5EF4-FFF2-40B4-BE49-F238E27FC236}">
                <a16:creationId xmlns:a16="http://schemas.microsoft.com/office/drawing/2014/main" id="{FB214A78-8F0E-4763-A685-E7D16A5C290F}"/>
              </a:ext>
            </a:extLst>
          </p:cNvPr>
          <p:cNvCxnSpPr/>
          <p:nvPr/>
        </p:nvCxnSpPr>
        <p:spPr>
          <a:xfrm>
            <a:off x="3595255" y="5873641"/>
            <a:ext cx="0" cy="409119"/>
          </a:xfrm>
          <a:prstGeom prst="line">
            <a:avLst/>
          </a:prstGeom>
          <a:ln>
            <a:solidFill>
              <a:schemeClr val="accent3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Imagem 15">
            <a:extLst>
              <a:ext uri="{FF2B5EF4-FFF2-40B4-BE49-F238E27FC236}">
                <a16:creationId xmlns:a16="http://schemas.microsoft.com/office/drawing/2014/main" id="{822A832C-CEA3-4233-AE3B-5A85B4EDD5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1892477"/>
            <a:ext cx="8588977" cy="3608040"/>
          </a:xfrm>
          <a:prstGeom prst="rect">
            <a:avLst/>
          </a:prstGeom>
        </p:spPr>
      </p:pic>
      <p:sp>
        <p:nvSpPr>
          <p:cNvPr id="17" name="CaixaDeTexto 16">
            <a:extLst>
              <a:ext uri="{FF2B5EF4-FFF2-40B4-BE49-F238E27FC236}">
                <a16:creationId xmlns:a16="http://schemas.microsoft.com/office/drawing/2014/main" id="{B8DAE809-0AEB-4B59-9322-B168C40BF77F}"/>
              </a:ext>
            </a:extLst>
          </p:cNvPr>
          <p:cNvSpPr txBox="1"/>
          <p:nvPr/>
        </p:nvSpPr>
        <p:spPr>
          <a:xfrm>
            <a:off x="852257" y="1534742"/>
            <a:ext cx="192023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Segmento</a:t>
            </a:r>
            <a:r>
              <a:rPr lang="en-US" dirty="0"/>
              <a:t> do display</a:t>
            </a:r>
          </a:p>
        </p:txBody>
      </p:sp>
    </p:spTree>
  </p:cSld>
  <p:clrMapOvr>
    <a:masterClrMapping/>
  </p:clrMapOvr>
  <p:transition>
    <p:zoom dir="in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7"/>
          <p:cNvSpPr txBox="1">
            <a:spLocks noGrp="1"/>
          </p:cNvSpPr>
          <p:nvPr>
            <p:ph type="dt" sz="half" idx="10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pt-BR"/>
              <a:t> </a:t>
            </a:r>
            <a:endParaRPr/>
          </a:p>
        </p:txBody>
      </p:sp>
      <p:sp>
        <p:nvSpPr>
          <p:cNvPr id="168" name="Google Shape;168;p7"/>
          <p:cNvSpPr txBox="1">
            <a:spLocks noGrp="1"/>
          </p:cNvSpPr>
          <p:nvPr>
            <p:ph type="ftr" sz="quarter" idx="11"/>
          </p:nvPr>
        </p:nvSpPr>
        <p:spPr>
          <a:xfrm rot="-5400000">
            <a:off x="-1468437" y="3108797"/>
            <a:ext cx="3463925" cy="21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Noto Sans Symbols"/>
              <a:buNone/>
            </a:pPr>
            <a:r>
              <a:rPr lang="pt-BR" sz="1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Departamento de Engenharia Elétrica e de Computação</a:t>
            </a:r>
            <a:endParaRPr/>
          </a:p>
        </p:txBody>
      </p:sp>
      <p:sp>
        <p:nvSpPr>
          <p:cNvPr id="167" name="Google Shape;167;p7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pt-BR"/>
              <a:t>7</a:t>
            </a:fld>
            <a:endParaRPr/>
          </a:p>
        </p:txBody>
      </p:sp>
      <p:sp>
        <p:nvSpPr>
          <p:cNvPr id="165" name="Google Shape;165;p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3600"/>
              <a:buFont typeface="Lucida Sans"/>
              <a:buNone/>
            </a:pPr>
            <a:r>
              <a:rPr lang="pt-BR" sz="31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Mapeamento dos segmentos do Display catodo comum   </a:t>
            </a:r>
            <a:endParaRPr sz="31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9" name="Google Shape;169;p7" descr="Resultado de imagem para modelo transistor pnp npn"/>
          <p:cNvSpPr/>
          <p:nvPr/>
        </p:nvSpPr>
        <p:spPr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170" name="Google Shape;170;p7" descr="Resultado de imagem para modelo transistor pnp npn"/>
          <p:cNvSpPr/>
          <p:nvPr/>
        </p:nvSpPr>
        <p:spPr>
          <a:xfrm>
            <a:off x="307975" y="7937"/>
            <a:ext cx="304800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8C8E05D0-A55F-4FE5-A143-5440285AD7E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1476" y="1817319"/>
            <a:ext cx="2714625" cy="3695700"/>
          </a:xfrm>
          <a:prstGeom prst="rect">
            <a:avLst/>
          </a:prstGeom>
        </p:spPr>
      </p:pic>
      <p:pic>
        <p:nvPicPr>
          <p:cNvPr id="4" name="mapeamento display">
            <a:hlinkClick r:id="" action="ppaction://media"/>
            <a:extLst>
              <a:ext uri="{FF2B5EF4-FFF2-40B4-BE49-F238E27FC236}">
                <a16:creationId xmlns:a16="http://schemas.microsoft.com/office/drawing/2014/main" id="{4ABDDAAE-5741-419A-A8EE-F988321F261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901121" y="1565415"/>
            <a:ext cx="5871403" cy="330266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5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8"/>
          <p:cNvSpPr txBox="1">
            <a:spLocks noGrp="1"/>
          </p:cNvSpPr>
          <p:nvPr>
            <p:ph type="dt" sz="half" idx="10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pt-BR"/>
              <a:t> </a:t>
            </a:r>
            <a:endParaRPr/>
          </a:p>
        </p:txBody>
      </p:sp>
      <p:sp>
        <p:nvSpPr>
          <p:cNvPr id="179" name="Google Shape;179;p8"/>
          <p:cNvSpPr txBox="1">
            <a:spLocks noGrp="1"/>
          </p:cNvSpPr>
          <p:nvPr>
            <p:ph type="ftr" sz="quarter" idx="11"/>
          </p:nvPr>
        </p:nvSpPr>
        <p:spPr>
          <a:xfrm rot="-5400000">
            <a:off x="-1475615" y="3036789"/>
            <a:ext cx="3463925" cy="21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Noto Sans Symbols"/>
              <a:buNone/>
            </a:pPr>
            <a:r>
              <a:rPr lang="pt-BR" sz="1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Departamento de Engenharia Elétrica e de Computação</a:t>
            </a:r>
            <a:endParaRPr/>
          </a:p>
        </p:txBody>
      </p:sp>
      <p:sp>
        <p:nvSpPr>
          <p:cNvPr id="178" name="Google Shape;178;p8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pt-BR"/>
              <a:t>8</a:t>
            </a:fld>
            <a:endParaRPr/>
          </a:p>
        </p:txBody>
      </p:sp>
      <p:sp>
        <p:nvSpPr>
          <p:cNvPr id="176" name="Google Shape;176;p8"/>
          <p:cNvSpPr txBox="1">
            <a:spLocks noGrp="1"/>
          </p:cNvSpPr>
          <p:nvPr>
            <p:ph type="title"/>
          </p:nvPr>
        </p:nvSpPr>
        <p:spPr>
          <a:xfrm>
            <a:off x="783432" y="4140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ct val="100000"/>
              <a:buFont typeface="Lucida Sans"/>
              <a:buNone/>
            </a:pPr>
            <a:r>
              <a:rPr lang="pt-BR" sz="28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Decodificador BCD para display de 7 segmentos</a:t>
            </a:r>
            <a:endParaRPr sz="28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0" name="Google Shape;180;p8" descr="Resultado de imagem para modelo transistor pnp npn"/>
          <p:cNvSpPr/>
          <p:nvPr/>
        </p:nvSpPr>
        <p:spPr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181" name="Google Shape;181;p8" descr="Resultado de imagem para modelo transistor pnp npn"/>
          <p:cNvSpPr/>
          <p:nvPr/>
        </p:nvSpPr>
        <p:spPr>
          <a:xfrm>
            <a:off x="307975" y="7937"/>
            <a:ext cx="304800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15658F17-13E1-4397-AAD0-91FB6EC57DD9}"/>
              </a:ext>
            </a:extLst>
          </p:cNvPr>
          <p:cNvSpPr txBox="1"/>
          <p:nvPr/>
        </p:nvSpPr>
        <p:spPr>
          <a:xfrm>
            <a:off x="1116390" y="1557000"/>
            <a:ext cx="7244178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000" dirty="0"/>
              <a:t>As entradas do segmentos do display recebem o sinal de um decodificador binário para 7 segmentos, a qual deve fornecer corrente suficiente para polarizar os LEDs e acender os segmentos corretos para representar os números referentes às entradas binárias.</a:t>
            </a:r>
            <a:endParaRPr lang="en-US" sz="2000" dirty="0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6685C697-441C-4DE6-BD4C-A64BD41B4F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63057" y="3295660"/>
            <a:ext cx="3733800" cy="2409825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7"/>
          <p:cNvSpPr txBox="1">
            <a:spLocks noGrp="1"/>
          </p:cNvSpPr>
          <p:nvPr>
            <p:ph type="dt" sz="half" idx="10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pt-BR"/>
              <a:t> </a:t>
            </a:r>
            <a:endParaRPr/>
          </a:p>
        </p:txBody>
      </p:sp>
      <p:sp>
        <p:nvSpPr>
          <p:cNvPr id="168" name="Google Shape;168;p7"/>
          <p:cNvSpPr txBox="1">
            <a:spLocks noGrp="1"/>
          </p:cNvSpPr>
          <p:nvPr>
            <p:ph type="ftr" sz="quarter" idx="11"/>
          </p:nvPr>
        </p:nvSpPr>
        <p:spPr>
          <a:xfrm rot="-5400000">
            <a:off x="-1468437" y="3108797"/>
            <a:ext cx="3463925" cy="21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Noto Sans Symbols"/>
              <a:buNone/>
            </a:pPr>
            <a:r>
              <a:rPr lang="pt-BR" sz="1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Departamento de Engenharia Elétrica e de Computação</a:t>
            </a:r>
            <a:endParaRPr/>
          </a:p>
        </p:txBody>
      </p:sp>
      <p:sp>
        <p:nvSpPr>
          <p:cNvPr id="167" name="Google Shape;167;p7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pt-BR"/>
              <a:t>9</a:t>
            </a:fld>
            <a:endParaRPr/>
          </a:p>
        </p:txBody>
      </p:sp>
      <p:sp>
        <p:nvSpPr>
          <p:cNvPr id="165" name="Google Shape;165;p7"/>
          <p:cNvSpPr txBox="1">
            <a:spLocks noGrp="1"/>
          </p:cNvSpPr>
          <p:nvPr>
            <p:ph type="title"/>
          </p:nvPr>
        </p:nvSpPr>
        <p:spPr>
          <a:xfrm>
            <a:off x="499882" y="774143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3600"/>
              <a:buFont typeface="Lucida Sans"/>
              <a:buNone/>
            </a:pPr>
            <a:r>
              <a:rPr lang="pt-BR" sz="2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Circuito para Montagem no </a:t>
            </a:r>
            <a:r>
              <a:rPr lang="pt-BR" sz="28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tinkercad</a:t>
            </a:r>
            <a:endParaRPr sz="28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9" name="Google Shape;169;p7" descr="Resultado de imagem para modelo transistor pnp npn"/>
          <p:cNvSpPr/>
          <p:nvPr/>
        </p:nvSpPr>
        <p:spPr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170" name="Google Shape;170;p7" descr="Resultado de imagem para modelo transistor pnp npn"/>
          <p:cNvSpPr/>
          <p:nvPr/>
        </p:nvSpPr>
        <p:spPr>
          <a:xfrm>
            <a:off x="307975" y="7937"/>
            <a:ext cx="304800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C329DE09-40E9-4AC0-AAA2-DF39BE9CE7EE}"/>
              </a:ext>
            </a:extLst>
          </p:cNvPr>
          <p:cNvSpPr txBox="1"/>
          <p:nvPr/>
        </p:nvSpPr>
        <p:spPr>
          <a:xfrm>
            <a:off x="2279342" y="3219626"/>
            <a:ext cx="457643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dirty="0">
                <a:effectLst/>
              </a:rPr>
              <a:t> </a:t>
            </a:r>
            <a:endParaRPr lang="en-US" dirty="0"/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BB4FEDBC-24C0-4719-8B26-0C3D09DCA608}"/>
              </a:ext>
            </a:extLst>
          </p:cNvPr>
          <p:cNvSpPr txBox="1"/>
          <p:nvPr/>
        </p:nvSpPr>
        <p:spPr>
          <a:xfrm>
            <a:off x="1224582" y="1619632"/>
            <a:ext cx="7419536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400" dirty="0">
                <a:latin typeface="Twentieth Century"/>
              </a:rPr>
              <a:t>Os valores das entrada BCD (4 bits)do são transformados em níveis lógicos ‘1’ compatíveis ao display de 7 segmentos catodo comum, através de um decodificador BCD pra display de 7 segmentos(CI   CD4511)</a:t>
            </a:r>
          </a:p>
        </p:txBody>
      </p:sp>
      <p:pic>
        <p:nvPicPr>
          <p:cNvPr id="1028" name="Picture 4" descr="4511 BCD to 7-segment decoder">
            <a:extLst>
              <a:ext uri="{FF2B5EF4-FFF2-40B4-BE49-F238E27FC236}">
                <a16:creationId xmlns:a16="http://schemas.microsoft.com/office/drawing/2014/main" id="{E2665A7A-7FEE-D3F2-D6CA-71E287A685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6969" y="2139969"/>
            <a:ext cx="4122026" cy="4290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Google Shape;176;p8">
            <a:extLst>
              <a:ext uri="{FF2B5EF4-FFF2-40B4-BE49-F238E27FC236}">
                <a16:creationId xmlns:a16="http://schemas.microsoft.com/office/drawing/2014/main" id="{F680C699-1451-F330-6075-54A6A893BF96}"/>
              </a:ext>
            </a:extLst>
          </p:cNvPr>
          <p:cNvSpPr txBox="1">
            <a:spLocks/>
          </p:cNvSpPr>
          <p:nvPr/>
        </p:nvSpPr>
        <p:spPr>
          <a:xfrm>
            <a:off x="546328" y="100263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1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>
              <a:spcBef>
                <a:spcPts val="0"/>
              </a:spcBef>
              <a:buClr>
                <a:srgbClr val="0070C0"/>
              </a:buClr>
              <a:buSzPct val="100000"/>
              <a:buFont typeface="Lucida Sans"/>
              <a:buNone/>
            </a:pPr>
            <a:r>
              <a:rPr lang="pt-BR" sz="24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Decodificador BCD para display de 7 segmentos</a:t>
            </a:r>
          </a:p>
        </p:txBody>
      </p:sp>
    </p:spTree>
    <p:extLst>
      <p:ext uri="{BB962C8B-B14F-4D97-AF65-F5344CB8AC3E}">
        <p14:creationId xmlns:p14="http://schemas.microsoft.com/office/powerpoint/2010/main" val="4032614881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Tema1">
  <a:themeElements>
    <a:clrScheme name="Concurso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Concurso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inorFont>
    </a:fontScheme>
    <a:fmtScheme name="Concurso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ema1" id="{FCA6B356-2937-4BE2-BA87-8CDB4DA914F1}" vid="{BA205104-A0DE-43FF-A745-37AAFEDF18C7}"/>
    </a:ext>
  </a:extLst>
</a:theme>
</file>

<file path=ppt/theme/theme2.xml><?xml version="1.0" encoding="utf-8"?>
<a:theme xmlns:a="http://schemas.openxmlformats.org/drawingml/2006/main" name="Tema do Office">
  <a:themeElements>
    <a:clrScheme name="Escritório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Tema1</Template>
  <TotalTime>217</TotalTime>
  <Words>718</Words>
  <Application>Microsoft Office PowerPoint</Application>
  <PresentationFormat>Apresentação na tela (4:3)</PresentationFormat>
  <Paragraphs>97</Paragraphs>
  <Slides>18</Slides>
  <Notes>18</Notes>
  <HiddenSlides>0</HiddenSlides>
  <MMClips>3</MMClips>
  <ScaleCrop>false</ScaleCrop>
  <HeadingPairs>
    <vt:vector size="6" baseType="variant">
      <vt:variant>
        <vt:lpstr>Fontes usadas</vt:lpstr>
      </vt:variant>
      <vt:variant>
        <vt:i4>10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18</vt:i4>
      </vt:variant>
    </vt:vector>
  </HeadingPairs>
  <TitlesOfParts>
    <vt:vector size="29" baseType="lpstr">
      <vt:lpstr>Wingdings 3</vt:lpstr>
      <vt:lpstr>Lucida Sans</vt:lpstr>
      <vt:lpstr>Twentieth Century</vt:lpstr>
      <vt:lpstr>Arial</vt:lpstr>
      <vt:lpstr>Wingdings 2</vt:lpstr>
      <vt:lpstr>Verdana</vt:lpstr>
      <vt:lpstr>Calibri</vt:lpstr>
      <vt:lpstr>Cambria Math</vt:lpstr>
      <vt:lpstr>Noto Sans Symbols</vt:lpstr>
      <vt:lpstr>Lucida Sans Unicode</vt:lpstr>
      <vt:lpstr>Tema1</vt:lpstr>
      <vt:lpstr>Escola de Engenharia de São Carlos Departamento de Engenharia Elétrica e de Computação   Laboratório de Sistemas Digitais I</vt:lpstr>
      <vt:lpstr>Decodificação para display de 7 segmentos </vt:lpstr>
      <vt:lpstr>Display de 7 segmentos </vt:lpstr>
      <vt:lpstr>Display de 7 segmentos </vt:lpstr>
      <vt:lpstr>Display de 7 segmentos </vt:lpstr>
      <vt:lpstr>Cálculo do resistor para ligação do display catodo comum</vt:lpstr>
      <vt:lpstr>Mapeamento dos segmentos do Display catodo comum   </vt:lpstr>
      <vt:lpstr>Decodificador BCD para display de 7 segmentos</vt:lpstr>
      <vt:lpstr>Circuito para Montagem no tinkercad</vt:lpstr>
      <vt:lpstr>Decodificação de display de 7 segmentos catodo comum (CI 4511)  </vt:lpstr>
      <vt:lpstr>Circuito do Decodificador BCD ligado ao display de 7 segmentos</vt:lpstr>
      <vt:lpstr>Tabela verdade do decodificador 4511</vt:lpstr>
      <vt:lpstr>Entradas de Controle do decodificador 4511</vt:lpstr>
      <vt:lpstr>Circuito do Decodificador 4511 ligado ao display de 7 segmentos</vt:lpstr>
      <vt:lpstr>Método de ligação do decodificador BCD ao display de 7 segmentos</vt:lpstr>
      <vt:lpstr>Circuito Final</vt:lpstr>
      <vt:lpstr>Circuito para Montagem no Laboratório</vt:lpstr>
      <vt:lpstr>FIM 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Escola de Engenharia de São Carlos Departamento de Engenharia Elétrica e de Computação   SEL0384 – Laboratório de Sistemas Digitais I</dc:title>
  <dc:creator>Luiza</dc:creator>
  <cp:lastModifiedBy>Luiza Maria Romeiro Codá</cp:lastModifiedBy>
  <cp:revision>16</cp:revision>
  <dcterms:created xsi:type="dcterms:W3CDTF">2015-03-17T20:53:43Z</dcterms:created>
  <dcterms:modified xsi:type="dcterms:W3CDTF">2022-09-19T14:09:23Z</dcterms:modified>
</cp:coreProperties>
</file>