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0" r:id="rId1"/>
  </p:sldMasterIdLst>
  <p:notesMasterIdLst>
    <p:notesMasterId r:id="rId30"/>
  </p:notesMasterIdLst>
  <p:sldIdLst>
    <p:sldId id="256" r:id="rId2"/>
    <p:sldId id="271" r:id="rId3"/>
    <p:sldId id="258" r:id="rId4"/>
    <p:sldId id="276" r:id="rId5"/>
    <p:sldId id="277" r:id="rId6"/>
    <p:sldId id="278" r:id="rId7"/>
    <p:sldId id="279" r:id="rId8"/>
    <p:sldId id="280" r:id="rId9"/>
    <p:sldId id="281" r:id="rId10"/>
    <p:sldId id="283" r:id="rId11"/>
    <p:sldId id="284" r:id="rId12"/>
    <p:sldId id="285" r:id="rId13"/>
    <p:sldId id="288" r:id="rId14"/>
    <p:sldId id="293" r:id="rId15"/>
    <p:sldId id="289" r:id="rId16"/>
    <p:sldId id="296" r:id="rId17"/>
    <p:sldId id="290" r:id="rId18"/>
    <p:sldId id="291" r:id="rId19"/>
    <p:sldId id="297" r:id="rId20"/>
    <p:sldId id="298" r:id="rId21"/>
    <p:sldId id="287" r:id="rId22"/>
    <p:sldId id="294" r:id="rId23"/>
    <p:sldId id="295" r:id="rId24"/>
    <p:sldId id="292" r:id="rId25"/>
    <p:sldId id="274" r:id="rId26"/>
    <p:sldId id="273" r:id="rId27"/>
    <p:sldId id="275" r:id="rId28"/>
    <p:sldId id="270"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647"/>
    <p:restoredTop sz="88419"/>
  </p:normalViewPr>
  <p:slideViewPr>
    <p:cSldViewPr snapToGrid="0" snapToObjects="1">
      <p:cViewPr varScale="1">
        <p:scale>
          <a:sx n="77" d="100"/>
          <a:sy n="77" d="100"/>
        </p:scale>
        <p:origin x="158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dirty="0"/>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DC22DC-AA42-1847-9D9E-C29AFC2A56BE}" type="datetimeFigureOut">
              <a:rPr lang="pt-BR" smtClean="0"/>
              <a:t>13/03/19</a:t>
            </a:fld>
            <a:endParaRPr lang="pt-BR" dirty="0"/>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dirty="0"/>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Clique para editar os estilos de texto mestres</a:t>
            </a:r>
          </a:p>
          <a:p>
            <a:pPr lvl="1"/>
            <a:r>
              <a:rPr lang="en-US"/>
              <a:t>Segundo nível</a:t>
            </a:r>
          </a:p>
          <a:p>
            <a:pPr lvl="2"/>
            <a:r>
              <a:rPr lang="en-US"/>
              <a:t>Terceiro nível</a:t>
            </a:r>
          </a:p>
          <a:p>
            <a:pPr lvl="3"/>
            <a:r>
              <a:rPr lang="en-US"/>
              <a:t>Quarto nível</a:t>
            </a:r>
          </a:p>
          <a:p>
            <a:pPr lvl="4"/>
            <a:r>
              <a:rPr lang="en-US"/>
              <a:t>Quinto nível</a:t>
            </a:r>
            <a:endParaRPr lang="pt-B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dirty="0"/>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7297F2-D00A-584E-8327-F1CCCF21EF7B}" type="slidenum">
              <a:rPr lang="pt-BR" smtClean="0"/>
              <a:t>‹#›</a:t>
            </a:fld>
            <a:endParaRPr lang="pt-BR" dirty="0"/>
          </a:p>
        </p:txBody>
      </p:sp>
    </p:spTree>
    <p:extLst>
      <p:ext uri="{BB962C8B-B14F-4D97-AF65-F5344CB8AC3E}">
        <p14:creationId xmlns:p14="http://schemas.microsoft.com/office/powerpoint/2010/main" val="5278540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3E7297F2-D00A-584E-8327-F1CCCF21EF7B}" type="slidenum">
              <a:rPr lang="pt-BR" smtClean="0"/>
              <a:t>2</a:t>
            </a:fld>
            <a:endParaRPr lang="pt-BR" dirty="0"/>
          </a:p>
        </p:txBody>
      </p:sp>
    </p:spTree>
    <p:extLst>
      <p:ext uri="{BB962C8B-B14F-4D97-AF65-F5344CB8AC3E}">
        <p14:creationId xmlns:p14="http://schemas.microsoft.com/office/powerpoint/2010/main" val="1536248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3E7297F2-D00A-584E-8327-F1CCCF21EF7B}" type="slidenum">
              <a:rPr lang="pt-BR" smtClean="0"/>
              <a:t>3</a:t>
            </a:fld>
            <a:endParaRPr lang="pt-BR" dirty="0"/>
          </a:p>
        </p:txBody>
      </p:sp>
    </p:spTree>
    <p:extLst>
      <p:ext uri="{BB962C8B-B14F-4D97-AF65-F5344CB8AC3E}">
        <p14:creationId xmlns:p14="http://schemas.microsoft.com/office/powerpoint/2010/main" val="916799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3E7297F2-D00A-584E-8327-F1CCCF21EF7B}" type="slidenum">
              <a:rPr lang="pt-BR" smtClean="0"/>
              <a:t>15</a:t>
            </a:fld>
            <a:endParaRPr lang="pt-BR" dirty="0"/>
          </a:p>
        </p:txBody>
      </p:sp>
    </p:spTree>
    <p:extLst>
      <p:ext uri="{BB962C8B-B14F-4D97-AF65-F5344CB8AC3E}">
        <p14:creationId xmlns:p14="http://schemas.microsoft.com/office/powerpoint/2010/main" val="4059702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3E7297F2-D00A-584E-8327-F1CCCF21EF7B}" type="slidenum">
              <a:rPr lang="pt-BR" smtClean="0"/>
              <a:t>25</a:t>
            </a:fld>
            <a:endParaRPr lang="pt-BR" dirty="0"/>
          </a:p>
        </p:txBody>
      </p:sp>
    </p:spTree>
    <p:extLst>
      <p:ext uri="{BB962C8B-B14F-4D97-AF65-F5344CB8AC3E}">
        <p14:creationId xmlns:p14="http://schemas.microsoft.com/office/powerpoint/2010/main" val="1630724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3E7297F2-D00A-584E-8327-F1CCCF21EF7B}" type="slidenum">
              <a:rPr lang="pt-BR" smtClean="0"/>
              <a:t>26</a:t>
            </a:fld>
            <a:endParaRPr lang="pt-BR" dirty="0"/>
          </a:p>
        </p:txBody>
      </p:sp>
    </p:spTree>
    <p:extLst>
      <p:ext uri="{BB962C8B-B14F-4D97-AF65-F5344CB8AC3E}">
        <p14:creationId xmlns:p14="http://schemas.microsoft.com/office/powerpoint/2010/main" val="995229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3E7297F2-D00A-584E-8327-F1CCCF21EF7B}" type="slidenum">
              <a:rPr lang="pt-BR" smtClean="0"/>
              <a:t>28</a:t>
            </a:fld>
            <a:endParaRPr lang="pt-BR" dirty="0"/>
          </a:p>
        </p:txBody>
      </p:sp>
    </p:spTree>
    <p:extLst>
      <p:ext uri="{BB962C8B-B14F-4D97-AF65-F5344CB8AC3E}">
        <p14:creationId xmlns:p14="http://schemas.microsoft.com/office/powerpoint/2010/main" val="2141684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Clique para editar estilo do título mestre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Clique para editar o estilo do subtítulo mestre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3/13/19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Clique para editar estilo do título mestre</a:t>
            </a:r>
            <a:endParaRPr lang="en-US" dirty="0"/>
          </a:p>
        </p:txBody>
      </p:sp>
      <p:sp>
        <p:nvSpPr>
          <p:cNvPr id="3" name="Vertical Text Placeholder 2"/>
          <p:cNvSpPr>
            <a:spLocks noGrp="1"/>
          </p:cNvSpPr>
          <p:nvPr>
            <p:ph type="body" orient="vert" idx="1"/>
          </p:nvPr>
        </p:nvSpPr>
        <p:spPr/>
        <p:txBody>
          <a:bodyPr vert="eaVert" anchor="t"/>
          <a:lstStyle/>
          <a:p>
            <a:pPr lvl="0"/>
            <a:r>
              <a:rPr lang="en-US"/>
              <a:t>Clique para editar os estilos de texto mestres</a:t>
            </a:r>
          </a:p>
          <a:p>
            <a:pPr lvl="1"/>
            <a:r>
              <a:rPr lang="en-US"/>
              <a:t>Segundo nível</a:t>
            </a:r>
          </a:p>
          <a:p>
            <a:pPr lvl="2"/>
            <a:r>
              <a:rPr lang="en-US"/>
              <a:t>Terceiro nível</a:t>
            </a:r>
          </a:p>
          <a:p>
            <a:pPr lvl="3"/>
            <a:r>
              <a:rPr lang="en-US"/>
              <a:t>Quarto nível</a:t>
            </a:r>
          </a:p>
          <a:p>
            <a:pPr lvl="4"/>
            <a:r>
              <a:rPr lang="en-US"/>
              <a:t>Quinto nível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3/13/19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Clique para editar estilo do título mestre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Clique para editar os estilos de texto mestres</a:t>
            </a:r>
          </a:p>
          <a:p>
            <a:pPr lvl="1"/>
            <a:r>
              <a:rPr lang="en-US"/>
              <a:t>Segundo nível</a:t>
            </a:r>
          </a:p>
          <a:p>
            <a:pPr lvl="2"/>
            <a:r>
              <a:rPr lang="en-US"/>
              <a:t>Terceiro nível</a:t>
            </a:r>
          </a:p>
          <a:p>
            <a:pPr lvl="3"/>
            <a:r>
              <a:rPr lang="en-US"/>
              <a:t>Quarto nível</a:t>
            </a:r>
          </a:p>
          <a:p>
            <a:pPr lvl="4"/>
            <a:r>
              <a:rPr lang="en-US"/>
              <a:t>Quinto nível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3/13/19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Clique para editar estilo do título mestre</a:t>
            </a:r>
            <a:endParaRPr lang="en-US" dirty="0"/>
          </a:p>
        </p:txBody>
      </p:sp>
      <p:sp>
        <p:nvSpPr>
          <p:cNvPr id="3" name="Content Placeholder 2"/>
          <p:cNvSpPr>
            <a:spLocks noGrp="1"/>
          </p:cNvSpPr>
          <p:nvPr>
            <p:ph idx="1"/>
          </p:nvPr>
        </p:nvSpPr>
        <p:spPr/>
        <p:txBody>
          <a:bodyPr/>
          <a:lstStyle/>
          <a:p>
            <a:pPr lvl="0"/>
            <a:r>
              <a:rPr lang="en-US"/>
              <a:t>Clique para editar os estilos de texto mestres</a:t>
            </a:r>
          </a:p>
          <a:p>
            <a:pPr lvl="1"/>
            <a:r>
              <a:rPr lang="en-US"/>
              <a:t>Segundo nível</a:t>
            </a:r>
          </a:p>
          <a:p>
            <a:pPr lvl="2"/>
            <a:r>
              <a:rPr lang="en-US"/>
              <a:t>Terceiro nível</a:t>
            </a:r>
          </a:p>
          <a:p>
            <a:pPr lvl="3"/>
            <a:r>
              <a:rPr lang="en-US"/>
              <a:t>Quarto nível</a:t>
            </a:r>
          </a:p>
          <a:p>
            <a:pPr lvl="4"/>
            <a:r>
              <a:rPr lang="en-US"/>
              <a:t>Quinto nível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3/13/19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Clique para editar estilo do título mestre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Clique para editar os estilos de texto mestres</a:t>
            </a:r>
          </a:p>
        </p:txBody>
      </p:sp>
      <p:sp>
        <p:nvSpPr>
          <p:cNvPr id="4" name="Date Placeholder 3"/>
          <p:cNvSpPr>
            <a:spLocks noGrp="1"/>
          </p:cNvSpPr>
          <p:nvPr>
            <p:ph type="dt" sz="half" idx="10"/>
          </p:nvPr>
        </p:nvSpPr>
        <p:spPr/>
        <p:txBody>
          <a:bodyPr/>
          <a:lstStyle/>
          <a:p>
            <a:fld id="{5586B75A-687E-405C-8A0B-8D00578BA2C3}" type="datetimeFigureOut">
              <a:rPr lang="en-US" dirty="0"/>
              <a:pPr/>
              <a:t>3/13/19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Clique para editar estilo do título mestre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Clique para editar os estilos de texto mestres</a:t>
            </a:r>
          </a:p>
          <a:p>
            <a:pPr lvl="1"/>
            <a:r>
              <a:rPr lang="en-US"/>
              <a:t>Segundo nível</a:t>
            </a:r>
          </a:p>
          <a:p>
            <a:pPr lvl="2"/>
            <a:r>
              <a:rPr lang="en-US"/>
              <a:t>Terceiro nível</a:t>
            </a:r>
          </a:p>
          <a:p>
            <a:pPr lvl="3"/>
            <a:r>
              <a:rPr lang="en-US"/>
              <a:t>Quarto nível</a:t>
            </a:r>
          </a:p>
          <a:p>
            <a:pPr lvl="4"/>
            <a:r>
              <a:rPr lang="en-US"/>
              <a:t>Quinto nível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Clique para editar os estilos de texto mestres</a:t>
            </a:r>
          </a:p>
          <a:p>
            <a:pPr lvl="1"/>
            <a:r>
              <a:rPr lang="en-US"/>
              <a:t>Segundo nível</a:t>
            </a:r>
          </a:p>
          <a:p>
            <a:pPr lvl="2"/>
            <a:r>
              <a:rPr lang="en-US"/>
              <a:t>Terceiro nível</a:t>
            </a:r>
          </a:p>
          <a:p>
            <a:pPr lvl="3"/>
            <a:r>
              <a:rPr lang="en-US"/>
              <a:t>Quarto nível</a:t>
            </a:r>
          </a:p>
          <a:p>
            <a:pPr lvl="4"/>
            <a:r>
              <a:rPr lang="en-US"/>
              <a:t>Quinto nível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3/13/19</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Clique para editar estilo do título mestre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Clique para editar os estilos de texto mestres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Clique para editar os estilos de texto mestres</a:t>
            </a:r>
          </a:p>
          <a:p>
            <a:pPr lvl="1"/>
            <a:r>
              <a:rPr lang="en-US"/>
              <a:t>Segundo nível</a:t>
            </a:r>
          </a:p>
          <a:p>
            <a:pPr lvl="2"/>
            <a:r>
              <a:rPr lang="en-US"/>
              <a:t>Terceiro nível</a:t>
            </a:r>
          </a:p>
          <a:p>
            <a:pPr lvl="3"/>
            <a:r>
              <a:rPr lang="en-US"/>
              <a:t>Quarto nível</a:t>
            </a:r>
          </a:p>
          <a:p>
            <a:pPr lvl="4"/>
            <a:r>
              <a:rPr lang="en-US"/>
              <a:t>Quinto nível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Clique para editar os estilos de texto mestres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Clique para editar os estilos de texto mestres</a:t>
            </a:r>
          </a:p>
          <a:p>
            <a:pPr lvl="1"/>
            <a:r>
              <a:rPr lang="en-US"/>
              <a:t>Segundo nível</a:t>
            </a:r>
          </a:p>
          <a:p>
            <a:pPr lvl="2"/>
            <a:r>
              <a:rPr lang="en-US"/>
              <a:t>Terceiro nível</a:t>
            </a:r>
          </a:p>
          <a:p>
            <a:pPr lvl="3"/>
            <a:r>
              <a:rPr lang="en-US"/>
              <a:t>Quarto nível</a:t>
            </a:r>
          </a:p>
          <a:p>
            <a:pPr lvl="4"/>
            <a:r>
              <a:rPr lang="en-US"/>
              <a:t>Quinto nível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3/13/19</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Clique para editar estilo do título mestre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3/13/19</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3/13/19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Clique para editar estilo do título mestre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Clique para editar os estilos de texto mestres</a:t>
            </a:r>
          </a:p>
          <a:p>
            <a:pPr lvl="1"/>
            <a:r>
              <a:rPr lang="en-US"/>
              <a:t>Segundo nível</a:t>
            </a:r>
          </a:p>
          <a:p>
            <a:pPr lvl="2"/>
            <a:r>
              <a:rPr lang="en-US"/>
              <a:t>Terceiro nível</a:t>
            </a:r>
          </a:p>
          <a:p>
            <a:pPr lvl="3"/>
            <a:r>
              <a:rPr lang="en-US"/>
              <a:t>Quarto nível</a:t>
            </a:r>
          </a:p>
          <a:p>
            <a:pPr lvl="4"/>
            <a:r>
              <a:rPr lang="en-US"/>
              <a:t>Quinto nível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Clique para editar os estilos de texto mestres</a:t>
            </a:r>
          </a:p>
        </p:txBody>
      </p:sp>
      <p:sp>
        <p:nvSpPr>
          <p:cNvPr id="8" name="Date Placeholder 7"/>
          <p:cNvSpPr>
            <a:spLocks noGrp="1"/>
          </p:cNvSpPr>
          <p:nvPr>
            <p:ph type="dt" sz="half" idx="10"/>
          </p:nvPr>
        </p:nvSpPr>
        <p:spPr/>
        <p:txBody>
          <a:bodyPr/>
          <a:lstStyle/>
          <a:p>
            <a:fld id="{5586B75A-687E-405C-8A0B-8D00578BA2C3}" type="datetimeFigureOut">
              <a:rPr lang="en-US" dirty="0"/>
              <a:pPr/>
              <a:t>3/13/19</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Clique para editar estilo do título mestre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err="1"/>
              <a:t>Arraste</a:t>
            </a:r>
            <a:r>
              <a:rPr lang="en-US"/>
              <a:t> a imagem para o espaço reservado ou clique no ícone para adicionar</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Clique para editar os estilos de texto mestres</a:t>
            </a:r>
          </a:p>
        </p:txBody>
      </p:sp>
      <p:sp>
        <p:nvSpPr>
          <p:cNvPr id="8" name="Date Placeholder 7"/>
          <p:cNvSpPr>
            <a:spLocks noGrp="1"/>
          </p:cNvSpPr>
          <p:nvPr>
            <p:ph type="dt" sz="half" idx="10"/>
          </p:nvPr>
        </p:nvSpPr>
        <p:spPr/>
        <p:txBody>
          <a:bodyPr/>
          <a:lstStyle/>
          <a:p>
            <a:fld id="{5586B75A-687E-405C-8A0B-8D00578BA2C3}" type="datetimeFigureOut">
              <a:rPr lang="en-US" dirty="0"/>
              <a:pPr/>
              <a:t>3/13/19</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Clique para editar estilo do título mestre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Clique para editar os estilos de texto mestres</a:t>
            </a:r>
          </a:p>
          <a:p>
            <a:pPr lvl="1"/>
            <a:r>
              <a:rPr lang="en-US"/>
              <a:t>Segundo nível</a:t>
            </a:r>
          </a:p>
          <a:p>
            <a:pPr lvl="2"/>
            <a:r>
              <a:rPr lang="en-US"/>
              <a:t>Terceiro nível</a:t>
            </a:r>
          </a:p>
          <a:p>
            <a:pPr lvl="3"/>
            <a:r>
              <a:rPr lang="en-US"/>
              <a:t>Quarto nível</a:t>
            </a:r>
          </a:p>
          <a:p>
            <a:pPr lvl="4"/>
            <a:r>
              <a:rPr lang="en-US"/>
              <a:t>Quinto nível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3/13/19</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www.valor.com.br/valor1000/2014/" TargetMode="External"/><Relationship Id="rId2" Type="http://schemas.openxmlformats.org/officeDocument/2006/relationships/hyperlink" Target="http://exame.abril.com.br/negocios/melhores-e-maiores/" TargetMode="External"/><Relationship Id="rId1" Type="http://schemas.openxmlformats.org/officeDocument/2006/relationships/slideLayout" Target="../slideLayouts/slideLayout4.xml"/><Relationship Id="rId5" Type="http://schemas.openxmlformats.org/officeDocument/2006/relationships/image" Target="../media/image8.jp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tiff"/><Relationship Id="rId4" Type="http://schemas.openxmlformats.org/officeDocument/2006/relationships/image" Target="../media/image10.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www.linkedin.com/pulse/founder-market-fit-florian-hagenbuch/" TargetMode="External"/><Relationship Id="rId2" Type="http://schemas.openxmlformats.org/officeDocument/2006/relationships/hyperlink" Target="https://www.atrium.co/blog/ceo-balance/"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calacanis.com/2015/09/20/you-dont-have-what-it-takes/"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hyperlink" Target="https://pmarchive.com/guide_to_startups_part4.html"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blog.ycombinator.com/the-real-product-market-fit/"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hyperlink" Target="https://medium.com/s/story/reflecting-on-my-failure-to-build-a-billion-dollar-company-b0c31d7db0e7"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www.youtube.com/watch?v=haqjaY_0uEc" TargetMode="Externa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medium.com/the-mission/how-to-save-yourself-from-bad-startup-ideas-that-look-good-7f732b706c9"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ibge.gov.br/home/estatistica/economia/classificacoes/cnae2.0/cnae2.0.pdf" TargetMode="External"/><Relationship Id="rId2" Type="http://schemas.openxmlformats.org/officeDocument/2006/relationships/hyperlink" Target="https://novosetorial.valor.com.br/"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hyperlink" Target="http://www.investopedia.com/terms/s/sector-analysis.asp#ixzz3YfdLETFX"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dictionary.cambridge.org/pt/dicionario/ingles-negocios/industry" TargetMode="External"/><Relationship Id="rId3" Type="http://schemas.openxmlformats.org/officeDocument/2006/relationships/hyperlink" Target="http://dictionary.cambridge.org/pt/dicionario/ingles-negocios/economic" TargetMode="External"/><Relationship Id="rId7" Type="http://schemas.openxmlformats.org/officeDocument/2006/relationships/hyperlink" Target="http://dictionary.cambridge.org/pt/dicionario/ingles-negocios/influence_1" TargetMode="External"/><Relationship Id="rId2" Type="http://schemas.openxmlformats.org/officeDocument/2006/relationships/hyperlink" Target="http://dictionary.cambridge.org/pt/dicionario/ingles-negocios/examination" TargetMode="External"/><Relationship Id="rId1" Type="http://schemas.openxmlformats.org/officeDocument/2006/relationships/slideLayout" Target="../slideLayouts/slideLayout2.xml"/><Relationship Id="rId6" Type="http://schemas.openxmlformats.org/officeDocument/2006/relationships/hyperlink" Target="http://dictionary.cambridge.org/pt/dicionario/ingles-negocios/condition" TargetMode="External"/><Relationship Id="rId5" Type="http://schemas.openxmlformats.org/officeDocument/2006/relationships/hyperlink" Target="http://dictionary.cambridge.org/pt/dicionario/ingles-negocios/market_1" TargetMode="External"/><Relationship Id="rId10" Type="http://schemas.openxmlformats.org/officeDocument/2006/relationships/hyperlink" Target="http://dictionary.cambridge.org/pt/dicionario/ingles-negocios/industry-analysis" TargetMode="External"/><Relationship Id="rId4" Type="http://schemas.openxmlformats.org/officeDocument/2006/relationships/hyperlink" Target="http://dictionary.cambridge.org/pt/dicionario/ingles-negocios/political" TargetMode="External"/><Relationship Id="rId9" Type="http://schemas.openxmlformats.org/officeDocument/2006/relationships/hyperlink" Target="http://dictionary.cambridge.org/pt/dicionario/ingles-negocios/time_1"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hyperlink" Target="http://www.bndes.gov.br/SiteBNDES/export/sites/default/bndes_pt/Galerias/Arquivos/conhecimento/setorial/informe-14AI.pdf" TargetMode="External"/><Relationship Id="rId4" Type="http://schemas.openxmlformats.org/officeDocument/2006/relationships/hyperlink" Target="http://www.bndes.gov.br/SiteBNDES/export/sites/default/bndes_pt/Galerias/Arquivos/conhecimento/revista/rev2908.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normAutofit fontScale="90000"/>
          </a:bodyPr>
          <a:lstStyle/>
          <a:p>
            <a:r>
              <a:rPr lang="pt-BR" dirty="0"/>
              <a:t>Aula 2: </a:t>
            </a:r>
            <a:r>
              <a:rPr lang="en-US" dirty="0" err="1"/>
              <a:t>Analisando</a:t>
            </a:r>
            <a:r>
              <a:rPr lang="en-US" dirty="0"/>
              <a:t> </a:t>
            </a:r>
            <a:r>
              <a:rPr lang="en-US" dirty="0" err="1"/>
              <a:t>oportunidades</a:t>
            </a:r>
            <a:r>
              <a:rPr lang="en-US" dirty="0"/>
              <a:t> e </a:t>
            </a:r>
            <a:r>
              <a:rPr lang="en-US" dirty="0" err="1"/>
              <a:t>dimensionando</a:t>
            </a:r>
            <a:r>
              <a:rPr lang="en-US" dirty="0"/>
              <a:t> </a:t>
            </a:r>
            <a:r>
              <a:rPr lang="en-US" dirty="0" err="1"/>
              <a:t>mercados</a:t>
            </a:r>
            <a:endParaRPr lang="pt-BR" dirty="0"/>
          </a:p>
        </p:txBody>
      </p:sp>
      <p:sp>
        <p:nvSpPr>
          <p:cNvPr id="3" name="Subtítulo 2"/>
          <p:cNvSpPr>
            <a:spLocks noGrp="1"/>
          </p:cNvSpPr>
          <p:nvPr>
            <p:ph type="subTitle" idx="1"/>
          </p:nvPr>
        </p:nvSpPr>
        <p:spPr/>
        <p:txBody>
          <a:bodyPr/>
          <a:lstStyle/>
          <a:p>
            <a:r>
              <a:rPr lang="en-US" dirty="0"/>
              <a:t>Prof. Dr. </a:t>
            </a:r>
            <a:r>
              <a:rPr lang="en-US" dirty="0" err="1"/>
              <a:t>Guilherme</a:t>
            </a:r>
            <a:r>
              <a:rPr lang="en-US" dirty="0"/>
              <a:t> </a:t>
            </a:r>
            <a:r>
              <a:rPr lang="en-US" dirty="0" err="1"/>
              <a:t>Ary</a:t>
            </a:r>
            <a:r>
              <a:rPr lang="en-US" dirty="0"/>
              <a:t> Plonski</a:t>
            </a:r>
          </a:p>
          <a:p>
            <a:r>
              <a:rPr lang="en-US" dirty="0" err="1"/>
              <a:t>Assistente</a:t>
            </a:r>
            <a:r>
              <a:rPr lang="en-US" dirty="0"/>
              <a:t> monitor: </a:t>
            </a:r>
            <a:r>
              <a:rPr lang="en-US" dirty="0" err="1"/>
              <a:t>Artur</a:t>
            </a:r>
            <a:r>
              <a:rPr lang="en-US" dirty="0"/>
              <a:t> Vilas Boas</a:t>
            </a:r>
            <a:endParaRPr lang="pt-BR" dirty="0"/>
          </a:p>
        </p:txBody>
      </p:sp>
    </p:spTree>
    <p:extLst>
      <p:ext uri="{BB962C8B-B14F-4D97-AF65-F5344CB8AC3E}">
        <p14:creationId xmlns:p14="http://schemas.microsoft.com/office/powerpoint/2010/main" val="18120251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8113" y="2900363"/>
            <a:ext cx="3176588" cy="1143000"/>
          </a:xfrm>
        </p:spPr>
        <p:txBody>
          <a:bodyPr>
            <a:noAutofit/>
          </a:bodyPr>
          <a:lstStyle/>
          <a:p>
            <a:r>
              <a:rPr lang="pt-BR" sz="4800">
                <a:solidFill>
                  <a:schemeClr val="bg1"/>
                </a:solidFill>
                <a:effectLst>
                  <a:outerShdw blurRad="38100" dist="38100" dir="2700000" algn="tl">
                    <a:srgbClr val="000000">
                      <a:alpha val="43137"/>
                    </a:srgbClr>
                  </a:outerShdw>
                </a:effectLst>
              </a:rPr>
              <a:t>Exemplo de macro roteiro </a:t>
            </a:r>
            <a:r>
              <a:rPr lang="pt-BR" sz="4800" dirty="0">
                <a:solidFill>
                  <a:schemeClr val="bg1"/>
                </a:solidFill>
                <a:effectLst>
                  <a:outerShdw blurRad="38100" dist="38100" dir="2700000" algn="tl">
                    <a:srgbClr val="000000">
                      <a:alpha val="43137"/>
                    </a:srgbClr>
                  </a:outerShdw>
                </a:effectLst>
              </a:rPr>
              <a:t>de Análise Setorial</a:t>
            </a:r>
          </a:p>
        </p:txBody>
      </p:sp>
      <p:sp>
        <p:nvSpPr>
          <p:cNvPr id="3" name="Espaço Reservado para Conteúdo 2"/>
          <p:cNvSpPr>
            <a:spLocks noGrp="1"/>
          </p:cNvSpPr>
          <p:nvPr>
            <p:ph idx="1"/>
          </p:nvPr>
        </p:nvSpPr>
        <p:spPr>
          <a:xfrm>
            <a:off x="3529014" y="742950"/>
            <a:ext cx="8272462" cy="6038850"/>
          </a:xfrm>
        </p:spPr>
        <p:txBody>
          <a:bodyPr anchor="t">
            <a:normAutofit/>
          </a:bodyPr>
          <a:lstStyle/>
          <a:p>
            <a:pPr marL="514350" indent="-514350">
              <a:buFont typeface="+mj-lt"/>
              <a:buAutoNum type="arabicPeriod"/>
            </a:pPr>
            <a:r>
              <a:rPr lang="pt-BR" dirty="0"/>
              <a:t>Exposição geral do setor e dos seus subsetores</a:t>
            </a:r>
          </a:p>
          <a:p>
            <a:pPr marL="514350" indent="-514350">
              <a:spcBef>
                <a:spcPts val="1200"/>
              </a:spcBef>
              <a:buFont typeface="+mj-lt"/>
              <a:buAutoNum type="arabicPeriod"/>
            </a:pPr>
            <a:r>
              <a:rPr lang="pt-BR" dirty="0"/>
              <a:t>Panorama dos produtos, serviços e tecnologias; inovação</a:t>
            </a:r>
          </a:p>
          <a:p>
            <a:pPr marL="514350" indent="-514350">
              <a:spcBef>
                <a:spcPts val="1200"/>
              </a:spcBef>
              <a:buFont typeface="+mj-lt"/>
              <a:buAutoNum type="arabicPeriod"/>
            </a:pPr>
            <a:r>
              <a:rPr lang="pt-BR" dirty="0"/>
              <a:t>Caracterização de empresas atuantes e potenciais entrantes</a:t>
            </a:r>
          </a:p>
          <a:p>
            <a:pPr marL="514350" indent="-514350">
              <a:spcBef>
                <a:spcPts val="1200"/>
              </a:spcBef>
              <a:buFont typeface="+mj-lt"/>
              <a:buAutoNum type="arabicPeriod"/>
            </a:pPr>
            <a:r>
              <a:rPr lang="pt-BR" dirty="0"/>
              <a:t>Estrutura e análise das forças estruturais no setor </a:t>
            </a:r>
          </a:p>
          <a:p>
            <a:pPr marL="914400" lvl="1" indent="-514350">
              <a:spcBef>
                <a:spcPts val="1200"/>
              </a:spcBef>
              <a:buFont typeface="Wingdings" panose="05000000000000000000" pitchFamily="2" charset="2"/>
              <a:buChar char="q"/>
            </a:pPr>
            <a:r>
              <a:rPr lang="pt-BR" dirty="0"/>
              <a:t>Barreiras de entrada; Rivalidade entre concorrentes; Ameaça de produtos substitutos; Compradores; Fornecedores</a:t>
            </a:r>
          </a:p>
          <a:p>
            <a:pPr marL="514350" indent="-514350">
              <a:spcBef>
                <a:spcPts val="1200"/>
              </a:spcBef>
              <a:buFont typeface="+mj-lt"/>
              <a:buAutoNum type="arabicPeriod"/>
            </a:pPr>
            <a:r>
              <a:rPr lang="pt-BR" dirty="0"/>
              <a:t>Concorrência atual e potencial; modelos de negócios</a:t>
            </a:r>
          </a:p>
          <a:p>
            <a:pPr marL="514350" indent="-514350">
              <a:spcBef>
                <a:spcPts val="1200"/>
              </a:spcBef>
              <a:buFont typeface="+mj-lt"/>
              <a:buAutoNum type="arabicPeriod"/>
            </a:pPr>
            <a:r>
              <a:rPr lang="pt-BR" dirty="0"/>
              <a:t>Cadeia de fornecedores</a:t>
            </a:r>
          </a:p>
          <a:p>
            <a:pPr marL="514350" indent="-514350">
              <a:spcBef>
                <a:spcPts val="1200"/>
              </a:spcBef>
              <a:buFont typeface="+mj-lt"/>
              <a:buAutoNum type="arabicPeriod"/>
            </a:pPr>
            <a:r>
              <a:rPr lang="pt-BR" dirty="0"/>
              <a:t>Clientes e canais de distribuição</a:t>
            </a:r>
          </a:p>
          <a:p>
            <a:pPr marL="514350" indent="-514350">
              <a:spcBef>
                <a:spcPts val="1200"/>
              </a:spcBef>
              <a:buFont typeface="+mj-lt"/>
              <a:buAutoNum type="arabicPeriod"/>
            </a:pPr>
            <a:r>
              <a:rPr lang="pt-BR" dirty="0"/>
              <a:t>Papel do Governo</a:t>
            </a:r>
          </a:p>
          <a:p>
            <a:pPr marL="514350" indent="-514350">
              <a:spcBef>
                <a:spcPts val="1200"/>
              </a:spcBef>
              <a:buFont typeface="+mj-lt"/>
              <a:buAutoNum type="arabicPeriod"/>
            </a:pPr>
            <a:r>
              <a:rPr lang="pt-BR" dirty="0"/>
              <a:t>Dinâmica e evolução</a:t>
            </a:r>
          </a:p>
          <a:p>
            <a:pPr marL="514350" indent="-514350">
              <a:spcBef>
                <a:spcPts val="1200"/>
              </a:spcBef>
              <a:buFont typeface="+mj-lt"/>
              <a:buAutoNum type="arabicPeriod"/>
            </a:pPr>
            <a:r>
              <a:rPr lang="pt-BR" dirty="0"/>
              <a:t>Tendências e conclusões</a:t>
            </a:r>
          </a:p>
          <a:p>
            <a:pPr marL="0" indent="0" algn="ctr">
              <a:spcBef>
                <a:spcPts val="1200"/>
              </a:spcBef>
              <a:buNone/>
            </a:pPr>
            <a:r>
              <a:rPr lang="pt-BR" dirty="0">
                <a:solidFill>
                  <a:srgbClr val="C00000"/>
                </a:solidFill>
              </a:rPr>
              <a:t>Visão internacional (comparativa e integrada)</a:t>
            </a:r>
          </a:p>
        </p:txBody>
      </p:sp>
      <p:sp>
        <p:nvSpPr>
          <p:cNvPr id="4" name="Espaço Reservado para Número de Slide 3"/>
          <p:cNvSpPr>
            <a:spLocks noGrp="1"/>
          </p:cNvSpPr>
          <p:nvPr>
            <p:ph type="sldNum" sz="quarter" idx="12"/>
          </p:nvPr>
        </p:nvSpPr>
        <p:spPr/>
        <p:txBody>
          <a:bodyPr/>
          <a:lstStyle/>
          <a:p>
            <a:fld id="{A37D030C-C3D6-4D16-B2C9-4B426AAFFDC1}" type="slidenum">
              <a:rPr lang="pt-BR" smtClean="0"/>
              <a:t>10</a:t>
            </a:fld>
            <a:endParaRPr lang="pt-BR"/>
          </a:p>
        </p:txBody>
      </p:sp>
    </p:spTree>
    <p:extLst>
      <p:ext uri="{BB962C8B-B14F-4D97-AF65-F5344CB8AC3E}">
        <p14:creationId xmlns:p14="http://schemas.microsoft.com/office/powerpoint/2010/main" val="1793369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4294967295"/>
          </p:nvPr>
        </p:nvPicPr>
        <p:blipFill>
          <a:blip r:embed="rId2">
            <a:extLst>
              <a:ext uri="{28A0092B-C50C-407E-A947-70E740481C1C}">
                <a14:useLocalDpi xmlns:a14="http://schemas.microsoft.com/office/drawing/2010/main"/>
              </a:ext>
            </a:extLst>
          </a:blip>
          <a:srcRect/>
          <a:stretch>
            <a:fillRect/>
          </a:stretch>
        </p:blipFill>
        <p:spPr bwMode="auto">
          <a:xfrm>
            <a:off x="6729413" y="0"/>
            <a:ext cx="4957763" cy="6854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Espaço Reservado para Número de Slide 3"/>
          <p:cNvSpPr>
            <a:spLocks noGrp="1"/>
          </p:cNvSpPr>
          <p:nvPr>
            <p:ph type="sldNum" sz="quarter" idx="12"/>
          </p:nvPr>
        </p:nvSpPr>
        <p:spPr/>
        <p:txBody>
          <a:bodyPr/>
          <a:lstStyle/>
          <a:p>
            <a:fld id="{A37D030C-C3D6-4D16-B2C9-4B426AAFFDC1}" type="slidenum">
              <a:rPr lang="pt-BR" smtClean="0"/>
              <a:t>11</a:t>
            </a:fld>
            <a:endParaRPr lang="pt-B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6738" y="153447"/>
            <a:ext cx="4735267" cy="6583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44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3599" y="2495550"/>
            <a:ext cx="3258100" cy="1752599"/>
          </a:xfrm>
        </p:spPr>
        <p:txBody>
          <a:bodyPr>
            <a:normAutofit/>
          </a:bodyPr>
          <a:lstStyle/>
          <a:p>
            <a:r>
              <a:rPr lang="pt-BR" sz="4000" dirty="0">
                <a:solidFill>
                  <a:schemeClr val="bg1"/>
                </a:solidFill>
                <a:effectLst>
                  <a:outerShdw blurRad="38100" dist="38100" dir="2700000" algn="tl">
                    <a:srgbClr val="000000">
                      <a:alpha val="43137"/>
                    </a:srgbClr>
                  </a:outerShdw>
                </a:effectLst>
              </a:rPr>
              <a:t>Fontes iniciais gratuitas na internet</a:t>
            </a:r>
          </a:p>
        </p:txBody>
      </p:sp>
      <p:sp>
        <p:nvSpPr>
          <p:cNvPr id="3" name="Espaço Reservado para Conteúdo 2"/>
          <p:cNvSpPr>
            <a:spLocks noGrp="1"/>
          </p:cNvSpPr>
          <p:nvPr>
            <p:ph sz="half" idx="1"/>
          </p:nvPr>
        </p:nvSpPr>
        <p:spPr>
          <a:xfrm>
            <a:off x="3441699" y="632618"/>
            <a:ext cx="4895055" cy="3124201"/>
          </a:xfrm>
        </p:spPr>
        <p:txBody>
          <a:bodyPr/>
          <a:lstStyle/>
          <a:p>
            <a:pPr marL="0" indent="0">
              <a:buNone/>
            </a:pPr>
            <a:r>
              <a:rPr lang="pt-BR" dirty="0">
                <a:hlinkClick r:id="rId2"/>
              </a:rPr>
              <a:t>http://exame.abril.com.br/negocios/melhores-e-maiores/</a:t>
            </a:r>
            <a:endParaRPr lang="pt-BR" dirty="0"/>
          </a:p>
          <a:p>
            <a:pPr marL="0" indent="0">
              <a:buNone/>
            </a:pPr>
            <a:endParaRPr lang="pt-BR" dirty="0"/>
          </a:p>
          <a:p>
            <a:pPr marL="0" indent="0">
              <a:buNone/>
            </a:pPr>
            <a:endParaRPr lang="pt-BR" dirty="0"/>
          </a:p>
          <a:p>
            <a:pPr marL="0" indent="0">
              <a:buNone/>
            </a:pPr>
            <a:endParaRPr lang="pt-BR" dirty="0"/>
          </a:p>
        </p:txBody>
      </p:sp>
      <p:sp>
        <p:nvSpPr>
          <p:cNvPr id="5" name="Espaço Reservado para Conteúdo 4"/>
          <p:cNvSpPr>
            <a:spLocks noGrp="1"/>
          </p:cNvSpPr>
          <p:nvPr>
            <p:ph sz="half" idx="2"/>
          </p:nvPr>
        </p:nvSpPr>
        <p:spPr>
          <a:xfrm>
            <a:off x="7296944" y="704850"/>
            <a:ext cx="4895056" cy="3124200"/>
          </a:xfrm>
        </p:spPr>
        <p:txBody>
          <a:bodyPr/>
          <a:lstStyle/>
          <a:p>
            <a:pPr marL="0" indent="0">
              <a:buNone/>
            </a:pPr>
            <a:r>
              <a:rPr lang="pt-BR" dirty="0">
                <a:hlinkClick r:id="rId3"/>
              </a:rPr>
              <a:t>http://www.valor.com.br/valor1000/2014/</a:t>
            </a:r>
            <a:endParaRPr lang="pt-BR" dirty="0"/>
          </a:p>
          <a:p>
            <a:pPr marL="0" indent="0">
              <a:buNone/>
            </a:pPr>
            <a:endParaRPr lang="pt-BR" dirty="0"/>
          </a:p>
        </p:txBody>
      </p:sp>
      <p:pic>
        <p:nvPicPr>
          <p:cNvPr id="4" name="Imagem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471791" y="2495550"/>
            <a:ext cx="2999704" cy="3505200"/>
          </a:xfrm>
          <a:prstGeom prst="rect">
            <a:avLst/>
          </a:prstGeom>
        </p:spPr>
      </p:pic>
      <p:pic>
        <p:nvPicPr>
          <p:cNvPr id="6" name="Imagem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843565" y="2495550"/>
            <a:ext cx="2732874" cy="3505200"/>
          </a:xfrm>
          <a:prstGeom prst="rect">
            <a:avLst/>
          </a:prstGeom>
        </p:spPr>
      </p:pic>
    </p:spTree>
    <p:extLst>
      <p:ext uri="{BB962C8B-B14F-4D97-AF65-F5344CB8AC3E}">
        <p14:creationId xmlns:p14="http://schemas.microsoft.com/office/powerpoint/2010/main" val="95877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4A5122-3E8E-034B-8237-FD3CF895C1FE}"/>
              </a:ext>
            </a:extLst>
          </p:cNvPr>
          <p:cNvSpPr txBox="1"/>
          <p:nvPr/>
        </p:nvSpPr>
        <p:spPr>
          <a:xfrm>
            <a:off x="260176" y="2521059"/>
            <a:ext cx="11272638" cy="1815882"/>
          </a:xfrm>
          <a:prstGeom prst="rect">
            <a:avLst/>
          </a:prstGeom>
          <a:noFill/>
        </p:spPr>
        <p:txBody>
          <a:bodyPr wrap="none" rtlCol="0">
            <a:spAutoFit/>
          </a:bodyPr>
          <a:lstStyle/>
          <a:p>
            <a:r>
              <a:rPr lang="pt-BR" sz="5600" b="1" dirty="0">
                <a:solidFill>
                  <a:schemeClr val="bg1"/>
                </a:solidFill>
                <a:latin typeface="Helvetica" pitchFamily="2" charset="0"/>
              </a:rPr>
              <a:t>Como você avalia uma </a:t>
            </a:r>
          </a:p>
          <a:p>
            <a:r>
              <a:rPr lang="pt-BR" sz="5600" b="1" dirty="0">
                <a:solidFill>
                  <a:schemeClr val="bg1"/>
                </a:solidFill>
                <a:latin typeface="Helvetica" pitchFamily="2" charset="0"/>
              </a:rPr>
              <a:t>startup em estágio </a:t>
            </a:r>
            <a:r>
              <a:rPr lang="pt-BR" sz="5600" b="1" dirty="0" err="1">
                <a:solidFill>
                  <a:schemeClr val="bg1"/>
                </a:solidFill>
                <a:latin typeface="Helvetica" pitchFamily="2" charset="0"/>
              </a:rPr>
              <a:t>pré</a:t>
            </a:r>
            <a:r>
              <a:rPr lang="pt-BR" sz="5600" b="1" dirty="0">
                <a:solidFill>
                  <a:schemeClr val="bg1"/>
                </a:solidFill>
                <a:latin typeface="Helvetica" pitchFamily="2" charset="0"/>
              </a:rPr>
              <a:t>-receita?</a:t>
            </a:r>
          </a:p>
        </p:txBody>
      </p:sp>
    </p:spTree>
    <p:extLst>
      <p:ext uri="{BB962C8B-B14F-4D97-AF65-F5344CB8AC3E}">
        <p14:creationId xmlns:p14="http://schemas.microsoft.com/office/powerpoint/2010/main" val="9632575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4A5122-3E8E-034B-8237-FD3CF895C1FE}"/>
              </a:ext>
            </a:extLst>
          </p:cNvPr>
          <p:cNvSpPr txBox="1"/>
          <p:nvPr/>
        </p:nvSpPr>
        <p:spPr>
          <a:xfrm>
            <a:off x="260176" y="2521059"/>
            <a:ext cx="9346020" cy="1815882"/>
          </a:xfrm>
          <a:prstGeom prst="rect">
            <a:avLst/>
          </a:prstGeom>
          <a:noFill/>
        </p:spPr>
        <p:txBody>
          <a:bodyPr wrap="none" rtlCol="0">
            <a:spAutoFit/>
          </a:bodyPr>
          <a:lstStyle/>
          <a:p>
            <a:r>
              <a:rPr lang="pt-BR" sz="5600" b="1" dirty="0">
                <a:solidFill>
                  <a:schemeClr val="bg1"/>
                </a:solidFill>
                <a:latin typeface="Helvetica" pitchFamily="2" charset="0"/>
              </a:rPr>
              <a:t>Time </a:t>
            </a:r>
            <a:r>
              <a:rPr lang="pt-BR" sz="5600" b="1" dirty="0" err="1">
                <a:solidFill>
                  <a:schemeClr val="bg1"/>
                </a:solidFill>
                <a:latin typeface="Helvetica" pitchFamily="2" charset="0"/>
              </a:rPr>
              <a:t>x</a:t>
            </a:r>
            <a:r>
              <a:rPr lang="pt-BR" sz="5600" b="1" dirty="0">
                <a:solidFill>
                  <a:schemeClr val="bg1"/>
                </a:solidFill>
                <a:latin typeface="Helvetica" pitchFamily="2" charset="0"/>
              </a:rPr>
              <a:t> Produto </a:t>
            </a:r>
            <a:r>
              <a:rPr lang="pt-BR" sz="5600" b="1" dirty="0" err="1">
                <a:solidFill>
                  <a:schemeClr val="bg1"/>
                </a:solidFill>
                <a:latin typeface="Helvetica" pitchFamily="2" charset="0"/>
              </a:rPr>
              <a:t>x</a:t>
            </a:r>
            <a:r>
              <a:rPr lang="pt-BR" sz="5600" b="1" dirty="0">
                <a:solidFill>
                  <a:schemeClr val="bg1"/>
                </a:solidFill>
                <a:latin typeface="Helvetica" pitchFamily="2" charset="0"/>
              </a:rPr>
              <a:t> Mercado.</a:t>
            </a:r>
            <a:br>
              <a:rPr lang="pt-BR" sz="5600" b="1" dirty="0">
                <a:solidFill>
                  <a:schemeClr val="bg1"/>
                </a:solidFill>
                <a:latin typeface="Helvetica" pitchFamily="2" charset="0"/>
              </a:rPr>
            </a:br>
            <a:r>
              <a:rPr lang="pt-BR" sz="5600" b="1" dirty="0">
                <a:solidFill>
                  <a:schemeClr val="bg1"/>
                </a:solidFill>
                <a:latin typeface="Helvetica" pitchFamily="2" charset="0"/>
              </a:rPr>
              <a:t>Em qual você aposta?</a:t>
            </a:r>
          </a:p>
        </p:txBody>
      </p:sp>
    </p:spTree>
    <p:extLst>
      <p:ext uri="{BB962C8B-B14F-4D97-AF65-F5344CB8AC3E}">
        <p14:creationId xmlns:p14="http://schemas.microsoft.com/office/powerpoint/2010/main" val="10882693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0641EA-D447-ED43-A79B-F83FEA05A59B}"/>
              </a:ext>
            </a:extLst>
          </p:cNvPr>
          <p:cNvSpPr>
            <a:spLocks noGrp="1"/>
          </p:cNvSpPr>
          <p:nvPr>
            <p:ph idx="1"/>
          </p:nvPr>
        </p:nvSpPr>
        <p:spPr/>
        <p:txBody>
          <a:bodyPr/>
          <a:lstStyle/>
          <a:p>
            <a:endParaRPr lang="pt-BR"/>
          </a:p>
        </p:txBody>
      </p:sp>
      <p:sp>
        <p:nvSpPr>
          <p:cNvPr id="5" name="Title 4">
            <a:extLst>
              <a:ext uri="{FF2B5EF4-FFF2-40B4-BE49-F238E27FC236}">
                <a16:creationId xmlns:a16="http://schemas.microsoft.com/office/drawing/2014/main" id="{974541DC-41D6-4549-8AA5-FC41A6013E49}"/>
              </a:ext>
            </a:extLst>
          </p:cNvPr>
          <p:cNvSpPr>
            <a:spLocks noGrp="1"/>
          </p:cNvSpPr>
          <p:nvPr>
            <p:ph type="title"/>
          </p:nvPr>
        </p:nvSpPr>
        <p:spPr/>
        <p:txBody>
          <a:bodyPr/>
          <a:lstStyle/>
          <a:p>
            <a:endParaRPr lang="pt-BR"/>
          </a:p>
        </p:txBody>
      </p:sp>
      <p:pic>
        <p:nvPicPr>
          <p:cNvPr id="6" name="Picture 5">
            <a:extLst>
              <a:ext uri="{FF2B5EF4-FFF2-40B4-BE49-F238E27FC236}">
                <a16:creationId xmlns:a16="http://schemas.microsoft.com/office/drawing/2014/main" id="{FFFB7001-908E-E947-922B-9793B9A29916}"/>
              </a:ext>
            </a:extLst>
          </p:cNvPr>
          <p:cNvPicPr>
            <a:picLocks noChangeAspect="1"/>
          </p:cNvPicPr>
          <p:nvPr/>
        </p:nvPicPr>
        <p:blipFill>
          <a:blip r:embed="rId3"/>
          <a:stretch>
            <a:fillRect/>
          </a:stretch>
        </p:blipFill>
        <p:spPr>
          <a:xfrm>
            <a:off x="6703698" y="-4572"/>
            <a:ext cx="5488302" cy="6858000"/>
          </a:xfrm>
          <a:prstGeom prst="rect">
            <a:avLst/>
          </a:prstGeom>
        </p:spPr>
      </p:pic>
      <p:pic>
        <p:nvPicPr>
          <p:cNvPr id="7" name="Picture 6">
            <a:extLst>
              <a:ext uri="{FF2B5EF4-FFF2-40B4-BE49-F238E27FC236}">
                <a16:creationId xmlns:a16="http://schemas.microsoft.com/office/drawing/2014/main" id="{7E7C1165-FF05-3548-BA06-976A1848B507}"/>
              </a:ext>
            </a:extLst>
          </p:cNvPr>
          <p:cNvPicPr>
            <a:picLocks noChangeAspect="1"/>
          </p:cNvPicPr>
          <p:nvPr/>
        </p:nvPicPr>
        <p:blipFill>
          <a:blip r:embed="rId4"/>
          <a:stretch>
            <a:fillRect/>
          </a:stretch>
        </p:blipFill>
        <p:spPr>
          <a:xfrm>
            <a:off x="-5820" y="-1"/>
            <a:ext cx="6705206" cy="3942413"/>
          </a:xfrm>
          <a:prstGeom prst="rect">
            <a:avLst/>
          </a:prstGeom>
        </p:spPr>
      </p:pic>
      <p:pic>
        <p:nvPicPr>
          <p:cNvPr id="8" name="Picture 7">
            <a:extLst>
              <a:ext uri="{FF2B5EF4-FFF2-40B4-BE49-F238E27FC236}">
                <a16:creationId xmlns:a16="http://schemas.microsoft.com/office/drawing/2014/main" id="{6DB08695-352B-F843-89CA-671EA81EB34A}"/>
              </a:ext>
            </a:extLst>
          </p:cNvPr>
          <p:cNvPicPr>
            <a:picLocks noChangeAspect="1"/>
          </p:cNvPicPr>
          <p:nvPr/>
        </p:nvPicPr>
        <p:blipFill>
          <a:blip r:embed="rId5"/>
          <a:stretch>
            <a:fillRect/>
          </a:stretch>
        </p:blipFill>
        <p:spPr>
          <a:xfrm>
            <a:off x="0" y="3922180"/>
            <a:ext cx="6728014" cy="2298738"/>
          </a:xfrm>
          <a:prstGeom prst="rect">
            <a:avLst/>
          </a:prstGeom>
        </p:spPr>
      </p:pic>
    </p:spTree>
    <p:extLst>
      <p:ext uri="{BB962C8B-B14F-4D97-AF65-F5344CB8AC3E}">
        <p14:creationId xmlns:p14="http://schemas.microsoft.com/office/powerpoint/2010/main" val="21879002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4A5122-3E8E-034B-8237-FD3CF895C1FE}"/>
              </a:ext>
            </a:extLst>
          </p:cNvPr>
          <p:cNvSpPr txBox="1"/>
          <p:nvPr/>
        </p:nvSpPr>
        <p:spPr>
          <a:xfrm>
            <a:off x="260176" y="2521059"/>
            <a:ext cx="10633039" cy="1815882"/>
          </a:xfrm>
          <a:prstGeom prst="rect">
            <a:avLst/>
          </a:prstGeom>
          <a:noFill/>
        </p:spPr>
        <p:txBody>
          <a:bodyPr wrap="none" rtlCol="0">
            <a:spAutoFit/>
          </a:bodyPr>
          <a:lstStyle/>
          <a:p>
            <a:r>
              <a:rPr lang="pt-BR" sz="5600" b="1" dirty="0">
                <a:solidFill>
                  <a:schemeClr val="bg1"/>
                </a:solidFill>
                <a:latin typeface="Helvetica" pitchFamily="2" charset="0"/>
              </a:rPr>
              <a:t>Quais as características ideais</a:t>
            </a:r>
            <a:br>
              <a:rPr lang="pt-BR" sz="5600" b="1" dirty="0">
                <a:solidFill>
                  <a:schemeClr val="bg1"/>
                </a:solidFill>
                <a:latin typeface="Helvetica" pitchFamily="2" charset="0"/>
              </a:rPr>
            </a:br>
            <a:r>
              <a:rPr lang="pt-BR" sz="5600" b="1" dirty="0">
                <a:solidFill>
                  <a:schemeClr val="bg1"/>
                </a:solidFill>
                <a:latin typeface="Helvetica" pitchFamily="2" charset="0"/>
              </a:rPr>
              <a:t>de um time fundador?</a:t>
            </a:r>
          </a:p>
        </p:txBody>
      </p:sp>
    </p:spTree>
    <p:extLst>
      <p:ext uri="{BB962C8B-B14F-4D97-AF65-F5344CB8AC3E}">
        <p14:creationId xmlns:p14="http://schemas.microsoft.com/office/powerpoint/2010/main" val="2701398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06707-D14C-7F4F-AC9B-C6F9E39C7A09}"/>
              </a:ext>
            </a:extLst>
          </p:cNvPr>
          <p:cNvSpPr>
            <a:spLocks noGrp="1"/>
          </p:cNvSpPr>
          <p:nvPr>
            <p:ph type="title"/>
          </p:nvPr>
        </p:nvSpPr>
        <p:spPr/>
        <p:txBody>
          <a:bodyPr>
            <a:normAutofit/>
          </a:bodyPr>
          <a:lstStyle/>
          <a:p>
            <a:r>
              <a:rPr lang="pt-BR" dirty="0"/>
              <a:t>Características a se observar em times</a:t>
            </a:r>
          </a:p>
        </p:txBody>
      </p:sp>
      <p:sp>
        <p:nvSpPr>
          <p:cNvPr id="3" name="Content Placeholder 2">
            <a:extLst>
              <a:ext uri="{FF2B5EF4-FFF2-40B4-BE49-F238E27FC236}">
                <a16:creationId xmlns:a16="http://schemas.microsoft.com/office/drawing/2014/main" id="{25635EBB-3DC3-6C4F-BEAE-E1177694F440}"/>
              </a:ext>
            </a:extLst>
          </p:cNvPr>
          <p:cNvSpPr>
            <a:spLocks noGrp="1"/>
          </p:cNvSpPr>
          <p:nvPr>
            <p:ph idx="1"/>
          </p:nvPr>
        </p:nvSpPr>
        <p:spPr>
          <a:xfrm>
            <a:off x="3869268" y="864108"/>
            <a:ext cx="7315200" cy="5356810"/>
          </a:xfrm>
        </p:spPr>
        <p:txBody>
          <a:bodyPr>
            <a:normAutofit fontScale="92500" lnSpcReduction="10000"/>
          </a:bodyPr>
          <a:lstStyle/>
          <a:p>
            <a:r>
              <a:rPr lang="pt-BR" sz="2800" dirty="0" err="1"/>
              <a:t>Founder</a:t>
            </a:r>
            <a:r>
              <a:rPr lang="pt-BR" sz="2800" dirty="0"/>
              <a:t>-Market-Fit: alinhamento do time fundador com a oportunidade (conhecimento do mercado; paixão; competências; maturidade). </a:t>
            </a:r>
            <a:r>
              <a:rPr lang="pt-BR" sz="2800" dirty="0">
                <a:hlinkClick r:id="rId2"/>
              </a:rPr>
              <a:t>Texto do Justin Kan</a:t>
            </a:r>
            <a:r>
              <a:rPr lang="pt-BR" sz="2800" dirty="0"/>
              <a:t> e </a:t>
            </a:r>
            <a:r>
              <a:rPr lang="pt-BR" sz="2800" dirty="0">
                <a:hlinkClick r:id="rId3"/>
              </a:rPr>
              <a:t>texto do Florian </a:t>
            </a:r>
            <a:r>
              <a:rPr lang="pt-BR" sz="2800" dirty="0" err="1">
                <a:hlinkClick r:id="rId3"/>
              </a:rPr>
              <a:t>Hagenbuch</a:t>
            </a:r>
            <a:r>
              <a:rPr lang="pt-BR" sz="2800" dirty="0"/>
              <a:t>.</a:t>
            </a:r>
          </a:p>
          <a:p>
            <a:endParaRPr lang="pt-BR" sz="2800" dirty="0"/>
          </a:p>
          <a:p>
            <a:r>
              <a:rPr lang="pt-BR" sz="2800" dirty="0"/>
              <a:t>Diversidade: pessoas diferentes, com backgrounds distintos, resolvem problemas de maneiras diferentes.</a:t>
            </a:r>
          </a:p>
          <a:p>
            <a:endParaRPr lang="pt-BR" sz="2800" dirty="0"/>
          </a:p>
          <a:p>
            <a:r>
              <a:rPr lang="pt-BR" sz="2800" dirty="0"/>
              <a:t>Competências complementares e background técnico ajuda muito no “rate </a:t>
            </a:r>
            <a:r>
              <a:rPr lang="pt-BR" sz="2800" dirty="0" err="1"/>
              <a:t>of</a:t>
            </a:r>
            <a:r>
              <a:rPr lang="pt-BR" sz="2800" dirty="0"/>
              <a:t> </a:t>
            </a:r>
            <a:r>
              <a:rPr lang="pt-BR" sz="2800" dirty="0" err="1"/>
              <a:t>iteraction</a:t>
            </a:r>
            <a:r>
              <a:rPr lang="pt-BR" sz="2800" dirty="0"/>
              <a:t>”. </a:t>
            </a:r>
          </a:p>
          <a:p>
            <a:endParaRPr lang="pt-BR" sz="2800" dirty="0"/>
          </a:p>
          <a:p>
            <a:r>
              <a:rPr lang="pt-BR" sz="2800" b="1" dirty="0"/>
              <a:t>E a idade? Qual a ideal?</a:t>
            </a:r>
          </a:p>
        </p:txBody>
      </p:sp>
    </p:spTree>
    <p:extLst>
      <p:ext uri="{BB962C8B-B14F-4D97-AF65-F5344CB8AC3E}">
        <p14:creationId xmlns:p14="http://schemas.microsoft.com/office/powerpoint/2010/main" val="4164691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593272-B9B2-F545-A3DB-AC6AEE11A927}"/>
              </a:ext>
            </a:extLst>
          </p:cNvPr>
          <p:cNvSpPr>
            <a:spLocks noGrp="1"/>
          </p:cNvSpPr>
          <p:nvPr>
            <p:ph idx="1"/>
          </p:nvPr>
        </p:nvSpPr>
        <p:spPr>
          <a:xfrm>
            <a:off x="4906536" y="-164888"/>
            <a:ext cx="6875733" cy="4152275"/>
          </a:xfrm>
        </p:spPr>
        <p:txBody>
          <a:bodyPr>
            <a:normAutofit/>
          </a:bodyPr>
          <a:lstStyle/>
          <a:p>
            <a:pPr>
              <a:buFontTx/>
              <a:buChar char="-"/>
            </a:pPr>
            <a:r>
              <a:rPr lang="pt-BR" dirty="0"/>
              <a:t>Estudo do MIT mostrou que a idade média é 42, e que high </a:t>
            </a:r>
            <a:r>
              <a:rPr lang="pt-BR" dirty="0" err="1"/>
              <a:t>growth</a:t>
            </a:r>
            <a:r>
              <a:rPr lang="pt-BR" dirty="0"/>
              <a:t> é 45. A premissa é que a experiência e a network pesam bastante. </a:t>
            </a:r>
            <a:br>
              <a:rPr lang="pt-BR" dirty="0"/>
            </a:br>
            <a:endParaRPr lang="pt-BR" dirty="0"/>
          </a:p>
          <a:p>
            <a:pPr>
              <a:buFontTx/>
              <a:buChar char="-"/>
            </a:pPr>
            <a:r>
              <a:rPr lang="pt-BR" dirty="0"/>
              <a:t>Alguns defendem que, no Brasil, os riscos, cultura e compromisso levam essa idade para a casa dos 30 anos (menos compromissos familiares e ainda há um horizonte de reconstrução, caso dê errado). </a:t>
            </a:r>
            <a:br>
              <a:rPr lang="pt-BR" dirty="0"/>
            </a:br>
            <a:endParaRPr lang="pt-BR" dirty="0"/>
          </a:p>
          <a:p>
            <a:pPr>
              <a:buFontTx/>
              <a:buChar char="-"/>
            </a:pPr>
            <a:r>
              <a:rPr lang="pt-BR" dirty="0"/>
              <a:t>Ainda há uma crença dos mais novos acessarem grandes </a:t>
            </a:r>
            <a:r>
              <a:rPr lang="pt-BR" dirty="0" err="1"/>
              <a:t>disrupções</a:t>
            </a:r>
            <a:r>
              <a:rPr lang="pt-BR" dirty="0"/>
              <a:t> pela própria falta de experiência/vieses. </a:t>
            </a:r>
            <a:r>
              <a:rPr lang="pt-BR" dirty="0" err="1"/>
              <a:t>Survivorship</a:t>
            </a:r>
            <a:r>
              <a:rPr lang="pt-BR" dirty="0"/>
              <a:t> Bias é arriscado também.</a:t>
            </a:r>
          </a:p>
        </p:txBody>
      </p:sp>
      <p:sp>
        <p:nvSpPr>
          <p:cNvPr id="5" name="Title 4">
            <a:extLst>
              <a:ext uri="{FF2B5EF4-FFF2-40B4-BE49-F238E27FC236}">
                <a16:creationId xmlns:a16="http://schemas.microsoft.com/office/drawing/2014/main" id="{2027B417-D874-204E-A004-AED47F7287DF}"/>
              </a:ext>
            </a:extLst>
          </p:cNvPr>
          <p:cNvSpPr>
            <a:spLocks noGrp="1"/>
          </p:cNvSpPr>
          <p:nvPr>
            <p:ph type="title"/>
          </p:nvPr>
        </p:nvSpPr>
        <p:spPr/>
        <p:txBody>
          <a:bodyPr/>
          <a:lstStyle/>
          <a:p>
            <a:endParaRPr lang="pt-BR"/>
          </a:p>
        </p:txBody>
      </p:sp>
      <p:pic>
        <p:nvPicPr>
          <p:cNvPr id="6" name="Picture 5">
            <a:extLst>
              <a:ext uri="{FF2B5EF4-FFF2-40B4-BE49-F238E27FC236}">
                <a16:creationId xmlns:a16="http://schemas.microsoft.com/office/drawing/2014/main" id="{055C4D9D-FFFE-C543-B261-28AAFC99BCBF}"/>
              </a:ext>
            </a:extLst>
          </p:cNvPr>
          <p:cNvPicPr>
            <a:picLocks noChangeAspect="1"/>
          </p:cNvPicPr>
          <p:nvPr/>
        </p:nvPicPr>
        <p:blipFill>
          <a:blip r:embed="rId2"/>
          <a:stretch>
            <a:fillRect/>
          </a:stretch>
        </p:blipFill>
        <p:spPr>
          <a:xfrm>
            <a:off x="0" y="0"/>
            <a:ext cx="4183855" cy="6853428"/>
          </a:xfrm>
          <a:prstGeom prst="rect">
            <a:avLst/>
          </a:prstGeom>
        </p:spPr>
      </p:pic>
      <p:pic>
        <p:nvPicPr>
          <p:cNvPr id="8" name="Picture 7">
            <a:extLst>
              <a:ext uri="{FF2B5EF4-FFF2-40B4-BE49-F238E27FC236}">
                <a16:creationId xmlns:a16="http://schemas.microsoft.com/office/drawing/2014/main" id="{55926100-C5A8-9049-80FF-AC6390C483CC}"/>
              </a:ext>
            </a:extLst>
          </p:cNvPr>
          <p:cNvPicPr>
            <a:picLocks noChangeAspect="1"/>
          </p:cNvPicPr>
          <p:nvPr/>
        </p:nvPicPr>
        <p:blipFill>
          <a:blip r:embed="rId3"/>
          <a:stretch>
            <a:fillRect/>
          </a:stretch>
        </p:blipFill>
        <p:spPr>
          <a:xfrm>
            <a:off x="4906536" y="3832606"/>
            <a:ext cx="6033697" cy="3040381"/>
          </a:xfrm>
          <a:prstGeom prst="rect">
            <a:avLst/>
          </a:prstGeom>
        </p:spPr>
      </p:pic>
    </p:spTree>
    <p:extLst>
      <p:ext uri="{BB962C8B-B14F-4D97-AF65-F5344CB8AC3E}">
        <p14:creationId xmlns:p14="http://schemas.microsoft.com/office/powerpoint/2010/main" val="31045918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06707-D14C-7F4F-AC9B-C6F9E39C7A09}"/>
              </a:ext>
            </a:extLst>
          </p:cNvPr>
          <p:cNvSpPr>
            <a:spLocks noGrp="1"/>
          </p:cNvSpPr>
          <p:nvPr>
            <p:ph type="title"/>
          </p:nvPr>
        </p:nvSpPr>
        <p:spPr/>
        <p:txBody>
          <a:bodyPr>
            <a:normAutofit/>
          </a:bodyPr>
          <a:lstStyle/>
          <a:p>
            <a:r>
              <a:rPr lang="pt-BR" dirty="0" err="1">
                <a:solidFill>
                  <a:schemeClr val="bg1"/>
                </a:solidFill>
                <a:hlinkClick r:id="rId2">
                  <a:extLst>
                    <a:ext uri="{A12FA001-AC4F-418D-AE19-62706E023703}">
                      <ahyp:hlinkClr xmlns:ahyp="http://schemas.microsoft.com/office/drawing/2018/hyperlinkcolor" val="tx"/>
                    </a:ext>
                  </a:extLst>
                </a:hlinkClick>
              </a:rPr>
              <a:t>You</a:t>
            </a:r>
            <a:r>
              <a:rPr lang="pt-BR" dirty="0">
                <a:solidFill>
                  <a:schemeClr val="bg1"/>
                </a:solidFill>
                <a:hlinkClick r:id="rId2">
                  <a:extLst>
                    <a:ext uri="{A12FA001-AC4F-418D-AE19-62706E023703}">
                      <ahyp:hlinkClr xmlns:ahyp="http://schemas.microsoft.com/office/drawing/2018/hyperlinkcolor" val="tx"/>
                    </a:ext>
                  </a:extLst>
                </a:hlinkClick>
              </a:rPr>
              <a:t> </a:t>
            </a:r>
            <a:r>
              <a:rPr lang="pt-BR" dirty="0" err="1">
                <a:solidFill>
                  <a:schemeClr val="bg1"/>
                </a:solidFill>
                <a:hlinkClick r:id="rId2">
                  <a:extLst>
                    <a:ext uri="{A12FA001-AC4F-418D-AE19-62706E023703}">
                      <ahyp:hlinkClr xmlns:ahyp="http://schemas.microsoft.com/office/drawing/2018/hyperlinkcolor" val="tx"/>
                    </a:ext>
                  </a:extLst>
                </a:hlinkClick>
              </a:rPr>
              <a:t>don’t</a:t>
            </a:r>
            <a:r>
              <a:rPr lang="pt-BR" dirty="0">
                <a:solidFill>
                  <a:schemeClr val="bg1"/>
                </a:solidFill>
                <a:hlinkClick r:id="rId2">
                  <a:extLst>
                    <a:ext uri="{A12FA001-AC4F-418D-AE19-62706E023703}">
                      <ahyp:hlinkClr xmlns:ahyp="http://schemas.microsoft.com/office/drawing/2018/hyperlinkcolor" val="tx"/>
                    </a:ext>
                  </a:extLst>
                </a:hlinkClick>
              </a:rPr>
              <a:t> </a:t>
            </a:r>
            <a:r>
              <a:rPr lang="pt-BR" dirty="0" err="1">
                <a:solidFill>
                  <a:schemeClr val="bg1"/>
                </a:solidFill>
                <a:hlinkClick r:id="rId2">
                  <a:extLst>
                    <a:ext uri="{A12FA001-AC4F-418D-AE19-62706E023703}">
                      <ahyp:hlinkClr xmlns:ahyp="http://schemas.microsoft.com/office/drawing/2018/hyperlinkcolor" val="tx"/>
                    </a:ext>
                  </a:extLst>
                </a:hlinkClick>
              </a:rPr>
              <a:t>have</a:t>
            </a:r>
            <a:r>
              <a:rPr lang="pt-BR" dirty="0">
                <a:solidFill>
                  <a:schemeClr val="bg1"/>
                </a:solidFill>
                <a:hlinkClick r:id="rId2">
                  <a:extLst>
                    <a:ext uri="{A12FA001-AC4F-418D-AE19-62706E023703}">
                      <ahyp:hlinkClr xmlns:ahyp="http://schemas.microsoft.com/office/drawing/2018/hyperlinkcolor" val="tx"/>
                    </a:ext>
                  </a:extLst>
                </a:hlinkClick>
              </a:rPr>
              <a:t> </a:t>
            </a:r>
            <a:r>
              <a:rPr lang="pt-BR" dirty="0" err="1">
                <a:solidFill>
                  <a:schemeClr val="bg1"/>
                </a:solidFill>
                <a:hlinkClick r:id="rId2">
                  <a:extLst>
                    <a:ext uri="{A12FA001-AC4F-418D-AE19-62706E023703}">
                      <ahyp:hlinkClr xmlns:ahyp="http://schemas.microsoft.com/office/drawing/2018/hyperlinkcolor" val="tx"/>
                    </a:ext>
                  </a:extLst>
                </a:hlinkClick>
              </a:rPr>
              <a:t>what</a:t>
            </a:r>
            <a:r>
              <a:rPr lang="pt-BR" dirty="0">
                <a:solidFill>
                  <a:schemeClr val="bg1"/>
                </a:solidFill>
                <a:hlinkClick r:id="rId2">
                  <a:extLst>
                    <a:ext uri="{A12FA001-AC4F-418D-AE19-62706E023703}">
                      <ahyp:hlinkClr xmlns:ahyp="http://schemas.microsoft.com/office/drawing/2018/hyperlinkcolor" val="tx"/>
                    </a:ext>
                  </a:extLst>
                </a:hlinkClick>
              </a:rPr>
              <a:t> it </a:t>
            </a:r>
            <a:r>
              <a:rPr lang="pt-BR" dirty="0" err="1">
                <a:solidFill>
                  <a:schemeClr val="bg1"/>
                </a:solidFill>
                <a:hlinkClick r:id="rId2">
                  <a:extLst>
                    <a:ext uri="{A12FA001-AC4F-418D-AE19-62706E023703}">
                      <ahyp:hlinkClr xmlns:ahyp="http://schemas.microsoft.com/office/drawing/2018/hyperlinkcolor" val="tx"/>
                    </a:ext>
                  </a:extLst>
                </a:hlinkClick>
              </a:rPr>
              <a:t>takes</a:t>
            </a:r>
            <a:endParaRPr lang="pt-BR" dirty="0">
              <a:solidFill>
                <a:schemeClr val="bg1"/>
              </a:solidFill>
            </a:endParaRPr>
          </a:p>
        </p:txBody>
      </p:sp>
      <p:sp>
        <p:nvSpPr>
          <p:cNvPr id="3" name="Content Placeholder 2">
            <a:extLst>
              <a:ext uri="{FF2B5EF4-FFF2-40B4-BE49-F238E27FC236}">
                <a16:creationId xmlns:a16="http://schemas.microsoft.com/office/drawing/2014/main" id="{25635EBB-3DC3-6C4F-BEAE-E1177694F440}"/>
              </a:ext>
            </a:extLst>
          </p:cNvPr>
          <p:cNvSpPr>
            <a:spLocks noGrp="1"/>
          </p:cNvSpPr>
          <p:nvPr>
            <p:ph idx="1"/>
          </p:nvPr>
        </p:nvSpPr>
        <p:spPr/>
        <p:txBody>
          <a:bodyPr>
            <a:normAutofit lnSpcReduction="10000"/>
          </a:bodyPr>
          <a:lstStyle/>
          <a:p>
            <a:pPr marL="0" indent="0">
              <a:buNone/>
            </a:pPr>
            <a:r>
              <a:rPr lang="en-US" sz="2400" i="1" dirty="0"/>
              <a:t>“I can see the non-Jedi a mile away.</a:t>
            </a:r>
          </a:p>
          <a:p>
            <a:pPr marL="0" indent="0">
              <a:buNone/>
            </a:pPr>
            <a:r>
              <a:rPr lang="en-US" sz="2400" i="1" dirty="0"/>
              <a:t>People who are willing to start companies if you give them money.</a:t>
            </a:r>
          </a:p>
          <a:p>
            <a:pPr marL="0" indent="0">
              <a:buNone/>
            </a:pPr>
            <a:r>
              <a:rPr lang="en-US" sz="2400" i="1" dirty="0"/>
              <a:t>People who start companies if they find a developer to work for free.</a:t>
            </a:r>
          </a:p>
          <a:p>
            <a:pPr marL="0" indent="0">
              <a:buNone/>
            </a:pPr>
            <a:r>
              <a:rPr lang="en-US" sz="2400" i="1" dirty="0"/>
              <a:t>People who are willing to start companies, but need to go to TED and Necker Island first.</a:t>
            </a:r>
          </a:p>
          <a:p>
            <a:pPr marL="0" indent="0">
              <a:buNone/>
            </a:pPr>
            <a:r>
              <a:rPr lang="en-US" sz="2400" i="1" dirty="0"/>
              <a:t>People who are willing to start companies, but only if they can make the same money they made at Google.</a:t>
            </a:r>
          </a:p>
          <a:p>
            <a:pPr marL="0" indent="0">
              <a:buNone/>
            </a:pPr>
            <a:r>
              <a:rPr lang="en-US" sz="2400" i="1" dirty="0"/>
              <a:t>Let’s be realistic: Giving up everything material and important in your life to go on a suicide mission is the work of Jedi, not civilians.”</a:t>
            </a:r>
          </a:p>
          <a:p>
            <a:pPr marL="0" indent="0">
              <a:buNone/>
            </a:pPr>
            <a:r>
              <a:rPr lang="en-US" sz="2400" b="1" i="1" dirty="0"/>
              <a:t>Jason Calacanis, </a:t>
            </a:r>
            <a:r>
              <a:rPr lang="en-US" sz="2400" dirty="0"/>
              <a:t>um dos </a:t>
            </a:r>
            <a:r>
              <a:rPr lang="en-US" sz="2400" dirty="0" err="1"/>
              <a:t>primeiros</a:t>
            </a:r>
            <a:r>
              <a:rPr lang="en-US" sz="2400" dirty="0"/>
              <a:t> </a:t>
            </a:r>
            <a:r>
              <a:rPr lang="en-US" sz="2400" dirty="0" err="1"/>
              <a:t>investidores</a:t>
            </a:r>
            <a:r>
              <a:rPr lang="en-US" sz="2400" dirty="0"/>
              <a:t> do Uber, Calm, Evernote, Robinhood, Tumblr e outros.</a:t>
            </a:r>
            <a:endParaRPr lang="pt-BR" sz="2400" dirty="0"/>
          </a:p>
        </p:txBody>
      </p:sp>
    </p:spTree>
    <p:extLst>
      <p:ext uri="{BB962C8B-B14F-4D97-AF65-F5344CB8AC3E}">
        <p14:creationId xmlns:p14="http://schemas.microsoft.com/office/powerpoint/2010/main" val="20133546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normAutofit lnSpcReduction="10000"/>
          </a:bodyPr>
          <a:lstStyle/>
          <a:p>
            <a:pPr marL="0" indent="0">
              <a:buNone/>
            </a:pPr>
            <a:r>
              <a:rPr lang="en-US" sz="2800" b="1" dirty="0" err="1"/>
              <a:t>Atualização</a:t>
            </a:r>
            <a:r>
              <a:rPr lang="en-US" sz="2800" b="1" dirty="0"/>
              <a:t> </a:t>
            </a:r>
            <a:r>
              <a:rPr lang="en-US" sz="2800" b="1" dirty="0" err="1"/>
              <a:t>tecnológica</a:t>
            </a:r>
            <a:r>
              <a:rPr lang="en-US" sz="2800" b="1" dirty="0"/>
              <a:t> – </a:t>
            </a:r>
            <a:r>
              <a:rPr lang="en-US" sz="2800" b="1" dirty="0" err="1"/>
              <a:t>Modelos</a:t>
            </a:r>
            <a:r>
              <a:rPr lang="en-US" sz="2800" b="1" dirty="0"/>
              <a:t> ISA.</a:t>
            </a:r>
          </a:p>
          <a:p>
            <a:pPr marL="0" indent="0">
              <a:buNone/>
            </a:pPr>
            <a:endParaRPr lang="en-US" sz="2800" b="1" dirty="0"/>
          </a:p>
          <a:p>
            <a:pPr marL="0" indent="0">
              <a:buNone/>
            </a:pPr>
            <a:r>
              <a:rPr lang="en-US" sz="2800" dirty="0"/>
              <a:t>-Lambda School </a:t>
            </a:r>
            <a:r>
              <a:rPr lang="en-US" sz="2800" dirty="0" err="1"/>
              <a:t>anunciou</a:t>
            </a:r>
            <a:r>
              <a:rPr lang="en-US" sz="2800" dirty="0"/>
              <a:t> </a:t>
            </a:r>
            <a:r>
              <a:rPr lang="en-US" sz="2800" dirty="0" err="1"/>
              <a:t>modelo</a:t>
            </a:r>
            <a:r>
              <a:rPr lang="en-US" sz="2800" dirty="0"/>
              <a:t> </a:t>
            </a:r>
            <a:r>
              <a:rPr lang="pt-BR" sz="2800" dirty="0"/>
              <a:t>ISA com “living </a:t>
            </a:r>
            <a:r>
              <a:rPr lang="pt-BR" sz="2800" dirty="0" err="1"/>
              <a:t>stipends</a:t>
            </a:r>
            <a:r>
              <a:rPr lang="pt-BR" sz="2800" dirty="0"/>
              <a:t>”: 10%/mês por 5 anos &gt;50k/ano.</a:t>
            </a:r>
          </a:p>
          <a:p>
            <a:pPr marL="0" indent="0">
              <a:buNone/>
            </a:pPr>
            <a:endParaRPr lang="pt-BR" sz="2800" dirty="0"/>
          </a:p>
          <a:p>
            <a:pPr marL="0" indent="0">
              <a:buNone/>
            </a:pPr>
            <a:r>
              <a:rPr lang="pt-BR" sz="2800" dirty="0"/>
              <a:t>-</a:t>
            </a:r>
            <a:r>
              <a:rPr lang="pt-BR" sz="2800" dirty="0" err="1"/>
              <a:t>NewCraft</a:t>
            </a:r>
            <a:r>
              <a:rPr lang="pt-BR" sz="2800" dirty="0"/>
              <a:t> no </a:t>
            </a:r>
            <a:r>
              <a:rPr lang="pt-BR" sz="2800" dirty="0" err="1"/>
              <a:t>ProductHunt</a:t>
            </a:r>
            <a:r>
              <a:rPr lang="pt-BR" sz="2800" dirty="0"/>
              <a:t>: </a:t>
            </a:r>
            <a:r>
              <a:rPr lang="pt-BR" sz="2800" dirty="0" err="1"/>
              <a:t>paid</a:t>
            </a:r>
            <a:r>
              <a:rPr lang="pt-BR" sz="2800" dirty="0"/>
              <a:t> </a:t>
            </a:r>
            <a:r>
              <a:rPr lang="pt-BR" sz="2800" dirty="0" err="1"/>
              <a:t>apprenticeships</a:t>
            </a:r>
            <a:r>
              <a:rPr lang="pt-BR" sz="2800" dirty="0"/>
              <a:t> = ser pago para aprender conteúdos online. 15% por 1 ano &gt;50k/ano.</a:t>
            </a:r>
          </a:p>
          <a:p>
            <a:pPr marL="0" indent="0">
              <a:buNone/>
            </a:pPr>
            <a:endParaRPr lang="pt-BR" sz="2800" dirty="0"/>
          </a:p>
          <a:p>
            <a:pPr marL="0" indent="0">
              <a:buNone/>
            </a:pPr>
            <a:r>
              <a:rPr lang="pt-BR" sz="2800" dirty="0"/>
              <a:t>-</a:t>
            </a:r>
            <a:r>
              <a:rPr lang="pt-BR" sz="2800" dirty="0" err="1"/>
              <a:t>Avenify</a:t>
            </a:r>
            <a:r>
              <a:rPr lang="pt-BR" sz="2800" dirty="0"/>
              <a:t>: </a:t>
            </a:r>
            <a:r>
              <a:rPr lang="pt-BR" sz="2800" dirty="0" err="1"/>
              <a:t>peer</a:t>
            </a:r>
            <a:r>
              <a:rPr lang="pt-BR" sz="2800" dirty="0"/>
              <a:t> </a:t>
            </a:r>
            <a:r>
              <a:rPr lang="pt-BR" sz="2800" dirty="0" err="1"/>
              <a:t>to</a:t>
            </a:r>
            <a:r>
              <a:rPr lang="pt-BR" sz="2800" dirty="0"/>
              <a:t> </a:t>
            </a:r>
            <a:r>
              <a:rPr lang="pt-BR" sz="2800" dirty="0" err="1"/>
              <a:t>peer</a:t>
            </a:r>
            <a:r>
              <a:rPr lang="pt-BR" sz="2800" dirty="0"/>
              <a:t> </a:t>
            </a:r>
            <a:r>
              <a:rPr lang="pt-BR" sz="2800" dirty="0" err="1"/>
              <a:t>lending</a:t>
            </a:r>
            <a:r>
              <a:rPr lang="pt-BR" sz="2800" dirty="0"/>
              <a:t>  para </a:t>
            </a:r>
            <a:r>
              <a:rPr lang="pt-BR" sz="2800" dirty="0" err="1"/>
              <a:t>ISA’s</a:t>
            </a:r>
            <a:r>
              <a:rPr lang="pt-BR" sz="2800" dirty="0"/>
              <a:t> universitários. </a:t>
            </a:r>
            <a:endParaRPr lang="en-US" sz="2800" dirty="0"/>
          </a:p>
        </p:txBody>
      </p:sp>
      <p:pic>
        <p:nvPicPr>
          <p:cNvPr id="5" name="Picture 4">
            <a:extLst>
              <a:ext uri="{FF2B5EF4-FFF2-40B4-BE49-F238E27FC236}">
                <a16:creationId xmlns:a16="http://schemas.microsoft.com/office/drawing/2014/main" id="{3CC30752-C776-C64B-9F57-16223E41795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9375" t="9245" r="9626" b="9755"/>
          <a:stretch/>
        </p:blipFill>
        <p:spPr>
          <a:xfrm>
            <a:off x="171451" y="1885949"/>
            <a:ext cx="3086100" cy="3086101"/>
          </a:xfrm>
          <a:prstGeom prst="rect">
            <a:avLst/>
          </a:prstGeom>
        </p:spPr>
      </p:pic>
    </p:spTree>
    <p:extLst>
      <p:ext uri="{BB962C8B-B14F-4D97-AF65-F5344CB8AC3E}">
        <p14:creationId xmlns:p14="http://schemas.microsoft.com/office/powerpoint/2010/main" val="14022741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4A5122-3E8E-034B-8237-FD3CF895C1FE}"/>
              </a:ext>
            </a:extLst>
          </p:cNvPr>
          <p:cNvSpPr txBox="1"/>
          <p:nvPr/>
        </p:nvSpPr>
        <p:spPr>
          <a:xfrm>
            <a:off x="260176" y="2521059"/>
            <a:ext cx="4932761" cy="954107"/>
          </a:xfrm>
          <a:prstGeom prst="rect">
            <a:avLst/>
          </a:prstGeom>
          <a:noFill/>
        </p:spPr>
        <p:txBody>
          <a:bodyPr wrap="none" rtlCol="0">
            <a:spAutoFit/>
          </a:bodyPr>
          <a:lstStyle/>
          <a:p>
            <a:r>
              <a:rPr lang="pt-BR" sz="5600" b="1" dirty="0">
                <a:solidFill>
                  <a:schemeClr val="bg1"/>
                </a:solidFill>
                <a:latin typeface="Helvetica" pitchFamily="2" charset="0"/>
              </a:rPr>
              <a:t>E o mercado?</a:t>
            </a:r>
          </a:p>
        </p:txBody>
      </p:sp>
    </p:spTree>
    <p:extLst>
      <p:ext uri="{BB962C8B-B14F-4D97-AF65-F5344CB8AC3E}">
        <p14:creationId xmlns:p14="http://schemas.microsoft.com/office/powerpoint/2010/main" val="6695364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0FD42-7C84-8742-8273-A159110B873E}"/>
              </a:ext>
            </a:extLst>
          </p:cNvPr>
          <p:cNvSpPr>
            <a:spLocks noGrp="1"/>
          </p:cNvSpPr>
          <p:nvPr>
            <p:ph type="title"/>
          </p:nvPr>
        </p:nvSpPr>
        <p:spPr/>
        <p:txBody>
          <a:bodyPr/>
          <a:lstStyle/>
          <a:p>
            <a:r>
              <a:rPr lang="pt-BR" dirty="0" err="1">
                <a:solidFill>
                  <a:schemeClr val="bg1"/>
                </a:solidFill>
                <a:hlinkClick r:id="rId2">
                  <a:extLst>
                    <a:ext uri="{A12FA001-AC4F-418D-AE19-62706E023703}">
                      <ahyp:hlinkClr xmlns:ahyp="http://schemas.microsoft.com/office/drawing/2018/hyperlinkcolor" val="tx"/>
                    </a:ext>
                  </a:extLst>
                </a:hlinkClick>
              </a:rPr>
              <a:t>PMarca</a:t>
            </a:r>
            <a:r>
              <a:rPr lang="pt-BR" dirty="0">
                <a:solidFill>
                  <a:schemeClr val="bg1"/>
                </a:solidFill>
                <a:hlinkClick r:id="rId2">
                  <a:extLst>
                    <a:ext uri="{A12FA001-AC4F-418D-AE19-62706E023703}">
                      <ahyp:hlinkClr xmlns:ahyp="http://schemas.microsoft.com/office/drawing/2018/hyperlinkcolor" val="tx"/>
                    </a:ext>
                  </a:extLst>
                </a:hlinkClick>
              </a:rPr>
              <a:t> </a:t>
            </a:r>
            <a:r>
              <a:rPr lang="pt-BR" dirty="0" err="1">
                <a:solidFill>
                  <a:schemeClr val="bg1"/>
                </a:solidFill>
                <a:hlinkClick r:id="rId2">
                  <a:extLst>
                    <a:ext uri="{A12FA001-AC4F-418D-AE19-62706E023703}">
                      <ahyp:hlinkClr xmlns:ahyp="http://schemas.microsoft.com/office/drawing/2018/hyperlinkcolor" val="tx"/>
                    </a:ext>
                  </a:extLst>
                </a:hlinkClick>
              </a:rPr>
              <a:t>Guide</a:t>
            </a:r>
            <a:r>
              <a:rPr lang="pt-BR" dirty="0">
                <a:solidFill>
                  <a:schemeClr val="bg1"/>
                </a:solidFill>
                <a:hlinkClick r:id="rId2">
                  <a:extLst>
                    <a:ext uri="{A12FA001-AC4F-418D-AE19-62706E023703}">
                      <ahyp:hlinkClr xmlns:ahyp="http://schemas.microsoft.com/office/drawing/2018/hyperlinkcolor" val="tx"/>
                    </a:ext>
                  </a:extLst>
                </a:hlinkClick>
              </a:rPr>
              <a:t> </a:t>
            </a:r>
            <a:r>
              <a:rPr lang="pt-BR" dirty="0" err="1">
                <a:solidFill>
                  <a:schemeClr val="bg1"/>
                </a:solidFill>
                <a:hlinkClick r:id="rId2">
                  <a:extLst>
                    <a:ext uri="{A12FA001-AC4F-418D-AE19-62706E023703}">
                      <ahyp:hlinkClr xmlns:ahyp="http://schemas.microsoft.com/office/drawing/2018/hyperlinkcolor" val="tx"/>
                    </a:ext>
                  </a:extLst>
                </a:hlinkClick>
              </a:rPr>
              <a:t>to</a:t>
            </a:r>
            <a:r>
              <a:rPr lang="pt-BR" dirty="0">
                <a:solidFill>
                  <a:schemeClr val="bg1"/>
                </a:solidFill>
                <a:hlinkClick r:id="rId2">
                  <a:extLst>
                    <a:ext uri="{A12FA001-AC4F-418D-AE19-62706E023703}">
                      <ahyp:hlinkClr xmlns:ahyp="http://schemas.microsoft.com/office/drawing/2018/hyperlinkcolor" val="tx"/>
                    </a:ext>
                  </a:extLst>
                </a:hlinkClick>
              </a:rPr>
              <a:t> Startups: The </a:t>
            </a:r>
            <a:r>
              <a:rPr lang="pt-BR" dirty="0" err="1">
                <a:solidFill>
                  <a:schemeClr val="bg1"/>
                </a:solidFill>
                <a:hlinkClick r:id="rId2">
                  <a:extLst>
                    <a:ext uri="{A12FA001-AC4F-418D-AE19-62706E023703}">
                      <ahyp:hlinkClr xmlns:ahyp="http://schemas.microsoft.com/office/drawing/2018/hyperlinkcolor" val="tx"/>
                    </a:ext>
                  </a:extLst>
                </a:hlinkClick>
              </a:rPr>
              <a:t>only</a:t>
            </a:r>
            <a:r>
              <a:rPr lang="pt-BR" dirty="0">
                <a:solidFill>
                  <a:schemeClr val="bg1"/>
                </a:solidFill>
                <a:hlinkClick r:id="rId2">
                  <a:extLst>
                    <a:ext uri="{A12FA001-AC4F-418D-AE19-62706E023703}">
                      <ahyp:hlinkClr xmlns:ahyp="http://schemas.microsoft.com/office/drawing/2018/hyperlinkcolor" val="tx"/>
                    </a:ext>
                  </a:extLst>
                </a:hlinkClick>
              </a:rPr>
              <a:t> </a:t>
            </a:r>
            <a:r>
              <a:rPr lang="pt-BR" dirty="0" err="1">
                <a:solidFill>
                  <a:schemeClr val="bg1"/>
                </a:solidFill>
                <a:hlinkClick r:id="rId2">
                  <a:extLst>
                    <a:ext uri="{A12FA001-AC4F-418D-AE19-62706E023703}">
                      <ahyp:hlinkClr xmlns:ahyp="http://schemas.microsoft.com/office/drawing/2018/hyperlinkcolor" val="tx"/>
                    </a:ext>
                  </a:extLst>
                </a:hlinkClick>
              </a:rPr>
              <a:t>thing</a:t>
            </a:r>
            <a:r>
              <a:rPr lang="pt-BR" dirty="0">
                <a:solidFill>
                  <a:schemeClr val="bg1"/>
                </a:solidFill>
                <a:hlinkClick r:id="rId2">
                  <a:extLst>
                    <a:ext uri="{A12FA001-AC4F-418D-AE19-62706E023703}">
                      <ahyp:hlinkClr xmlns:ahyp="http://schemas.microsoft.com/office/drawing/2018/hyperlinkcolor" val="tx"/>
                    </a:ext>
                  </a:extLst>
                </a:hlinkClick>
              </a:rPr>
              <a:t> </a:t>
            </a:r>
            <a:r>
              <a:rPr lang="pt-BR" dirty="0" err="1">
                <a:solidFill>
                  <a:schemeClr val="bg1"/>
                </a:solidFill>
                <a:hlinkClick r:id="rId2">
                  <a:extLst>
                    <a:ext uri="{A12FA001-AC4F-418D-AE19-62706E023703}">
                      <ahyp:hlinkClr xmlns:ahyp="http://schemas.microsoft.com/office/drawing/2018/hyperlinkcolor" val="tx"/>
                    </a:ext>
                  </a:extLst>
                </a:hlinkClick>
              </a:rPr>
              <a:t>that</a:t>
            </a:r>
            <a:r>
              <a:rPr lang="pt-BR" dirty="0">
                <a:solidFill>
                  <a:schemeClr val="bg1"/>
                </a:solidFill>
                <a:hlinkClick r:id="rId2">
                  <a:extLst>
                    <a:ext uri="{A12FA001-AC4F-418D-AE19-62706E023703}">
                      <ahyp:hlinkClr xmlns:ahyp="http://schemas.microsoft.com/office/drawing/2018/hyperlinkcolor" val="tx"/>
                    </a:ext>
                  </a:extLst>
                </a:hlinkClick>
              </a:rPr>
              <a:t> </a:t>
            </a:r>
            <a:r>
              <a:rPr lang="pt-BR" dirty="0" err="1">
                <a:solidFill>
                  <a:schemeClr val="bg1"/>
                </a:solidFill>
                <a:hlinkClick r:id="rId2">
                  <a:extLst>
                    <a:ext uri="{A12FA001-AC4F-418D-AE19-62706E023703}">
                      <ahyp:hlinkClr xmlns:ahyp="http://schemas.microsoft.com/office/drawing/2018/hyperlinkcolor" val="tx"/>
                    </a:ext>
                  </a:extLst>
                </a:hlinkClick>
              </a:rPr>
              <a:t>matters</a:t>
            </a:r>
            <a:r>
              <a:rPr lang="pt-BR" dirty="0">
                <a:solidFill>
                  <a:schemeClr val="bg1"/>
                </a:solidFill>
                <a:hlinkClick r:id="rId2">
                  <a:extLst>
                    <a:ext uri="{A12FA001-AC4F-418D-AE19-62706E023703}">
                      <ahyp:hlinkClr xmlns:ahyp="http://schemas.microsoft.com/office/drawing/2018/hyperlinkcolor" val="tx"/>
                    </a:ext>
                  </a:extLst>
                </a:hlinkClick>
              </a:rPr>
              <a:t>.</a:t>
            </a:r>
            <a:endParaRPr lang="pt-BR" dirty="0">
              <a:solidFill>
                <a:schemeClr val="bg1"/>
              </a:solidFill>
            </a:endParaRPr>
          </a:p>
        </p:txBody>
      </p:sp>
      <p:sp>
        <p:nvSpPr>
          <p:cNvPr id="3" name="Content Placeholder 2">
            <a:extLst>
              <a:ext uri="{FF2B5EF4-FFF2-40B4-BE49-F238E27FC236}">
                <a16:creationId xmlns:a16="http://schemas.microsoft.com/office/drawing/2014/main" id="{4A2CC0A2-D9F1-0E42-955E-991E0C388296}"/>
              </a:ext>
            </a:extLst>
          </p:cNvPr>
          <p:cNvSpPr>
            <a:spLocks noGrp="1"/>
          </p:cNvSpPr>
          <p:nvPr>
            <p:ph idx="1"/>
          </p:nvPr>
        </p:nvSpPr>
        <p:spPr>
          <a:xfrm>
            <a:off x="3869268" y="704538"/>
            <a:ext cx="7315200" cy="5336498"/>
          </a:xfrm>
        </p:spPr>
        <p:txBody>
          <a:bodyPr>
            <a:normAutofit lnSpcReduction="10000"/>
          </a:bodyPr>
          <a:lstStyle/>
          <a:p>
            <a:pPr marL="0" indent="0">
              <a:buNone/>
            </a:pPr>
            <a:endParaRPr lang="pt-BR" sz="3200" dirty="0"/>
          </a:p>
          <a:p>
            <a:r>
              <a:rPr lang="pt-BR" sz="3200" i="1" dirty="0"/>
              <a:t>“</a:t>
            </a:r>
            <a:r>
              <a:rPr lang="en-US" sz="3200" i="1" dirty="0"/>
              <a:t>In a great market -- a market with lots of real potential customers -- the market pulls product out of the startup. The market needs to be fulfilled and the market will be fulfilled, by the first viable product that comes along. The product doesn't need to be great; it just has to basically work. And, the market doesn't care how good the team is, as long as the team can produce that viable product.”</a:t>
            </a:r>
          </a:p>
          <a:p>
            <a:pPr marL="0" indent="0">
              <a:buNone/>
            </a:pPr>
            <a:r>
              <a:rPr lang="en-US" sz="3200" dirty="0"/>
              <a:t>Marc Andreessen</a:t>
            </a:r>
          </a:p>
          <a:p>
            <a:endParaRPr lang="pt-BR" sz="3200" dirty="0"/>
          </a:p>
        </p:txBody>
      </p:sp>
    </p:spTree>
    <p:extLst>
      <p:ext uri="{BB962C8B-B14F-4D97-AF65-F5344CB8AC3E}">
        <p14:creationId xmlns:p14="http://schemas.microsoft.com/office/powerpoint/2010/main" val="26727863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0FD42-7C84-8742-8273-A159110B873E}"/>
              </a:ext>
            </a:extLst>
          </p:cNvPr>
          <p:cNvSpPr>
            <a:spLocks noGrp="1"/>
          </p:cNvSpPr>
          <p:nvPr>
            <p:ph type="title"/>
          </p:nvPr>
        </p:nvSpPr>
        <p:spPr/>
        <p:txBody>
          <a:bodyPr/>
          <a:lstStyle/>
          <a:p>
            <a:r>
              <a:rPr lang="pt-BR" dirty="0">
                <a:solidFill>
                  <a:schemeClr val="bg1"/>
                </a:solidFill>
                <a:hlinkClick r:id="rId2">
                  <a:extLst>
                    <a:ext uri="{A12FA001-AC4F-418D-AE19-62706E023703}">
                      <ahyp:hlinkClr xmlns:ahyp="http://schemas.microsoft.com/office/drawing/2018/hyperlinkcolor" val="tx"/>
                    </a:ext>
                  </a:extLst>
                </a:hlinkClick>
              </a:rPr>
              <a:t>Sequoia Capital: </a:t>
            </a:r>
            <a:r>
              <a:rPr lang="pt-BR" dirty="0" err="1">
                <a:solidFill>
                  <a:schemeClr val="bg1"/>
                </a:solidFill>
                <a:hlinkClick r:id="rId2">
                  <a:extLst>
                    <a:ext uri="{A12FA001-AC4F-418D-AE19-62706E023703}">
                      <ahyp:hlinkClr xmlns:ahyp="http://schemas.microsoft.com/office/drawing/2018/hyperlinkcolor" val="tx"/>
                    </a:ext>
                  </a:extLst>
                </a:hlinkClick>
              </a:rPr>
              <a:t>hair</a:t>
            </a:r>
            <a:r>
              <a:rPr lang="pt-BR" dirty="0">
                <a:solidFill>
                  <a:schemeClr val="bg1"/>
                </a:solidFill>
                <a:hlinkClick r:id="rId2">
                  <a:extLst>
                    <a:ext uri="{A12FA001-AC4F-418D-AE19-62706E023703}">
                      <ahyp:hlinkClr xmlns:ahyp="http://schemas.microsoft.com/office/drawing/2018/hyperlinkcolor" val="tx"/>
                    </a:ext>
                  </a:extLst>
                </a:hlinkClick>
              </a:rPr>
              <a:t> </a:t>
            </a:r>
            <a:r>
              <a:rPr lang="pt-BR" dirty="0" err="1">
                <a:solidFill>
                  <a:schemeClr val="bg1"/>
                </a:solidFill>
                <a:hlinkClick r:id="rId2">
                  <a:extLst>
                    <a:ext uri="{A12FA001-AC4F-418D-AE19-62706E023703}">
                      <ahyp:hlinkClr xmlns:ahyp="http://schemas.microsoft.com/office/drawing/2018/hyperlinkcolor" val="tx"/>
                    </a:ext>
                  </a:extLst>
                </a:hlinkClick>
              </a:rPr>
              <a:t>on</a:t>
            </a:r>
            <a:r>
              <a:rPr lang="pt-BR" dirty="0">
                <a:solidFill>
                  <a:schemeClr val="bg1"/>
                </a:solidFill>
                <a:hlinkClick r:id="rId2">
                  <a:extLst>
                    <a:ext uri="{A12FA001-AC4F-418D-AE19-62706E023703}">
                      <ahyp:hlinkClr xmlns:ahyp="http://schemas.microsoft.com/office/drawing/2018/hyperlinkcolor" val="tx"/>
                    </a:ext>
                  </a:extLst>
                </a:hlinkClick>
              </a:rPr>
              <a:t> </a:t>
            </a:r>
            <a:r>
              <a:rPr lang="pt-BR" dirty="0" err="1">
                <a:solidFill>
                  <a:schemeClr val="bg1"/>
                </a:solidFill>
                <a:hlinkClick r:id="rId2">
                  <a:extLst>
                    <a:ext uri="{A12FA001-AC4F-418D-AE19-62706E023703}">
                      <ahyp:hlinkClr xmlns:ahyp="http://schemas.microsoft.com/office/drawing/2018/hyperlinkcolor" val="tx"/>
                    </a:ext>
                  </a:extLst>
                </a:hlinkClick>
              </a:rPr>
              <a:t>fire</a:t>
            </a:r>
            <a:r>
              <a:rPr lang="pt-BR" dirty="0">
                <a:solidFill>
                  <a:schemeClr val="bg1"/>
                </a:solidFill>
                <a:hlinkClick r:id="rId2">
                  <a:extLst>
                    <a:ext uri="{A12FA001-AC4F-418D-AE19-62706E023703}">
                      <ahyp:hlinkClr xmlns:ahyp="http://schemas.microsoft.com/office/drawing/2018/hyperlinkcolor" val="tx"/>
                    </a:ext>
                  </a:extLst>
                </a:hlinkClick>
              </a:rPr>
              <a:t>!</a:t>
            </a:r>
            <a:endParaRPr lang="pt-BR" dirty="0">
              <a:solidFill>
                <a:schemeClr val="bg1"/>
              </a:solidFill>
            </a:endParaRPr>
          </a:p>
        </p:txBody>
      </p:sp>
      <p:sp>
        <p:nvSpPr>
          <p:cNvPr id="3" name="Content Placeholder 2">
            <a:extLst>
              <a:ext uri="{FF2B5EF4-FFF2-40B4-BE49-F238E27FC236}">
                <a16:creationId xmlns:a16="http://schemas.microsoft.com/office/drawing/2014/main" id="{4A2CC0A2-D9F1-0E42-955E-991E0C388296}"/>
              </a:ext>
            </a:extLst>
          </p:cNvPr>
          <p:cNvSpPr>
            <a:spLocks noGrp="1"/>
          </p:cNvSpPr>
          <p:nvPr>
            <p:ph idx="1"/>
          </p:nvPr>
        </p:nvSpPr>
        <p:spPr>
          <a:xfrm>
            <a:off x="3869267" y="764498"/>
            <a:ext cx="7898011" cy="5276538"/>
          </a:xfrm>
        </p:spPr>
        <p:txBody>
          <a:bodyPr>
            <a:normAutofit fontScale="77500" lnSpcReduction="20000"/>
          </a:bodyPr>
          <a:lstStyle/>
          <a:p>
            <a:pPr marL="0" indent="0">
              <a:buNone/>
            </a:pPr>
            <a:endParaRPr lang="pt-BR" sz="3000" dirty="0"/>
          </a:p>
          <a:p>
            <a:r>
              <a:rPr lang="en-US" sz="3400" i="1" dirty="0"/>
              <a:t>“At Sequoia, they talk about finding customers who “have their hair on fire”. As a founder, I never took the time to really understand what that meant and I thought it was just an investor marketing saying. Now, when I talk to founders I extend the metaphor to illustrate it more clearly. </a:t>
            </a:r>
            <a:r>
              <a:rPr lang="en-US" sz="3400" b="1" i="1" dirty="0"/>
              <a:t>If your friend was standing next to you and their hair was on fire, that fire would be the only thing they really cared about in this world</a:t>
            </a:r>
            <a:r>
              <a:rPr lang="en-US" sz="3400" i="1" dirty="0"/>
              <a:t>. It wouldn’t matter if they were hungry, just suffered a bad breakup, or were running late to a meeting—they’d prioritize putting the fire out. If you handed them a hose—the perfect product/solution—they would put the fire out immediately and go on their way. If you handed them a brick they would still grab it and try to hit themselves on the head to put out the fire. </a:t>
            </a:r>
            <a:r>
              <a:rPr lang="en-US" sz="3400" b="1" i="1" dirty="0"/>
              <a:t>You need to find problems so dire that users are willing try half-baked, v1, imperfect solutions</a:t>
            </a:r>
            <a:r>
              <a:rPr lang="en-US" sz="3400" i="1" dirty="0"/>
              <a:t>.”</a:t>
            </a:r>
          </a:p>
          <a:p>
            <a:endParaRPr lang="pt-BR" sz="3400" i="1" dirty="0"/>
          </a:p>
        </p:txBody>
      </p:sp>
    </p:spTree>
    <p:extLst>
      <p:ext uri="{BB962C8B-B14F-4D97-AF65-F5344CB8AC3E}">
        <p14:creationId xmlns:p14="http://schemas.microsoft.com/office/powerpoint/2010/main" val="11457280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2CC0A2-D9F1-0E42-955E-991E0C388296}"/>
              </a:ext>
            </a:extLst>
          </p:cNvPr>
          <p:cNvSpPr>
            <a:spLocks noGrp="1"/>
          </p:cNvSpPr>
          <p:nvPr>
            <p:ph idx="1"/>
          </p:nvPr>
        </p:nvSpPr>
        <p:spPr>
          <a:xfrm>
            <a:off x="5261548" y="764498"/>
            <a:ext cx="5922920" cy="5276538"/>
          </a:xfrm>
        </p:spPr>
        <p:txBody>
          <a:bodyPr>
            <a:normAutofit fontScale="92500" lnSpcReduction="10000"/>
          </a:bodyPr>
          <a:lstStyle/>
          <a:p>
            <a:r>
              <a:rPr lang="en-US" sz="3400" i="1" dirty="0">
                <a:hlinkClick r:id="rId2"/>
              </a:rPr>
              <a:t>Reflecting on My Failure to Build a Billion-Dollar Company</a:t>
            </a:r>
            <a:endParaRPr lang="en-US" sz="3400" i="1" dirty="0"/>
          </a:p>
          <a:p>
            <a:pPr marL="0" indent="0">
              <a:buNone/>
            </a:pPr>
            <a:endParaRPr lang="en-US" sz="3400" i="1" dirty="0"/>
          </a:p>
          <a:p>
            <a:pPr marL="0" indent="0">
              <a:buNone/>
            </a:pPr>
            <a:r>
              <a:rPr lang="en-US" sz="3400" i="1" dirty="0"/>
              <a:t>“It doesn’t matter how amazing your product is, or how fast you ship features. The market you’re in will determine most of your growth. For better or worse, </a:t>
            </a:r>
            <a:r>
              <a:rPr lang="en-US" sz="3400" i="1" dirty="0" err="1"/>
              <a:t>Gumroad</a:t>
            </a:r>
            <a:r>
              <a:rPr lang="en-US" sz="3400" i="1" dirty="0"/>
              <a:t> grew at roughly the same rate almost every month because that’s how quickly the market determined we would grow.”</a:t>
            </a:r>
            <a:endParaRPr lang="pt-BR" sz="3400" i="1" dirty="0"/>
          </a:p>
        </p:txBody>
      </p:sp>
      <p:sp>
        <p:nvSpPr>
          <p:cNvPr id="5" name="Title 4">
            <a:extLst>
              <a:ext uri="{FF2B5EF4-FFF2-40B4-BE49-F238E27FC236}">
                <a16:creationId xmlns:a16="http://schemas.microsoft.com/office/drawing/2014/main" id="{71AD6058-910E-7C49-AEEF-D821DCAC2513}"/>
              </a:ext>
            </a:extLst>
          </p:cNvPr>
          <p:cNvSpPr>
            <a:spLocks noGrp="1"/>
          </p:cNvSpPr>
          <p:nvPr>
            <p:ph type="title"/>
          </p:nvPr>
        </p:nvSpPr>
        <p:spPr/>
        <p:txBody>
          <a:bodyPr/>
          <a:lstStyle/>
          <a:p>
            <a:endParaRPr lang="pt-BR"/>
          </a:p>
        </p:txBody>
      </p:sp>
      <p:pic>
        <p:nvPicPr>
          <p:cNvPr id="6" name="Picture 5">
            <a:extLst>
              <a:ext uri="{FF2B5EF4-FFF2-40B4-BE49-F238E27FC236}">
                <a16:creationId xmlns:a16="http://schemas.microsoft.com/office/drawing/2014/main" id="{A947A2FB-3D06-744D-B324-43EA464299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4212236" cy="6858000"/>
          </a:xfrm>
          <a:prstGeom prst="rect">
            <a:avLst/>
          </a:prstGeom>
        </p:spPr>
      </p:pic>
    </p:spTree>
    <p:extLst>
      <p:ext uri="{BB962C8B-B14F-4D97-AF65-F5344CB8AC3E}">
        <p14:creationId xmlns:p14="http://schemas.microsoft.com/office/powerpoint/2010/main" val="13152352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BEB22-7DC5-F24B-AA8B-F7C87FDA03AD}"/>
              </a:ext>
            </a:extLst>
          </p:cNvPr>
          <p:cNvSpPr>
            <a:spLocks noGrp="1"/>
          </p:cNvSpPr>
          <p:nvPr>
            <p:ph type="title"/>
          </p:nvPr>
        </p:nvSpPr>
        <p:spPr/>
        <p:txBody>
          <a:bodyPr/>
          <a:lstStyle/>
          <a:p>
            <a:r>
              <a:rPr lang="pt-BR" dirty="0"/>
              <a:t>E como trabalhar com tamanho de mercado? </a:t>
            </a:r>
          </a:p>
        </p:txBody>
      </p:sp>
      <p:sp>
        <p:nvSpPr>
          <p:cNvPr id="6" name="Content Placeholder 2">
            <a:extLst>
              <a:ext uri="{FF2B5EF4-FFF2-40B4-BE49-F238E27FC236}">
                <a16:creationId xmlns:a16="http://schemas.microsoft.com/office/drawing/2014/main" id="{F0E20974-0A79-834E-9D87-4BC8D3326042}"/>
              </a:ext>
            </a:extLst>
          </p:cNvPr>
          <p:cNvSpPr>
            <a:spLocks noGrp="1"/>
          </p:cNvSpPr>
          <p:nvPr>
            <p:ph idx="1"/>
          </p:nvPr>
        </p:nvSpPr>
        <p:spPr>
          <a:xfrm>
            <a:off x="3869268" y="704538"/>
            <a:ext cx="7315200" cy="5336498"/>
          </a:xfrm>
        </p:spPr>
        <p:txBody>
          <a:bodyPr>
            <a:normAutofit fontScale="92500" lnSpcReduction="10000"/>
          </a:bodyPr>
          <a:lstStyle/>
          <a:p>
            <a:pPr marL="0" indent="0">
              <a:buNone/>
            </a:pPr>
            <a:endParaRPr lang="pt-BR" sz="3200" dirty="0"/>
          </a:p>
          <a:p>
            <a:r>
              <a:rPr lang="pt-BR" sz="3200" dirty="0"/>
              <a:t>Kevin </a:t>
            </a:r>
            <a:r>
              <a:rPr lang="pt-BR" sz="3200" dirty="0" err="1"/>
              <a:t>Hale</a:t>
            </a:r>
            <a:r>
              <a:rPr lang="pt-BR" sz="3200" dirty="0"/>
              <a:t> (YC): </a:t>
            </a:r>
            <a:r>
              <a:rPr lang="pt-BR" sz="3200" dirty="0" err="1">
                <a:hlinkClick r:id="rId2"/>
              </a:rPr>
              <a:t>How</a:t>
            </a:r>
            <a:r>
              <a:rPr lang="pt-BR" sz="3200" dirty="0">
                <a:hlinkClick r:id="rId2"/>
              </a:rPr>
              <a:t> </a:t>
            </a:r>
            <a:r>
              <a:rPr lang="pt-BR" sz="3200" dirty="0" err="1">
                <a:hlinkClick r:id="rId2"/>
              </a:rPr>
              <a:t>Investors</a:t>
            </a:r>
            <a:r>
              <a:rPr lang="pt-BR" sz="3200" dirty="0">
                <a:hlinkClick r:id="rId2"/>
              </a:rPr>
              <a:t> </a:t>
            </a:r>
            <a:r>
              <a:rPr lang="pt-BR" sz="3200" dirty="0" err="1">
                <a:hlinkClick r:id="rId2"/>
              </a:rPr>
              <a:t>Think</a:t>
            </a:r>
            <a:r>
              <a:rPr lang="pt-BR" sz="3200" dirty="0">
                <a:hlinkClick r:id="rId2"/>
              </a:rPr>
              <a:t> </a:t>
            </a:r>
            <a:r>
              <a:rPr lang="pt-BR" sz="3200" dirty="0" err="1">
                <a:hlinkClick r:id="rId2"/>
              </a:rPr>
              <a:t>About</a:t>
            </a:r>
            <a:r>
              <a:rPr lang="pt-BR" sz="3200" dirty="0">
                <a:hlinkClick r:id="rId2"/>
              </a:rPr>
              <a:t> </a:t>
            </a:r>
            <a:r>
              <a:rPr lang="pt-BR" sz="3200" dirty="0" err="1">
                <a:hlinkClick r:id="rId2"/>
              </a:rPr>
              <a:t>Ideas</a:t>
            </a:r>
            <a:r>
              <a:rPr lang="pt-BR" sz="3200" dirty="0"/>
              <a:t>. Como chegar a 100M/</a:t>
            </a:r>
            <a:r>
              <a:rPr lang="pt-BR" sz="3200" dirty="0" err="1"/>
              <a:t>yr</a:t>
            </a:r>
            <a:r>
              <a:rPr lang="pt-BR" sz="3200" dirty="0"/>
              <a:t>? Preço </a:t>
            </a:r>
            <a:r>
              <a:rPr lang="pt-BR" sz="3200" dirty="0" err="1"/>
              <a:t>x</a:t>
            </a:r>
            <a:r>
              <a:rPr lang="pt-BR" sz="3200" dirty="0"/>
              <a:t> número de usuários.</a:t>
            </a:r>
          </a:p>
          <a:p>
            <a:endParaRPr lang="pt-BR" sz="3200" dirty="0"/>
          </a:p>
          <a:p>
            <a:r>
              <a:rPr lang="pt-BR" sz="3200" dirty="0"/>
              <a:t>Quantificar a dor do usuário! Quanto ele perde nesse problema? Quanto ele gastaria para um time construir algo similar?</a:t>
            </a:r>
          </a:p>
          <a:p>
            <a:endParaRPr lang="pt-BR" sz="3200" dirty="0"/>
          </a:p>
          <a:p>
            <a:r>
              <a:rPr lang="pt-BR" sz="3200" dirty="0"/>
              <a:t>TAM (demanda total), SAM (limitações do seu negócio), SOM (Fatia de mercado realística). </a:t>
            </a:r>
          </a:p>
          <a:p>
            <a:endParaRPr lang="pt-BR" sz="3200" dirty="0"/>
          </a:p>
          <a:p>
            <a:endParaRPr lang="pt-BR" sz="3200" dirty="0"/>
          </a:p>
        </p:txBody>
      </p:sp>
    </p:spTree>
    <p:extLst>
      <p:ext uri="{BB962C8B-B14F-4D97-AF65-F5344CB8AC3E}">
        <p14:creationId xmlns:p14="http://schemas.microsoft.com/office/powerpoint/2010/main" val="42033296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3"/>
          <a:stretch>
            <a:fillRect/>
          </a:stretch>
        </p:blipFill>
        <p:spPr>
          <a:xfrm>
            <a:off x="4125214" y="0"/>
            <a:ext cx="6870677" cy="6858000"/>
          </a:xfrm>
          <a:prstGeom prst="rect">
            <a:avLst/>
          </a:prstGeom>
        </p:spPr>
      </p:pic>
      <p:sp>
        <p:nvSpPr>
          <p:cNvPr id="4" name="Title 1">
            <a:extLst>
              <a:ext uri="{FF2B5EF4-FFF2-40B4-BE49-F238E27FC236}">
                <a16:creationId xmlns:a16="http://schemas.microsoft.com/office/drawing/2014/main" id="{063D33AA-F20F-7B40-9183-DD87569ACBE9}"/>
              </a:ext>
            </a:extLst>
          </p:cNvPr>
          <p:cNvSpPr>
            <a:spLocks noGrp="1"/>
          </p:cNvSpPr>
          <p:nvPr>
            <p:ph type="title"/>
          </p:nvPr>
        </p:nvSpPr>
        <p:spPr>
          <a:xfrm>
            <a:off x="134911" y="1123837"/>
            <a:ext cx="3207896" cy="4601183"/>
          </a:xfrm>
        </p:spPr>
        <p:txBody>
          <a:bodyPr>
            <a:normAutofit fontScale="90000"/>
          </a:bodyPr>
          <a:lstStyle/>
          <a:p>
            <a:r>
              <a:rPr lang="pt-BR" b="1" dirty="0" err="1"/>
              <a:t>Beachhead</a:t>
            </a:r>
            <a:r>
              <a:rPr lang="pt-BR" b="1" dirty="0"/>
              <a:t> Market (Bill </a:t>
            </a:r>
            <a:r>
              <a:rPr lang="pt-BR" b="1" dirty="0" err="1"/>
              <a:t>Aulet</a:t>
            </a:r>
            <a:r>
              <a:rPr lang="pt-BR" b="1" dirty="0"/>
              <a:t>)</a:t>
            </a:r>
            <a:br>
              <a:rPr lang="pt-BR" b="1" dirty="0"/>
            </a:br>
            <a:br>
              <a:rPr lang="pt-BR" dirty="0"/>
            </a:br>
            <a:r>
              <a:rPr lang="pt-BR" dirty="0"/>
              <a:t>Entre R$70MM e R$350MM. </a:t>
            </a:r>
            <a:br>
              <a:rPr lang="pt-BR" dirty="0"/>
            </a:br>
            <a:br>
              <a:rPr lang="pt-BR" dirty="0"/>
            </a:br>
            <a:r>
              <a:rPr lang="pt-BR" dirty="0"/>
              <a:t>É pequeno demais para não fechar a conta?</a:t>
            </a:r>
          </a:p>
        </p:txBody>
      </p:sp>
    </p:spTree>
    <p:extLst>
      <p:ext uri="{BB962C8B-B14F-4D97-AF65-F5344CB8AC3E}">
        <p14:creationId xmlns:p14="http://schemas.microsoft.com/office/powerpoint/2010/main" val="11612995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a:stretch>
            <a:fillRect/>
          </a:stretch>
        </p:blipFill>
        <p:spPr>
          <a:xfrm>
            <a:off x="0" y="533375"/>
            <a:ext cx="5843588" cy="5690195"/>
          </a:xfrm>
          <a:prstGeom prst="rect">
            <a:avLst/>
          </a:prstGeom>
        </p:spPr>
      </p:pic>
      <p:sp>
        <p:nvSpPr>
          <p:cNvPr id="5" name="Content Placeholder 4">
            <a:extLst>
              <a:ext uri="{FF2B5EF4-FFF2-40B4-BE49-F238E27FC236}">
                <a16:creationId xmlns:a16="http://schemas.microsoft.com/office/drawing/2014/main" id="{39D68265-E670-AC46-A1B0-FD8FE556AEE6}"/>
              </a:ext>
            </a:extLst>
          </p:cNvPr>
          <p:cNvSpPr>
            <a:spLocks noGrp="1"/>
          </p:cNvSpPr>
          <p:nvPr>
            <p:ph idx="1"/>
          </p:nvPr>
        </p:nvSpPr>
        <p:spPr>
          <a:xfrm>
            <a:off x="6348414" y="864108"/>
            <a:ext cx="4836054" cy="5120640"/>
          </a:xfrm>
        </p:spPr>
        <p:txBody>
          <a:bodyPr>
            <a:normAutofit lnSpcReduction="10000"/>
          </a:bodyPr>
          <a:lstStyle/>
          <a:p>
            <a:pPr marL="0" indent="0">
              <a:buNone/>
            </a:pPr>
            <a:r>
              <a:rPr lang="pt-BR" sz="3600" b="1" dirty="0" err="1"/>
              <a:t>Petal</a:t>
            </a:r>
            <a:r>
              <a:rPr lang="pt-BR" sz="3600" b="1" dirty="0"/>
              <a:t> </a:t>
            </a:r>
            <a:r>
              <a:rPr lang="pt-BR" sz="3600" b="1" dirty="0" err="1"/>
              <a:t>Diagram</a:t>
            </a:r>
            <a:endParaRPr lang="pt-BR" sz="3600" b="1" dirty="0"/>
          </a:p>
          <a:p>
            <a:pPr marL="0" indent="0">
              <a:buNone/>
            </a:pPr>
            <a:endParaRPr lang="pt-BR" sz="3600" b="1" dirty="0"/>
          </a:p>
          <a:p>
            <a:pPr marL="0" indent="0">
              <a:buNone/>
            </a:pPr>
            <a:r>
              <a:rPr lang="pt-BR" sz="3000" dirty="0"/>
              <a:t>Três elementos principais:</a:t>
            </a:r>
          </a:p>
          <a:p>
            <a:pPr marL="571500" indent="-571500">
              <a:buAutoNum type="romanLcParenBoth"/>
            </a:pPr>
            <a:r>
              <a:rPr lang="pt-BR" sz="3000" dirty="0"/>
              <a:t>Pensar em outros horizontes de aplicação;</a:t>
            </a:r>
          </a:p>
          <a:p>
            <a:pPr marL="571500" indent="-571500">
              <a:buAutoNum type="romanLcParenBoth"/>
            </a:pPr>
            <a:r>
              <a:rPr lang="pt-BR" sz="3000" dirty="0"/>
              <a:t>Dimensiona o TAM.</a:t>
            </a:r>
          </a:p>
          <a:p>
            <a:pPr marL="571500" indent="-571500">
              <a:buAutoNum type="romanLcParenBoth"/>
            </a:pPr>
            <a:r>
              <a:rPr lang="pt-BR" sz="3000" dirty="0"/>
              <a:t>Analisa concorrentes.</a:t>
            </a:r>
          </a:p>
          <a:p>
            <a:pPr marL="0" indent="0">
              <a:buNone/>
            </a:pPr>
            <a:endParaRPr lang="pt-BR" sz="3000" dirty="0"/>
          </a:p>
          <a:p>
            <a:pPr marL="0" indent="0">
              <a:buNone/>
            </a:pPr>
            <a:r>
              <a:rPr lang="pt-BR" sz="3000" dirty="0"/>
              <a:t>Não é sobre funções, mas sim foco total.</a:t>
            </a:r>
          </a:p>
        </p:txBody>
      </p:sp>
    </p:spTree>
    <p:extLst>
      <p:ext uri="{BB962C8B-B14F-4D97-AF65-F5344CB8AC3E}">
        <p14:creationId xmlns:p14="http://schemas.microsoft.com/office/powerpoint/2010/main" val="15113602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3700462" y="785814"/>
            <a:ext cx="7431085" cy="5243512"/>
          </a:xfrm>
        </p:spPr>
        <p:txBody>
          <a:bodyPr anchor="t">
            <a:normAutofit/>
          </a:bodyPr>
          <a:lstStyle/>
          <a:p>
            <a:pPr marL="0" indent="0">
              <a:buNone/>
            </a:pPr>
            <a:r>
              <a:rPr lang="en-US" sz="3500" b="1" dirty="0" err="1"/>
              <a:t>Cuidados</a:t>
            </a:r>
            <a:r>
              <a:rPr lang="en-US" sz="3500" b="1" dirty="0"/>
              <a:t> </a:t>
            </a:r>
            <a:r>
              <a:rPr lang="en-US" sz="3500" b="1" dirty="0" err="1"/>
              <a:t>importantes</a:t>
            </a:r>
            <a:endParaRPr lang="pt-BR" sz="3500" b="1" dirty="0"/>
          </a:p>
          <a:p>
            <a:endParaRPr lang="pt-BR" sz="2400" dirty="0"/>
          </a:p>
          <a:p>
            <a:r>
              <a:rPr lang="en-US" sz="2400" dirty="0" err="1"/>
              <a:t>Cuidado</a:t>
            </a:r>
            <a:r>
              <a:rPr lang="en-US" sz="2400" dirty="0"/>
              <a:t> com </a:t>
            </a:r>
            <a:r>
              <a:rPr lang="en-US" sz="2400" dirty="0" err="1"/>
              <a:t>ideias</a:t>
            </a:r>
            <a:r>
              <a:rPr lang="en-US" sz="2400" dirty="0"/>
              <a:t> </a:t>
            </a:r>
            <a:r>
              <a:rPr lang="en-US" sz="2400" dirty="0" err="1"/>
              <a:t>abertas</a:t>
            </a:r>
            <a:r>
              <a:rPr lang="en-US" sz="2400" dirty="0"/>
              <a:t> e </a:t>
            </a:r>
            <a:r>
              <a:rPr lang="en-US" sz="2400" dirty="0" err="1"/>
              <a:t>superficiais</a:t>
            </a:r>
            <a:r>
              <a:rPr lang="en-US" sz="2400" dirty="0"/>
              <a:t> (</a:t>
            </a:r>
            <a:r>
              <a:rPr lang="en-US" sz="2400" dirty="0" err="1"/>
              <a:t>não</a:t>
            </a:r>
            <a:r>
              <a:rPr lang="en-US" sz="2400" dirty="0"/>
              <a:t> </a:t>
            </a:r>
            <a:r>
              <a:rPr lang="en-US" sz="2400" dirty="0" err="1"/>
              <a:t>resolvem</a:t>
            </a:r>
            <a:r>
              <a:rPr lang="en-US" sz="2400" dirty="0"/>
              <a:t> </a:t>
            </a:r>
            <a:r>
              <a:rPr lang="en-US" sz="2400" dirty="0" err="1"/>
              <a:t>uma</a:t>
            </a:r>
            <a:r>
              <a:rPr lang="en-US" sz="2400" dirty="0"/>
              <a:t> “top 3”; </a:t>
            </a:r>
            <a:r>
              <a:rPr lang="en-US" sz="2400" dirty="0" err="1"/>
              <a:t>dor</a:t>
            </a:r>
            <a:r>
              <a:rPr lang="en-US" sz="2400" dirty="0"/>
              <a:t> </a:t>
            </a:r>
            <a:r>
              <a:rPr lang="en-US" sz="2400" dirty="0" err="1"/>
              <a:t>desconhecida</a:t>
            </a:r>
            <a:r>
              <a:rPr lang="en-US" sz="2400" dirty="0"/>
              <a:t>; resolve </a:t>
            </a:r>
            <a:r>
              <a:rPr lang="en-US" sz="2400" dirty="0" err="1"/>
              <a:t>todos</a:t>
            </a:r>
            <a:r>
              <a:rPr lang="en-US" sz="2400" dirty="0"/>
              <a:t> </a:t>
            </a:r>
            <a:r>
              <a:rPr lang="en-US" sz="2400" dirty="0" err="1"/>
              <a:t>os</a:t>
            </a:r>
            <a:r>
              <a:rPr lang="en-US" sz="2400" dirty="0"/>
              <a:t> </a:t>
            </a:r>
            <a:r>
              <a:rPr lang="en-US" sz="2400" dirty="0" err="1"/>
              <a:t>problemas</a:t>
            </a:r>
            <a:r>
              <a:rPr lang="en-US" sz="2400" dirty="0"/>
              <a:t>)</a:t>
            </a:r>
          </a:p>
          <a:p>
            <a:endParaRPr lang="en-US" sz="2400" dirty="0"/>
          </a:p>
          <a:p>
            <a:r>
              <a:rPr lang="en-US" sz="2400" dirty="0" err="1"/>
              <a:t>Cuidado</a:t>
            </a:r>
            <a:r>
              <a:rPr lang="en-US" sz="2400" dirty="0"/>
              <a:t> com </a:t>
            </a:r>
            <a:r>
              <a:rPr lang="en-US" sz="2400" dirty="0" err="1"/>
              <a:t>ideias</a:t>
            </a:r>
            <a:r>
              <a:rPr lang="en-US" sz="2400" dirty="0"/>
              <a:t> pré-</a:t>
            </a:r>
            <a:r>
              <a:rPr lang="en-US" sz="2400" dirty="0" err="1"/>
              <a:t>formatadas</a:t>
            </a:r>
            <a:r>
              <a:rPr lang="en-US" sz="2400" dirty="0"/>
              <a:t> (“</a:t>
            </a:r>
            <a:r>
              <a:rPr lang="en-US" sz="2400" dirty="0" err="1"/>
              <a:t>uber</a:t>
            </a:r>
            <a:r>
              <a:rPr lang="en-US" sz="2400" dirty="0"/>
              <a:t> para X”)</a:t>
            </a:r>
          </a:p>
          <a:p>
            <a:endParaRPr lang="en-US" sz="2400" dirty="0"/>
          </a:p>
          <a:p>
            <a:r>
              <a:rPr lang="en-US" sz="2400" dirty="0" err="1"/>
              <a:t>Cuidado</a:t>
            </a:r>
            <a:r>
              <a:rPr lang="en-US" sz="2400" dirty="0"/>
              <a:t> com </a:t>
            </a:r>
            <a:r>
              <a:rPr lang="en-US" sz="2400" dirty="0" err="1"/>
              <a:t>ideias</a:t>
            </a:r>
            <a:r>
              <a:rPr lang="en-US" sz="2400" dirty="0"/>
              <a:t> </a:t>
            </a:r>
            <a:r>
              <a:rPr lang="en-US" sz="2400" dirty="0" err="1"/>
              <a:t>incrementais</a:t>
            </a:r>
            <a:r>
              <a:rPr lang="en-US" sz="2400" dirty="0"/>
              <a:t> (ideal: </a:t>
            </a:r>
            <a:r>
              <a:rPr lang="en-US" sz="2400" dirty="0" err="1"/>
              <a:t>modelo</a:t>
            </a:r>
            <a:r>
              <a:rPr lang="en-US" sz="2400" dirty="0"/>
              <a:t> do 10x </a:t>
            </a:r>
            <a:r>
              <a:rPr lang="en-US" sz="2400" dirty="0" err="1"/>
              <a:t>melhor</a:t>
            </a:r>
            <a:r>
              <a:rPr lang="en-US" sz="2400" dirty="0"/>
              <a:t>)</a:t>
            </a:r>
          </a:p>
        </p:txBody>
      </p:sp>
      <p:sp>
        <p:nvSpPr>
          <p:cNvPr id="4" name="CaixaDeTexto 3"/>
          <p:cNvSpPr txBox="1"/>
          <p:nvPr/>
        </p:nvSpPr>
        <p:spPr>
          <a:xfrm>
            <a:off x="242887" y="2067946"/>
            <a:ext cx="2943226" cy="2862322"/>
          </a:xfrm>
          <a:prstGeom prst="rect">
            <a:avLst/>
          </a:prstGeom>
          <a:noFill/>
        </p:spPr>
        <p:txBody>
          <a:bodyPr wrap="square" rtlCol="0">
            <a:spAutoFit/>
          </a:bodyPr>
          <a:lstStyle/>
          <a:p>
            <a:r>
              <a:rPr lang="pt-BR" sz="3600" i="1" dirty="0">
                <a:solidFill>
                  <a:schemeClr val="bg1"/>
                </a:solidFill>
                <a:hlinkClick r:id="rId2">
                  <a:extLst>
                    <a:ext uri="{A12FA001-AC4F-418D-AE19-62706E023703}">
                      <ahyp:hlinkClr xmlns:ahyp="http://schemas.microsoft.com/office/drawing/2018/hyperlinkcolor" val="tx"/>
                    </a:ext>
                  </a:extLst>
                </a:hlinkClick>
              </a:rPr>
              <a:t>”How to save yourself from bad startup ideas that look good”</a:t>
            </a:r>
            <a:endParaRPr lang="pt-BR" sz="3600" i="1" dirty="0">
              <a:solidFill>
                <a:schemeClr val="bg1"/>
              </a:solidFill>
            </a:endParaRPr>
          </a:p>
        </p:txBody>
      </p:sp>
    </p:spTree>
    <p:extLst>
      <p:ext uri="{BB962C8B-B14F-4D97-AF65-F5344CB8AC3E}">
        <p14:creationId xmlns:p14="http://schemas.microsoft.com/office/powerpoint/2010/main" val="9648239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3533615" y="635430"/>
            <a:ext cx="7857640" cy="5640991"/>
          </a:xfrm>
        </p:spPr>
        <p:txBody>
          <a:bodyPr numCol="1">
            <a:normAutofit lnSpcReduction="10000"/>
          </a:bodyPr>
          <a:lstStyle/>
          <a:p>
            <a:pPr marL="0" indent="0">
              <a:buNone/>
            </a:pPr>
            <a:r>
              <a:rPr lang="en-US" sz="3200" b="1" dirty="0" err="1"/>
              <a:t>Entrega</a:t>
            </a:r>
            <a:r>
              <a:rPr lang="en-US" sz="3200" b="1" dirty="0"/>
              <a:t> para </a:t>
            </a:r>
            <a:r>
              <a:rPr lang="en-US" sz="3200" b="1" dirty="0" err="1"/>
              <a:t>semana</a:t>
            </a:r>
            <a:r>
              <a:rPr lang="en-US" sz="3200" b="1" dirty="0"/>
              <a:t> que </a:t>
            </a:r>
            <a:r>
              <a:rPr lang="en-US" sz="3200" b="1" dirty="0" err="1"/>
              <a:t>vem</a:t>
            </a:r>
            <a:r>
              <a:rPr lang="en-US" sz="3200" b="1" dirty="0"/>
              <a:t> (</a:t>
            </a:r>
            <a:r>
              <a:rPr lang="en-US" sz="3200" b="1" dirty="0" err="1"/>
              <a:t>apresentação</a:t>
            </a:r>
            <a:r>
              <a:rPr lang="en-US" sz="3200" b="1" dirty="0"/>
              <a:t>). Email </a:t>
            </a:r>
            <a:r>
              <a:rPr lang="en-US" sz="3200" b="1" dirty="0" err="1"/>
              <a:t>até</a:t>
            </a:r>
            <a:r>
              <a:rPr lang="en-US" sz="3200" b="1" dirty="0"/>
              <a:t> </a:t>
            </a:r>
            <a:r>
              <a:rPr lang="en-US" sz="3200" b="1" dirty="0" err="1"/>
              <a:t>terça</a:t>
            </a:r>
            <a:r>
              <a:rPr lang="en-US" sz="3200" b="1" dirty="0"/>
              <a:t>, 23h59.</a:t>
            </a:r>
          </a:p>
          <a:p>
            <a:pPr marL="0" indent="0">
              <a:buNone/>
            </a:pPr>
            <a:endParaRPr lang="en-US" sz="2800" b="1" dirty="0"/>
          </a:p>
          <a:p>
            <a:pPr marL="502920" lvl="1" indent="0">
              <a:buNone/>
            </a:pPr>
            <a:r>
              <a:rPr lang="en-US" sz="2600" dirty="0"/>
              <a:t>-</a:t>
            </a:r>
            <a:r>
              <a:rPr lang="en-US" sz="2600" dirty="0" err="1"/>
              <a:t>Aperfeiçoar</a:t>
            </a:r>
            <a:r>
              <a:rPr lang="en-US" sz="2600" dirty="0"/>
              <a:t> a </a:t>
            </a:r>
            <a:r>
              <a:rPr lang="en-US" sz="2600" dirty="0" err="1"/>
              <a:t>ideia</a:t>
            </a:r>
            <a:r>
              <a:rPr lang="en-US" sz="2600" dirty="0"/>
              <a:t>;</a:t>
            </a:r>
          </a:p>
          <a:p>
            <a:pPr marL="502920" lvl="1" indent="0">
              <a:buNone/>
            </a:pPr>
            <a:endParaRPr lang="en-US" sz="2600" dirty="0"/>
          </a:p>
          <a:p>
            <a:pPr marL="502920" lvl="1" indent="0">
              <a:buNone/>
            </a:pPr>
            <a:r>
              <a:rPr lang="en-US" sz="2600" dirty="0"/>
              <a:t>-</a:t>
            </a:r>
            <a:r>
              <a:rPr lang="en-US" sz="2600" dirty="0" err="1"/>
              <a:t>Apresentar</a:t>
            </a:r>
            <a:r>
              <a:rPr lang="en-US" sz="2600" dirty="0"/>
              <a:t> 5 </a:t>
            </a:r>
            <a:r>
              <a:rPr lang="en-US" sz="2600" dirty="0" err="1"/>
              <a:t>notícias</a:t>
            </a:r>
            <a:r>
              <a:rPr lang="en-US" sz="2600" dirty="0"/>
              <a:t> / </a:t>
            </a:r>
            <a:r>
              <a:rPr lang="en-US" sz="2600" dirty="0" err="1"/>
              <a:t>estudos</a:t>
            </a:r>
            <a:r>
              <a:rPr lang="en-US" sz="2600" dirty="0"/>
              <a:t> que </a:t>
            </a:r>
            <a:r>
              <a:rPr lang="en-US" sz="2600" dirty="0" err="1"/>
              <a:t>comprovam</a:t>
            </a:r>
            <a:r>
              <a:rPr lang="en-US" sz="2600" dirty="0"/>
              <a:t> a </a:t>
            </a:r>
            <a:r>
              <a:rPr lang="en-US" sz="2600" dirty="0" err="1"/>
              <a:t>relevância</a:t>
            </a:r>
            <a:r>
              <a:rPr lang="en-US" sz="2600" dirty="0"/>
              <a:t> e </a:t>
            </a:r>
            <a:r>
              <a:rPr lang="en-US" sz="2600" dirty="0" err="1"/>
              <a:t>aquecimento</a:t>
            </a:r>
            <a:r>
              <a:rPr lang="en-US" sz="2600" dirty="0"/>
              <a:t> do Mercado; </a:t>
            </a:r>
          </a:p>
          <a:p>
            <a:pPr marL="502920" lvl="1" indent="0">
              <a:buNone/>
            </a:pPr>
            <a:endParaRPr lang="en-US" sz="2600" dirty="0"/>
          </a:p>
          <a:p>
            <a:pPr marL="502920" lvl="1" indent="0">
              <a:buNone/>
            </a:pPr>
            <a:r>
              <a:rPr lang="en-US" sz="2600" dirty="0"/>
              <a:t>-</a:t>
            </a:r>
            <a:r>
              <a:rPr lang="en-US" sz="2600" dirty="0" err="1"/>
              <a:t>Apresentar</a:t>
            </a:r>
            <a:r>
              <a:rPr lang="en-US" sz="2600" dirty="0"/>
              <a:t> </a:t>
            </a:r>
            <a:r>
              <a:rPr lang="en-US" sz="2600" dirty="0" err="1"/>
              <a:t>uma</a:t>
            </a:r>
            <a:r>
              <a:rPr lang="en-US" sz="2600" dirty="0"/>
              <a:t> </a:t>
            </a:r>
            <a:r>
              <a:rPr lang="en-US" sz="2600" dirty="0" err="1"/>
              <a:t>análise</a:t>
            </a:r>
            <a:r>
              <a:rPr lang="en-US" sz="2600" dirty="0"/>
              <a:t> </a:t>
            </a:r>
            <a:r>
              <a:rPr lang="en-US" sz="2600" dirty="0" err="1"/>
              <a:t>detalhada</a:t>
            </a:r>
            <a:r>
              <a:rPr lang="en-US" sz="2600" dirty="0"/>
              <a:t> das </a:t>
            </a:r>
            <a:r>
              <a:rPr lang="en-US" sz="2600" dirty="0" err="1"/>
              <a:t>forças</a:t>
            </a:r>
            <a:r>
              <a:rPr lang="en-US" sz="2600" dirty="0"/>
              <a:t> </a:t>
            </a:r>
            <a:r>
              <a:rPr lang="en-US" sz="2600" dirty="0" err="1"/>
              <a:t>estruturais</a:t>
            </a:r>
            <a:r>
              <a:rPr lang="en-US" sz="2600" dirty="0"/>
              <a:t> do </a:t>
            </a:r>
            <a:r>
              <a:rPr lang="en-US" sz="2600" dirty="0" err="1"/>
              <a:t>setor</a:t>
            </a:r>
            <a:r>
              <a:rPr lang="en-US" sz="2600" dirty="0"/>
              <a:t>;</a:t>
            </a:r>
          </a:p>
          <a:p>
            <a:pPr marL="502920" lvl="1" indent="0">
              <a:buNone/>
            </a:pPr>
            <a:endParaRPr lang="en-US" sz="2600" dirty="0"/>
          </a:p>
          <a:p>
            <a:pPr marL="502920" lvl="1" indent="0">
              <a:buNone/>
            </a:pPr>
            <a:r>
              <a:rPr lang="en-US" sz="2600" dirty="0"/>
              <a:t>-</a:t>
            </a:r>
            <a:r>
              <a:rPr lang="en-US" sz="2600" dirty="0" err="1"/>
              <a:t>Apresentar</a:t>
            </a:r>
            <a:r>
              <a:rPr lang="en-US" sz="2600" dirty="0"/>
              <a:t> petal diagram com </a:t>
            </a:r>
            <a:r>
              <a:rPr lang="en-US" sz="2600" dirty="0" err="1"/>
              <a:t>os</a:t>
            </a:r>
            <a:r>
              <a:rPr lang="en-US" sz="2600" dirty="0"/>
              <a:t> 3 </a:t>
            </a:r>
            <a:r>
              <a:rPr lang="en-US" sz="2600" dirty="0" err="1"/>
              <a:t>elementos</a:t>
            </a:r>
            <a:r>
              <a:rPr lang="en-US" sz="2600" dirty="0"/>
              <a:t>;</a:t>
            </a:r>
          </a:p>
          <a:p>
            <a:pPr marL="502920" lvl="1" indent="0">
              <a:buNone/>
            </a:pPr>
            <a:br>
              <a:rPr lang="en-US" sz="2600" dirty="0"/>
            </a:br>
            <a:r>
              <a:rPr lang="en-US" sz="2600" dirty="0"/>
              <a:t>-</a:t>
            </a:r>
            <a:r>
              <a:rPr lang="en-US" sz="2600" dirty="0" err="1"/>
              <a:t>Apresentar</a:t>
            </a:r>
            <a:r>
              <a:rPr lang="en-US" sz="2600" dirty="0"/>
              <a:t> canvas </a:t>
            </a:r>
            <a:r>
              <a:rPr lang="en-US" sz="2600" dirty="0" err="1"/>
              <a:t>completo</a:t>
            </a:r>
            <a:r>
              <a:rPr lang="en-US" sz="2600" dirty="0"/>
              <a:t> da </a:t>
            </a:r>
            <a:r>
              <a:rPr lang="en-US" sz="2600" dirty="0" err="1"/>
              <a:t>ideia</a:t>
            </a:r>
            <a:r>
              <a:rPr lang="en-US" sz="2600" dirty="0"/>
              <a:t>.</a:t>
            </a:r>
            <a:endParaRPr lang="en-US" sz="2600" b="1" dirty="0"/>
          </a:p>
        </p:txBody>
      </p:sp>
    </p:spTree>
    <p:extLst>
      <p:ext uri="{BB962C8B-B14F-4D97-AF65-F5344CB8AC3E}">
        <p14:creationId xmlns:p14="http://schemas.microsoft.com/office/powerpoint/2010/main" val="5664181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ço Reservado para Conteúdo 2"/>
          <p:cNvSpPr txBox="1">
            <a:spLocks/>
          </p:cNvSpPr>
          <p:nvPr/>
        </p:nvSpPr>
        <p:spPr>
          <a:xfrm>
            <a:off x="3571875" y="771524"/>
            <a:ext cx="8186738" cy="5300045"/>
          </a:xfrm>
          <a:prstGeom prst="rect">
            <a:avLst/>
          </a:prstGeom>
        </p:spPr>
        <p:txBody>
          <a:bodyPr vert="horz" lIns="91440" tIns="45720" rIns="91440" bIns="45720" rtlCol="0" anchor="t">
            <a:normAutofit lnSpcReduction="1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Font typeface="Wingdings 2" pitchFamily="18" charset="2"/>
              <a:buNone/>
            </a:pPr>
            <a:r>
              <a:rPr lang="pt-BR" sz="2700" b="1" dirty="0"/>
              <a:t>Boas oportunidades = </a:t>
            </a:r>
          </a:p>
          <a:p>
            <a:pPr marL="0" indent="0" algn="ctr">
              <a:buFont typeface="Wingdings 2" pitchFamily="18" charset="2"/>
              <a:buNone/>
            </a:pPr>
            <a:r>
              <a:rPr lang="pt-BR" sz="2700" b="1" dirty="0"/>
              <a:t>grandes mercados + grandes dores</a:t>
            </a:r>
          </a:p>
          <a:p>
            <a:pPr marL="0" indent="0">
              <a:buFont typeface="Wingdings 2" pitchFamily="18" charset="2"/>
              <a:buNone/>
            </a:pPr>
            <a:endParaRPr lang="pt-BR" sz="2400" dirty="0"/>
          </a:p>
          <a:p>
            <a:pPr marL="0" indent="0">
              <a:buFont typeface="Wingdings 2" pitchFamily="18" charset="2"/>
              <a:buNone/>
            </a:pPr>
            <a:r>
              <a:rPr lang="pt-BR" sz="2400" dirty="0"/>
              <a:t>Grandes casos com base na USP:</a:t>
            </a:r>
          </a:p>
          <a:p>
            <a:r>
              <a:rPr lang="pt-BR" sz="2400" dirty="0" err="1"/>
              <a:t>Nubank</a:t>
            </a:r>
            <a:r>
              <a:rPr lang="pt-BR" sz="2400" dirty="0"/>
              <a:t> = mercado </a:t>
            </a:r>
            <a:r>
              <a:rPr lang="pt-BR" sz="2400" dirty="0" err="1"/>
              <a:t>banc</a:t>
            </a:r>
            <a:r>
              <a:rPr lang="en-US" sz="2400" dirty="0" err="1"/>
              <a:t>ário</a:t>
            </a:r>
            <a:r>
              <a:rPr lang="en-US" sz="2400" dirty="0"/>
              <a:t> + </a:t>
            </a:r>
            <a:r>
              <a:rPr lang="en-US" sz="2400" dirty="0" err="1"/>
              <a:t>serviços</a:t>
            </a:r>
            <a:r>
              <a:rPr lang="en-US" sz="2400" dirty="0"/>
              <a:t> e </a:t>
            </a:r>
            <a:r>
              <a:rPr lang="en-US" sz="2400" dirty="0" err="1"/>
              <a:t>custos</a:t>
            </a:r>
            <a:r>
              <a:rPr lang="en-US" sz="2400" dirty="0"/>
              <a:t> </a:t>
            </a:r>
            <a:r>
              <a:rPr lang="en-US" sz="2400" dirty="0" err="1"/>
              <a:t>abusivos</a:t>
            </a:r>
            <a:endParaRPr lang="en-US" sz="2400" dirty="0"/>
          </a:p>
          <a:p>
            <a:r>
              <a:rPr lang="en-US" sz="2400" dirty="0"/>
              <a:t>Lean survey = </a:t>
            </a:r>
            <a:r>
              <a:rPr lang="en-US" sz="2400" dirty="0" err="1"/>
              <a:t>mercado</a:t>
            </a:r>
            <a:r>
              <a:rPr lang="en-US" sz="2400" dirty="0"/>
              <a:t> de </a:t>
            </a:r>
            <a:r>
              <a:rPr lang="en-US" sz="2400" dirty="0" err="1"/>
              <a:t>pesquisas</a:t>
            </a:r>
            <a:r>
              <a:rPr lang="en-US" sz="2400" dirty="0"/>
              <a:t> + infra-</a:t>
            </a:r>
            <a:r>
              <a:rPr lang="en-US" sz="2400" dirty="0" err="1"/>
              <a:t>estrutura</a:t>
            </a:r>
            <a:r>
              <a:rPr lang="en-US" sz="2400" dirty="0"/>
              <a:t> </a:t>
            </a:r>
            <a:r>
              <a:rPr lang="en-US" sz="2400" dirty="0" err="1"/>
              <a:t>precária</a:t>
            </a:r>
            <a:endParaRPr lang="en-US" sz="2400" dirty="0"/>
          </a:p>
          <a:p>
            <a:r>
              <a:rPr lang="en-US" sz="2400" dirty="0" err="1"/>
              <a:t>Grupo</a:t>
            </a:r>
            <a:r>
              <a:rPr lang="en-US" sz="2400" dirty="0"/>
              <a:t> Genera = </a:t>
            </a:r>
            <a:r>
              <a:rPr lang="en-US" sz="2400" dirty="0" err="1"/>
              <a:t>mercado</a:t>
            </a:r>
            <a:r>
              <a:rPr lang="en-US" sz="2400" dirty="0"/>
              <a:t> de testes </a:t>
            </a:r>
            <a:r>
              <a:rPr lang="en-US" sz="2400" dirty="0" err="1"/>
              <a:t>laboratoriais</a:t>
            </a:r>
            <a:r>
              <a:rPr lang="en-US" sz="2400" dirty="0"/>
              <a:t> + altos </a:t>
            </a:r>
            <a:r>
              <a:rPr lang="en-US" sz="2400" dirty="0" err="1"/>
              <a:t>custos</a:t>
            </a:r>
            <a:endParaRPr lang="en-US" sz="2400" dirty="0"/>
          </a:p>
          <a:p>
            <a:r>
              <a:rPr lang="en-US" sz="2400" dirty="0" err="1"/>
              <a:t>Worldpackers</a:t>
            </a:r>
            <a:r>
              <a:rPr lang="en-US" sz="2400" dirty="0"/>
              <a:t> = </a:t>
            </a:r>
            <a:r>
              <a:rPr lang="en-US" sz="2400" dirty="0" err="1"/>
              <a:t>mercado</a:t>
            </a:r>
            <a:r>
              <a:rPr lang="en-US" sz="2400" dirty="0"/>
              <a:t> de </a:t>
            </a:r>
            <a:r>
              <a:rPr lang="en-US" sz="2400" dirty="0" err="1"/>
              <a:t>turismo</a:t>
            </a:r>
            <a:r>
              <a:rPr lang="en-US" sz="2400" dirty="0"/>
              <a:t> + </a:t>
            </a:r>
            <a:r>
              <a:rPr lang="en-US" sz="2400" dirty="0" err="1"/>
              <a:t>experiências</a:t>
            </a:r>
            <a:r>
              <a:rPr lang="en-US" sz="2400" dirty="0"/>
              <a:t> </a:t>
            </a:r>
            <a:r>
              <a:rPr lang="en-US" sz="2400" dirty="0" err="1"/>
              <a:t>caras</a:t>
            </a:r>
            <a:r>
              <a:rPr lang="en-US" sz="2400" dirty="0"/>
              <a:t> e ruins</a:t>
            </a:r>
          </a:p>
          <a:p>
            <a:r>
              <a:rPr lang="en-US" sz="2400" dirty="0" err="1"/>
              <a:t>Mvisia</a:t>
            </a:r>
            <a:r>
              <a:rPr lang="en-US" sz="2400" dirty="0"/>
              <a:t> = </a:t>
            </a:r>
            <a:r>
              <a:rPr lang="en-US" sz="2400" dirty="0" err="1"/>
              <a:t>mercado</a:t>
            </a:r>
            <a:r>
              <a:rPr lang="en-US" sz="2400" dirty="0"/>
              <a:t> agro + </a:t>
            </a:r>
            <a:r>
              <a:rPr lang="en-US" sz="2400" dirty="0" err="1"/>
              <a:t>condições</a:t>
            </a:r>
            <a:r>
              <a:rPr lang="en-US" sz="2400" dirty="0"/>
              <a:t> de </a:t>
            </a:r>
            <a:r>
              <a:rPr lang="en-US" sz="2400" dirty="0" err="1"/>
              <a:t>trabalho</a:t>
            </a:r>
            <a:r>
              <a:rPr lang="en-US" sz="2400" dirty="0"/>
              <a:t> ruins e </a:t>
            </a:r>
            <a:r>
              <a:rPr lang="en-US" sz="2400" dirty="0" err="1"/>
              <a:t>improdutivas</a:t>
            </a:r>
            <a:endParaRPr lang="en-US" sz="2400" dirty="0"/>
          </a:p>
          <a:p>
            <a:r>
              <a:rPr lang="en-US" sz="2400" dirty="0"/>
              <a:t>Retina Vision = </a:t>
            </a:r>
            <a:r>
              <a:rPr lang="en-US" sz="2400" dirty="0" err="1"/>
              <a:t>mercado</a:t>
            </a:r>
            <a:r>
              <a:rPr lang="en-US" sz="2400" dirty="0"/>
              <a:t> de </a:t>
            </a:r>
            <a:r>
              <a:rPr lang="en-US" sz="2400" dirty="0" err="1"/>
              <a:t>seguros</a:t>
            </a:r>
            <a:r>
              <a:rPr lang="en-US" sz="2400" dirty="0"/>
              <a:t> + </a:t>
            </a:r>
            <a:r>
              <a:rPr lang="en-US" sz="2400" dirty="0" err="1"/>
              <a:t>operação</a:t>
            </a:r>
            <a:r>
              <a:rPr lang="en-US" sz="2400" dirty="0"/>
              <a:t> </a:t>
            </a:r>
            <a:r>
              <a:rPr lang="en-US" sz="2400" dirty="0" err="1"/>
              <a:t>lenta</a:t>
            </a:r>
            <a:r>
              <a:rPr lang="en-US" sz="2400" dirty="0"/>
              <a:t> e </a:t>
            </a:r>
            <a:r>
              <a:rPr lang="en-US" sz="2400" dirty="0" err="1"/>
              <a:t>cara</a:t>
            </a:r>
            <a:r>
              <a:rPr lang="en-US" sz="2400" dirty="0"/>
              <a:t> </a:t>
            </a:r>
          </a:p>
          <a:p>
            <a:endParaRPr lang="pt-BR" sz="2400" dirty="0"/>
          </a:p>
        </p:txBody>
      </p:sp>
    </p:spTree>
    <p:extLst>
      <p:ext uri="{BB962C8B-B14F-4D97-AF65-F5344CB8AC3E}">
        <p14:creationId xmlns:p14="http://schemas.microsoft.com/office/powerpoint/2010/main" val="631744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6000" dirty="0">
                <a:effectLst>
                  <a:outerShdw blurRad="38100" dist="38100" dir="2700000" algn="tl">
                    <a:srgbClr val="000000">
                      <a:alpha val="43137"/>
                    </a:srgbClr>
                  </a:outerShdw>
                </a:effectLst>
              </a:rPr>
              <a:t>Análise Setorial</a:t>
            </a:r>
          </a:p>
        </p:txBody>
      </p:sp>
      <p:sp>
        <p:nvSpPr>
          <p:cNvPr id="3" name="Espaço Reservado para Conteúdo 2"/>
          <p:cNvSpPr>
            <a:spLocks noGrp="1"/>
          </p:cNvSpPr>
          <p:nvPr>
            <p:ph idx="1"/>
          </p:nvPr>
        </p:nvSpPr>
        <p:spPr/>
        <p:txBody>
          <a:bodyPr>
            <a:normAutofit/>
          </a:bodyPr>
          <a:lstStyle/>
          <a:p>
            <a:pPr marL="0" indent="0">
              <a:buNone/>
            </a:pPr>
            <a:r>
              <a:rPr lang="pt-BR" sz="2800" dirty="0"/>
              <a:t>Valor Setorial</a:t>
            </a:r>
          </a:p>
          <a:p>
            <a:pPr marL="0" indent="0">
              <a:buNone/>
            </a:pPr>
            <a:r>
              <a:rPr lang="pt-BR" sz="2400" dirty="0">
                <a:hlinkClick r:id="rId2"/>
              </a:rPr>
              <a:t>https://novosetorial.valor.com.br/</a:t>
            </a:r>
            <a:r>
              <a:rPr lang="pt-BR" sz="2400" dirty="0"/>
              <a:t> </a:t>
            </a:r>
          </a:p>
          <a:p>
            <a:pPr marL="0" indent="0">
              <a:buNone/>
            </a:pPr>
            <a:endParaRPr lang="pt-BR" sz="2800" dirty="0"/>
          </a:p>
          <a:p>
            <a:pPr marL="0" indent="0">
              <a:buNone/>
            </a:pPr>
            <a:r>
              <a:rPr lang="pt-BR" sz="2800" dirty="0"/>
              <a:t>O que é </a:t>
            </a:r>
            <a:r>
              <a:rPr lang="pt-BR" sz="2800" dirty="0">
                <a:solidFill>
                  <a:srgbClr val="C00000"/>
                </a:solidFill>
              </a:rPr>
              <a:t>Setor</a:t>
            </a:r>
            <a:r>
              <a:rPr lang="en-US" sz="2800" dirty="0"/>
              <a:t>?</a:t>
            </a:r>
            <a:endParaRPr lang="pt-BR" sz="2800" dirty="0"/>
          </a:p>
          <a:p>
            <a:pPr marL="0" indent="0">
              <a:buNone/>
            </a:pPr>
            <a:r>
              <a:rPr lang="pt-BR" sz="2800" dirty="0"/>
              <a:t>Setor = </a:t>
            </a:r>
            <a:r>
              <a:rPr lang="pt-BR" sz="2800" i="1" dirty="0" err="1"/>
              <a:t>Industry</a:t>
            </a:r>
            <a:r>
              <a:rPr lang="pt-BR" sz="2800" dirty="0"/>
              <a:t> = Indústria!</a:t>
            </a:r>
          </a:p>
          <a:p>
            <a:pPr marL="0" indent="0">
              <a:buNone/>
            </a:pPr>
            <a:endParaRPr lang="en-US" sz="2800" dirty="0"/>
          </a:p>
          <a:p>
            <a:pPr marL="0" indent="0">
              <a:buNone/>
            </a:pPr>
            <a:r>
              <a:rPr lang="pt-BR" sz="2800" dirty="0"/>
              <a:t>CNAE</a:t>
            </a:r>
          </a:p>
          <a:p>
            <a:pPr marL="0" indent="0">
              <a:buNone/>
            </a:pPr>
            <a:r>
              <a:rPr lang="en-US" sz="2400" dirty="0">
                <a:hlinkClick r:id="rId3"/>
              </a:rPr>
              <a:t>www.ibge.gov.br/home/estatistica/economia/classificacoes/cnae2.0/cnae2.0.pdf</a:t>
            </a:r>
            <a:r>
              <a:rPr lang="en-US" sz="2400" dirty="0"/>
              <a:t> </a:t>
            </a:r>
          </a:p>
        </p:txBody>
      </p:sp>
      <p:sp>
        <p:nvSpPr>
          <p:cNvPr id="4" name="Espaço Reservado para Número de Slide 3"/>
          <p:cNvSpPr>
            <a:spLocks noGrp="1"/>
          </p:cNvSpPr>
          <p:nvPr>
            <p:ph type="sldNum" sz="quarter" idx="12"/>
          </p:nvPr>
        </p:nvSpPr>
        <p:spPr/>
        <p:txBody>
          <a:bodyPr/>
          <a:lstStyle/>
          <a:p>
            <a:fld id="{A37D030C-C3D6-4D16-B2C9-4B426AAFFDC1}" type="slidenum">
              <a:rPr lang="pt-BR" smtClean="0"/>
              <a:t>4</a:t>
            </a:fld>
            <a:endParaRPr lang="pt-BR"/>
          </a:p>
        </p:txBody>
      </p:sp>
    </p:spTree>
    <p:extLst>
      <p:ext uri="{BB962C8B-B14F-4D97-AF65-F5344CB8AC3E}">
        <p14:creationId xmlns:p14="http://schemas.microsoft.com/office/powerpoint/2010/main" val="1637061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90964" y="376239"/>
            <a:ext cx="4410075" cy="6105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Espaço Reservado para Número de Slide 3"/>
          <p:cNvSpPr>
            <a:spLocks noGrp="1"/>
          </p:cNvSpPr>
          <p:nvPr>
            <p:ph type="sldNum" sz="quarter" idx="12"/>
          </p:nvPr>
        </p:nvSpPr>
        <p:spPr/>
        <p:txBody>
          <a:bodyPr/>
          <a:lstStyle/>
          <a:p>
            <a:fld id="{A37D030C-C3D6-4D16-B2C9-4B426AAFFDC1}" type="slidenum">
              <a:rPr lang="pt-BR" smtClean="0"/>
              <a:t>5</a:t>
            </a:fld>
            <a:endParaRPr lang="pt-BR"/>
          </a:p>
        </p:txBody>
      </p:sp>
    </p:spTree>
    <p:extLst>
      <p:ext uri="{BB962C8B-B14F-4D97-AF65-F5344CB8AC3E}">
        <p14:creationId xmlns:p14="http://schemas.microsoft.com/office/powerpoint/2010/main" val="40768261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sz="6000" dirty="0">
                <a:effectLst>
                  <a:outerShdw blurRad="38100" dist="38100" dir="2700000" algn="tl">
                    <a:srgbClr val="000000">
                      <a:alpha val="43137"/>
                    </a:srgbClr>
                  </a:outerShdw>
                </a:effectLst>
              </a:rPr>
              <a:t>Sector Analysis</a:t>
            </a:r>
          </a:p>
        </p:txBody>
      </p:sp>
      <p:sp>
        <p:nvSpPr>
          <p:cNvPr id="3" name="Espaço Reservado para Conteúdo 2"/>
          <p:cNvSpPr>
            <a:spLocks noGrp="1"/>
          </p:cNvSpPr>
          <p:nvPr>
            <p:ph idx="1"/>
          </p:nvPr>
        </p:nvSpPr>
        <p:spPr/>
        <p:txBody>
          <a:bodyPr>
            <a:normAutofit/>
          </a:bodyPr>
          <a:lstStyle/>
          <a:p>
            <a:pPr marL="0" indent="0">
              <a:buNone/>
            </a:pPr>
            <a:r>
              <a:rPr lang="en-US" sz="2800" i="1" dirty="0"/>
              <a:t>A review and assessment of the current condition and future prospects of a given sector of the economy. </a:t>
            </a:r>
          </a:p>
          <a:p>
            <a:pPr marL="0" indent="0">
              <a:buNone/>
            </a:pPr>
            <a:r>
              <a:rPr lang="en-US" sz="2800" i="1" dirty="0"/>
              <a:t>Sector analysis serves to provide an investor with an idea of how well a given group of companies are expected to perform as a whole.</a:t>
            </a:r>
            <a:br>
              <a:rPr lang="en-US" sz="2800" i="1" dirty="0"/>
            </a:br>
            <a:br>
              <a:rPr lang="en-US" sz="2800" dirty="0"/>
            </a:br>
            <a:r>
              <a:rPr lang="en-US" sz="2800" dirty="0">
                <a:hlinkClick r:id="rId2"/>
              </a:rPr>
              <a:t>www.investopedia.com/terms/s/sector-analysis.asp#ixzz3YfdLETFX</a:t>
            </a:r>
            <a:r>
              <a:rPr lang="en-US" sz="2800" dirty="0"/>
              <a:t> </a:t>
            </a:r>
            <a:br>
              <a:rPr lang="en-US" sz="2800" dirty="0"/>
            </a:br>
            <a:endParaRPr lang="pt-BR" sz="2800" dirty="0"/>
          </a:p>
        </p:txBody>
      </p:sp>
      <p:sp>
        <p:nvSpPr>
          <p:cNvPr id="4" name="Espaço Reservado para Número de Slide 3"/>
          <p:cNvSpPr>
            <a:spLocks noGrp="1"/>
          </p:cNvSpPr>
          <p:nvPr>
            <p:ph type="sldNum" sz="quarter" idx="12"/>
          </p:nvPr>
        </p:nvSpPr>
        <p:spPr/>
        <p:txBody>
          <a:bodyPr/>
          <a:lstStyle/>
          <a:p>
            <a:fld id="{A37D030C-C3D6-4D16-B2C9-4B426AAFFDC1}" type="slidenum">
              <a:rPr lang="pt-BR" smtClean="0"/>
              <a:t>6</a:t>
            </a:fld>
            <a:endParaRPr lang="pt-BR"/>
          </a:p>
        </p:txBody>
      </p:sp>
    </p:spTree>
    <p:extLst>
      <p:ext uri="{BB962C8B-B14F-4D97-AF65-F5344CB8AC3E}">
        <p14:creationId xmlns:p14="http://schemas.microsoft.com/office/powerpoint/2010/main" val="27239049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6000" dirty="0" err="1">
                <a:effectLst>
                  <a:outerShdw blurRad="38100" dist="38100" dir="2700000" algn="tl">
                    <a:srgbClr val="000000">
                      <a:alpha val="43137"/>
                    </a:srgbClr>
                  </a:outerShdw>
                </a:effectLst>
              </a:rPr>
              <a:t>Industry</a:t>
            </a:r>
            <a:r>
              <a:rPr lang="pt-BR" sz="6000" dirty="0">
                <a:effectLst>
                  <a:outerShdw blurRad="38100" dist="38100" dir="2700000" algn="tl">
                    <a:srgbClr val="000000">
                      <a:alpha val="43137"/>
                    </a:srgbClr>
                  </a:outerShdw>
                </a:effectLst>
              </a:rPr>
              <a:t> </a:t>
            </a:r>
            <a:r>
              <a:rPr lang="pt-BR" sz="6000" dirty="0" err="1">
                <a:effectLst>
                  <a:outerShdw blurRad="38100" dist="38100" dir="2700000" algn="tl">
                    <a:srgbClr val="000000">
                      <a:alpha val="43137"/>
                    </a:srgbClr>
                  </a:outerShdw>
                </a:effectLst>
              </a:rPr>
              <a:t>Analysis</a:t>
            </a:r>
            <a:endParaRPr lang="pt-BR" sz="6000" dirty="0">
              <a:effectLst>
                <a:outerShdw blurRad="38100" dist="38100" dir="2700000" algn="tl">
                  <a:srgbClr val="000000">
                    <a:alpha val="43137"/>
                  </a:srgbClr>
                </a:outerShdw>
              </a:effectLst>
            </a:endParaRPr>
          </a:p>
        </p:txBody>
      </p:sp>
      <p:sp>
        <p:nvSpPr>
          <p:cNvPr id="3" name="Espaço Reservado para Conteúdo 2"/>
          <p:cNvSpPr>
            <a:spLocks noGrp="1"/>
          </p:cNvSpPr>
          <p:nvPr>
            <p:ph idx="1"/>
          </p:nvPr>
        </p:nvSpPr>
        <p:spPr/>
        <p:txBody>
          <a:bodyPr>
            <a:normAutofit/>
          </a:bodyPr>
          <a:lstStyle/>
          <a:p>
            <a:pPr marL="0" indent="0">
              <a:buNone/>
            </a:pPr>
            <a:r>
              <a:rPr lang="en-US" sz="3200" i="1" dirty="0"/>
              <a:t>An </a:t>
            </a:r>
            <a:r>
              <a:rPr lang="en-US" sz="3200" i="1" dirty="0">
                <a:hlinkClick r:id="rId2" tooltip="examination"/>
              </a:rPr>
              <a:t>examination</a:t>
            </a:r>
            <a:r>
              <a:rPr lang="en-US" sz="3200" i="1" dirty="0"/>
              <a:t> of </a:t>
            </a:r>
          </a:p>
          <a:p>
            <a:pPr marL="0" indent="0">
              <a:buNone/>
            </a:pPr>
            <a:r>
              <a:rPr lang="en-US" sz="3200" i="1" dirty="0"/>
              <a:t>the </a:t>
            </a:r>
            <a:r>
              <a:rPr lang="en-US" sz="3200" i="1" dirty="0">
                <a:hlinkClick r:id="rId3" tooltip="economic"/>
              </a:rPr>
              <a:t>economic</a:t>
            </a:r>
            <a:r>
              <a:rPr lang="en-US" sz="3200" i="1" dirty="0"/>
              <a:t>, </a:t>
            </a:r>
            <a:r>
              <a:rPr lang="en-US" sz="3200" i="1" dirty="0">
                <a:hlinkClick r:id="rId4" tooltip="political"/>
              </a:rPr>
              <a:t>political</a:t>
            </a:r>
            <a:r>
              <a:rPr lang="en-US" sz="3200" i="1" dirty="0"/>
              <a:t>, </a:t>
            </a:r>
            <a:r>
              <a:rPr lang="en-US" sz="3200" i="1" dirty="0">
                <a:hlinkClick r:id="rId5" tooltip="market"/>
              </a:rPr>
              <a:t>market</a:t>
            </a:r>
            <a:r>
              <a:rPr lang="en-US" sz="3200" i="1" dirty="0"/>
              <a:t>, etc. </a:t>
            </a:r>
          </a:p>
          <a:p>
            <a:pPr marL="0" indent="0">
              <a:buNone/>
            </a:pPr>
            <a:r>
              <a:rPr lang="en-US" sz="3200" i="1" dirty="0" err="1">
                <a:hlinkClick r:id="rId6" tooltip="conditions"/>
              </a:rPr>
              <a:t>conditions</a:t>
            </a:r>
            <a:r>
              <a:rPr lang="en-US" sz="3200" i="1" dirty="0" err="1"/>
              <a:t>that</a:t>
            </a:r>
            <a:r>
              <a:rPr lang="en-US" sz="3200" i="1" dirty="0"/>
              <a:t> </a:t>
            </a:r>
            <a:r>
              <a:rPr lang="en-US" sz="3200" i="1" dirty="0">
                <a:hlinkClick r:id="rId7" tooltip="influence"/>
              </a:rPr>
              <a:t>influence</a:t>
            </a:r>
            <a:r>
              <a:rPr lang="en-US" sz="3200" i="1" dirty="0"/>
              <a:t> a particular </a:t>
            </a:r>
            <a:r>
              <a:rPr lang="en-US" sz="3200" i="1" dirty="0">
                <a:hlinkClick r:id="rId8" tooltip="industry"/>
              </a:rPr>
              <a:t>industry</a:t>
            </a:r>
            <a:r>
              <a:rPr lang="en-US" sz="3200" i="1" dirty="0"/>
              <a:t> </a:t>
            </a:r>
          </a:p>
          <a:p>
            <a:pPr marL="0" indent="0">
              <a:buNone/>
            </a:pPr>
            <a:r>
              <a:rPr lang="en-US" sz="3200" i="1" dirty="0"/>
              <a:t>at a particular </a:t>
            </a:r>
            <a:r>
              <a:rPr lang="en-US" sz="3200" i="1" dirty="0">
                <a:hlinkClick r:id="rId9" tooltip="time"/>
              </a:rPr>
              <a:t>time</a:t>
            </a:r>
            <a:r>
              <a:rPr lang="en-US" sz="3200" i="1" dirty="0"/>
              <a:t>.</a:t>
            </a:r>
          </a:p>
          <a:p>
            <a:pPr marL="0" indent="0">
              <a:buNone/>
            </a:pPr>
            <a:endParaRPr lang="en-US" sz="3200" i="1" dirty="0"/>
          </a:p>
          <a:p>
            <a:pPr marL="0" indent="0">
              <a:buNone/>
            </a:pPr>
            <a:r>
              <a:rPr lang="pt-BR" sz="3200" i="1" dirty="0">
                <a:hlinkClick r:id="rId10"/>
              </a:rPr>
              <a:t>http://dictionary.cambridge.org/pt/dicionario/ingles-negocios/industry-analysis</a:t>
            </a:r>
            <a:r>
              <a:rPr lang="pt-BR" sz="3200" i="1" dirty="0"/>
              <a:t> </a:t>
            </a:r>
          </a:p>
        </p:txBody>
      </p:sp>
      <p:sp>
        <p:nvSpPr>
          <p:cNvPr id="4" name="Espaço Reservado para Número de Slide 3"/>
          <p:cNvSpPr>
            <a:spLocks noGrp="1"/>
          </p:cNvSpPr>
          <p:nvPr>
            <p:ph type="sldNum" sz="quarter" idx="12"/>
          </p:nvPr>
        </p:nvSpPr>
        <p:spPr/>
        <p:txBody>
          <a:bodyPr/>
          <a:lstStyle/>
          <a:p>
            <a:fld id="{A37D030C-C3D6-4D16-B2C9-4B426AAFFDC1}" type="slidenum">
              <a:rPr lang="pt-BR" smtClean="0"/>
              <a:t>7</a:t>
            </a:fld>
            <a:endParaRPr lang="pt-BR"/>
          </a:p>
        </p:txBody>
      </p:sp>
    </p:spTree>
    <p:extLst>
      <p:ext uri="{BB962C8B-B14F-4D97-AF65-F5344CB8AC3E}">
        <p14:creationId xmlns:p14="http://schemas.microsoft.com/office/powerpoint/2010/main" val="15319374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4800" dirty="0">
                <a:effectLst>
                  <a:outerShdw blurRad="38100" dist="38100" dir="2700000" algn="tl">
                    <a:srgbClr val="000000">
                      <a:alpha val="43137"/>
                    </a:srgbClr>
                  </a:outerShdw>
                </a:effectLst>
              </a:rPr>
              <a:t>Para que se faz Análise Setorial</a:t>
            </a:r>
            <a:r>
              <a:rPr lang="en-US" sz="4800" dirty="0">
                <a:effectLst>
                  <a:outerShdw blurRad="38100" dist="38100" dir="2700000" algn="tl">
                    <a:srgbClr val="000000">
                      <a:alpha val="43137"/>
                    </a:srgbClr>
                  </a:outerShdw>
                </a:effectLst>
              </a:rPr>
              <a:t>?</a:t>
            </a:r>
            <a:endParaRPr lang="pt-BR" sz="4800" dirty="0"/>
          </a:p>
        </p:txBody>
      </p:sp>
      <p:sp>
        <p:nvSpPr>
          <p:cNvPr id="3" name="Espaço Reservado para Conteúdo 2"/>
          <p:cNvSpPr>
            <a:spLocks noGrp="1"/>
          </p:cNvSpPr>
          <p:nvPr>
            <p:ph idx="1"/>
          </p:nvPr>
        </p:nvSpPr>
        <p:spPr/>
        <p:txBody>
          <a:bodyPr>
            <a:normAutofit/>
          </a:bodyPr>
          <a:lstStyle/>
          <a:p>
            <a:pPr marL="514350" indent="-514350">
              <a:spcBef>
                <a:spcPts val="1800"/>
              </a:spcBef>
              <a:buFont typeface="+mj-lt"/>
              <a:buAutoNum type="alphaLcParenR"/>
            </a:pPr>
            <a:r>
              <a:rPr lang="pt-BR" sz="2800" dirty="0"/>
              <a:t>Avaliar o mercado (em crescimento, maduro...)</a:t>
            </a:r>
          </a:p>
          <a:p>
            <a:pPr marL="514350" indent="-514350">
              <a:spcBef>
                <a:spcPts val="1800"/>
              </a:spcBef>
              <a:buFont typeface="+mj-lt"/>
              <a:buAutoNum type="alphaLcParenR"/>
            </a:pPr>
            <a:r>
              <a:rPr lang="pt-BR" sz="2800" dirty="0"/>
              <a:t>Conhecer a organização (quem é quem) e dinâmica concorrencial do setor </a:t>
            </a:r>
          </a:p>
          <a:p>
            <a:pPr marL="514350" indent="-514350">
              <a:spcBef>
                <a:spcPts val="1800"/>
              </a:spcBef>
              <a:buFont typeface="+mj-lt"/>
              <a:buAutoNum type="alphaLcParenR"/>
            </a:pPr>
            <a:r>
              <a:rPr lang="pt-BR" sz="2800" dirty="0"/>
              <a:t>Reconhecer as estratégias vencedoras</a:t>
            </a:r>
          </a:p>
          <a:p>
            <a:pPr marL="514350" indent="-514350">
              <a:spcBef>
                <a:spcPts val="1800"/>
              </a:spcBef>
              <a:buFont typeface="+mj-lt"/>
              <a:buAutoNum type="alphaLcParenR"/>
            </a:pPr>
            <a:r>
              <a:rPr lang="pt-BR" sz="2800" dirty="0"/>
              <a:t>Antecipar movimentos no setor</a:t>
            </a:r>
          </a:p>
          <a:p>
            <a:pPr marL="514350" indent="-514350">
              <a:spcBef>
                <a:spcPts val="1800"/>
              </a:spcBef>
              <a:buFont typeface="+mj-lt"/>
              <a:buAutoNum type="alphaLcParenR"/>
            </a:pPr>
            <a:r>
              <a:rPr lang="pt-BR" sz="2800" dirty="0"/>
              <a:t>Encontrar novas oportunidades</a:t>
            </a:r>
          </a:p>
          <a:p>
            <a:pPr marL="514350" indent="-514350">
              <a:spcBef>
                <a:spcPts val="1800"/>
              </a:spcBef>
              <a:buFont typeface="+mj-lt"/>
              <a:buAutoNum type="alphaLcParenR"/>
            </a:pPr>
            <a:r>
              <a:rPr lang="pt-BR" sz="2800" dirty="0"/>
              <a:t>Prever e melhor gerenciar riscos</a:t>
            </a:r>
          </a:p>
          <a:p>
            <a:endParaRPr lang="pt-BR" dirty="0"/>
          </a:p>
        </p:txBody>
      </p:sp>
      <p:sp>
        <p:nvSpPr>
          <p:cNvPr id="4" name="Espaço Reservado para Número de Slide 3"/>
          <p:cNvSpPr>
            <a:spLocks noGrp="1"/>
          </p:cNvSpPr>
          <p:nvPr>
            <p:ph type="sldNum" sz="quarter" idx="12"/>
          </p:nvPr>
        </p:nvSpPr>
        <p:spPr/>
        <p:txBody>
          <a:bodyPr/>
          <a:lstStyle/>
          <a:p>
            <a:fld id="{A37D030C-C3D6-4D16-B2C9-4B426AAFFDC1}" type="slidenum">
              <a:rPr lang="pt-BR" smtClean="0"/>
              <a:t>8</a:t>
            </a:fld>
            <a:endParaRPr lang="pt-BR"/>
          </a:p>
        </p:txBody>
      </p:sp>
    </p:spTree>
    <p:extLst>
      <p:ext uri="{BB962C8B-B14F-4D97-AF65-F5344CB8AC3E}">
        <p14:creationId xmlns:p14="http://schemas.microsoft.com/office/powerpoint/2010/main" val="31797332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0" y="689999"/>
            <a:ext cx="4186238" cy="5661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15026" y="3899928"/>
            <a:ext cx="5899101" cy="2451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Espaço Reservado para Conteúdo 2"/>
          <p:cNvSpPr txBox="1">
            <a:spLocks/>
          </p:cNvSpPr>
          <p:nvPr/>
        </p:nvSpPr>
        <p:spPr>
          <a:xfrm>
            <a:off x="4543426" y="1682212"/>
            <a:ext cx="6886574" cy="2760288"/>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Font typeface="Arial"/>
              <a:buNone/>
            </a:pPr>
            <a:r>
              <a:rPr lang="pt-BR" sz="1800" dirty="0">
                <a:hlinkClick r:id="rId4"/>
              </a:rPr>
              <a:t>www.bndes.gov.br/SiteBNDES/export/sites/default/bndes_pt/Galerias/Arquivos/conhecimento/revista/rev2908.pdf</a:t>
            </a:r>
            <a:r>
              <a:rPr lang="pt-BR" sz="1800" dirty="0"/>
              <a:t> </a:t>
            </a:r>
          </a:p>
          <a:p>
            <a:pPr marL="0" indent="0">
              <a:buFont typeface="Arial"/>
              <a:buNone/>
            </a:pPr>
            <a:endParaRPr lang="pt-BR" sz="1800" dirty="0"/>
          </a:p>
          <a:p>
            <a:pPr marL="0" indent="0">
              <a:buFont typeface="Arial"/>
              <a:buNone/>
            </a:pPr>
            <a:r>
              <a:rPr lang="pt-BR" sz="1800" dirty="0">
                <a:hlinkClick r:id="rId5"/>
              </a:rPr>
              <a:t>www.bndes.gov.br/SiteBNDES/export/sites/default/bndes_pt/Galerias/Arquivos/conhecimento/setorial/informe-14AI.pdf</a:t>
            </a:r>
            <a:r>
              <a:rPr lang="pt-BR" sz="1800" dirty="0"/>
              <a:t> </a:t>
            </a:r>
          </a:p>
          <a:p>
            <a:pPr marL="0" indent="0">
              <a:buFont typeface="Arial"/>
              <a:buNone/>
            </a:pPr>
            <a:endParaRPr lang="pt-BR" sz="1800" dirty="0"/>
          </a:p>
          <a:p>
            <a:pPr marL="0" indent="0">
              <a:buFont typeface="Arial"/>
              <a:buNone/>
            </a:pPr>
            <a:endParaRPr lang="pt-BR" sz="1800" dirty="0"/>
          </a:p>
        </p:txBody>
      </p:sp>
      <p:sp>
        <p:nvSpPr>
          <p:cNvPr id="3" name="CaixaDeTexto 2"/>
          <p:cNvSpPr txBox="1"/>
          <p:nvPr/>
        </p:nvSpPr>
        <p:spPr>
          <a:xfrm>
            <a:off x="4543426" y="631425"/>
            <a:ext cx="6066084" cy="707886"/>
          </a:xfrm>
          <a:prstGeom prst="rect">
            <a:avLst/>
          </a:prstGeom>
          <a:noFill/>
        </p:spPr>
        <p:txBody>
          <a:bodyPr wrap="none" rtlCol="0">
            <a:spAutoFit/>
          </a:bodyPr>
          <a:lstStyle/>
          <a:p>
            <a:r>
              <a:rPr lang="pt-BR" sz="4000" dirty="0">
                <a:solidFill>
                  <a:schemeClr val="accent1">
                    <a:lumMod val="50000"/>
                  </a:schemeClr>
                </a:solidFill>
              </a:rPr>
              <a:t>Fonte importante </a:t>
            </a:r>
            <a:r>
              <a:rPr lang="pt-BR" sz="4000">
                <a:solidFill>
                  <a:schemeClr val="accent1">
                    <a:lumMod val="50000"/>
                  </a:schemeClr>
                </a:solidFill>
              </a:rPr>
              <a:t>e gratuita</a:t>
            </a:r>
          </a:p>
        </p:txBody>
      </p:sp>
    </p:spTree>
    <p:extLst>
      <p:ext uri="{BB962C8B-B14F-4D97-AF65-F5344CB8AC3E}">
        <p14:creationId xmlns:p14="http://schemas.microsoft.com/office/powerpoint/2010/main" val="3834250921"/>
      </p:ext>
    </p:extLst>
  </p:cSld>
  <p:clrMapOvr>
    <a:masterClrMapping/>
  </p:clrMapOvr>
</p:sld>
</file>

<file path=ppt/theme/theme1.xml><?xml version="1.0" encoding="utf-8"?>
<a:theme xmlns:a="http://schemas.openxmlformats.org/drawingml/2006/main" name="Quadro">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Quadro</Template>
  <TotalTime>4466</TotalTime>
  <Words>1332</Words>
  <Application>Microsoft Macintosh PowerPoint</Application>
  <PresentationFormat>Widescreen</PresentationFormat>
  <Paragraphs>148</Paragraphs>
  <Slides>28</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Corbel</vt:lpstr>
      <vt:lpstr>Helvetica</vt:lpstr>
      <vt:lpstr>Wingdings</vt:lpstr>
      <vt:lpstr>Wingdings 2</vt:lpstr>
      <vt:lpstr>Quadro</vt:lpstr>
      <vt:lpstr>Aula 2: Analisando oportunidades e dimensionando mercados</vt:lpstr>
      <vt:lpstr>PowerPoint Presentation</vt:lpstr>
      <vt:lpstr>PowerPoint Presentation</vt:lpstr>
      <vt:lpstr>Análise Setorial</vt:lpstr>
      <vt:lpstr>PowerPoint Presentation</vt:lpstr>
      <vt:lpstr>Sector Analysis</vt:lpstr>
      <vt:lpstr>Industry Analysis</vt:lpstr>
      <vt:lpstr>Para que se faz Análise Setorial?</vt:lpstr>
      <vt:lpstr>PowerPoint Presentation</vt:lpstr>
      <vt:lpstr>Exemplo de macro roteiro de Análise Setorial</vt:lpstr>
      <vt:lpstr>PowerPoint Presentation</vt:lpstr>
      <vt:lpstr>Fontes iniciais gratuitas na internet</vt:lpstr>
      <vt:lpstr>PowerPoint Presentation</vt:lpstr>
      <vt:lpstr>PowerPoint Presentation</vt:lpstr>
      <vt:lpstr>PowerPoint Presentation</vt:lpstr>
      <vt:lpstr>PowerPoint Presentation</vt:lpstr>
      <vt:lpstr>Características a se observar em times</vt:lpstr>
      <vt:lpstr>PowerPoint Presentation</vt:lpstr>
      <vt:lpstr>You don’t have what it takes</vt:lpstr>
      <vt:lpstr>PowerPoint Presentation</vt:lpstr>
      <vt:lpstr>PMarca Guide to Startups: The only thing that matters.</vt:lpstr>
      <vt:lpstr>Sequoia Capital: hair on fire!</vt:lpstr>
      <vt:lpstr>PowerPoint Presentation</vt:lpstr>
      <vt:lpstr>E como trabalhar com tamanho de mercado? </vt:lpstr>
      <vt:lpstr>Beachhead Market (Bill Aulet)  Entre R$70MM e R$350MM.   É pequeno demais para não fechar a conta?</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Aula 1: Introdução à disciplina e tendências de mercado</dc:title>
  <dc:creator>Usuário do Microsoft Office</dc:creator>
  <cp:lastModifiedBy>license577</cp:lastModifiedBy>
  <cp:revision>77</cp:revision>
  <dcterms:created xsi:type="dcterms:W3CDTF">2017-09-27T16:11:59Z</dcterms:created>
  <dcterms:modified xsi:type="dcterms:W3CDTF">2019-03-13T16:37:34Z</dcterms:modified>
</cp:coreProperties>
</file>