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81"/>
  </p:notesMasterIdLst>
  <p:handoutMasterIdLst>
    <p:handoutMasterId r:id="rId82"/>
  </p:handoutMasterIdLst>
  <p:sldIdLst>
    <p:sldId id="256" r:id="rId2"/>
    <p:sldId id="291" r:id="rId3"/>
    <p:sldId id="385" r:id="rId4"/>
    <p:sldId id="262" r:id="rId5"/>
    <p:sldId id="258" r:id="rId6"/>
    <p:sldId id="298" r:id="rId7"/>
    <p:sldId id="297" r:id="rId8"/>
    <p:sldId id="294" r:id="rId9"/>
    <p:sldId id="301" r:id="rId10"/>
    <p:sldId id="282" r:id="rId11"/>
    <p:sldId id="390" r:id="rId12"/>
    <p:sldId id="389" r:id="rId13"/>
    <p:sldId id="388" r:id="rId14"/>
    <p:sldId id="378" r:id="rId15"/>
    <p:sldId id="387" r:id="rId16"/>
    <p:sldId id="259" r:id="rId17"/>
    <p:sldId id="384" r:id="rId18"/>
    <p:sldId id="278" r:id="rId19"/>
    <p:sldId id="299" r:id="rId20"/>
    <p:sldId id="392" r:id="rId21"/>
    <p:sldId id="279" r:id="rId22"/>
    <p:sldId id="393" r:id="rId23"/>
    <p:sldId id="277" r:id="rId24"/>
    <p:sldId id="292" r:id="rId25"/>
    <p:sldId id="302" r:id="rId26"/>
    <p:sldId id="303" r:id="rId27"/>
    <p:sldId id="284" r:id="rId28"/>
    <p:sldId id="335" r:id="rId29"/>
    <p:sldId id="311" r:id="rId30"/>
    <p:sldId id="326" r:id="rId31"/>
    <p:sldId id="283" r:id="rId32"/>
    <p:sldId id="281" r:id="rId33"/>
    <p:sldId id="306" r:id="rId34"/>
    <p:sldId id="396" r:id="rId35"/>
    <p:sldId id="307" r:id="rId36"/>
    <p:sldId id="308" r:id="rId37"/>
    <p:sldId id="309" r:id="rId38"/>
    <p:sldId id="382" r:id="rId39"/>
    <p:sldId id="310" r:id="rId40"/>
    <p:sldId id="304" r:id="rId41"/>
    <p:sldId id="260" r:id="rId42"/>
    <p:sldId id="265" r:id="rId43"/>
    <p:sldId id="261" r:id="rId44"/>
    <p:sldId id="264" r:id="rId45"/>
    <p:sldId id="266" r:id="rId46"/>
    <p:sldId id="276" r:id="rId47"/>
    <p:sldId id="267" r:id="rId48"/>
    <p:sldId id="285" r:id="rId49"/>
    <p:sldId id="268" r:id="rId50"/>
    <p:sldId id="269" r:id="rId51"/>
    <p:sldId id="270" r:id="rId52"/>
    <p:sldId id="271" r:id="rId53"/>
    <p:sldId id="272" r:id="rId54"/>
    <p:sldId id="273" r:id="rId55"/>
    <p:sldId id="338" r:id="rId56"/>
    <p:sldId id="341" r:id="rId57"/>
    <p:sldId id="339" r:id="rId58"/>
    <p:sldId id="373" r:id="rId59"/>
    <p:sldId id="374" r:id="rId60"/>
    <p:sldId id="375" r:id="rId61"/>
    <p:sldId id="340" r:id="rId62"/>
    <p:sldId id="349" r:id="rId63"/>
    <p:sldId id="372" r:id="rId64"/>
    <p:sldId id="379" r:id="rId65"/>
    <p:sldId id="380" r:id="rId66"/>
    <p:sldId id="371" r:id="rId67"/>
    <p:sldId id="343" r:id="rId68"/>
    <p:sldId id="358" r:id="rId69"/>
    <p:sldId id="376" r:id="rId70"/>
    <p:sldId id="377" r:id="rId71"/>
    <p:sldId id="367" r:id="rId72"/>
    <p:sldId id="366" r:id="rId73"/>
    <p:sldId id="344" r:id="rId74"/>
    <p:sldId id="397" r:id="rId75"/>
    <p:sldId id="398" r:id="rId76"/>
    <p:sldId id="400" r:id="rId77"/>
    <p:sldId id="401" r:id="rId78"/>
    <p:sldId id="403" r:id="rId79"/>
    <p:sldId id="275" r:id="rId80"/>
  </p:sldIdLst>
  <p:sldSz cx="9144000" cy="6858000" type="screen4x3"/>
  <p:notesSz cx="6858000" cy="90805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0929"/>
  </p:normalViewPr>
  <p:slideViewPr>
    <p:cSldViewPr>
      <p:cViewPr>
        <p:scale>
          <a:sx n="66" d="100"/>
          <a:sy n="66" d="100"/>
        </p:scale>
        <p:origin x="-124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3251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3252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6475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3253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26475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B2D84D2-B2F0-4CBA-9C23-B4AD934D8D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742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85BA458-DBEF-42B5-ABD2-5D4F80E72EBE}" type="datetimeFigureOut">
              <a:rPr lang="pt-BR"/>
              <a:pPr>
                <a:defRPr/>
              </a:pPr>
              <a:t>19/04/2021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81038"/>
            <a:ext cx="4540250" cy="3405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13238"/>
            <a:ext cx="5486400" cy="4086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24888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24888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64EEF7A-363D-47BA-A95B-F47D27F5E4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933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EEF7A-363D-47BA-A95B-F47D27F5E460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316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EEF7A-363D-47BA-A95B-F47D27F5E460}" type="slidenum">
              <a:rPr lang="pt-BR" smtClean="0"/>
              <a:pPr>
                <a:defRPr/>
              </a:pPr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29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FDA12-3D28-41B4-B616-D2A8DEB40C1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212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F98F04-4730-4C61-862E-7A117C1ABA1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40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B3217-F638-4601-A478-52BF70274C9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9440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ítulo, text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Gráfico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CB1EB-06E4-4157-8E53-989FA52CFC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09398-1650-4896-9AFF-1B3019A4318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41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92194-0268-4F76-815B-B2BA2D18E32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26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ABC69-B68D-4676-A32D-262141A8DBC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82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9091A-F84A-43C4-8C59-B21023961B9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39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A462F-251E-4935-8E14-6021F91B5A6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73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DA0F8-072B-4A8D-A6CC-52D051B3AAC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5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D3E20-3773-4C5C-8E78-4953445969A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97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9C1C0E-3FDD-4DE7-AB96-29F9ACDEC11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25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C7EA05-58C1-44AF-985A-735D5ADE9B7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5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wav"/><Relationship Id="rId7" Type="http://schemas.openxmlformats.org/officeDocument/2006/relationships/image" Target="../media/image27.png"/><Relationship Id="rId2" Type="http://schemas.microsoft.com/office/2007/relationships/media" Target="../media/media12.wav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wav"/><Relationship Id="rId7" Type="http://schemas.openxmlformats.org/officeDocument/2006/relationships/image" Target="../media/image29.png"/><Relationship Id="rId2" Type="http://schemas.microsoft.com/office/2007/relationships/media" Target="../media/media13.wav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2.png"/><Relationship Id="rId2" Type="http://schemas.microsoft.com/office/2007/relationships/media" Target="../media/media16.wav"/><Relationship Id="rId1" Type="http://schemas.openxmlformats.org/officeDocument/2006/relationships/tags" Target="../tags/tag7.xml"/><Relationship Id="rId6" Type="http://schemas.openxmlformats.org/officeDocument/2006/relationships/image" Target="../media/image31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media23.wav"/><Relationship Id="rId7" Type="http://schemas.openxmlformats.org/officeDocument/2006/relationships/image" Target="../media/image41.jpeg"/><Relationship Id="rId2" Type="http://schemas.microsoft.com/office/2007/relationships/media" Target="../media/media23.wav"/><Relationship Id="rId1" Type="http://schemas.openxmlformats.org/officeDocument/2006/relationships/tags" Target="../tags/tag8.xml"/><Relationship Id="rId6" Type="http://schemas.openxmlformats.org/officeDocument/2006/relationships/image" Target="../media/image40.jpeg"/><Relationship Id="rId5" Type="http://schemas.openxmlformats.org/officeDocument/2006/relationships/image" Target="../media/image3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6.wmf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2.png"/><Relationship Id="rId5" Type="http://schemas.openxmlformats.org/officeDocument/2006/relationships/image" Target="../media/image48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7" Type="http://schemas.openxmlformats.org/officeDocument/2006/relationships/image" Target="../media/image2.png"/><Relationship Id="rId2" Type="http://schemas.microsoft.com/office/2007/relationships/media" Target="../media/media35.wav"/><Relationship Id="rId1" Type="http://schemas.openxmlformats.org/officeDocument/2006/relationships/tags" Target="../tags/tag10.xml"/><Relationship Id="rId6" Type="http://schemas.openxmlformats.org/officeDocument/2006/relationships/image" Target="../media/image53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2.png"/><Relationship Id="rId5" Type="http://schemas.openxmlformats.org/officeDocument/2006/relationships/image" Target="../media/image57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media4.wav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2.png"/><Relationship Id="rId2" Type="http://schemas.microsoft.com/office/2007/relationships/media" Target="../media/media4.wav"/><Relationship Id="rId16" Type="http://schemas.openxmlformats.org/officeDocument/2006/relationships/image" Target="../media/image16.jpeg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3.jpeg"/><Relationship Id="rId15" Type="http://schemas.openxmlformats.org/officeDocument/2006/relationships/hyperlink" Target="http://upload.wikimedia.org/wikipedia/commons/9/97/Toxoplasma_gondii.jpg" TargetMode="Externa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41.wav"/><Relationship Id="rId7" Type="http://schemas.openxmlformats.org/officeDocument/2006/relationships/image" Target="../media/image59.jpeg"/><Relationship Id="rId2" Type="http://schemas.microsoft.com/office/2007/relationships/media" Target="../media/media41.wav"/><Relationship Id="rId1" Type="http://schemas.openxmlformats.org/officeDocument/2006/relationships/tags" Target="../tags/tag11.xml"/><Relationship Id="rId6" Type="http://schemas.openxmlformats.org/officeDocument/2006/relationships/image" Target="../media/image58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43.wav"/><Relationship Id="rId7" Type="http://schemas.openxmlformats.org/officeDocument/2006/relationships/image" Target="../media/image48.jpeg"/><Relationship Id="rId2" Type="http://schemas.microsoft.com/office/2007/relationships/media" Target="../media/media43.wav"/><Relationship Id="rId1" Type="http://schemas.openxmlformats.org/officeDocument/2006/relationships/tags" Target="../tags/tag12.xml"/><Relationship Id="rId6" Type="http://schemas.openxmlformats.org/officeDocument/2006/relationships/image" Target="../media/image62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media44.wav"/><Relationship Id="rId7" Type="http://schemas.openxmlformats.org/officeDocument/2006/relationships/image" Target="../media/image64.jpeg"/><Relationship Id="rId2" Type="http://schemas.microsoft.com/office/2007/relationships/media" Target="../media/media44.wav"/><Relationship Id="rId1" Type="http://schemas.openxmlformats.org/officeDocument/2006/relationships/tags" Target="../tags/tag13.xml"/><Relationship Id="rId6" Type="http://schemas.openxmlformats.org/officeDocument/2006/relationships/image" Target="../media/image63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45.wav"/><Relationship Id="rId7" Type="http://schemas.openxmlformats.org/officeDocument/2006/relationships/image" Target="../media/image67.jpeg"/><Relationship Id="rId2" Type="http://schemas.microsoft.com/office/2007/relationships/media" Target="../media/media45.wav"/><Relationship Id="rId1" Type="http://schemas.openxmlformats.org/officeDocument/2006/relationships/tags" Target="../tags/tag14.xml"/><Relationship Id="rId6" Type="http://schemas.openxmlformats.org/officeDocument/2006/relationships/image" Target="../media/image66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46.wav"/><Relationship Id="rId7" Type="http://schemas.openxmlformats.org/officeDocument/2006/relationships/image" Target="../media/image58.jpeg"/><Relationship Id="rId2" Type="http://schemas.microsoft.com/office/2007/relationships/media" Target="../media/media46.wav"/><Relationship Id="rId1" Type="http://schemas.openxmlformats.org/officeDocument/2006/relationships/tags" Target="../tags/tag15.xml"/><Relationship Id="rId6" Type="http://schemas.openxmlformats.org/officeDocument/2006/relationships/image" Target="../media/image59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48.wav"/><Relationship Id="rId7" Type="http://schemas.openxmlformats.org/officeDocument/2006/relationships/image" Target="../media/image69.jpeg"/><Relationship Id="rId2" Type="http://schemas.microsoft.com/office/2007/relationships/media" Target="../media/media48.wav"/><Relationship Id="rId1" Type="http://schemas.openxmlformats.org/officeDocument/2006/relationships/tags" Target="../tags/tag16.xml"/><Relationship Id="rId6" Type="http://schemas.openxmlformats.org/officeDocument/2006/relationships/image" Target="../media/image68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49.wav"/><Relationship Id="rId7" Type="http://schemas.openxmlformats.org/officeDocument/2006/relationships/image" Target="../media/image58.jpeg"/><Relationship Id="rId2" Type="http://schemas.microsoft.com/office/2007/relationships/media" Target="../media/media49.wav"/><Relationship Id="rId1" Type="http://schemas.openxmlformats.org/officeDocument/2006/relationships/tags" Target="../tags/tag17.xml"/><Relationship Id="rId6" Type="http://schemas.openxmlformats.org/officeDocument/2006/relationships/image" Target="../media/image59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2.png"/><Relationship Id="rId5" Type="http://schemas.openxmlformats.org/officeDocument/2006/relationships/image" Target="../media/image60.jpe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51.wav"/><Relationship Id="rId7" Type="http://schemas.openxmlformats.org/officeDocument/2006/relationships/image" Target="../media/image71.jpeg"/><Relationship Id="rId2" Type="http://schemas.microsoft.com/office/2007/relationships/media" Target="../media/media51.wav"/><Relationship Id="rId1" Type="http://schemas.openxmlformats.org/officeDocument/2006/relationships/tags" Target="../tags/tag18.xml"/><Relationship Id="rId6" Type="http://schemas.openxmlformats.org/officeDocument/2006/relationships/image" Target="../media/image70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media52.wav"/><Relationship Id="rId7" Type="http://schemas.openxmlformats.org/officeDocument/2006/relationships/image" Target="../media/image73.jpeg"/><Relationship Id="rId2" Type="http://schemas.microsoft.com/office/2007/relationships/media" Target="../media/media52.wav"/><Relationship Id="rId1" Type="http://schemas.openxmlformats.org/officeDocument/2006/relationships/tags" Target="../tags/tag19.xml"/><Relationship Id="rId6" Type="http://schemas.openxmlformats.org/officeDocument/2006/relationships/image" Target="../media/image72.jpeg"/><Relationship Id="rId5" Type="http://schemas.openxmlformats.org/officeDocument/2006/relationships/image" Target="../media/image3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53.wav"/><Relationship Id="rId7" Type="http://schemas.openxmlformats.org/officeDocument/2006/relationships/image" Target="../media/image58.jpeg"/><Relationship Id="rId2" Type="http://schemas.microsoft.com/office/2007/relationships/media" Target="../media/media53.wav"/><Relationship Id="rId1" Type="http://schemas.openxmlformats.org/officeDocument/2006/relationships/tags" Target="../tags/tag20.xml"/><Relationship Id="rId6" Type="http://schemas.openxmlformats.org/officeDocument/2006/relationships/image" Target="../media/image59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2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2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6.wav"/><Relationship Id="rId7" Type="http://schemas.openxmlformats.org/officeDocument/2006/relationships/image" Target="../media/image78.png"/><Relationship Id="rId2" Type="http://schemas.microsoft.com/office/2007/relationships/media" Target="../media/media56.wav"/><Relationship Id="rId1" Type="http://schemas.openxmlformats.org/officeDocument/2006/relationships/tags" Target="../tags/tag21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11" Type="http://schemas.openxmlformats.org/officeDocument/2006/relationships/hyperlink" Target="http://brasil.indymedia.org/images/2007/04/379138.jpg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audio" Target="../media/media60.wav"/><Relationship Id="rId7" Type="http://schemas.openxmlformats.org/officeDocument/2006/relationships/image" Target="../media/image87.jpg"/><Relationship Id="rId12" Type="http://schemas.openxmlformats.org/officeDocument/2006/relationships/image" Target="../media/image2.png"/><Relationship Id="rId2" Type="http://schemas.microsoft.com/office/2007/relationships/media" Target="../media/media60.wav"/><Relationship Id="rId1" Type="http://schemas.openxmlformats.org/officeDocument/2006/relationships/tags" Target="../tags/tag22.xml"/><Relationship Id="rId6" Type="http://schemas.openxmlformats.org/officeDocument/2006/relationships/image" Target="../media/image86.png"/><Relationship Id="rId11" Type="http://schemas.openxmlformats.org/officeDocument/2006/relationships/image" Target="../media/image91.jpg"/><Relationship Id="rId5" Type="http://schemas.openxmlformats.org/officeDocument/2006/relationships/image" Target="../media/image85.jpg"/><Relationship Id="rId10" Type="http://schemas.openxmlformats.org/officeDocument/2006/relationships/image" Target="../media/image9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av"/><Relationship Id="rId7" Type="http://schemas.openxmlformats.org/officeDocument/2006/relationships/image" Target="../media/image2.png"/><Relationship Id="rId2" Type="http://schemas.microsoft.com/office/2007/relationships/media" Target="../media/media61.wav"/><Relationship Id="rId1" Type="http://schemas.openxmlformats.org/officeDocument/2006/relationships/tags" Target="../tags/tag23.xml"/><Relationship Id="rId6" Type="http://schemas.openxmlformats.org/officeDocument/2006/relationships/image" Target="../media/image92.jpg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av"/><Relationship Id="rId7" Type="http://schemas.openxmlformats.org/officeDocument/2006/relationships/image" Target="../media/image2.png"/><Relationship Id="rId2" Type="http://schemas.microsoft.com/office/2007/relationships/media" Target="../media/media63.wav"/><Relationship Id="rId1" Type="http://schemas.openxmlformats.org/officeDocument/2006/relationships/tags" Target="../tags/tag24.xml"/><Relationship Id="rId6" Type="http://schemas.openxmlformats.org/officeDocument/2006/relationships/image" Target="../media/image93.jpeg"/><Relationship Id="rId5" Type="http://schemas.openxmlformats.org/officeDocument/2006/relationships/hyperlink" Target="http://www.gcn.net.br/dir-arquivo-imagem/2011/12/%7b20111214000941%7d_e2_1.jpg" TargetMode="External"/><Relationship Id="rId4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4.wav"/><Relationship Id="rId7" Type="http://schemas.openxmlformats.org/officeDocument/2006/relationships/image" Target="../media/image95.jpg"/><Relationship Id="rId2" Type="http://schemas.microsoft.com/office/2007/relationships/media" Target="../media/media64.wav"/><Relationship Id="rId1" Type="http://schemas.openxmlformats.org/officeDocument/2006/relationships/tags" Target="../tags/tag25.xml"/><Relationship Id="rId6" Type="http://schemas.openxmlformats.org/officeDocument/2006/relationships/image" Target="../media/image94.png"/><Relationship Id="rId5" Type="http://schemas.openxmlformats.org/officeDocument/2006/relationships/hyperlink" Target="http://anoticia.clicrbs.com.br/sc/esportes/jec/enviar-amigo/?url=http://anoticia.clicrbs.com.br/sc/esportes/jec/noticia/2014/01/internado-com-uma-infeccao-na-perna-fernando-viana-desfalca-o-jec-4402571.html?impressao=sim" TargetMode="External"/><Relationship Id="rId4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5" Type="http://schemas.openxmlformats.org/officeDocument/2006/relationships/image" Target="../media/image2.png"/><Relationship Id="rId4" Type="http://schemas.openxmlformats.org/officeDocument/2006/relationships/image" Target="../media/image9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wav"/><Relationship Id="rId2" Type="http://schemas.microsoft.com/office/2007/relationships/media" Target="../media/media67.wav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image" Target="../media/image97.jpeg"/><Relationship Id="rId4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5" Type="http://schemas.openxmlformats.org/officeDocument/2006/relationships/image" Target="../media/image2.png"/><Relationship Id="rId4" Type="http://schemas.openxmlformats.org/officeDocument/2006/relationships/image" Target="../media/image9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5" Type="http://schemas.openxmlformats.org/officeDocument/2006/relationships/image" Target="../media/image2.png"/><Relationship Id="rId4" Type="http://schemas.openxmlformats.org/officeDocument/2006/relationships/image" Target="../media/image9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0.wav"/><Relationship Id="rId2" Type="http://schemas.microsoft.com/office/2007/relationships/media" Target="../media/media70.wav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00.jpg"/><Relationship Id="rId4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audio" Target="../media/media71.wav"/><Relationship Id="rId7" Type="http://schemas.openxmlformats.org/officeDocument/2006/relationships/image" Target="../media/image103.jpg"/><Relationship Id="rId2" Type="http://schemas.microsoft.com/office/2007/relationships/media" Target="../media/media71.wav"/><Relationship Id="rId1" Type="http://schemas.openxmlformats.org/officeDocument/2006/relationships/tags" Target="../tags/tag28.xml"/><Relationship Id="rId6" Type="http://schemas.openxmlformats.org/officeDocument/2006/relationships/image" Target="../media/image102.jpg"/><Relationship Id="rId11" Type="http://schemas.openxmlformats.org/officeDocument/2006/relationships/image" Target="../media/image2.png"/><Relationship Id="rId5" Type="http://schemas.openxmlformats.org/officeDocument/2006/relationships/image" Target="../media/image101.jpg"/><Relationship Id="rId10" Type="http://schemas.openxmlformats.org/officeDocument/2006/relationships/image" Target="../media/image10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5" Type="http://schemas.openxmlformats.org/officeDocument/2006/relationships/image" Target="../media/image2.png"/><Relationship Id="rId4" Type="http://schemas.openxmlformats.org/officeDocument/2006/relationships/image" Target="../media/image10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wav"/><Relationship Id="rId1" Type="http://schemas.microsoft.com/office/2007/relationships/media" Target="../media/media74.wav"/><Relationship Id="rId5" Type="http://schemas.openxmlformats.org/officeDocument/2006/relationships/image" Target="../media/image2.png"/><Relationship Id="rId4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wav"/><Relationship Id="rId1" Type="http://schemas.microsoft.com/office/2007/relationships/media" Target="../media/media75.wav"/><Relationship Id="rId5" Type="http://schemas.openxmlformats.org/officeDocument/2006/relationships/image" Target="../media/image2.png"/><Relationship Id="rId4" Type="http://schemas.openxmlformats.org/officeDocument/2006/relationships/hyperlink" Target="http://www.saude.sp.gov.br/resources/cve-centro-de-vigilancia-epidemiologica/areas-de-vigilancia/doencas-de-transmissao-respiratoria/coronavirus.html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arquivos2.saude.gov.br/images/pdf/2020/fevereiro/21/2020-02-21-Boletim-Epidemiologico03.pdf" TargetMode="External"/><Relationship Id="rId3" Type="http://schemas.openxmlformats.org/officeDocument/2006/relationships/audio" Target="../media/media76.wav"/><Relationship Id="rId7" Type="http://schemas.openxmlformats.org/officeDocument/2006/relationships/image" Target="../media/image32.png"/><Relationship Id="rId2" Type="http://schemas.microsoft.com/office/2007/relationships/media" Target="../media/media76.wav"/><Relationship Id="rId1" Type="http://schemas.openxmlformats.org/officeDocument/2006/relationships/tags" Target="../tags/tag29.xml"/><Relationship Id="rId6" Type="http://schemas.openxmlformats.org/officeDocument/2006/relationships/image" Target="../media/image48.jpe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7.wav"/><Relationship Id="rId1" Type="http://schemas.microsoft.com/office/2007/relationships/media" Target="../media/media77.wav"/><Relationship Id="rId6" Type="http://schemas.openxmlformats.org/officeDocument/2006/relationships/image" Target="../media/image2.png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8.wav"/><Relationship Id="rId7" Type="http://schemas.openxmlformats.org/officeDocument/2006/relationships/image" Target="../media/image111.jpeg"/><Relationship Id="rId2" Type="http://schemas.microsoft.com/office/2007/relationships/media" Target="../media/media78.wav"/><Relationship Id="rId1" Type="http://schemas.openxmlformats.org/officeDocument/2006/relationships/tags" Target="../tags/tag30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9180513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051" name="Rectangle 8"/>
          <p:cNvSpPr>
            <a:spLocks noGrp="1" noChangeArrowheads="1"/>
          </p:cNvSpPr>
          <p:nvPr>
            <p:ph type="ctrTitle"/>
          </p:nvPr>
        </p:nvSpPr>
        <p:spPr>
          <a:xfrm>
            <a:off x="0" y="26035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b="1" spc="100" dirty="0" smtClean="0">
                <a:solidFill>
                  <a:srgbClr val="006600"/>
                </a:solidFill>
                <a:latin typeface="Microsoft YaHei" pitchFamily="34" charset="-122"/>
                <a:ea typeface="Microsoft YaHei" pitchFamily="34" charset="-122"/>
                <a:cs typeface="Aharoni" pitchFamily="2" charset="-79"/>
              </a:rPr>
              <a:t>A MICROBIOLOGIA NA FISIOTERAPIA</a:t>
            </a:r>
          </a:p>
        </p:txBody>
      </p:sp>
      <p:sp>
        <p:nvSpPr>
          <p:cNvPr id="2052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238502" y="5313908"/>
            <a:ext cx="8893175" cy="142746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pt-BR" sz="8000" b="1" dirty="0" smtClean="0">
                <a:solidFill>
                  <a:schemeClr val="tx1"/>
                </a:solidFill>
                <a:latin typeface="Arial" charset="0"/>
              </a:rPr>
              <a:t>CIBELE BERTO</a:t>
            </a:r>
          </a:p>
          <a:p>
            <a:pPr eaLnBrk="1" hangingPunct="1">
              <a:defRPr/>
            </a:pPr>
            <a:r>
              <a:rPr lang="pt-BR" sz="6400" b="1" dirty="0" smtClean="0">
                <a:solidFill>
                  <a:schemeClr val="tx1"/>
                </a:solidFill>
                <a:latin typeface="Arial" charset="0"/>
              </a:rPr>
              <a:t>DEPARTAMENTO DE FISIOTERAPIA, </a:t>
            </a:r>
          </a:p>
          <a:p>
            <a:pPr eaLnBrk="1" hangingPunct="1">
              <a:defRPr/>
            </a:pPr>
            <a:r>
              <a:rPr lang="pt-BR" sz="6400" b="1" dirty="0" smtClean="0">
                <a:solidFill>
                  <a:schemeClr val="tx1"/>
                </a:solidFill>
                <a:latin typeface="Arial" charset="0"/>
              </a:rPr>
              <a:t>FONOAUDIOLOGIA E TERAPIA OCUPACIONAL DA FMUSP</a:t>
            </a:r>
          </a:p>
          <a:p>
            <a:pPr eaLnBrk="1" hangingPunct="1">
              <a:defRPr/>
            </a:pPr>
            <a:endParaRPr lang="pt-BR" b="1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pt-BR" sz="6400" b="1" dirty="0" smtClean="0">
                <a:solidFill>
                  <a:schemeClr val="tx1"/>
                </a:solidFill>
                <a:latin typeface="Arial" charset="0"/>
              </a:rPr>
              <a:t>AMBULATÓRIO DE REABILITAÇÃO PULMONAR ICHCFMUSP</a:t>
            </a:r>
          </a:p>
          <a:p>
            <a:pPr eaLnBrk="1" hangingPunct="1">
              <a:defRPr/>
            </a:pPr>
            <a:r>
              <a:rPr lang="pt-BR" sz="8000" b="1" dirty="0" smtClean="0">
                <a:solidFill>
                  <a:schemeClr val="tx1"/>
                </a:solidFill>
                <a:latin typeface="Arial" charset="0"/>
              </a:rPr>
              <a:t>2021</a:t>
            </a:r>
          </a:p>
          <a:p>
            <a:pPr eaLnBrk="1" hangingPunct="1">
              <a:defRPr/>
            </a:pPr>
            <a:endParaRPr lang="pt-BR" sz="6200" b="1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pt-BR" sz="62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pt-BR" sz="6200" b="1" dirty="0" smtClean="0">
                <a:solidFill>
                  <a:schemeClr val="tx1"/>
                </a:solidFill>
                <a:latin typeface="Arial" charset="0"/>
              </a:rPr>
            </a:br>
            <a:endParaRPr lang="pt-BR" sz="6200" b="1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defRPr/>
            </a:pPr>
            <a:endParaRPr lang="pt-BR" sz="6200" b="1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defRPr/>
            </a:pPr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eaLnBrk="1" hangingPunct="1">
              <a:defRPr/>
            </a:pPr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/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</a:br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eaLnBrk="1" hangingPunct="1">
              <a:defRPr/>
            </a:pPr>
            <a:endParaRPr lang="pt-BR" sz="2000" b="1" dirty="0" smtClean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defRPr/>
            </a:pPr>
            <a:endParaRPr lang="pt-BR" sz="2400" b="1" dirty="0" smtClean="0">
              <a:solidFill>
                <a:schemeClr val="accent2"/>
              </a:solidFill>
            </a:endParaRPr>
          </a:p>
          <a:p>
            <a:pPr algn="r" eaLnBrk="1" hangingPunct="1">
              <a:defRPr/>
            </a:pPr>
            <a:endParaRPr lang="pt-BR" sz="2400" b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pt-BR" sz="2400" dirty="0" smtClean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74"/>
    </mc:Choice>
    <mc:Fallback xmlns="">
      <p:transition spd="slow" advTm="3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62400" y="60960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36712"/>
            <a:ext cx="304291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093472" y="5634335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Ignaz</a:t>
            </a:r>
            <a:r>
              <a:rPr lang="pt-BR" dirty="0" smtClean="0"/>
              <a:t> Phillip </a:t>
            </a:r>
            <a:r>
              <a:rPr lang="pt-BR" dirty="0" err="1" smtClean="0"/>
              <a:t>Semmelweis</a:t>
            </a:r>
            <a:r>
              <a:rPr lang="pt-BR" dirty="0" smtClean="0"/>
              <a:t> 1818-1865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6"/>
    </mc:Choice>
    <mc:Fallback xmlns="">
      <p:transition spd="slow" advTm="1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62400" y="60960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488832" cy="552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083754" y="6102185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Hospital Geral de Viena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3"/>
    </mc:Choice>
    <mc:Fallback xmlns="">
      <p:transition spd="slow" advTm="23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62400" y="60960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20" y="2421681"/>
            <a:ext cx="3368504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Resultado de imagem para parteiras seculo XI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21681"/>
            <a:ext cx="3168352" cy="228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427984" y="3212976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/>
              <a:t> X</a:t>
            </a:r>
            <a:endParaRPr lang="pt-BR" sz="4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187624" y="4725144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9,92% </a:t>
            </a:r>
          </a:p>
          <a:p>
            <a:pPr algn="ctr"/>
            <a:r>
              <a:rPr lang="pt-BR" b="1" dirty="0" smtClean="0"/>
              <a:t>óbitos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653638" y="4727394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3,38% </a:t>
            </a:r>
          </a:p>
          <a:p>
            <a:pPr algn="ctr"/>
            <a:r>
              <a:rPr lang="pt-BR" b="1" dirty="0" smtClean="0"/>
              <a:t>óbitos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907704" y="5862932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FEBRE PUERPERAL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6" name="Seta para cima 5"/>
          <p:cNvSpPr/>
          <p:nvPr/>
        </p:nvSpPr>
        <p:spPr>
          <a:xfrm>
            <a:off x="1187624" y="4544761"/>
            <a:ext cx="925161" cy="101363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7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36"/>
    </mc:Choice>
    <mc:Fallback xmlns="">
      <p:transition spd="slow" advTm="7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  <p:bldP spid="11" grpId="0"/>
      <p:bldP spid="1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62400" y="60960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8" y="764704"/>
            <a:ext cx="4255875" cy="253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77363"/>
            <a:ext cx="5312674" cy="387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0"/>
    </mc:Choice>
    <mc:Fallback xmlns="">
      <p:transition spd="slow" advTm="6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:\CIBELE\AULAS E PAINÉIS\imagens-microbiologia2007\mãos e bacia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1285" y="0"/>
            <a:ext cx="91084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1000" y="1981200"/>
            <a:ext cx="8382000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latin typeface="Arial" charset="0"/>
              </a:rPr>
              <a:t>“A partir de hoje, 15 de maio de 1847, todo estudante ou médico é </a:t>
            </a:r>
            <a:r>
              <a:rPr lang="pt-BR" sz="2800" b="1" dirty="0">
                <a:solidFill>
                  <a:srgbClr val="FF0000"/>
                </a:solidFill>
                <a:latin typeface="Arial" charset="0"/>
              </a:rPr>
              <a:t>obrigado</a:t>
            </a:r>
            <a:r>
              <a:rPr lang="pt-BR" sz="2800" b="1" dirty="0">
                <a:latin typeface="Arial" charset="0"/>
              </a:rPr>
              <a:t>, antes de entrar nas salas de clínica obstétrica, </a:t>
            </a:r>
            <a:r>
              <a:rPr lang="pt-BR" sz="2800" b="1" dirty="0">
                <a:solidFill>
                  <a:srgbClr val="FF0000"/>
                </a:solidFill>
                <a:latin typeface="Arial" charset="0"/>
              </a:rPr>
              <a:t>a lavar as mãos </a:t>
            </a:r>
            <a:r>
              <a:rPr lang="pt-BR" sz="2800" b="1" dirty="0">
                <a:latin typeface="Arial" charset="0"/>
              </a:rPr>
              <a:t>com uma solução de ácido clórico, na bacia colocada na entrada. Esta disposição vigorará para todos sem exceção.”</a:t>
            </a:r>
          </a:p>
          <a:p>
            <a:pPr algn="ctr">
              <a:spcBef>
                <a:spcPct val="50000"/>
              </a:spcBef>
            </a:pPr>
            <a:endParaRPr lang="pt-BR" sz="2800" b="1" dirty="0"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pt-BR" dirty="0"/>
              <a:t> </a:t>
            </a:r>
            <a:r>
              <a:rPr lang="pt-BR" sz="1800" b="1" dirty="0" err="1">
                <a:latin typeface="Arial" charset="0"/>
              </a:rPr>
              <a:t>Ignaz</a:t>
            </a:r>
            <a:r>
              <a:rPr lang="pt-BR" sz="1800" b="1" dirty="0">
                <a:latin typeface="Arial" charset="0"/>
              </a:rPr>
              <a:t> </a:t>
            </a:r>
            <a:r>
              <a:rPr lang="pt-BR" sz="1800" b="1" dirty="0" err="1">
                <a:latin typeface="Arial" charset="0"/>
              </a:rPr>
              <a:t>Philipp</a:t>
            </a:r>
            <a:r>
              <a:rPr lang="pt-BR" sz="1800" b="1" dirty="0">
                <a:latin typeface="Arial" charset="0"/>
              </a:rPr>
              <a:t> </a:t>
            </a:r>
            <a:r>
              <a:rPr lang="pt-BR" sz="1800" b="1" dirty="0" err="1">
                <a:latin typeface="Arial" charset="0"/>
              </a:rPr>
              <a:t>Semmelweis</a:t>
            </a:r>
            <a:r>
              <a:rPr lang="pt-BR" sz="1800" b="1" dirty="0">
                <a:latin typeface="Arial" charset="0"/>
              </a:rPr>
              <a:t> (1818-1865)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58"/>
    </mc:Choice>
    <mc:Fallback xmlns="">
      <p:transition spd="slow" advTm="52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62400" y="60960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16388" name="Picture 9" descr="D:\CIBELE\AULAS E PAINÉIS\imagens-microbiologia2007\mãos e bac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762000"/>
            <a:ext cx="7467600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5181600" y="60960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>
                <a:latin typeface="Arial" charset="0"/>
              </a:rPr>
              <a:t>Fernandes T. Infecção hospitalar, 2000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6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6"/>
    </mc:Choice>
    <mc:Fallback xmlns="">
      <p:transition spd="slow" advTm="14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D:\CIBELE\AULAS E PAINÉIS\imagens-microbiologia2007\gráficomortesxmã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914400"/>
            <a:ext cx="78486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5181600" y="60960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>
                <a:latin typeface="Arial" charset="0"/>
              </a:rPr>
              <a:t>Fernandes T. Infecção hospitalar, 2000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80632" y="1100199"/>
            <a:ext cx="430887" cy="42014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Número de óbitos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ta para cima 2"/>
          <p:cNvSpPr/>
          <p:nvPr/>
        </p:nvSpPr>
        <p:spPr>
          <a:xfrm>
            <a:off x="4127629" y="5085184"/>
            <a:ext cx="720080" cy="84095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46"/>
    </mc:Choice>
    <mc:Fallback xmlns="">
      <p:transition spd="slow" advTm="61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8"/>
    </mc:Choice>
    <mc:Fallback xmlns="">
      <p:transition spd="slow" advTm="12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59" name="Group 9"/>
          <p:cNvGrpSpPr>
            <a:grpSpLocks/>
          </p:cNvGrpSpPr>
          <p:nvPr/>
        </p:nvGrpSpPr>
        <p:grpSpPr bwMode="auto">
          <a:xfrm>
            <a:off x="-26988" y="1946275"/>
            <a:ext cx="9197976" cy="2865438"/>
            <a:chOff x="0" y="0"/>
            <a:chExt cx="5794" cy="1805"/>
          </a:xfrm>
        </p:grpSpPr>
        <p:sp>
          <p:nvSpPr>
            <p:cNvPr id="19461" name="Rectangle 6"/>
            <p:cNvSpPr>
              <a:spLocks noChangeArrowheads="1"/>
            </p:cNvSpPr>
            <p:nvPr/>
          </p:nvSpPr>
          <p:spPr bwMode="auto">
            <a:xfrm>
              <a:off x="17" y="17"/>
              <a:ext cx="5760" cy="1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t"/>
              <a:r>
                <a:rPr lang="pt-BR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pt-BR" sz="18200">
                  <a:solidFill>
                    <a:srgbClr val="FFFFFF"/>
                  </a:solidFill>
                  <a:latin typeface="Verdana" pitchFamily="34" charset="0"/>
                </a:rPr>
                <a:t> </a:t>
              </a:r>
              <a:r>
                <a:rPr lang="pt-BR">
                  <a:solidFill>
                    <a:srgbClr val="FFFFFF"/>
                  </a:solidFill>
                  <a:latin typeface="Verdana" pitchFamily="34" charset="0"/>
                </a:rPr>
                <a:t>                           </a:t>
              </a:r>
            </a:p>
          </p:txBody>
        </p:sp>
        <p:sp>
          <p:nvSpPr>
            <p:cNvPr id="1946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94" cy="1805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9460" name="Picture 7" descr="http://www.saudepublica.web.pt/TrabClaudia/HigieneAlimentar_BoasPraticas/Lavagem-mao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135063"/>
            <a:ext cx="51054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26"/>
    </mc:Choice>
    <mc:Fallback xmlns="">
      <p:transition spd="slow" advTm="5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11560" y="17051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CURSO AVANÇADO DE LAVAGEM DE MÃOS</a:t>
            </a:r>
            <a:br>
              <a:rPr lang="pt-BR" b="1" dirty="0" smtClean="0">
                <a:solidFill>
                  <a:srgbClr val="00B050"/>
                </a:solidFill>
              </a:rPr>
            </a:br>
            <a:endParaRPr lang="pt-BR" b="1" dirty="0">
              <a:solidFill>
                <a:srgbClr val="00B050"/>
              </a:solidFill>
            </a:endParaRPr>
          </a:p>
        </p:txBody>
      </p:sp>
      <p:pic>
        <p:nvPicPr>
          <p:cNvPr id="1028" name="Picture 4" descr="Resultado de imagem para certificaÃ§Ã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24669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68"/>
    </mc:Choice>
    <mc:Fallback xmlns="">
      <p:transition spd="slow" advTm="4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26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2860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1028" descr="C:\Arquivos de programas\Arquivos comuns\Microsoft Shared\Clipart\cagcat50\BD06663_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447800"/>
            <a:ext cx="480060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1029"/>
          <p:cNvSpPr txBox="1">
            <a:spLocks noChangeArrowheads="1"/>
          </p:cNvSpPr>
          <p:nvPr/>
        </p:nvSpPr>
        <p:spPr bwMode="auto">
          <a:xfrm>
            <a:off x="5220072" y="1371600"/>
            <a:ext cx="4152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smtClean="0"/>
              <a:t>https://classroom.google.com</a:t>
            </a:r>
            <a:endParaRPr lang="pt-BR" b="1" dirty="0"/>
          </a:p>
        </p:txBody>
      </p:sp>
      <p:sp>
        <p:nvSpPr>
          <p:cNvPr id="4102" name="Text Box 1031"/>
          <p:cNvSpPr txBox="1">
            <a:spLocks noChangeArrowheads="1"/>
          </p:cNvSpPr>
          <p:nvPr/>
        </p:nvSpPr>
        <p:spPr bwMode="auto">
          <a:xfrm>
            <a:off x="1981200" y="24384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4105" name="Text Box 1034"/>
          <p:cNvSpPr txBox="1">
            <a:spLocks noChangeArrowheads="1"/>
          </p:cNvSpPr>
          <p:nvPr/>
        </p:nvSpPr>
        <p:spPr bwMode="auto">
          <a:xfrm>
            <a:off x="5562600" y="1981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4107" name="Picture 15" descr="http://farm2.static.flickr.com/1186/549657056_68e72493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2276872"/>
            <a:ext cx="2198866" cy="315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CaixaDeTexto 13"/>
          <p:cNvSpPr txBox="1">
            <a:spLocks noChangeArrowheads="1"/>
          </p:cNvSpPr>
          <p:nvPr/>
        </p:nvSpPr>
        <p:spPr bwMode="auto">
          <a:xfrm>
            <a:off x="5724872" y="4437112"/>
            <a:ext cx="1295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pt-BR" b="1" dirty="0">
              <a:solidFill>
                <a:srgbClr val="006600"/>
              </a:solidFill>
              <a:latin typeface="Arial Black" pitchFamily="34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b="1" dirty="0">
                <a:solidFill>
                  <a:srgbClr val="006600"/>
                </a:solidFill>
                <a:latin typeface="Arial Black" pitchFamily="34" charset="0"/>
              </a:rPr>
              <a:t>BIXO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b="1" dirty="0" smtClean="0">
                <a:solidFill>
                  <a:srgbClr val="006600"/>
                </a:solidFill>
                <a:latin typeface="Arial Black" pitchFamily="34" charset="0"/>
              </a:rPr>
              <a:t>2021 </a:t>
            </a:r>
            <a:endParaRPr lang="pt-BR" dirty="0"/>
          </a:p>
        </p:txBody>
      </p:sp>
      <p:sp>
        <p:nvSpPr>
          <p:cNvPr id="13" name="Text Box 1029"/>
          <p:cNvSpPr txBox="1">
            <a:spLocks noChangeArrowheads="1"/>
          </p:cNvSpPr>
          <p:nvPr/>
        </p:nvSpPr>
        <p:spPr bwMode="auto">
          <a:xfrm>
            <a:off x="29047" y="1754943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smtClean="0"/>
              <a:t>https://meet.google.com</a:t>
            </a:r>
            <a:endParaRPr lang="pt-BR" b="1" dirty="0"/>
          </a:p>
        </p:txBody>
      </p:sp>
      <p:sp>
        <p:nvSpPr>
          <p:cNvPr id="14" name="Text Box 1029"/>
          <p:cNvSpPr txBox="1">
            <a:spLocks noChangeArrowheads="1"/>
          </p:cNvSpPr>
          <p:nvPr/>
        </p:nvSpPr>
        <p:spPr bwMode="auto">
          <a:xfrm>
            <a:off x="5562600" y="1916832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smtClean="0"/>
              <a:t>https://loom.com</a:t>
            </a:r>
            <a:endParaRPr lang="pt-BR" b="1" dirty="0"/>
          </a:p>
        </p:txBody>
      </p:sp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698376" y="2456094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smtClean="0"/>
              <a:t>https://zoom.com</a:t>
            </a:r>
            <a:endParaRPr lang="pt-BR" b="1" dirty="0"/>
          </a:p>
        </p:txBody>
      </p:sp>
      <p:sp>
        <p:nvSpPr>
          <p:cNvPr id="16" name="Text Box 1029"/>
          <p:cNvSpPr txBox="1">
            <a:spLocks noChangeArrowheads="1"/>
          </p:cNvSpPr>
          <p:nvPr/>
        </p:nvSpPr>
        <p:spPr bwMode="auto">
          <a:xfrm>
            <a:off x="152400" y="3197373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smtClean="0"/>
              <a:t>https://hangouts.com</a:t>
            </a:r>
            <a:endParaRPr lang="pt-BR" b="1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33"/>
    </mc:Choice>
    <mc:Fallback xmlns="">
      <p:transition spd="slow" advTm="38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691680" y="26064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" y="260648"/>
            <a:ext cx="951322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82"/>
    </mc:Choice>
    <mc:Fallback xmlns="">
      <p:transition spd="slow" advTm="8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D:\CIBELE\AULAS E PAINÉIS\imagens-microbiologia2007\mãos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066800"/>
            <a:ext cx="2822575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D:\CIBELE\AULAS E PAINÉIS\imagens-microbiologia2007\mãos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066800"/>
            <a:ext cx="26273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D:\CIBELE\AULAS E PAINÉIS\imagens-microbiologia2007\mãos0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1981200"/>
            <a:ext cx="281305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5"/>
    </mc:Choice>
    <mc:Fallback xmlns="">
      <p:transition spd="slow" advTm="2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5496" y="-53144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5491648" cy="44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0"/>
    </mc:Choice>
    <mc:Fallback xmlns="">
      <p:transition spd="slow" advTm="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962400" y="6400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6324600" y="62484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400" b="1">
                <a:latin typeface="Arial" charset="0"/>
              </a:rPr>
              <a:t>CCIH-ICHC, 2004</a:t>
            </a:r>
          </a:p>
        </p:txBody>
      </p:sp>
      <p:sp>
        <p:nvSpPr>
          <p:cNvPr id="1434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b="1" smtClean="0">
                <a:latin typeface="Arial" charset="0"/>
              </a:rPr>
              <a:t>INFECÇÕES HOSPITALARES</a:t>
            </a:r>
          </a:p>
        </p:txBody>
      </p:sp>
      <p:sp>
        <p:nvSpPr>
          <p:cNvPr id="29704" name="Rectangle 8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534400" cy="762000"/>
          </a:xfrm>
        </p:spPr>
        <p:txBody>
          <a:bodyPr/>
          <a:lstStyle/>
          <a:p>
            <a:pPr eaLnBrk="1" hangingPunct="1"/>
            <a:r>
              <a:rPr lang="pt-BR" sz="2800" b="1" dirty="0" smtClean="0">
                <a:latin typeface="Arial" charset="0"/>
              </a:rPr>
              <a:t>Pneumonia associada à ventilação mecânica</a:t>
            </a:r>
          </a:p>
          <a:p>
            <a:pPr eaLnBrk="1" hangingPunct="1">
              <a:buFontTx/>
              <a:buNone/>
            </a:pPr>
            <a:endParaRPr lang="pt-BR" sz="2800" b="1" dirty="0" smtClean="0">
              <a:latin typeface="Arial" charset="0"/>
            </a:endParaRP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304800" y="31242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pt-BR" sz="2800" b="1" dirty="0">
                <a:latin typeface="Arial" charset="0"/>
              </a:rPr>
              <a:t> Infecção do trato urinário</a:t>
            </a:r>
          </a:p>
        </p:txBody>
      </p:sp>
      <p:sp>
        <p:nvSpPr>
          <p:cNvPr id="14345" name="Text Box 16"/>
          <p:cNvSpPr txBox="1">
            <a:spLocks noChangeArrowheads="1"/>
          </p:cNvSpPr>
          <p:nvPr/>
        </p:nvSpPr>
        <p:spPr bwMode="auto">
          <a:xfrm>
            <a:off x="381000" y="4114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 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304800" y="4114800"/>
            <a:ext cx="838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2800" b="1">
                <a:latin typeface="Arial" charset="0"/>
              </a:rPr>
              <a:t> Infecção do catéter venoso central</a:t>
            </a:r>
          </a:p>
        </p:txBody>
      </p:sp>
      <p:pic>
        <p:nvPicPr>
          <p:cNvPr id="29715" name="Picture 19" descr="http://www.scielo.org.pe/img/revistas/rpoe/v3n2/a09fig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133600"/>
            <a:ext cx="4343400" cy="349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22" descr="http://www.unimes.br/aulas/MEDICINA/Aulas2005/1ano/Procedimentos_basicos_em_medicina/images/sondagens_html_6c3bdf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2286000"/>
            <a:ext cx="44958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304800" y="5257800"/>
            <a:ext cx="723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2800" b="1">
                <a:latin typeface="Arial" charset="0"/>
              </a:rPr>
              <a:t> Infecção do sítio cirúrgico</a:t>
            </a:r>
          </a:p>
        </p:txBody>
      </p:sp>
      <p:pic>
        <p:nvPicPr>
          <p:cNvPr id="29721" name="Picture 25" descr="http://3.bp.blogspot.com/_4u3roT5jGpk/RtreilF87bI/AAAAAAAAAXM/Rw9U7HIG6m4/s400/mod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2667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533400" y="1981200"/>
            <a:ext cx="8001000" cy="609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547812"/>
            <a:ext cx="3771900" cy="3762375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76"/>
    </mc:Choice>
    <mc:Fallback xmlns="">
      <p:transition spd="slow" advTm="11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704" grpId="0" build="p" autoUpdateAnimBg="0"/>
      <p:bldP spid="29709" grpId="0" autoUpdateAnimBg="0"/>
      <p:bldP spid="29713" grpId="0" autoUpdateAnimBg="0"/>
      <p:bldP spid="29719" grpId="0" autoUpdateAnimBg="0"/>
      <p:bldP spid="297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CIBELE\FOTOS\aerea_hcfmusp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1066800" y="2514600"/>
            <a:ext cx="685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>
                <a:latin typeface="Arial" charset="0"/>
              </a:rPr>
              <a:t>PRECAUÇÕES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7924800" cy="1143000"/>
          </a:xfrm>
        </p:spPr>
        <p:txBody>
          <a:bodyPr/>
          <a:lstStyle/>
          <a:p>
            <a:pPr eaLnBrk="1" hangingPunct="1"/>
            <a:r>
              <a:rPr lang="pt-BR" sz="3600" b="1" smtClean="0">
                <a:solidFill>
                  <a:srgbClr val="006600"/>
                </a:solidFill>
                <a:latin typeface="Arial" charset="0"/>
              </a:rPr>
              <a:t>RISCO DE CONTAMINAÇÃO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60" y="3573016"/>
            <a:ext cx="3409477" cy="214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11"/>
    </mc:Choice>
    <mc:Fallback xmlns="">
      <p:transition spd="slow" advTm="29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6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77724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800" b="1" dirty="0" smtClean="0">
                <a:latin typeface="Arial" charset="0"/>
              </a:rPr>
              <a:t>Doenças infecciosas </a:t>
            </a:r>
            <a:r>
              <a:rPr lang="pt-BR" sz="2800" b="1" dirty="0" smtClean="0">
                <a:solidFill>
                  <a:srgbClr val="FF0000"/>
                </a:solidFill>
                <a:latin typeface="Arial" charset="0"/>
              </a:rPr>
              <a:t>transmissíveis</a:t>
            </a:r>
            <a:r>
              <a:rPr lang="pt-BR" sz="2800" b="1" dirty="0" smtClean="0">
                <a:latin typeface="Arial" charset="0"/>
              </a:rPr>
              <a:t> ao profissional da saúde: </a:t>
            </a:r>
          </a:p>
          <a:p>
            <a:pPr eaLnBrk="1" hangingPunct="1"/>
            <a:endParaRPr lang="pt-BR" sz="2800" b="1" dirty="0" smtClean="0">
              <a:latin typeface="Arial" charset="0"/>
            </a:endParaRPr>
          </a:p>
          <a:p>
            <a:pPr lvl="1" eaLnBrk="1" hangingPunct="1"/>
            <a:r>
              <a:rPr lang="pt-BR" b="1" dirty="0" smtClean="0">
                <a:latin typeface="Arial" charset="0"/>
              </a:rPr>
              <a:t>Tuberculose</a:t>
            </a:r>
          </a:p>
          <a:p>
            <a:pPr lvl="1" eaLnBrk="1" hangingPunct="1"/>
            <a:r>
              <a:rPr lang="pt-BR" b="1" dirty="0" smtClean="0">
                <a:latin typeface="Arial" charset="0"/>
              </a:rPr>
              <a:t>Meningite meningocócica</a:t>
            </a:r>
          </a:p>
          <a:p>
            <a:pPr lvl="1" eaLnBrk="1" hangingPunct="1"/>
            <a:r>
              <a:rPr lang="pt-BR" b="1" dirty="0" smtClean="0">
                <a:latin typeface="Arial" charset="0"/>
              </a:rPr>
              <a:t>Sarampo</a:t>
            </a:r>
          </a:p>
          <a:p>
            <a:pPr lvl="1" eaLnBrk="1" hangingPunct="1"/>
            <a:r>
              <a:rPr lang="pt-BR" b="1" dirty="0" smtClean="0">
                <a:latin typeface="Arial" charset="0"/>
              </a:rPr>
              <a:t>Varicela</a:t>
            </a:r>
          </a:p>
          <a:p>
            <a:pPr lvl="1" eaLnBrk="1" hangingPunct="1"/>
            <a:r>
              <a:rPr lang="pt-BR" b="1" dirty="0" smtClean="0">
                <a:latin typeface="Arial" charset="0"/>
              </a:rPr>
              <a:t>COVID19</a:t>
            </a:r>
          </a:p>
          <a:p>
            <a:pPr marL="457200" lvl="1" indent="0" eaLnBrk="1" hangingPunct="1">
              <a:buNone/>
            </a:pPr>
            <a:endParaRPr lang="pt-BR" b="1" dirty="0" smtClean="0">
              <a:latin typeface="Arial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5"/>
    </mc:Choice>
    <mc:Fallback xmlns="">
      <p:transition spd="slow" advTm="16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305800" cy="1143000"/>
          </a:xfrm>
        </p:spPr>
        <p:txBody>
          <a:bodyPr/>
          <a:lstStyle/>
          <a:p>
            <a:pPr eaLnBrk="1" hangingPunct="1"/>
            <a:r>
              <a:rPr lang="pt-BR" sz="3600" b="1" smtClean="0">
                <a:latin typeface="Arial" charset="0"/>
              </a:rPr>
              <a:t>PRECAUÇÕES RESPIRATÓRIAS</a:t>
            </a:r>
            <a:br>
              <a:rPr lang="pt-BR" sz="3600" b="1" smtClean="0">
                <a:latin typeface="Arial" charset="0"/>
              </a:rPr>
            </a:br>
            <a:r>
              <a:rPr lang="pt-BR" sz="2800" b="1" smtClean="0">
                <a:latin typeface="Arial" charset="0"/>
              </a:rPr>
              <a:t>(aerossóis e gotículas)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209800"/>
            <a:ext cx="3810000" cy="4267200"/>
          </a:xfrm>
        </p:spPr>
        <p:txBody>
          <a:bodyPr/>
          <a:lstStyle/>
          <a:p>
            <a:pPr eaLnBrk="1" hangingPunct="1"/>
            <a:r>
              <a:rPr lang="pt-BR" sz="2000" b="1" dirty="0" smtClean="0">
                <a:latin typeface="Arial" charset="0"/>
              </a:rPr>
              <a:t>ISOLAMENTO RESPIRATÓRIO: partícula &lt; 5</a:t>
            </a:r>
            <a:r>
              <a:rPr lang="pt-BR" sz="2000" b="1" dirty="0" smtClean="0">
                <a:latin typeface="Arial" charset="0"/>
                <a:sym typeface="Symbol" pitchFamily="18" charset="2"/>
              </a:rPr>
              <a:t>m</a:t>
            </a:r>
          </a:p>
          <a:p>
            <a:pPr eaLnBrk="1" hangingPunct="1">
              <a:buFontTx/>
              <a:buNone/>
            </a:pPr>
            <a:endParaRPr lang="pt-BR" sz="2000" b="1" dirty="0" smtClean="0">
              <a:latin typeface="Arial" charset="0"/>
              <a:sym typeface="Symbol" pitchFamily="18" charset="2"/>
            </a:endParaRPr>
          </a:p>
          <a:p>
            <a:pPr lvl="1" eaLnBrk="1" hangingPunct="1"/>
            <a:r>
              <a:rPr lang="pt-BR" sz="2000" b="1" dirty="0" smtClean="0">
                <a:latin typeface="Arial" charset="0"/>
              </a:rPr>
              <a:t>Tuberculose pulmonar e laríngea</a:t>
            </a:r>
          </a:p>
          <a:p>
            <a:pPr lvl="1" eaLnBrk="1" hangingPunct="1"/>
            <a:r>
              <a:rPr lang="pt-BR" sz="2000" b="1" dirty="0" smtClean="0">
                <a:latin typeface="Arial" charset="0"/>
              </a:rPr>
              <a:t>Varicela </a:t>
            </a:r>
          </a:p>
          <a:p>
            <a:pPr lvl="1" eaLnBrk="1" hangingPunct="1"/>
            <a:r>
              <a:rPr lang="pt-BR" sz="2000" b="1" dirty="0" smtClean="0">
                <a:latin typeface="Arial" charset="0"/>
              </a:rPr>
              <a:t>Sarampo </a:t>
            </a:r>
          </a:p>
          <a:p>
            <a:pPr lvl="1" eaLnBrk="1" hangingPunct="1"/>
            <a:r>
              <a:rPr lang="pt-BR" sz="2000" b="1" dirty="0" smtClean="0">
                <a:latin typeface="Arial" charset="0"/>
              </a:rPr>
              <a:t>COVID19</a:t>
            </a:r>
          </a:p>
          <a:p>
            <a:pPr eaLnBrk="1" hangingPunct="1"/>
            <a:endParaRPr lang="pt-BR" sz="2000" b="1" dirty="0" smtClean="0">
              <a:latin typeface="Arial" charset="0"/>
            </a:endParaRPr>
          </a:p>
          <a:p>
            <a:pPr eaLnBrk="1" hangingPunct="1"/>
            <a:r>
              <a:rPr lang="pt-BR" sz="2000" b="1" dirty="0" err="1" smtClean="0">
                <a:latin typeface="Arial" charset="0"/>
              </a:rPr>
              <a:t>Paramentação</a:t>
            </a:r>
            <a:r>
              <a:rPr lang="pt-BR" sz="2000" b="1" dirty="0" smtClean="0">
                <a:latin typeface="Arial" charset="0"/>
              </a:rPr>
              <a:t>: máscara N95</a:t>
            </a:r>
          </a:p>
        </p:txBody>
      </p:sp>
      <p:pic>
        <p:nvPicPr>
          <p:cNvPr id="29701" name="Picture 8" descr="D:\CIBELE\AULAS E PAINÉIS\imagens-microbiologia2007\paramentação0002.jpg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652516" y="3361944"/>
            <a:ext cx="1801368" cy="1353312"/>
          </a:xfrm>
          <a:noFill/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88"/>
    </mc:Choice>
    <mc:Fallback xmlns="">
      <p:transition spd="slow" advTm="5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CIBELE\AULAS E PAINÉIS\imagens-microbiologia2007_2010\DSC02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048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8"/>
    </mc:Choice>
    <mc:Fallback xmlns="">
      <p:transition spd="slow" advTm="24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514600"/>
            <a:ext cx="8305800" cy="1143000"/>
          </a:xfrm>
        </p:spPr>
        <p:txBody>
          <a:bodyPr/>
          <a:lstStyle/>
          <a:p>
            <a:pPr eaLnBrk="1" hangingPunct="1"/>
            <a:r>
              <a:rPr lang="pt-BR" sz="3600" b="1" smtClean="0">
                <a:latin typeface="Arial" charset="0"/>
              </a:rPr>
              <a:t>PRECAUÇÕES DE CONTATO</a:t>
            </a:r>
            <a:endParaRPr lang="pt-BR" sz="2800" b="1" smtClean="0">
              <a:latin typeface="Arial" charset="0"/>
            </a:endParaRP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0"/>
    </mc:Choice>
    <mc:Fallback xmlns="">
      <p:transition spd="slow" advTm="2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7"/>
          <p:cNvSpPr>
            <a:spLocks noGrp="1" noChangeArrowheads="1"/>
          </p:cNvSpPr>
          <p:nvPr>
            <p:ph idx="1"/>
          </p:nvPr>
        </p:nvSpPr>
        <p:spPr>
          <a:xfrm>
            <a:off x="685800" y="1916832"/>
            <a:ext cx="8077200" cy="4179168"/>
          </a:xfrm>
        </p:spPr>
        <p:txBody>
          <a:bodyPr/>
          <a:lstStyle/>
          <a:p>
            <a:pPr eaLnBrk="1" hangingPunct="1"/>
            <a:r>
              <a:rPr lang="pt-BR" sz="2800" b="1" dirty="0" smtClean="0">
                <a:latin typeface="Arial" charset="0"/>
              </a:rPr>
              <a:t>Séc. XIX: demonstração de que as doenças são causadas por agentes infecciosos</a:t>
            </a:r>
          </a:p>
          <a:p>
            <a:pPr eaLnBrk="1" hangingPunct="1">
              <a:buFontTx/>
              <a:buNone/>
            </a:pPr>
            <a:endParaRPr lang="pt-BR" sz="2800" b="1" dirty="0" smtClean="0">
              <a:latin typeface="Arial" charset="0"/>
            </a:endParaRPr>
          </a:p>
          <a:p>
            <a:pPr eaLnBrk="1" hangingPunct="1"/>
            <a:r>
              <a:rPr lang="pt-BR" sz="2800" b="1" dirty="0" smtClean="0">
                <a:latin typeface="Arial" charset="0"/>
              </a:rPr>
              <a:t>Microbiologia: biologia dos seres microscópicos </a:t>
            </a:r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5029200" y="61722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400" b="1">
                <a:latin typeface="Arial" charset="0"/>
              </a:rPr>
              <a:t>Mims C et al. Microbiologia médica. 2005</a:t>
            </a:r>
          </a:p>
        </p:txBody>
      </p:sp>
      <p:pic>
        <p:nvPicPr>
          <p:cNvPr id="6149" name="Picture 9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657600"/>
            <a:ext cx="21082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691680" y="764704"/>
            <a:ext cx="5763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MICROBIOLOGIA</a:t>
            </a:r>
            <a:endParaRPr lang="pt-BR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8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0"/>
    </mc:Choice>
    <mc:Fallback xmlns="">
      <p:transition spd="slow" advTm="2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03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CIBELE\AULAS E PAINÉIS\imagens-microbiologia2007_2010\DSC02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5720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6"/>
    </mc:Choice>
    <mc:Fallback xmlns="">
      <p:transition spd="slow" advTm="21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b="1" smtClean="0">
                <a:latin typeface="Arial" charset="0"/>
              </a:rPr>
              <a:t>PRECAUÇÕES DE CONTATO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4419600" cy="4572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pt-BR" sz="2000" b="1" dirty="0" smtClean="0">
                <a:latin typeface="Arial" charset="0"/>
              </a:rPr>
              <a:t>ISOLAMENTO DE CONTATO: </a:t>
            </a:r>
          </a:p>
          <a:p>
            <a:pPr lvl="1" eaLnBrk="1" hangingPunct="1"/>
            <a:r>
              <a:rPr lang="pt-BR" sz="2000" b="1" dirty="0" smtClean="0">
                <a:latin typeface="Arial" charset="0"/>
              </a:rPr>
              <a:t>microrganismos multirresistentes (MDRO)</a:t>
            </a:r>
          </a:p>
          <a:p>
            <a:pPr eaLnBrk="1" hangingPunct="1">
              <a:buFontTx/>
              <a:buNone/>
            </a:pPr>
            <a:endParaRPr lang="pt-BR" sz="2000" b="1" dirty="0" smtClean="0">
              <a:latin typeface="Arial" charset="0"/>
            </a:endParaRPr>
          </a:p>
          <a:p>
            <a:pPr lvl="2" eaLnBrk="1" hangingPunct="1"/>
            <a:r>
              <a:rPr lang="pt-BR" sz="2000" b="1" i="1" dirty="0" err="1" smtClean="0">
                <a:latin typeface="Arial" charset="0"/>
              </a:rPr>
              <a:t>Pseudomonas</a:t>
            </a:r>
            <a:r>
              <a:rPr lang="pt-BR" sz="2000" b="1" i="1" dirty="0" smtClean="0">
                <a:latin typeface="Arial" charset="0"/>
              </a:rPr>
              <a:t> </a:t>
            </a:r>
            <a:r>
              <a:rPr lang="pt-BR" sz="2000" b="1" i="1" dirty="0" err="1" smtClean="0">
                <a:latin typeface="Arial" charset="0"/>
              </a:rPr>
              <a:t>sp</a:t>
            </a:r>
            <a:endParaRPr lang="pt-BR" sz="2000" b="1" i="1" dirty="0" smtClean="0">
              <a:latin typeface="Arial" charset="0"/>
            </a:endParaRPr>
          </a:p>
          <a:p>
            <a:pPr lvl="2" eaLnBrk="1" hangingPunct="1"/>
            <a:r>
              <a:rPr lang="pt-BR" sz="2000" b="1" i="1" dirty="0" err="1" smtClean="0">
                <a:latin typeface="Arial" charset="0"/>
              </a:rPr>
              <a:t>Acinetobacter</a:t>
            </a:r>
            <a:r>
              <a:rPr lang="pt-BR" sz="2000" b="1" i="1" dirty="0" smtClean="0">
                <a:latin typeface="Arial" charset="0"/>
              </a:rPr>
              <a:t> </a:t>
            </a:r>
            <a:r>
              <a:rPr lang="pt-BR" sz="2000" b="1" i="1" dirty="0" err="1" smtClean="0">
                <a:latin typeface="Arial" charset="0"/>
              </a:rPr>
              <a:t>sp</a:t>
            </a:r>
            <a:endParaRPr lang="pt-BR" sz="2000" b="1" i="1" dirty="0" smtClean="0">
              <a:latin typeface="Arial" charset="0"/>
            </a:endParaRPr>
          </a:p>
          <a:p>
            <a:pPr lvl="2" eaLnBrk="1" hangingPunct="1"/>
            <a:r>
              <a:rPr lang="pt-BR" sz="2000" b="1" i="1" dirty="0" err="1" smtClean="0">
                <a:latin typeface="Arial" charset="0"/>
              </a:rPr>
              <a:t>Enterococcus</a:t>
            </a:r>
            <a:r>
              <a:rPr lang="pt-BR" sz="2000" b="1" i="1" dirty="0" smtClean="0">
                <a:latin typeface="Arial" charset="0"/>
              </a:rPr>
              <a:t> </a:t>
            </a:r>
            <a:r>
              <a:rPr lang="pt-BR" sz="2000" b="1" i="1" dirty="0" err="1" smtClean="0">
                <a:latin typeface="Arial" charset="0"/>
              </a:rPr>
              <a:t>sp</a:t>
            </a:r>
            <a:endParaRPr lang="pt-BR" sz="2000" b="1" i="1" dirty="0" smtClean="0">
              <a:latin typeface="Arial" charset="0"/>
            </a:endParaRPr>
          </a:p>
          <a:p>
            <a:pPr lvl="2" eaLnBrk="1" hangingPunct="1"/>
            <a:r>
              <a:rPr lang="pt-BR" sz="2000" b="1" i="1" dirty="0" smtClean="0">
                <a:latin typeface="Arial" charset="0"/>
              </a:rPr>
              <a:t>KPC</a:t>
            </a:r>
          </a:p>
          <a:p>
            <a:pPr eaLnBrk="1" hangingPunct="1"/>
            <a:endParaRPr lang="pt-BR" sz="2000" b="1" dirty="0" smtClean="0">
              <a:latin typeface="Arial" charset="0"/>
            </a:endParaRPr>
          </a:p>
          <a:p>
            <a:pPr eaLnBrk="1" hangingPunct="1"/>
            <a:r>
              <a:rPr lang="pt-BR" sz="2000" b="1" dirty="0" err="1" smtClean="0">
                <a:latin typeface="Arial" charset="0"/>
              </a:rPr>
              <a:t>Paramentação</a:t>
            </a:r>
            <a:r>
              <a:rPr lang="pt-BR" sz="2000" b="1" dirty="0" smtClean="0">
                <a:latin typeface="Arial" charset="0"/>
              </a:rPr>
              <a:t>: avental + luvas</a:t>
            </a:r>
          </a:p>
          <a:p>
            <a:pPr eaLnBrk="1" hangingPunct="1">
              <a:buFontTx/>
              <a:buNone/>
            </a:pPr>
            <a:endParaRPr lang="pt-BR" sz="2000" b="1" dirty="0" smtClean="0">
              <a:latin typeface="Arial" charset="0"/>
            </a:endParaRPr>
          </a:p>
          <a:p>
            <a:pPr eaLnBrk="1" hangingPunct="1"/>
            <a:r>
              <a:rPr lang="pt-BR" sz="2000" b="1" dirty="0" smtClean="0">
                <a:latin typeface="Arial" charset="0"/>
              </a:rPr>
              <a:t>Equipamentos, aparelhos, utensílios de uso exclusivo</a:t>
            </a:r>
          </a:p>
        </p:txBody>
      </p:sp>
      <p:pic>
        <p:nvPicPr>
          <p:cNvPr id="23557" name="Picture 7" descr="D:\CIBELE\AULAS E PAINÉIS\imagens-microbiologia2007\paramentacontato.JPG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010150" y="1981200"/>
            <a:ext cx="3086100" cy="4114800"/>
          </a:xfr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8"/>
    </mc:Choice>
    <mc:Fallback xmlns="">
      <p:transition spd="slow" advTm="2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905000" y="1676400"/>
            <a:ext cx="518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>
                <a:latin typeface="Arial" charset="0"/>
              </a:rPr>
              <a:t>VACINAÇÃO</a:t>
            </a:r>
          </a:p>
        </p:txBody>
      </p:sp>
      <p:pic>
        <p:nvPicPr>
          <p:cNvPr id="30724" name="Picture 6" descr="http://lh4.ggpht.com/mindpublic/SKCxXUhqxMI/AAAAAAAAARs/qU6Ti4CHfZs/flu_shot_1006_thumb%5B28%5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124200"/>
            <a:ext cx="336073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5"/>
    </mc:Choice>
    <mc:Fallback xmlns="">
      <p:transition spd="slow" advTm="25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z="2800" b="1" dirty="0" smtClean="0">
                <a:latin typeface="Arial" charset="0"/>
              </a:rPr>
              <a:t>Vacinação:</a:t>
            </a:r>
          </a:p>
          <a:p>
            <a:pPr eaLnBrk="1" hangingPunct="1">
              <a:buFontTx/>
              <a:buNone/>
            </a:pPr>
            <a:endParaRPr lang="pt-BR" sz="2800" b="1" dirty="0" smtClean="0">
              <a:latin typeface="Arial" charset="0"/>
            </a:endParaRPr>
          </a:p>
          <a:p>
            <a:pPr lvl="1" eaLnBrk="1" hangingPunct="1"/>
            <a:r>
              <a:rPr lang="pt-BR" sz="2400" b="1" dirty="0" smtClean="0">
                <a:latin typeface="Arial" charset="0"/>
              </a:rPr>
              <a:t>Hepatite B </a:t>
            </a:r>
          </a:p>
          <a:p>
            <a:pPr lvl="1" eaLnBrk="1" hangingPunct="1"/>
            <a:r>
              <a:rPr lang="pt-BR" sz="2400" b="1" dirty="0" smtClean="0">
                <a:latin typeface="Arial" charset="0"/>
              </a:rPr>
              <a:t>Tétano </a:t>
            </a:r>
          </a:p>
          <a:p>
            <a:pPr lvl="1" eaLnBrk="1" hangingPunct="1"/>
            <a:r>
              <a:rPr lang="pt-BR" sz="2400" b="1" dirty="0" smtClean="0">
                <a:latin typeface="Arial" charset="0"/>
              </a:rPr>
              <a:t>Gripe (comum/A)</a:t>
            </a:r>
          </a:p>
          <a:p>
            <a:pPr lvl="1" eaLnBrk="1" hangingPunct="1"/>
            <a:r>
              <a:rPr lang="pt-BR" sz="2400" b="1" dirty="0" smtClean="0">
                <a:latin typeface="Arial" charset="0"/>
              </a:rPr>
              <a:t>Hepatite A</a:t>
            </a:r>
          </a:p>
          <a:p>
            <a:pPr lvl="1" eaLnBrk="1" hangingPunct="1"/>
            <a:r>
              <a:rPr lang="pt-BR" sz="2400" b="1" dirty="0" smtClean="0">
                <a:latin typeface="Arial" charset="0"/>
              </a:rPr>
              <a:t>Varicela </a:t>
            </a:r>
          </a:p>
          <a:p>
            <a:pPr lvl="1" eaLnBrk="1" hangingPunct="1"/>
            <a:r>
              <a:rPr lang="pt-BR" sz="2400" b="1" dirty="0" smtClean="0">
                <a:latin typeface="Arial" charset="0"/>
              </a:rPr>
              <a:t>Covid19</a:t>
            </a:r>
          </a:p>
        </p:txBody>
      </p:sp>
      <p:pic>
        <p:nvPicPr>
          <p:cNvPr id="31748" name="Picture 8" descr="http://pt.dreamstime.com/vacinação-thumb5791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371600"/>
            <a:ext cx="28908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1"/>
    </mc:Choice>
    <mc:Fallback xmlns="">
      <p:transition spd="slow" advTm="1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z="2800" b="1" dirty="0" smtClean="0">
                <a:latin typeface="Arial" charset="0"/>
              </a:rPr>
              <a:t>Vacinação:</a:t>
            </a:r>
          </a:p>
          <a:p>
            <a:pPr eaLnBrk="1" hangingPunct="1">
              <a:buFontTx/>
              <a:buNone/>
            </a:pPr>
            <a:endParaRPr lang="pt-BR" sz="2800" b="1" dirty="0" smtClean="0">
              <a:latin typeface="Arial" charset="0"/>
            </a:endParaRPr>
          </a:p>
          <a:p>
            <a:pPr lvl="1" eaLnBrk="1" hangingPunct="1"/>
            <a:r>
              <a:rPr lang="pt-BR" sz="2400" b="1" dirty="0" smtClean="0">
                <a:latin typeface="Arial" charset="0"/>
              </a:rPr>
              <a:t>Centro de Imunização</a:t>
            </a:r>
          </a:p>
          <a:p>
            <a:pPr marL="457200" lvl="1" indent="0" eaLnBrk="1" hangingPunct="1">
              <a:buNone/>
            </a:pPr>
            <a:r>
              <a:rPr lang="pt-BR" sz="2400" b="1" dirty="0" smtClean="0">
                <a:latin typeface="Arial" charset="0"/>
              </a:rPr>
              <a:t>HCFMUSP</a:t>
            </a:r>
          </a:p>
          <a:p>
            <a:pPr marL="457200" lvl="1" indent="0" eaLnBrk="1" hangingPunct="1">
              <a:buNone/>
            </a:pPr>
            <a:endParaRPr lang="pt-BR" sz="2400" b="1" dirty="0" smtClean="0">
              <a:latin typeface="Arial" charset="0"/>
            </a:endParaRPr>
          </a:p>
          <a:p>
            <a:pPr lvl="1" eaLnBrk="1" hangingPunct="1"/>
            <a:r>
              <a:rPr lang="pt-BR" sz="2400" b="1" dirty="0" smtClean="0">
                <a:latin typeface="Arial" charset="0"/>
              </a:rPr>
              <a:t>PAMB – 4º andar</a:t>
            </a:r>
          </a:p>
          <a:p>
            <a:pPr lvl="1" eaLnBrk="1" hangingPunct="1"/>
            <a:r>
              <a:rPr lang="pt-BR" sz="2400" b="1" dirty="0" smtClean="0">
                <a:latin typeface="Arial" charset="0"/>
              </a:rPr>
              <a:t>8 às 15h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07096"/>
            <a:ext cx="3816085" cy="286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8"/>
    </mc:Choice>
    <mc:Fallback xmlns="">
      <p:transition spd="slow" advTm="3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0010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3600" b="1">
                <a:solidFill>
                  <a:srgbClr val="006600"/>
                </a:solidFill>
                <a:latin typeface="Arial" charset="0"/>
              </a:rPr>
              <a:t>MEMBRO DA EQUIPE </a:t>
            </a:r>
          </a:p>
          <a:p>
            <a:pPr algn="ctr">
              <a:spcBef>
                <a:spcPct val="20000"/>
              </a:spcBef>
            </a:pPr>
            <a:r>
              <a:rPr lang="pt-BR" sz="3600" b="1">
                <a:solidFill>
                  <a:srgbClr val="006600"/>
                </a:solidFill>
                <a:latin typeface="Arial" charset="0"/>
              </a:rPr>
              <a:t>MULTIPROFISSIONAL</a:t>
            </a:r>
          </a:p>
        </p:txBody>
      </p:sp>
      <p:pic>
        <p:nvPicPr>
          <p:cNvPr id="32772" name="Picture 5" descr="http://lproweb.procempa.com.br/pmpa/prefpoa/smgl/usu_img/governanc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429000"/>
            <a:ext cx="311943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7"/>
    </mc:Choice>
    <mc:Fallback xmlns="">
      <p:transition spd="slow" advTm="1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D:\Meus documentos\Minhas digitalizações\RP2008\RP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95400"/>
            <a:ext cx="72390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3733800" y="228600"/>
            <a:ext cx="2895600" cy="1371600"/>
          </a:xfrm>
          <a:prstGeom prst="wedgeRoundRectCallout">
            <a:avLst>
              <a:gd name="adj1" fmla="val -53620"/>
              <a:gd name="adj2" fmla="val 66898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pt-BR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3886200" y="45720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6600"/>
                </a:solidFill>
                <a:latin typeface="Arial" charset="0"/>
              </a:rPr>
              <a:t>O paciente José Dias, 54 anos, tem o </a:t>
            </a:r>
            <a:r>
              <a:rPr lang="pt-BR" sz="1800" b="1" i="1">
                <a:solidFill>
                  <a:srgbClr val="006600"/>
                </a:solidFill>
                <a:latin typeface="Arial" charset="0"/>
              </a:rPr>
              <a:t>vírus</a:t>
            </a:r>
            <a:r>
              <a:rPr lang="pt-BR" sz="1800" b="1">
                <a:solidFill>
                  <a:srgbClr val="006600"/>
                </a:solidFill>
                <a:latin typeface="Arial" charset="0"/>
              </a:rPr>
              <a:t> da tuberculose...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7"/>
    </mc:Choice>
    <mc:Fallback xmlns="">
      <p:transition spd="slow" advTm="2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853" grpId="0" animBg="1" autoUpdateAnimBg="0"/>
      <p:bldP spid="78854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 descr="D:\CIBELE\FOTOS\besteira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981200"/>
            <a:ext cx="3081338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3733800" y="304800"/>
            <a:ext cx="1828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600">
                <a:solidFill>
                  <a:srgbClr val="006600"/>
                </a:solidFill>
              </a:rPr>
              <a:t>!!!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"/>
    </mc:Choice>
    <mc:Fallback xmlns="">
      <p:transition spd="slow" advTm="2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bacilo ko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78" y="764704"/>
            <a:ext cx="17907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esultado de imagem para bacilo ko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55" y="1581150"/>
            <a:ext cx="4101260" cy="307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46"/>
    </mc:Choice>
    <mc:Fallback xmlns="">
      <p:transition spd="slow" advTm="8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3" name="Group 11"/>
          <p:cNvGrpSpPr>
            <a:grpSpLocks/>
          </p:cNvGrpSpPr>
          <p:nvPr/>
        </p:nvGrpSpPr>
        <p:grpSpPr bwMode="auto">
          <a:xfrm>
            <a:off x="-6350" y="1581150"/>
            <a:ext cx="9156700" cy="3697288"/>
            <a:chOff x="-3" y="-3"/>
            <a:chExt cx="5768" cy="2329"/>
          </a:xfrm>
        </p:grpSpPr>
        <p:grpSp>
          <p:nvGrpSpPr>
            <p:cNvPr id="35845" name="Group 9"/>
            <p:cNvGrpSpPr>
              <a:grpSpLocks/>
            </p:cNvGrpSpPr>
            <p:nvPr/>
          </p:nvGrpSpPr>
          <p:grpSpPr bwMode="auto">
            <a:xfrm>
              <a:off x="0" y="0"/>
              <a:ext cx="5762" cy="2323"/>
              <a:chOff x="0" y="0"/>
              <a:chExt cx="5762" cy="2323"/>
            </a:xfrm>
          </p:grpSpPr>
          <p:grpSp>
            <p:nvGrpSpPr>
              <p:cNvPr id="35847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2" cy="2323"/>
                <a:chOff x="0" y="6643"/>
                <a:chExt cx="5762" cy="2323"/>
              </a:xfrm>
            </p:grpSpPr>
            <p:sp>
              <p:nvSpPr>
                <p:cNvPr id="35849" name="Rectangle 4"/>
                <p:cNvSpPr>
                  <a:spLocks noChangeArrowheads="1"/>
                </p:cNvSpPr>
                <p:nvPr/>
              </p:nvSpPr>
              <p:spPr bwMode="auto">
                <a:xfrm>
                  <a:off x="0" y="6643"/>
                  <a:ext cx="5760" cy="23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pt-BR"/>
                </a:p>
              </p:txBody>
            </p:sp>
            <p:sp>
              <p:nvSpPr>
                <p:cNvPr id="35850" name="Rectangle 5"/>
                <p:cNvSpPr>
                  <a:spLocks noChangeArrowheads="1"/>
                </p:cNvSpPr>
                <p:nvPr/>
              </p:nvSpPr>
              <p:spPr bwMode="auto">
                <a:xfrm>
                  <a:off x="0" y="6643"/>
                  <a:ext cx="5762" cy="13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pt-BR" sz="700">
                      <a:latin typeface="Verdana" pitchFamily="34" charset="0"/>
                    </a:rPr>
                    <a:t>  </a:t>
                  </a:r>
                  <a:r>
                    <a:rPr lang="pt-BR" sz="13300">
                      <a:latin typeface="Verdana" pitchFamily="34" charset="0"/>
                    </a:rPr>
                    <a:t> </a:t>
                  </a:r>
                  <a:r>
                    <a:rPr lang="pt-BR" sz="700">
                      <a:latin typeface="Verdana" pitchFamily="34" charset="0"/>
                    </a:rPr>
                    <a:t>                                                                                       </a:t>
                  </a:r>
                </a:p>
              </p:txBody>
            </p:sp>
          </p:grpSp>
          <p:sp>
            <p:nvSpPr>
              <p:cNvPr id="35848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2" cy="232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5846" name="Rectangle 10"/>
            <p:cNvSpPr>
              <a:spLocks noChangeArrowheads="1"/>
            </p:cNvSpPr>
            <p:nvPr/>
          </p:nvSpPr>
          <p:spPr bwMode="auto">
            <a:xfrm>
              <a:off x="-3" y="-3"/>
              <a:ext cx="5768" cy="2329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35844" name="Picture 6" descr="http://www.clinicavivencia.com.br/imagens/Image/equip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905000"/>
            <a:ext cx="4497388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"/>
    </mc:Choice>
    <mc:Fallback xmlns="">
      <p:transition spd="slow" advTm="1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Grp="1" noChangeArrowheads="1"/>
          </p:cNvSpPr>
          <p:nvPr>
            <p:ph idx="1"/>
          </p:nvPr>
        </p:nvSpPr>
        <p:spPr>
          <a:xfrm>
            <a:off x="381000" y="2057400"/>
            <a:ext cx="6400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pt-BR" smtClean="0"/>
          </a:p>
          <a:p>
            <a:pPr eaLnBrk="1" hangingPunct="1">
              <a:lnSpc>
                <a:spcPct val="90000"/>
              </a:lnSpc>
            </a:pPr>
            <a:r>
              <a:rPr lang="pt-BR" sz="2800" b="1" smtClean="0">
                <a:latin typeface="Arial" charset="0"/>
              </a:rPr>
              <a:t>Microrganismos são numerosos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sz="2800" b="1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sz="2800" b="1" smtClean="0">
                <a:latin typeface="Arial" charset="0"/>
              </a:rPr>
              <a:t>Minoria patógena</a:t>
            </a:r>
          </a:p>
        </p:txBody>
      </p:sp>
      <p:pic>
        <p:nvPicPr>
          <p:cNvPr id="7172" name="Picture 9" descr="D:\CIBELE\AULAS E PAINÉIS\imagens-microbiologia2007\Clostridium_botulinum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28600"/>
            <a:ext cx="172085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1" descr="D:\CIBELE\AULAS E PAINÉIS\imagens-microbiologia2007\HIVcélula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914400"/>
            <a:ext cx="20224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381000" y="15240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/>
              <a:t>C. botulinum</a:t>
            </a: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2362200" y="22860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/>
              <a:t>HIV</a:t>
            </a:r>
          </a:p>
        </p:txBody>
      </p:sp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7010400" y="25146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/>
              <a:t>C. albicans</a:t>
            </a:r>
          </a:p>
        </p:txBody>
      </p:sp>
      <p:sp>
        <p:nvSpPr>
          <p:cNvPr id="7177" name="Text Box 15"/>
          <p:cNvSpPr txBox="1">
            <a:spLocks noChangeArrowheads="1"/>
          </p:cNvSpPr>
          <p:nvPr/>
        </p:nvSpPr>
        <p:spPr bwMode="auto">
          <a:xfrm>
            <a:off x="1981200" y="65532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/>
              <a:t>K.. pneumoniae</a:t>
            </a:r>
          </a:p>
        </p:txBody>
      </p:sp>
      <p:sp>
        <p:nvSpPr>
          <p:cNvPr id="7178" name="Text Box 16"/>
          <p:cNvSpPr txBox="1">
            <a:spLocks noChangeArrowheads="1"/>
          </p:cNvSpPr>
          <p:nvPr/>
        </p:nvSpPr>
        <p:spPr bwMode="auto">
          <a:xfrm>
            <a:off x="4191000" y="63246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/>
              <a:t>P. jiroveci</a:t>
            </a:r>
          </a:p>
        </p:txBody>
      </p:sp>
      <p:sp>
        <p:nvSpPr>
          <p:cNvPr id="7179" name="Text Box 18"/>
          <p:cNvSpPr txBox="1">
            <a:spLocks noChangeArrowheads="1"/>
          </p:cNvSpPr>
          <p:nvPr/>
        </p:nvSpPr>
        <p:spPr bwMode="auto">
          <a:xfrm>
            <a:off x="304800" y="60198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/>
              <a:t>T. gondii</a:t>
            </a:r>
          </a:p>
        </p:txBody>
      </p:sp>
      <p:sp>
        <p:nvSpPr>
          <p:cNvPr id="7180" name="Text Box 22"/>
          <p:cNvSpPr txBox="1">
            <a:spLocks noChangeArrowheads="1"/>
          </p:cNvSpPr>
          <p:nvPr/>
        </p:nvSpPr>
        <p:spPr bwMode="auto">
          <a:xfrm>
            <a:off x="6934200" y="57912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/>
              <a:t>C. tetani</a:t>
            </a:r>
            <a:endParaRPr lang="pt-BR"/>
          </a:p>
        </p:txBody>
      </p:sp>
      <p:pic>
        <p:nvPicPr>
          <p:cNvPr id="7181" name="Picture 23" descr="D:\CIBELE\AULAS E PAINÉIS\imagens-microbiologia2007\Myobacterium_tuberculosis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7200" y="304800"/>
            <a:ext cx="19081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2" name="Text Box 24"/>
          <p:cNvSpPr txBox="1">
            <a:spLocks noChangeArrowheads="1"/>
          </p:cNvSpPr>
          <p:nvPr/>
        </p:nvSpPr>
        <p:spPr bwMode="auto">
          <a:xfrm>
            <a:off x="4419600" y="17526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/>
              <a:t>M. tuberculosis</a:t>
            </a:r>
            <a:endParaRPr lang="pt-BR"/>
          </a:p>
        </p:txBody>
      </p:sp>
      <p:pic>
        <p:nvPicPr>
          <p:cNvPr id="7183" name="Picture 28" descr="D:\CIBELE\AULAS E PAINÉIS\imagens-microbiologia2007\Clostridium_tetani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4419600"/>
            <a:ext cx="211455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4" name="Text Box 31"/>
          <p:cNvSpPr txBox="1">
            <a:spLocks noChangeArrowheads="1"/>
          </p:cNvSpPr>
          <p:nvPr/>
        </p:nvSpPr>
        <p:spPr bwMode="auto">
          <a:xfrm>
            <a:off x="5105400" y="6202363"/>
            <a:ext cx="37338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600" b="1">
                <a:latin typeface="Arial" charset="0"/>
              </a:rPr>
              <a:t>Trabulsi et al. Microbiologia. 2002</a:t>
            </a:r>
          </a:p>
          <a:p>
            <a:pPr algn="r">
              <a:spcBef>
                <a:spcPct val="50000"/>
              </a:spcBef>
            </a:pPr>
            <a:r>
              <a:rPr lang="pt-BR" sz="1400" b="1">
                <a:latin typeface="Arial" charset="0"/>
              </a:rPr>
              <a:t>http://prokariotae.tripod.com/links.htm</a:t>
            </a:r>
          </a:p>
        </p:txBody>
      </p:sp>
      <p:pic>
        <p:nvPicPr>
          <p:cNvPr id="7185" name="Picture 33" descr="D:\CIBELE\AULAS E PAINÉIS\imagens-microbiologia2007\Klebsiella_pneumonia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181600"/>
            <a:ext cx="1905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34" descr="D:\CIBELE\AULAS E PAINÉIS\imagens-microbiologia2007\Polio_virus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67600" y="2895600"/>
            <a:ext cx="13366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7" name="Text Box 35"/>
          <p:cNvSpPr txBox="1">
            <a:spLocks noChangeArrowheads="1"/>
          </p:cNvSpPr>
          <p:nvPr/>
        </p:nvSpPr>
        <p:spPr bwMode="auto">
          <a:xfrm>
            <a:off x="7467600" y="43434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 i="1"/>
              <a:t>Poliovirus</a:t>
            </a:r>
          </a:p>
        </p:txBody>
      </p:sp>
      <p:pic>
        <p:nvPicPr>
          <p:cNvPr id="7188" name="Picture 37" descr="http://www.fungusfocus.com/assets/images/Candida_growing_hyphae_negative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46825" y="1066800"/>
            <a:ext cx="27971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39" descr="http://pathmicro.med.sc.edu/lecture/images/pneuomcyst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0" y="4953000"/>
            <a:ext cx="198596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43" descr="http://www.ioc.fiocruz.br/pages/informerede/corpo/noticia/2006/fevereiro/img/chagas_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67200" y="3124200"/>
            <a:ext cx="2209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1" name="Text Box 44"/>
          <p:cNvSpPr txBox="1">
            <a:spLocks noChangeArrowheads="1"/>
          </p:cNvSpPr>
          <p:nvPr/>
        </p:nvSpPr>
        <p:spPr bwMode="auto">
          <a:xfrm>
            <a:off x="4876800" y="45720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/>
              <a:t>T. cruzi</a:t>
            </a:r>
          </a:p>
        </p:txBody>
      </p:sp>
      <p:pic>
        <p:nvPicPr>
          <p:cNvPr id="7192" name="Picture 46" descr="File:Toxoplasma gondii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4191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8"/>
    </mc:Choice>
    <mc:Fallback xmlns="">
      <p:transition spd="slow" advTm="31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6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057400" y="2590800"/>
            <a:ext cx="518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400" b="1"/>
              <a:t>CASOS CLÍNICOS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4"/>
    </mc:Choice>
    <mc:Fallback xmlns="">
      <p:transition spd="slow" advTm="1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295400" y="1981200"/>
            <a:ext cx="6553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Paciente G. S., homem, 34 anos,  em recuperação de tétano grave. Em ISOLAMENTO DE CONTATO por </a:t>
            </a:r>
            <a:r>
              <a:rPr lang="pt-BR" i="1"/>
              <a:t>Pseudomonas aeruginosa </a:t>
            </a:r>
            <a:r>
              <a:rPr lang="pt-BR"/>
              <a:t>na secreção traqueal.</a:t>
            </a:r>
            <a:endParaRPr lang="pt-BR" i="1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82"/>
    </mc:Choice>
    <mc:Fallback xmlns="">
      <p:transition spd="slow" advTm="4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D:\CIBELE\AULAS E PAINÉIS\imagens-microbiologia2007\lavamãop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609600"/>
            <a:ext cx="3848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D:\CIBELE\AULAS E PAINÉIS\imagens-microbiologia2007\fotos jan07 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7526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AutoShape 6"/>
          <p:cNvSpPr>
            <a:spLocks noChangeArrowheads="1"/>
          </p:cNvSpPr>
          <p:nvPr/>
        </p:nvSpPr>
        <p:spPr bwMode="auto">
          <a:xfrm>
            <a:off x="3276600" y="2590800"/>
            <a:ext cx="1295400" cy="990600"/>
          </a:xfrm>
          <a:prstGeom prst="leftRightArrow">
            <a:avLst>
              <a:gd name="adj1" fmla="val 50000"/>
              <a:gd name="adj2" fmla="val 261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7415" name="Picture 7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838200"/>
            <a:ext cx="493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0"/>
    </mc:Choice>
    <mc:Fallback xmlns="">
      <p:transition spd="slow" advTm="1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D:\CIBELE\AULAS E PAINÉIS\imagens-microbiologia2007\isolaresp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2192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D:\CIBELE\AULAS E PAINÉIS\imagens-microbiologia2007\isolaconta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438400"/>
            <a:ext cx="742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7"/>
    </mc:Choice>
    <mc:Fallback xmlns="">
      <p:transition spd="slow" advTm="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D:\CIBELE\AULAS E PAINÉIS\imagens-microbiologia2007\isolaconta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371600"/>
            <a:ext cx="2400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D:\CIBELE\AULAS E PAINÉIS\imagens-microbiologia2007\paramentaconta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762000"/>
            <a:ext cx="4000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AutoShape 6"/>
          <p:cNvSpPr>
            <a:spLocks noChangeArrowheads="1"/>
          </p:cNvSpPr>
          <p:nvPr/>
        </p:nvSpPr>
        <p:spPr bwMode="auto">
          <a:xfrm>
            <a:off x="3200400" y="2590800"/>
            <a:ext cx="1295400" cy="990600"/>
          </a:xfrm>
          <a:prstGeom prst="leftRightArrow">
            <a:avLst>
              <a:gd name="adj1" fmla="val 50000"/>
              <a:gd name="adj2" fmla="val 261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6391" name="Picture 7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914400"/>
            <a:ext cx="493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3"/>
    </mc:Choice>
    <mc:Fallback xmlns="">
      <p:transition spd="slow" advTm="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15" descr="D:\CIBELE\fotos tét-simp2007\aval tétan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572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17" descr="D:\CIBELE\fotos tét-simp2007\borb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3352800"/>
            <a:ext cx="2400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18" descr="D:\CIBELE\fotos tét-simp2007\borb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352800"/>
            <a:ext cx="2400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92"/>
    </mc:Choice>
    <mc:Fallback xmlns="">
      <p:transition spd="slow" advTm="4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7" descr="D:\CIBELE\AULAS E PAINÉIS\imagens-microbiologia2007\ramp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1143000"/>
            <a:ext cx="3028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8" descr="D:\CIBELE\AULAS E PAINÉIS\imagens-microbiologia2007\descar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1752600"/>
            <a:ext cx="36861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914400"/>
            <a:ext cx="493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1"/>
    </mc:Choice>
    <mc:Fallback xmlns="">
      <p:transition spd="slow" advTm="1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 descr="D:\CIBELE\AULAS E PAINÉIS\imagens-microbiologia2007\fotos jan07 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526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 descr="D:\CIBELE\AULAS E PAINÉIS\imagens-microbiologia2007\lavamãop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609600"/>
            <a:ext cx="3848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914400"/>
            <a:ext cx="493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1"/>
    </mc:Choice>
    <mc:Fallback xmlns="">
      <p:transition spd="slow" advTm="5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905000" y="2209800"/>
            <a:ext cx="5715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Paciente A. F. S., homem, 42 anos, com diagnóstico de AIDS. Em ISOLAMENTO RESPIRATÓRIO por suspeita de tuberculose pulmonar 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3"/>
    </mc:Choice>
    <mc:Fallback xmlns="">
      <p:transition spd="slow" advTm="18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D:\CIBELE\AULAS E PAINÉIS\imagens-microbiologia2007\checaex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1430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D:\CIBELE\AULAS E PAINÉIS\imagens-microbiologia2007\pbaarHCLA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2098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4343400" y="2743200"/>
            <a:ext cx="1295400" cy="990600"/>
          </a:xfrm>
          <a:prstGeom prst="leftRightArrow">
            <a:avLst>
              <a:gd name="adj1" fmla="val 50000"/>
              <a:gd name="adj2" fmla="val 261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20486" name="Picture 6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914400"/>
            <a:ext cx="493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47"/>
    </mc:Choice>
    <mc:Fallback xmlns="">
      <p:transition spd="slow" advTm="2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3962400" y="6400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819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696200" cy="2438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>QUANDO A MICROBIOLOGIA </a:t>
            </a:r>
            <a:br>
              <a:rPr lang="pt-BR" sz="3600" b="1" dirty="0" smtClean="0">
                <a:solidFill>
                  <a:srgbClr val="006600"/>
                </a:solidFill>
                <a:latin typeface="Arial" charset="0"/>
              </a:rPr>
            </a:br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/>
            </a:r>
            <a:br>
              <a:rPr lang="pt-BR" sz="3600" b="1" dirty="0" smtClean="0">
                <a:solidFill>
                  <a:srgbClr val="006600"/>
                </a:solidFill>
                <a:latin typeface="Arial" charset="0"/>
              </a:rPr>
            </a:br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>ESTÁ PRESENTE NO NOSSO </a:t>
            </a:r>
            <a:br>
              <a:rPr lang="pt-BR" sz="3600" b="1" dirty="0" smtClean="0">
                <a:solidFill>
                  <a:srgbClr val="006600"/>
                </a:solidFill>
                <a:latin typeface="Arial" charset="0"/>
              </a:rPr>
            </a:br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/>
            </a:r>
            <a:br>
              <a:rPr lang="pt-BR" sz="3600" b="1" dirty="0" smtClean="0">
                <a:solidFill>
                  <a:srgbClr val="006600"/>
                </a:solidFill>
                <a:latin typeface="Arial" charset="0"/>
              </a:rPr>
            </a:br>
            <a:r>
              <a:rPr lang="pt-BR" sz="36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DIA A DIA</a:t>
            </a:r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>?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9"/>
    </mc:Choice>
    <mc:Fallback xmlns="">
      <p:transition spd="slow" advTm="14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AutoShape 3"/>
          <p:cNvSpPr>
            <a:spLocks noChangeArrowheads="1"/>
          </p:cNvSpPr>
          <p:nvPr/>
        </p:nvSpPr>
        <p:spPr bwMode="auto">
          <a:xfrm>
            <a:off x="3352800" y="2590800"/>
            <a:ext cx="1295400" cy="990600"/>
          </a:xfrm>
          <a:prstGeom prst="leftRightArrow">
            <a:avLst>
              <a:gd name="adj1" fmla="val 50000"/>
              <a:gd name="adj2" fmla="val 261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47108" name="Picture 4" descr="D:\CIBELE\AULAS E PAINÉIS\imagens-microbiologia2007\fotos jan07 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526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D:\CIBELE\AULAS E PAINÉIS\imagens-microbiologia2007\lavamãop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609600"/>
            <a:ext cx="3848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914400"/>
            <a:ext cx="493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1"/>
    </mc:Choice>
    <mc:Fallback xmlns="">
      <p:transition spd="slow" advTm="20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D:\CIBELE\AULAS E PAINÉIS\imagens-microbiologia2007\isolaresp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2192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1"/>
    </mc:Choice>
    <mc:Fallback xmlns="">
      <p:transition spd="slow" advTm="12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AutoShape 3"/>
          <p:cNvSpPr>
            <a:spLocks noChangeArrowheads="1"/>
          </p:cNvSpPr>
          <p:nvPr/>
        </p:nvSpPr>
        <p:spPr bwMode="auto">
          <a:xfrm>
            <a:off x="3657600" y="2971800"/>
            <a:ext cx="1295400" cy="990600"/>
          </a:xfrm>
          <a:prstGeom prst="leftRightArrow">
            <a:avLst>
              <a:gd name="adj1" fmla="val 50000"/>
              <a:gd name="adj2" fmla="val 261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49156" name="Picture 4" descr="D:\CIBELE\AULAS E PAINÉIS\imagens-microbiologia2007\isolares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52400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D:\CIBELE\AULAS E PAINÉIS\imagens-microbiologia2007\paramentares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14478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914400"/>
            <a:ext cx="493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1"/>
    </mc:Choice>
    <mc:Fallback xmlns="">
      <p:transition spd="slow" advTm="2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D:\CIBELE\AULAS E PAINÉIS\imagens-microbiologia2007\ApulmonarTB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57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D:\CIBELE\AULAS E PAINÉIS\imagens-microbiologia2007\ApulmonarT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200400"/>
            <a:ext cx="28003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D:\CIBELE\AULAS E PAINÉIS\imagens-microbiologia2007\escarro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1295400"/>
            <a:ext cx="34861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3332" y="1099102"/>
            <a:ext cx="4459288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6369942" y="3233150"/>
            <a:ext cx="643408" cy="157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291170" y="1104416"/>
            <a:ext cx="321704" cy="785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3"/>
    </mc:Choice>
    <mc:Fallback xmlns="">
      <p:transition spd="slow" advTm="1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" descr="D:\CIBELE\AULAS E PAINÉIS\imagens-microbiologia2007\fotos jan07 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7526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6" descr="D:\CIBELE\AULAS E PAINÉIS\imagens-microbiologia2007\lavamãop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609600"/>
            <a:ext cx="3848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C:\Arquivos de programas\Arquivos comuns\Microsoft Shared\Clipart\cagcat50\HM00363_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914400"/>
            <a:ext cx="4933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"/>
    </mc:Choice>
    <mc:Fallback xmlns="">
      <p:transition spd="slow" advTm="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887"/>
            <a:ext cx="6768752" cy="498614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5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2"/>
    </mc:Choice>
    <mc:Fallback xmlns="">
      <p:transition spd="slow" advTm="26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768752" cy="4986141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827584" y="1628800"/>
            <a:ext cx="7772400" cy="2232248"/>
          </a:xfrm>
        </p:spPr>
        <p:txBody>
          <a:bodyPr/>
          <a:lstStyle/>
          <a:p>
            <a:pPr algn="ctr"/>
            <a:r>
              <a:rPr lang="pt-BR" sz="4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MICROBIOLOGIA</a:t>
            </a:r>
          </a:p>
          <a:p>
            <a:pPr algn="ctr"/>
            <a:r>
              <a:rPr lang="pt-BR" sz="4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  <a:endParaRPr lang="pt-BR" sz="4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1"/>
    </mc:Choice>
    <mc:Fallback xmlns="">
      <p:transition spd="slow" advTm="1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887"/>
            <a:ext cx="6768752" cy="369824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INFECÇÕES NO ESPORTE</a:t>
            </a: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doenças respiratórias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as cutâneas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pela sua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frequência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as mais importantes entre os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desportistas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860032" y="5733256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Diaz et al, 2000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1763688" y="3140968"/>
            <a:ext cx="6336704" cy="0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83" y="4814504"/>
            <a:ext cx="1263576" cy="1365683"/>
          </a:xfrm>
          <a:prstGeom prst="rect">
            <a:avLst/>
          </a:prstGeom>
        </p:spPr>
      </p:pic>
      <p:sp>
        <p:nvSpPr>
          <p:cNvPr id="3" name="AutoShape 2" descr="Resultado de imagem para resfriado em atleta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28854"/>
            <a:ext cx="28860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8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2"/>
    </mc:Choice>
    <mc:Fallback xmlns="">
      <p:transition spd="slow" advTm="2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887"/>
            <a:ext cx="6768752" cy="498614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INFECÇÕES NO ESPORTE</a:t>
            </a: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807840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Resfriado comum (IVAS)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etiologia viral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Retorno progressivo ao treino</a:t>
            </a:r>
          </a:p>
          <a:p>
            <a:pPr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860032" y="5733256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Ortega, 1992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88" y="4094956"/>
            <a:ext cx="2790825" cy="16383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78" y="3985626"/>
            <a:ext cx="1628775" cy="1485900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5"/>
    </mc:Choice>
    <mc:Fallback xmlns="">
      <p:transition spd="slow" advTm="5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887"/>
            <a:ext cx="6768752" cy="498614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INFECÇÕES NO ESPORTE</a:t>
            </a: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959968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Faringite estreptocócica 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Estreptococo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beta-hemolítico do grupo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produz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febre alta,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odinofagia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linfadenopatia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retorno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à prática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desportiva,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qdo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assintomático e fim de ATB</a:t>
            </a:r>
          </a:p>
          <a:p>
            <a:pPr marL="457200" lvl="1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860032" y="5733256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Shields, 1988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42" y="4970584"/>
            <a:ext cx="2762250" cy="16573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3" y="4947257"/>
            <a:ext cx="2106800" cy="1571997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2"/>
    </mc:Choice>
    <mc:Fallback xmlns="">
      <p:transition spd="slow" advTm="6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62400" y="6400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64519" name="Picture 7" descr="http://www.urubici.net/jpg/chales/caf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04800"/>
            <a:ext cx="36623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9" descr="http://itodas.uol.com.br/portal/saude_e_bem_estar/clinica_geral/saude_bucal/escovação_dent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1000"/>
            <a:ext cx="1827213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912813" y="225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64524" name="Picture 12" descr="http://www.canalkids.com.br/meioambiente/planetaemperigo/imagens/coletivos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4267200"/>
            <a:ext cx="31083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 descr="http://www.canalkids.com.br/higiene/guerra/imagens/maos_sujas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1219200"/>
            <a:ext cx="2351088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8" name="Picture 16" descr="http://4.bp.blogspot.com/_yw8-lk1-2K8/R-8rzzafgNI/AAAAAAAAA0Y/5FZ6PmZMDxM/s320/kassab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352800"/>
            <a:ext cx="2049463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6" name="Group 20"/>
          <p:cNvGrpSpPr>
            <a:grpSpLocks/>
          </p:cNvGrpSpPr>
          <p:nvPr/>
        </p:nvGrpSpPr>
        <p:grpSpPr bwMode="auto">
          <a:xfrm>
            <a:off x="0" y="2949575"/>
            <a:ext cx="9144000" cy="960438"/>
            <a:chOff x="0" y="43"/>
            <a:chExt cx="5760" cy="605"/>
          </a:xfrm>
        </p:grpSpPr>
        <p:sp>
          <p:nvSpPr>
            <p:cNvPr id="9228" name="Rectangle 17"/>
            <p:cNvSpPr>
              <a:spLocks noChangeArrowheads="1"/>
            </p:cNvSpPr>
            <p:nvPr/>
          </p:nvSpPr>
          <p:spPr bwMode="auto">
            <a:xfrm>
              <a:off x="0" y="43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9229" name="Rectangle 18"/>
            <p:cNvSpPr>
              <a:spLocks noChangeArrowheads="1"/>
            </p:cNvSpPr>
            <p:nvPr/>
          </p:nvSpPr>
          <p:spPr bwMode="auto">
            <a:xfrm>
              <a:off x="0" y="43"/>
              <a:ext cx="5760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pt-BR" sz="1100">
                  <a:hlinkClick r:id="rId11"/>
                </a:rPr>
                <a:t>  </a:t>
              </a:r>
              <a:r>
                <a:rPr lang="pt-BR" sz="5700"/>
                <a:t> </a:t>
              </a:r>
              <a:r>
                <a:rPr lang="pt-BR" sz="1100"/>
                <a:t>                               </a:t>
              </a:r>
            </a:p>
          </p:txBody>
        </p:sp>
      </p:grpSp>
      <p:pic>
        <p:nvPicPr>
          <p:cNvPr id="64534" name="Picture 22" descr="bandejao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57800" y="3581400"/>
            <a:ext cx="35433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44"/>
    </mc:Choice>
    <mc:Fallback xmlns="">
      <p:transition spd="slow" advTm="11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887"/>
            <a:ext cx="6768752" cy="498614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5800" y="311387"/>
            <a:ext cx="7772400" cy="1143000"/>
          </a:xfrm>
        </p:spPr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INFECÇÕES NO ESPORTE</a:t>
            </a: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13792" y="1371599"/>
            <a:ext cx="7772400" cy="4114800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Mononucleose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infecciosa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linfoproliferativa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auto-imune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aguda 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autolimitada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incidência maior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entre 15 e 25 anos 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retorno=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intensidade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moderada (3ª semana) e, após 1 mês, treinos intensos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985995" y="5807617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Maki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 Reich, 1982</a:t>
            </a:r>
          </a:p>
          <a:p>
            <a:pPr algn="r"/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Eichner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1987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99531"/>
            <a:ext cx="2095500" cy="21812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18" y="4952147"/>
            <a:ext cx="2088232" cy="1564158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3"/>
    </mc:Choice>
    <mc:Fallback xmlns="">
      <p:transition spd="slow" advTm="2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792" y="311387"/>
            <a:ext cx="7772400" cy="1143000"/>
          </a:xfrm>
        </p:spPr>
        <p:txBody>
          <a:bodyPr/>
          <a:lstStyle/>
          <a:p>
            <a:r>
              <a:rPr lang="pt-BR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INFECÇÕES CUTÂNEAS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7544" y="1557000"/>
            <a:ext cx="8422704" cy="1079912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relacionadas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atividades esportivas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compreendem: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83568" y="307423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infecções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fúngicas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i="1" dirty="0" err="1">
                <a:latin typeface="Arial" panose="020B0604020202020204" pitchFamily="34" charset="0"/>
                <a:cs typeface="Arial" panose="020B0604020202020204" pitchFamily="34" charset="0"/>
              </a:rPr>
              <a:t>tinea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 pedis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onicomicose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83568" y="37318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bacterianas (principalmente furunculose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97969" y="4325057"/>
            <a:ext cx="785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parasitárias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(escabiose e pediculose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97969" y="5009113"/>
            <a:ext cx="706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virais (principalmente herpes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simples)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403648" y="5805264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isoladas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ou associadas</a:t>
            </a:r>
          </a:p>
          <a:p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35649"/>
            <a:ext cx="7620000" cy="40005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0" y="1910164"/>
            <a:ext cx="2625185" cy="266050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16" y="2264717"/>
            <a:ext cx="3004241" cy="229117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81" y="2039650"/>
            <a:ext cx="2977056" cy="215385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94" y="3074234"/>
            <a:ext cx="2731029" cy="273102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63" y="2870057"/>
            <a:ext cx="3660274" cy="2600721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762000" y="6165304"/>
            <a:ext cx="431405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86" y="2321920"/>
            <a:ext cx="4092031" cy="2973542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3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62"/>
    </mc:Choice>
    <mc:Fallback xmlns="">
      <p:transition spd="slow" advTm="8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build="p"/>
      <p:bldP spid="8" grpId="0"/>
      <p:bldP spid="9" grpId="0"/>
      <p:bldP spid="10" grpId="0"/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887"/>
            <a:ext cx="6768752" cy="498614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INFECÇÕES CUTÂNEAS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96101" y="1754447"/>
            <a:ext cx="7772400" cy="1026481"/>
          </a:xfrm>
        </p:spPr>
        <p:txBody>
          <a:bodyPr/>
          <a:lstStyle/>
          <a:p>
            <a:r>
              <a:rPr lang="pt-BR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banalizadas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principalmente 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assintomáticas ou 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crônicas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6101" y="5642879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Pleacher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Dexter,</a:t>
            </a:r>
            <a:r>
              <a:rPr lang="pt-B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2007 </a:t>
            </a:r>
          </a:p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Schubert </a:t>
            </a:r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Grimm, 2009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40447"/>
            <a:ext cx="3051055" cy="220486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96101" y="2996952"/>
            <a:ext cx="8747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menosprezadas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por desconhecimento do 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risco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6101" y="4077072"/>
            <a:ext cx="8747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meio desportivo=atletas aprendem a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conviver com dor e lesões</a:t>
            </a:r>
          </a:p>
          <a:p>
            <a:endParaRPr lang="pt-BR" dirty="0"/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5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4"/>
    </mc:Choice>
    <mc:Fallback xmlns="">
      <p:transition spd="slow" advTm="26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887"/>
            <a:ext cx="6768752" cy="498614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INFECÇÕES NO ESPORTE</a:t>
            </a: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grande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morbidade física e mental em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atletas (alto desempenho)</a:t>
            </a:r>
          </a:p>
          <a:p>
            <a:pPr marL="0" indent="0"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devido ao afastamento/redução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das atividades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físicas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860032" y="5733256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Diaz et al, 2000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3"/>
    </mc:Choice>
    <mc:Fallback xmlns="">
      <p:transition spd="slow" advTm="19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5222912" cy="419646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Micose afasta atleta do basquete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5222912" cy="5505475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pt-BR" altLang="pt-BR" dirty="0" smtClean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Ainda </a:t>
            </a:r>
            <a:r>
              <a:rPr lang="pt-BR" altLang="pt-BR" dirty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em recuperação de uma infecção no pé causada por uma micose, o pivô Rafael </a:t>
            </a:r>
            <a:r>
              <a:rPr lang="pt-BR" altLang="pt-BR" dirty="0" err="1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Babby</a:t>
            </a:r>
            <a:r>
              <a:rPr lang="pt-BR" altLang="pt-BR" dirty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 surpreendeu a todos no treino de ontem, no Ginásio Poliesportivo, ao pedir afastamento do Franca Basquete para se tratar de problemas físicos, psicológicos e pessoais, que afetam seu rendimento em quadra</a:t>
            </a:r>
            <a:r>
              <a:rPr lang="pt-BR" altLang="pt-BR" dirty="0" smtClean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spcBef>
                <a:spcPct val="0"/>
              </a:spcBef>
            </a:pPr>
            <a:endParaRPr lang="pt-BR" altLang="pt-BR" dirty="0">
              <a:solidFill>
                <a:srgbClr val="525252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pt-BR" altLang="pt-BR" dirty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No final do treinamento, </a:t>
            </a:r>
            <a:r>
              <a:rPr lang="pt-BR" altLang="pt-BR" dirty="0" err="1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Babby</a:t>
            </a:r>
            <a:r>
              <a:rPr lang="pt-BR" altLang="pt-BR" dirty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 se reuniu com o presidente do clube, Luís Carlos Teixeira, e com o técnico Hélio Rubens Garcia para tratar do assunto. “Não estou me desligando do time e sim pedindo um período de afastamento em razão da infecção no pé e das últimas lesões que tive na carreira. Sou um atleta de alto nível e meu corpo não está respondendo, desgastou. Por isso, decidi pensar em minha saúde neste momento”, declarou o pivô à reportagem</a:t>
            </a:r>
            <a:r>
              <a:rPr lang="pt-BR" altLang="pt-BR" dirty="0" smtClean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spcBef>
                <a:spcPct val="0"/>
              </a:spcBef>
            </a:pPr>
            <a:endParaRPr lang="pt-BR" altLang="pt-BR" dirty="0">
              <a:solidFill>
                <a:srgbClr val="525252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pt-BR" altLang="pt-BR" dirty="0" smtClean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pt-BR" altLang="pt-BR" dirty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técnico Hélio Rubens Garcia relatou o estado clínico atual do atleta. “Ele está adoentado, em processo de tratamento. O </a:t>
            </a:r>
            <a:r>
              <a:rPr lang="pt-BR" altLang="pt-BR" dirty="0" err="1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Babby</a:t>
            </a:r>
            <a:r>
              <a:rPr lang="pt-BR" altLang="pt-BR" dirty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 vai se licenciar para resolver seus problemas físicos. Ele se encontra um pouco depressivo e fragilizado”, revelou o treinador </a:t>
            </a:r>
            <a:r>
              <a:rPr lang="pt-BR" altLang="pt-BR" dirty="0" err="1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francano</a:t>
            </a:r>
            <a:r>
              <a:rPr lang="pt-BR" altLang="pt-BR" dirty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altLang="pt-BR" sz="1050" dirty="0">
              <a:solidFill>
                <a:srgbClr val="555555"/>
              </a:solidFill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pic>
        <p:nvPicPr>
          <p:cNvPr id="1029" name="Picture 5" descr="Pivô Rafael Babby pede afastamento do Vivo/Franca">
            <a:hlinkClick r:id="rId5" tooltip="Babby no Póli ontem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12" y="1777308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245607" y="3793532"/>
            <a:ext cx="18373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altLang="pt-BR" sz="1400" dirty="0" err="1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Babby</a:t>
            </a:r>
            <a:r>
              <a:rPr lang="pt-BR" altLang="pt-BR" sz="1400" dirty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 no </a:t>
            </a:r>
            <a:r>
              <a:rPr lang="pt-BR" altLang="pt-BR" sz="1400" dirty="0" err="1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Póli</a:t>
            </a:r>
            <a:r>
              <a:rPr lang="pt-BR" altLang="pt-BR" sz="1400" dirty="0">
                <a:solidFill>
                  <a:srgbClr val="525252"/>
                </a:solidFill>
                <a:latin typeface="Arial" pitchFamily="34" charset="0"/>
                <a:cs typeface="Arial" pitchFamily="34" charset="0"/>
              </a:rPr>
              <a:t> ontem</a:t>
            </a:r>
            <a:endParaRPr lang="pt-BR" altLang="pt-BR" sz="1400" dirty="0">
              <a:solidFill>
                <a:srgbClr val="555555"/>
              </a:solidFill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23528" y="5733256"/>
            <a:ext cx="8820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Fonte: http</a:t>
            </a:r>
            <a:r>
              <a:rPr lang="pt-BR" sz="1200" b="1" dirty="0"/>
              <a:t>://www.gcn.net.br/noticia/153520/esporte/2011/12/pivo-rafael-babby-pede-afastament0-d0-viv0-franca-153520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987824" y="692696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39551" y="908720"/>
            <a:ext cx="1065515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843808" y="1484784"/>
            <a:ext cx="1889956" cy="219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574588" y="2566214"/>
            <a:ext cx="4861507" cy="13668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4"/>
    </mc:Choice>
    <mc:Fallback xmlns="">
      <p:transition spd="slow" advTm="2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0837" y="296863"/>
            <a:ext cx="6916080" cy="96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72" tIns="114264" rIns="88872" bIns="11426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 smtClean="0">
                <a:ln>
                  <a:noFill/>
                </a:ln>
                <a:solidFill>
                  <a:srgbClr val="413F40"/>
                </a:solidFill>
                <a:effectLst/>
                <a:latin typeface="Tahoma" pitchFamily="34" charset="0"/>
                <a:cs typeface="Tahoma" pitchFamily="34" charset="0"/>
              </a:rPr>
              <a:t>Internado com uma infecção na perna, Fernando Viana desfalca o JEC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872" tIns="114264" rIns="88872" bIns="114264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872" tIns="114264" rIns="88872" bIns="114264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50837" y="1852517"/>
            <a:ext cx="436517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  <a:t>O atacante Fernando Viana será desfalque no Joinville para a partida contra o Metropolitano, nesta quinta-feira, em Blumenau. O jogador, que foi poupado do treino de segunda-feira, foi barrado pelo departamento médico por causa de uma infecção na perna direita que foi ocasionada por um pequeno ferimento. </a:t>
            </a:r>
            <a:b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  <a:t>O atleta está internado no Hospital da Unimed. De acordo com o departamento médico do JEC, a infecção - chamada de celulite - é causada por uma bactéria que ataca a gordura localizada entre a pele e o músculo. Sentindo dores na panturrilha, Viana foi examinado pelo médico do clube, Dr. André Vilela, e depois foi internado. </a:t>
            </a:r>
            <a:b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  <a:t>O atleta deve permanecer no hospital por pelo menos três dias. Neste período, exame devem apontar qual é o tipo da bactéria causadora da infecção. Enquanto isso, ele continuará sendo medicado. </a:t>
            </a:r>
            <a:b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C3E35"/>
                </a:solidFill>
                <a:effectLst/>
                <a:latin typeface="Arial" pitchFamily="34" charset="0"/>
                <a:cs typeface="Arial" pitchFamily="34" charset="0"/>
              </a:rPr>
              <a:t>— </a:t>
            </a:r>
            <a:endParaRPr kumimoji="0" lang="pt-BR" alt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Enviar para um amigo">
            <a:hlinkClick r:id="rId5" tooltip="Enviar para um amigo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90513"/>
            <a:ext cx="523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805234" y="2636912"/>
            <a:ext cx="172819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48880"/>
            <a:ext cx="3428800" cy="227849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8900" y="6147578"/>
            <a:ext cx="959566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Fonte: http</a:t>
            </a:r>
            <a:r>
              <a:rPr lang="pt-BR" sz="1200" b="1" dirty="0"/>
              <a:t>://</a:t>
            </a:r>
            <a:r>
              <a:rPr lang="pt-BR" sz="1050" b="1" dirty="0"/>
              <a:t>anoticia.clicrbs.com.br/sc/esportes/jec/noticia/2014/01/internado-com-uma-infeccao-na-perna-fernando-viana-desfalca-o-jec-4402571.html?impressao=sim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49689" y="3538749"/>
            <a:ext cx="74144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0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8"/>
    </mc:Choice>
    <mc:Fallback xmlns="">
      <p:transition spd="slow" advTm="2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7772400" cy="1500187"/>
          </a:xfrm>
        </p:spPr>
        <p:txBody>
          <a:bodyPr/>
          <a:lstStyle/>
          <a:p>
            <a:pPr algn="ctr"/>
            <a:r>
              <a:rPr lang="pt-BR" sz="4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FISIOTERAPEUTA?</a:t>
            </a:r>
            <a:endParaRPr lang="pt-BR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1" y="3429000"/>
            <a:ext cx="2466975" cy="1847850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9"/>
    </mc:Choice>
    <mc:Fallback xmlns="">
      <p:transition spd="slow" advTm="1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887"/>
            <a:ext cx="6768752" cy="498614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INFECÇÕES NO ESPORTE</a:t>
            </a: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5800" y="1981200"/>
            <a:ext cx="8062664" cy="4114800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profissionais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saúde do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esporte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classificação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dos esportes pelo grau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contato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medidas profiláticas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tratamento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rápido 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adequado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percepção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da necessidade do afastamento temporário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(doença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intensidade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do esporte ou da medicação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utilizada)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76056" y="597240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Diaz et al, 2000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57"/>
    </mc:Choice>
    <mc:Fallback xmlns="">
      <p:transition spd="slow" advTm="5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fdeportes.com/efd163/infeccoes-cutaneas-no-esporte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2" y="1844824"/>
            <a:ext cx="875987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415431" y="5733256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Diaz,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Guillen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Carrero, 1999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667949" y="1662471"/>
            <a:ext cx="3240360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/>
          <p:cNvCxnSpPr/>
          <p:nvPr/>
        </p:nvCxnSpPr>
        <p:spPr>
          <a:xfrm>
            <a:off x="395536" y="3672205"/>
            <a:ext cx="648072" cy="0"/>
          </a:xfrm>
          <a:prstGeom prst="line">
            <a:avLst/>
          </a:prstGeom>
          <a:ln w="317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2123728" y="3248980"/>
            <a:ext cx="648072" cy="0"/>
          </a:xfrm>
          <a:prstGeom prst="line">
            <a:avLst/>
          </a:prstGeom>
          <a:ln w="317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19572" y="476672"/>
            <a:ext cx="759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CLASSIFICAÇÃO DE CONTATO</a:t>
            </a:r>
            <a:endParaRPr lang="pt-BR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9"/>
    </mc:Choice>
    <mc:Fallback xmlns="">
      <p:transition spd="slow" advTm="17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224372" cy="3528392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0"/>
    </mc:Choice>
    <mc:Fallback xmlns="">
      <p:transition spd="slow" advTm="1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962400" y="6400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696200" cy="2438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>QUANDO A MICROBIOLOGIA </a:t>
            </a:r>
            <a:br>
              <a:rPr lang="pt-BR" sz="3600" b="1" dirty="0" smtClean="0">
                <a:solidFill>
                  <a:srgbClr val="006600"/>
                </a:solidFill>
                <a:latin typeface="Arial" charset="0"/>
              </a:rPr>
            </a:br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/>
            </a:r>
            <a:br>
              <a:rPr lang="pt-BR" sz="3600" b="1" dirty="0" smtClean="0">
                <a:solidFill>
                  <a:srgbClr val="006600"/>
                </a:solidFill>
                <a:latin typeface="Arial" charset="0"/>
              </a:rPr>
            </a:br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>ESTÁ PRESENTE NA ATUAÇÃO </a:t>
            </a:r>
            <a:br>
              <a:rPr lang="pt-BR" sz="3600" b="1" dirty="0" smtClean="0">
                <a:solidFill>
                  <a:srgbClr val="006600"/>
                </a:solidFill>
                <a:latin typeface="Arial" charset="0"/>
              </a:rPr>
            </a:br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/>
            </a:r>
            <a:br>
              <a:rPr lang="pt-BR" sz="3600" b="1" dirty="0" smtClean="0">
                <a:solidFill>
                  <a:srgbClr val="006600"/>
                </a:solidFill>
                <a:latin typeface="Arial" charset="0"/>
              </a:rPr>
            </a:br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>DO </a:t>
            </a:r>
            <a:r>
              <a:rPr lang="pt-BR" sz="36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FISIOTERAPEUTA</a:t>
            </a:r>
            <a:r>
              <a:rPr lang="pt-BR" sz="3600" b="1" dirty="0" smtClean="0">
                <a:solidFill>
                  <a:srgbClr val="006600"/>
                </a:solidFill>
                <a:latin typeface="Arial" charset="0"/>
              </a:rPr>
              <a:t>?</a:t>
            </a:r>
            <a:br>
              <a:rPr lang="pt-BR" sz="3600" b="1" dirty="0" smtClean="0">
                <a:solidFill>
                  <a:srgbClr val="006600"/>
                </a:solidFill>
                <a:latin typeface="Arial" charset="0"/>
              </a:rPr>
            </a:br>
            <a:endParaRPr lang="pt-BR" sz="3600" b="1" dirty="0" smtClean="0">
              <a:solidFill>
                <a:srgbClr val="006600"/>
              </a:solidFill>
              <a:latin typeface="Arial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"/>
    </mc:Choice>
    <mc:Fallback xmlns="">
      <p:transition spd="slow" advTm="6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60848"/>
            <a:ext cx="6368955" cy="2879378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5"/>
    </mc:Choice>
    <mc:Fallback xmlns="">
      <p:transition spd="slow" advTm="1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190625"/>
            <a:ext cx="5905500" cy="447675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598774" y="2955877"/>
            <a:ext cx="864096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5935150" y="2682416"/>
            <a:ext cx="432048" cy="396044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5217911" y="4149080"/>
            <a:ext cx="864096" cy="792088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7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4"/>
    </mc:Choice>
    <mc:Fallback xmlns="">
      <p:transition spd="slow" advTm="1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673191"/>
            <a:ext cx="2466975" cy="18478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8" y="4673191"/>
            <a:ext cx="2466975" cy="18478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73" y="2785581"/>
            <a:ext cx="2647950" cy="17240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40" y="779497"/>
            <a:ext cx="2619375" cy="17430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1" y="727110"/>
            <a:ext cx="2466975" cy="18478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61" y="552409"/>
            <a:ext cx="2857500" cy="3781425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1885978" y="1684807"/>
            <a:ext cx="864096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4343504" y="1651034"/>
            <a:ext cx="864096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7092280" y="2969771"/>
            <a:ext cx="864096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1602277" y="4513460"/>
            <a:ext cx="864096" cy="129991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6038228" y="5597116"/>
            <a:ext cx="864096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2479662" y="2781727"/>
            <a:ext cx="1863842" cy="172787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Á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26"/>
    </mc:Choice>
    <mc:Fallback xmlns="">
      <p:transition spd="slow" advTm="6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887"/>
            <a:ext cx="6768752" cy="498614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INFECÇÕES NO ESPORTE</a:t>
            </a: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5800" y="1981200"/>
            <a:ext cx="8062664" cy="4114800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retorno à prática desportiva será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proporcional: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à gravidade da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doença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intensidade da atividade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esportiva</a:t>
            </a:r>
          </a:p>
          <a:p>
            <a:pPr lvl="1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tempo necessário para o tratamento da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infeccção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serão correlacionados ao esporte amador ou de elite.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148064" y="596408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Diaz et al, 2000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2"/>
    </mc:Choice>
    <mc:Fallback xmlns="">
      <p:transition spd="slow" advTm="2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1470025"/>
          </a:xfrm>
        </p:spPr>
        <p:txBody>
          <a:bodyPr/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E o 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coronavírus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52936"/>
            <a:ext cx="4478039" cy="297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0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5"/>
    </mc:Choice>
    <mc:Fallback xmlns="">
      <p:transition spd="slow" advTm="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" y="846987"/>
            <a:ext cx="8959588" cy="524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4"/>
    </mc:Choice>
    <mc:Fallback xmlns="">
      <p:transition spd="slow" advTm="26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320008"/>
          </a:xfrm>
        </p:spPr>
        <p:txBody>
          <a:bodyPr>
            <a:normAutofit fontScale="92500"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Coriza, tosse, dor de garganta e febre</a:t>
            </a:r>
          </a:p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Pneumonia</a:t>
            </a:r>
          </a:p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Período de incubação: 2 a 14 dias</a:t>
            </a:r>
          </a:p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Transmissão: por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contato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próximo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 pessoa a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pessoa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79912" y="5877272"/>
            <a:ext cx="5044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www.saude.sp.gov.br/resources/cve-centro-de-vigilancia-epidemiologica/areas-de-vigilancia/doencas-de-transmissao-respiratoria/coronavirus.html</a:t>
            </a: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9"/>
    </mc:Choice>
    <mc:Fallback xmlns="">
      <p:transition spd="slow" advTm="3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Quais cuidados os profissionais de saúde devem ter ao entrar em contato com um caso suspeito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2088232"/>
          </a:xfrm>
        </p:spPr>
        <p:txBody>
          <a:bodyPr>
            <a:normAutofit/>
          </a:bodyPr>
          <a:lstStyle/>
          <a:p>
            <a:pPr fontAlgn="base"/>
            <a:r>
              <a:rPr lang="pt-B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Utilizar </a:t>
            </a:r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medidas de precaução padrão, de contato e de gotículas, e  para algumas situações medidas de  precaução por </a:t>
            </a:r>
            <a:r>
              <a:rPr lang="pt-B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aerossóis</a:t>
            </a:r>
          </a:p>
          <a:p>
            <a:pPr fontAlgn="base"/>
            <a:r>
              <a:rPr lang="pt-B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LAVAGEM DAS MÃOS</a:t>
            </a:r>
            <a:endParaRPr lang="pt-B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4" name="Picture 8" descr="D:\CIBELE\AULAS E PAINÉIS\imagens-microbiologia2007\paramentação000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437112"/>
            <a:ext cx="1801368" cy="1353312"/>
          </a:xfrm>
          <a:prstGeom prst="rect">
            <a:avLst/>
          </a:prstGeom>
          <a:noFill/>
        </p:spPr>
      </p:pic>
      <p:pic>
        <p:nvPicPr>
          <p:cNvPr id="5" name="Picture 8" descr="D:\CIBELE\AULAS E PAINÉIS\imagens-microbiologia2007\paramentaconta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588224" y="3356992"/>
            <a:ext cx="2162826" cy="2883768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94" y="4221088"/>
            <a:ext cx="1949202" cy="19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67544" y="6391628"/>
            <a:ext cx="828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https://portalarquivos2.saude.gov.br/images/pdf/2020/fevereiro/21/2020-02-21-Boletim-Epidemiologico03.pdf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3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05"/>
    </mc:Choice>
    <mc:Fallback xmlns="">
      <p:transition spd="slow" advTm="6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52" y="260648"/>
            <a:ext cx="8238096" cy="475238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90" y="4941168"/>
            <a:ext cx="7372350" cy="11334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52952" y="6290156"/>
            <a:ext cx="869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/>
              <a:t>https://exame.com/carreira/fisioterapeuta-conheca-a-profissao-que-cresceu-725-na-pandemia/?fbclid=IwAR19VyK1FzkEiE3YUREG5lWXeNqOc-_UfMe6KJ0kPbcwTYCPrVGT_wQBRjA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5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14"/>
    </mc:Choice>
    <mc:Fallback xmlns="">
      <p:transition spd="slow" advTm="66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CIBELE\FOTOS\aerea_hcfmusp.jp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D:\CIBELE\FOTOS\fotos Mi (26-05-06)\grupo dia H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129540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609600" y="5486400"/>
            <a:ext cx="74676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 b="1" dirty="0">
                <a:latin typeface="Arial" charset="0"/>
              </a:rPr>
              <a:t>OFICINA DE ATIVIDADES FISIOTERAPIA EM GRUPO  </a:t>
            </a:r>
          </a:p>
          <a:p>
            <a:pPr algn="ctr">
              <a:spcBef>
                <a:spcPct val="50000"/>
              </a:spcBef>
            </a:pPr>
            <a:r>
              <a:rPr lang="pt-BR" sz="1400" b="1" dirty="0" smtClean="0">
                <a:latin typeface="Arial" charset="0"/>
              </a:rPr>
              <a:t>Enfermaria de Moléstias infecciosas </a:t>
            </a:r>
            <a:r>
              <a:rPr lang="pt-BR" sz="1400" b="1" dirty="0">
                <a:latin typeface="Arial" charset="0"/>
              </a:rPr>
              <a:t>- ICHC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667000" y="6096000"/>
            <a:ext cx="3048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</a:pPr>
            <a:r>
              <a:rPr lang="pt-BR" sz="2800" b="1">
                <a:solidFill>
                  <a:schemeClr val="accent2"/>
                </a:solidFill>
              </a:rPr>
              <a:t>ciberto@usp.br</a:t>
            </a:r>
          </a:p>
          <a:p>
            <a:pPr>
              <a:spcBef>
                <a:spcPct val="50000"/>
              </a:spcBef>
            </a:pPr>
            <a:endParaRPr lang="pt-BR" sz="2800"/>
          </a:p>
        </p:txBody>
      </p:sp>
      <p:sp>
        <p:nvSpPr>
          <p:cNvPr id="27656" name="WordArt 8"/>
          <p:cNvSpPr>
            <a:spLocks noChangeArrowheads="1" noChangeShapeType="1" noTextEdit="1"/>
          </p:cNvSpPr>
          <p:nvPr/>
        </p:nvSpPr>
        <p:spPr bwMode="auto">
          <a:xfrm>
            <a:off x="3276600" y="990600"/>
            <a:ext cx="27051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OBRIGADA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1"/>
    </mc:Choice>
    <mc:Fallback xmlns="">
      <p:transition spd="slow" advTm="35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CIBELE\FOTOS\aerea_hcfmusp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Grp="1" noChangeArrowheads="1"/>
          </p:cNvSpPr>
          <p:nvPr>
            <p:ph idx="1"/>
          </p:nvPr>
        </p:nvSpPr>
        <p:spPr>
          <a:xfrm>
            <a:off x="762000" y="2204864"/>
            <a:ext cx="8382000" cy="2667000"/>
          </a:xfrm>
        </p:spPr>
        <p:txBody>
          <a:bodyPr/>
          <a:lstStyle/>
          <a:p>
            <a:pPr eaLnBrk="1" hangingPunct="1"/>
            <a:r>
              <a:rPr lang="pt-BR" sz="2800" b="1" dirty="0" smtClean="0">
                <a:latin typeface="Arial" charset="0"/>
              </a:rPr>
              <a:t>AGENTE CONTAMINADOR</a:t>
            </a:r>
          </a:p>
          <a:p>
            <a:pPr eaLnBrk="1" hangingPunct="1"/>
            <a:endParaRPr lang="pt-BR" sz="2800" b="1" dirty="0" smtClean="0">
              <a:latin typeface="Arial" charset="0"/>
            </a:endParaRPr>
          </a:p>
          <a:p>
            <a:pPr eaLnBrk="1" hangingPunct="1"/>
            <a:r>
              <a:rPr lang="pt-BR" sz="2800" b="1" dirty="0" smtClean="0">
                <a:latin typeface="Arial" charset="0"/>
              </a:rPr>
              <a:t>RISCO DE CONTAMINAÇÃO</a:t>
            </a:r>
          </a:p>
          <a:p>
            <a:pPr eaLnBrk="1" hangingPunct="1"/>
            <a:endParaRPr lang="pt-BR" sz="2800" b="1" dirty="0" smtClean="0">
              <a:latin typeface="Arial" charset="0"/>
            </a:endParaRPr>
          </a:p>
          <a:p>
            <a:pPr eaLnBrk="1" hangingPunct="1"/>
            <a:r>
              <a:rPr lang="pt-BR" sz="2800" b="1" dirty="0" smtClean="0">
                <a:latin typeface="Arial" charset="0"/>
              </a:rPr>
              <a:t>MEMBRO DA EQUIPE MULTIPROFISSIONAL</a:t>
            </a:r>
          </a:p>
          <a:p>
            <a:pPr eaLnBrk="1" hangingPunct="1">
              <a:buFontTx/>
              <a:buNone/>
            </a:pPr>
            <a:endParaRPr lang="pt-BR" sz="2800" dirty="0" smtClean="0"/>
          </a:p>
          <a:p>
            <a:pPr eaLnBrk="1" hangingPunct="1">
              <a:buFontTx/>
              <a:buNone/>
            </a:pPr>
            <a:endParaRPr lang="pt-BR" sz="2800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3"/>
    </mc:Choice>
    <mc:Fallback xmlns="">
      <p:transition spd="slow" advTm="2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34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CIBELE\FOTOS\aerea_hcfmusp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8100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962400" y="6400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09600" y="2438400"/>
            <a:ext cx="7772400" cy="1143000"/>
          </a:xfrm>
        </p:spPr>
        <p:txBody>
          <a:bodyPr/>
          <a:lstStyle/>
          <a:p>
            <a:pPr eaLnBrk="1" hangingPunct="1"/>
            <a:r>
              <a:rPr lang="pt-BR" sz="3600" b="1" smtClean="0">
                <a:solidFill>
                  <a:srgbClr val="006600"/>
                </a:solidFill>
                <a:latin typeface="Arial" charset="0"/>
              </a:rPr>
              <a:t>AGENTE CONTAMINADOR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24" y="3429000"/>
            <a:ext cx="3048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9"/>
    </mc:Choice>
    <mc:Fallback xmlns="">
      <p:transition spd="slow" advTm="3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6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9|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.3|8.5|5.1|6.2|6.3|18.5|1.2|1.1|4.1|7|8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3|3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.2|3|7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|2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|2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8|2.1|1.9|1.7|1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6.7|10.2|9.3|21|14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|35.6|7.2|5.4|1|1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5.9|2.4|14.5|3.1|15.6|2.1|11.6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17863</TotalTime>
  <Words>1115</Words>
  <Application>Microsoft Office PowerPoint</Application>
  <PresentationFormat>Apresentação na tela (4:3)</PresentationFormat>
  <Paragraphs>231</Paragraphs>
  <Slides>79</Slides>
  <Notes>2</Notes>
  <HiddenSlides>1</HiddenSlides>
  <MMClips>78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0" baseType="lpstr">
      <vt:lpstr>Tema do Office</vt:lpstr>
      <vt:lpstr>A MICROBIOLOGIA NA FISIOTERAPIA</vt:lpstr>
      <vt:lpstr>Apresentação do PowerPoint</vt:lpstr>
      <vt:lpstr>Apresentação do PowerPoint</vt:lpstr>
      <vt:lpstr>Apresentação do PowerPoint</vt:lpstr>
      <vt:lpstr>QUANDO A MICROBIOLOGIA   ESTÁ PRESENTE NO NOSSO   DIA A DIA?</vt:lpstr>
      <vt:lpstr>Apresentação do PowerPoint</vt:lpstr>
      <vt:lpstr>QUANDO A MICROBIOLOGIA   ESTÁ PRESENTE NA ATUAÇÃO   DO FISIOTERAPEUTA? </vt:lpstr>
      <vt:lpstr>Apresentação do PowerPoint</vt:lpstr>
      <vt:lpstr>AGENTE CONTAMINADOR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CURSO AVANÇADO DE LAVAGEM DE MÃOS </vt:lpstr>
      <vt:lpstr>Apresentação do PowerPoint</vt:lpstr>
      <vt:lpstr>Apresentação do PowerPoint</vt:lpstr>
      <vt:lpstr>Apresentação do PowerPoint</vt:lpstr>
      <vt:lpstr>INFECÇÕES HOSPITALARES</vt:lpstr>
      <vt:lpstr>Apresentação do PowerPoint</vt:lpstr>
      <vt:lpstr>RISCO DE CONTAMINAÇÃO</vt:lpstr>
      <vt:lpstr>Apresentação do PowerPoint</vt:lpstr>
      <vt:lpstr>PRECAUÇÕES RESPIRATÓRIAS (aerossóis e gotículas)</vt:lpstr>
      <vt:lpstr>Apresentação do PowerPoint</vt:lpstr>
      <vt:lpstr>PRECAUÇÕES DE CONTATO</vt:lpstr>
      <vt:lpstr>Apresentação do PowerPoint</vt:lpstr>
      <vt:lpstr>PRECAUÇÕES DE CONTATO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INFECÇÕES NO ESPORTE</vt:lpstr>
      <vt:lpstr>INFECÇÕES NO ESPORTE</vt:lpstr>
      <vt:lpstr>INFECÇÕES NO ESPORTE</vt:lpstr>
      <vt:lpstr>INFECÇÕES NO ESPORTE</vt:lpstr>
      <vt:lpstr>INFECÇÕES CUTÂNEAS</vt:lpstr>
      <vt:lpstr>INFECÇÕES CUTÂNEAS</vt:lpstr>
      <vt:lpstr>INFECÇÕES NO ESPORTE</vt:lpstr>
      <vt:lpstr>Micose afasta atleta do basquete</vt:lpstr>
      <vt:lpstr>Apresentação do PowerPoint</vt:lpstr>
      <vt:lpstr>Apresentação do PowerPoint</vt:lpstr>
      <vt:lpstr>INFECÇÕES NO ESPORTE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INFECÇÕES NO ESPORTE</vt:lpstr>
      <vt:lpstr>E o coronavírus?</vt:lpstr>
      <vt:lpstr>Apresentação do PowerPoint</vt:lpstr>
      <vt:lpstr>COVID-19</vt:lpstr>
      <vt:lpstr>Quais cuidados os profissionais de saúde devem ter ao entrar em contato com um caso suspeito ? </vt:lpstr>
      <vt:lpstr>Apresentação do PowerPoint</vt:lpstr>
      <vt:lpstr>Apresentação do PowerPoint</vt:lpstr>
    </vt:vector>
  </TitlesOfParts>
  <Company>cibfab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cibele/fabio</dc:creator>
  <cp:lastModifiedBy>Cibele Berto</cp:lastModifiedBy>
  <cp:revision>244</cp:revision>
  <dcterms:created xsi:type="dcterms:W3CDTF">2007-02-17T10:39:44Z</dcterms:created>
  <dcterms:modified xsi:type="dcterms:W3CDTF">2021-04-19T23:12:25Z</dcterms:modified>
</cp:coreProperties>
</file>