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37"/>
  </p:notesMasterIdLst>
  <p:sldIdLst>
    <p:sldId id="29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5" r:id="rId28"/>
    <p:sldId id="286" r:id="rId29"/>
    <p:sldId id="287" r:id="rId30"/>
    <p:sldId id="284" r:id="rId31"/>
    <p:sldId id="288" r:id="rId32"/>
    <p:sldId id="289" r:id="rId33"/>
    <p:sldId id="290" r:id="rId34"/>
    <p:sldId id="291" r:id="rId35"/>
    <p:sldId id="292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88AE2-2C7A-D24B-886B-CB4F98FE1D8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C3845-220E-3042-B8EA-8F7E6B53FE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3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51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62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6504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047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819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791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989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9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22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0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9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14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92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56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10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2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>
            <a:extLst>
              <a:ext uri="{FF2B5EF4-FFF2-40B4-BE49-F238E27FC236}">
                <a16:creationId xmlns:a16="http://schemas.microsoft.com/office/drawing/2014/main" id="{F43AFBAA-BFC4-4DD1-BCAA-9CCD3EE25461}"/>
              </a:ext>
            </a:extLst>
          </p:cNvPr>
          <p:cNvSpPr>
            <a:spLocks noGrp="1"/>
          </p:cNvSpPr>
          <p:nvPr/>
        </p:nvSpPr>
        <p:spPr>
          <a:xfrm>
            <a:off x="2212532" y="2057401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Universidade de São Paulo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Faculdade de Economia, Administração e Contabilidade de Ribeirão Preto</a:t>
            </a:r>
            <a:endParaRPr lang="pt-BR" sz="3200" dirty="0"/>
          </a:p>
        </p:txBody>
      </p:sp>
      <p:sp>
        <p:nvSpPr>
          <p:cNvPr id="7" name="Subtítulo 4">
            <a:extLst>
              <a:ext uri="{FF2B5EF4-FFF2-40B4-BE49-F238E27FC236}">
                <a16:creationId xmlns:a16="http://schemas.microsoft.com/office/drawing/2014/main" id="{D79CBFC1-D8AA-4CC9-B282-2B053C238818}"/>
              </a:ext>
            </a:extLst>
          </p:cNvPr>
          <p:cNvSpPr>
            <a:spLocks noGrp="1"/>
          </p:cNvSpPr>
          <p:nvPr/>
        </p:nvSpPr>
        <p:spPr>
          <a:xfrm>
            <a:off x="2212532" y="3703700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pt-BR" sz="1800" b="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Economia Política Clássica</a:t>
            </a:r>
          </a:p>
          <a:p>
            <a:pPr>
              <a:lnSpc>
                <a:spcPct val="115000"/>
              </a:lnSpc>
            </a:pPr>
            <a:r>
              <a:rPr lang="pt-BR" sz="1800" b="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REC2401 / 2020</a:t>
            </a:r>
            <a:endParaRPr lang="pt-BR" sz="1800" b="1" kern="0" dirty="0"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4503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As façanhas de </a:t>
            </a:r>
            <a:r>
              <a:rPr lang="pt-BR" dirty="0" err="1"/>
              <a:t>Feuerbach</a:t>
            </a:r>
            <a:r>
              <a:rPr lang="pt-BR" dirty="0"/>
              <a:t>, segundo Marx: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17133"/>
            <a:ext cx="8915400" cy="5046903"/>
          </a:xfrm>
        </p:spPr>
        <p:txBody>
          <a:bodyPr>
            <a:normAutofit fontScale="40000" lnSpcReduction="20000"/>
          </a:bodyPr>
          <a:lstStyle/>
          <a:p>
            <a:endParaRPr lang="pt-BR" dirty="0"/>
          </a:p>
          <a:p>
            <a:pPr>
              <a:lnSpc>
                <a:spcPct val="130000"/>
              </a:lnSpc>
            </a:pPr>
            <a:r>
              <a:rPr lang="pt-BR" sz="4200" dirty="0"/>
              <a:t>A filosofia é a religião em forma de ideias, é uma outra forma de alienação =&gt; a filosofia explica o sentido da religião =&gt; Hegel permaneceu no mundo religioso ou alienado porque não toma como ponto de partida o homem concreto. </a:t>
            </a:r>
          </a:p>
          <a:p>
            <a:pPr>
              <a:lnSpc>
                <a:spcPct val="130000"/>
              </a:lnSpc>
            </a:pPr>
            <a:r>
              <a:rPr lang="pt-BR" sz="4200" dirty="0"/>
              <a:t>Homem ser biológico e ser social:</a:t>
            </a:r>
          </a:p>
          <a:p>
            <a:pPr indent="-163513">
              <a:lnSpc>
                <a:spcPct val="130000"/>
              </a:lnSpc>
              <a:buFont typeface="Courier New"/>
              <a:buChar char="o"/>
            </a:pPr>
            <a:r>
              <a:rPr lang="pt-BR" sz="3500" dirty="0"/>
              <a:t>Faz da relação social do homem ao homem o princípio básico da teoria </a:t>
            </a:r>
          </a:p>
          <a:p>
            <a:pPr indent="-163513">
              <a:lnSpc>
                <a:spcPct val="130000"/>
              </a:lnSpc>
              <a:buFont typeface="Courier New"/>
              <a:buChar char="o"/>
            </a:pPr>
            <a:r>
              <a:rPr lang="pt-BR" sz="3500" dirty="0"/>
              <a:t>Funda assim o materialismo e a ciência real</a:t>
            </a:r>
          </a:p>
          <a:p>
            <a:pPr indent="-163513">
              <a:lnSpc>
                <a:spcPct val="130000"/>
              </a:lnSpc>
              <a:buFont typeface="Courier New"/>
              <a:buChar char="o"/>
            </a:pPr>
            <a:r>
              <a:rPr lang="pt-BR" sz="3500" dirty="0"/>
              <a:t>Homem concreto, homem ser natural como base para toda filosofia </a:t>
            </a:r>
          </a:p>
          <a:p>
            <a:pPr indent="-163513">
              <a:lnSpc>
                <a:spcPct val="130000"/>
              </a:lnSpc>
              <a:buFont typeface="Courier New"/>
              <a:buChar char="o"/>
            </a:pPr>
            <a:r>
              <a:rPr lang="pt-BR" sz="3500" dirty="0"/>
              <a:t>O verdadeiro materialismo é o naturalismo </a:t>
            </a:r>
          </a:p>
          <a:p>
            <a:pPr indent="-163513">
              <a:lnSpc>
                <a:spcPct val="130000"/>
              </a:lnSpc>
              <a:buFont typeface="Courier New"/>
              <a:buChar char="o"/>
            </a:pPr>
            <a:r>
              <a:rPr lang="pt-BR" sz="3500" dirty="0"/>
              <a:t>O homem concreto ou o homem ser biológico é o sujeito, a substância</a:t>
            </a:r>
          </a:p>
          <a:p>
            <a:pPr indent="-163513">
              <a:lnSpc>
                <a:spcPct val="130000"/>
              </a:lnSpc>
              <a:buFont typeface="Courier New"/>
              <a:buChar char="o"/>
            </a:pPr>
            <a:r>
              <a:rPr lang="pt-BR" sz="3500" dirty="0"/>
              <a:t>Ao enfatizar a relação entre os homens, o homem é ao mesmo tempo um ser social. </a:t>
            </a:r>
          </a:p>
          <a:p>
            <a:pPr>
              <a:lnSpc>
                <a:spcPct val="130000"/>
              </a:lnSpc>
            </a:pPr>
            <a:r>
              <a:rPr lang="pt-BR" sz="5000" dirty="0"/>
              <a:t>O positivo absoluto não está na negação da negação, mas está fundado em si próprio.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7068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Sobre o terceiro ponto: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pt-BR" i="1" dirty="0"/>
              <a:t>Hegel: </a:t>
            </a:r>
            <a:r>
              <a:rPr lang="pt-BR" dirty="0"/>
              <a:t>movimento dos conceitos sob a forma tese, antítese e síntese. A filosofia converge para o saber absoluto em que todas as verdades anteriores, todos os momentos anteriores são ao mesmo tempo conservados e superados.</a:t>
            </a:r>
          </a:p>
          <a:p>
            <a:pPr>
              <a:lnSpc>
                <a:spcPct val="110000"/>
              </a:lnSpc>
            </a:pP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O ateísmo de Feuerbach não é a negação do teísmo, mas o absoluto positivo: o homem concreto, que voltou a si e tomou consciência do que é, não precisa negar nada, apenas parte do positivo do homem, ser natural que cria a si próprio através da história.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9581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4998" y="554838"/>
            <a:ext cx="8911687" cy="1280890"/>
          </a:xfrm>
        </p:spPr>
        <p:txBody>
          <a:bodyPr/>
          <a:lstStyle/>
          <a:p>
            <a:r>
              <a:rPr lang="pt-BR" dirty="0"/>
              <a:t>A influência de Hegel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25975" y="1835728"/>
            <a:ext cx="8915400" cy="3777622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Testos de Hegel comentados por Marx: </a:t>
            </a:r>
            <a:r>
              <a:rPr lang="pt-BR" i="1" dirty="0"/>
              <a:t>A Filosofia do Direito</a:t>
            </a:r>
            <a:r>
              <a:rPr lang="pt-BR" dirty="0"/>
              <a:t>; </a:t>
            </a:r>
            <a:r>
              <a:rPr lang="pt-BR" i="1" dirty="0"/>
              <a:t>A Fenomenologia do Espírito</a:t>
            </a:r>
            <a:r>
              <a:rPr lang="pt-BR" dirty="0"/>
              <a:t> e </a:t>
            </a:r>
            <a:r>
              <a:rPr lang="pt-BR" i="1" dirty="0"/>
              <a:t>Enciclopédia</a:t>
            </a:r>
            <a:r>
              <a:rPr lang="pt-BR" dirty="0"/>
              <a:t>. Nunca discutiu a </a:t>
            </a:r>
            <a:r>
              <a:rPr lang="pt-BR" i="1" dirty="0"/>
              <a:t>Filosofia da história</a:t>
            </a:r>
            <a:r>
              <a:rPr lang="pt-BR" dirty="0"/>
              <a:t>.</a:t>
            </a:r>
          </a:p>
          <a:p>
            <a:pPr>
              <a:lnSpc>
                <a:spcPct val="120000"/>
              </a:lnSpc>
            </a:pPr>
            <a:r>
              <a:rPr lang="pt-BR" dirty="0"/>
              <a:t>Não há nos textos de Marx referências diretas à dialética do senhor e do escravo. </a:t>
            </a:r>
          </a:p>
          <a:p>
            <a:pPr>
              <a:lnSpc>
                <a:spcPct val="120000"/>
              </a:lnSpc>
            </a:pPr>
            <a:r>
              <a:rPr lang="pt-BR" dirty="0"/>
              <a:t>MEF: </a:t>
            </a:r>
            <a:r>
              <a:rPr lang="pt-BR" i="1" dirty="0"/>
              <a:t>“A grandeza de A fenomenologia de Hegel e de seu resultado final – a dialética da negatividade como princípio motor e criador – consiste, de um lado, nisso de Hegel apreender a produção do homem por si mesmo como um processo, a objetivação como desobjetivação, como alienação e supressão da alienação; nisso, então, de ele apreender a essência do trabalho e conceber o homem objetivo, verdadeiro porque real, como resultado de seu próprio trabalho”.</a:t>
            </a:r>
          </a:p>
        </p:txBody>
      </p:sp>
    </p:spTree>
    <p:extLst>
      <p:ext uri="{BB962C8B-B14F-4D97-AF65-F5344CB8AC3E}">
        <p14:creationId xmlns:p14="http://schemas.microsoft.com/office/powerpoint/2010/main" val="1776485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Visão da história...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É a criação do homem por si mesmo: o homem como história do homem. </a:t>
            </a:r>
          </a:p>
          <a:p>
            <a:r>
              <a:rPr lang="pt-BR" dirty="0"/>
              <a:t>O homem cria realidades objetivas que se tornam exteriores e estranhas.</a:t>
            </a:r>
          </a:p>
          <a:p>
            <a:r>
              <a:rPr lang="pt-BR" dirty="0"/>
              <a:t>O homem se aliena no processo de criação.</a:t>
            </a:r>
          </a:p>
          <a:p>
            <a:r>
              <a:rPr lang="pt-BR" dirty="0"/>
              <a:t>Solução do enigma da história: desemboca da autocriação em uma autoalienação, depois em uma retomada das alienações...</a:t>
            </a:r>
          </a:p>
          <a:p>
            <a:r>
              <a:rPr lang="pt-BR" dirty="0"/>
              <a:t>A criação se opera por intermédio do trabalho (homem cria a si mesmo através da objetivação, da alienação e da retomada das alienações).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3768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Trabalho como essência em Hegel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Essência verificada do homem.</a:t>
            </a:r>
          </a:p>
          <a:p>
            <a:r>
              <a:rPr lang="pt-BR" dirty="0"/>
              <a:t>Vê apenas o lado positivo do trabalho e não seu lado negativo.</a:t>
            </a:r>
          </a:p>
          <a:p>
            <a:r>
              <a:rPr lang="pt-BR" i="1" dirty="0"/>
              <a:t>“O trabalho é o devir para si do homem no interior da alienação ou enquanto homem alienado”. </a:t>
            </a:r>
            <a:r>
              <a:rPr lang="pt-BR" dirty="0"/>
              <a:t>(MEF)”</a:t>
            </a:r>
          </a:p>
          <a:p>
            <a:r>
              <a:rPr lang="pt-BR" i="1" dirty="0"/>
              <a:t>“O único trabalho que Hegel conhece e reconhece é o trabalho abstrato do espírito”.</a:t>
            </a:r>
            <a:r>
              <a:rPr lang="pt-BR" dirty="0"/>
              <a:t>(MEF)</a:t>
            </a:r>
          </a:p>
          <a:p>
            <a:r>
              <a:rPr lang="pt-BR" dirty="0"/>
              <a:t>Marx enfatiza o trabalho verdadeiro do homem concreto.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9066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Processo metafísico versus processo real do homem concreto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Processo abstrato em Hegel: espírito (a ideia) envolvido no processo de objetivação; na fase final (saber absoluto) retoma e conserva as aquisições anteriores.</a:t>
            </a:r>
          </a:p>
          <a:p>
            <a:r>
              <a:rPr lang="pt-BR" dirty="0"/>
              <a:t>Marx: processo real, concreto e histórico. </a:t>
            </a:r>
          </a:p>
        </p:txBody>
      </p:sp>
    </p:spTree>
    <p:extLst>
      <p:ext uri="{BB962C8B-B14F-4D97-AF65-F5344CB8AC3E}">
        <p14:creationId xmlns:p14="http://schemas.microsoft.com/office/powerpoint/2010/main" val="2129362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Objetivação e alienação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Nem sempre é a mesma coisa.</a:t>
            </a:r>
          </a:p>
          <a:p>
            <a:r>
              <a:rPr lang="pt-BR" dirty="0"/>
              <a:t>Em Hegel: toda objetivação é afinal alienação, pois o espírito só se satisfaz quando se encontra a si mesmo em seus objetos (quando a subjetividade coincide com a objetividade).</a:t>
            </a:r>
          </a:p>
          <a:p>
            <a:r>
              <a:rPr lang="pt-BR" dirty="0"/>
              <a:t>Em Marx: a objetivação é um processo histórico concreto que se torna alienação em certas circunstâncias. Pode não existir quando se compreende o processo real.</a:t>
            </a:r>
          </a:p>
        </p:txBody>
      </p:sp>
    </p:spTree>
    <p:extLst>
      <p:ext uri="{BB962C8B-B14F-4D97-AF65-F5344CB8AC3E}">
        <p14:creationId xmlns:p14="http://schemas.microsoft.com/office/powerpoint/2010/main" val="1367758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2598" y="637964"/>
            <a:ext cx="8911687" cy="1280890"/>
          </a:xfrm>
        </p:spPr>
        <p:txBody>
          <a:bodyPr>
            <a:normAutofit/>
          </a:bodyPr>
          <a:lstStyle/>
          <a:p>
            <a:r>
              <a:rPr lang="pt-BR" dirty="0"/>
              <a:t>A retomada das alienações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Por meio da revolução, em Marx.</a:t>
            </a:r>
          </a:p>
          <a:p>
            <a:r>
              <a:rPr lang="pt-BR" dirty="0"/>
              <a:t>Em Hegel: </a:t>
            </a:r>
            <a:r>
              <a:rPr lang="pt-BR" i="1" dirty="0"/>
              <a:t>“O ato de </a:t>
            </a:r>
            <a:r>
              <a:rPr lang="pt-BR" i="1" dirty="0" err="1"/>
              <a:t>autoengendramento</a:t>
            </a:r>
            <a:r>
              <a:rPr lang="pt-BR" i="1" dirty="0"/>
              <a:t> e de </a:t>
            </a:r>
            <a:r>
              <a:rPr lang="pt-BR" i="1" dirty="0" err="1"/>
              <a:t>autoobjetivação</a:t>
            </a:r>
            <a:r>
              <a:rPr lang="pt-BR" i="1" dirty="0"/>
              <a:t> do homem foi concebido [por Hegel] de maneira formal e abstrata” </a:t>
            </a:r>
            <a:r>
              <a:rPr lang="pt-BR" dirty="0"/>
              <a:t>=&gt; a alienação não fora suprimida =&gt; todas a fases anteriores e todas as situações são conservadas ao serem simplesmente pensadas. =&gt; a retomada das alienações se opera simplesmente pelo fato de os objetos serem pensados.</a:t>
            </a:r>
          </a:p>
          <a:p>
            <a:r>
              <a:rPr lang="pt-BR" dirty="0"/>
              <a:t>Mas pensar os objetos não significa transformá-los: em Hegel, tudo permanece em seu estado. Em Marx, haveria a verdadeira transformação.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9247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1034" y="568691"/>
            <a:ext cx="8911687" cy="1280890"/>
          </a:xfrm>
        </p:spPr>
        <p:txBody>
          <a:bodyPr/>
          <a:lstStyle/>
          <a:p>
            <a:r>
              <a:rPr lang="pt-BR" dirty="0"/>
              <a:t>O naturalismo de Marx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Naturalismo consequente ou humanismo.</a:t>
            </a:r>
          </a:p>
          <a:p>
            <a:r>
              <a:rPr lang="pt-BR" dirty="0"/>
              <a:t>Oposição ao idealismo.</a:t>
            </a:r>
          </a:p>
          <a:p>
            <a:r>
              <a:rPr lang="pt-BR" dirty="0"/>
              <a:t>Só o naturalismo é capaz de compreender o ato da história.</a:t>
            </a:r>
          </a:p>
          <a:p>
            <a:r>
              <a:rPr lang="pt-BR" dirty="0"/>
              <a:t>Combina os pensamentos de Hegel e de Feuerbach.</a:t>
            </a:r>
          </a:p>
          <a:p>
            <a:r>
              <a:rPr lang="pt-BR" dirty="0"/>
              <a:t>Marx substitui com o ser concreto, o ser natural, a substância ou ideia hegelianas =&gt; Marx o feuerbachiano! </a:t>
            </a:r>
          </a:p>
        </p:txBody>
      </p:sp>
    </p:spTree>
    <p:extLst>
      <p:ext uri="{BB962C8B-B14F-4D97-AF65-F5344CB8AC3E}">
        <p14:creationId xmlns:p14="http://schemas.microsoft.com/office/powerpoint/2010/main" val="2929355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Teses sobre Feuerbach</a:t>
            </a:r>
          </a:p>
        </p:txBody>
      </p:sp>
    </p:spTree>
    <p:extLst>
      <p:ext uri="{BB962C8B-B14F-4D97-AF65-F5344CB8AC3E}">
        <p14:creationId xmlns:p14="http://schemas.microsoft.com/office/powerpoint/2010/main" val="233205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9940" y="3429000"/>
            <a:ext cx="8915399" cy="2262781"/>
          </a:xfrm>
        </p:spPr>
        <p:txBody>
          <a:bodyPr/>
          <a:lstStyle/>
          <a:p>
            <a:r>
              <a:rPr lang="pt-BR" dirty="0"/>
              <a:t>Da crítica da economia ao materialismo histórico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EA97840-DC60-41F8-9775-44C2A930955D}"/>
              </a:ext>
            </a:extLst>
          </p:cNvPr>
          <p:cNvSpPr txBox="1"/>
          <p:nvPr/>
        </p:nvSpPr>
        <p:spPr>
          <a:xfrm>
            <a:off x="2784763" y="2018206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dirty="0"/>
              <a:t>9ª videoaula</a:t>
            </a:r>
          </a:p>
        </p:txBody>
      </p:sp>
    </p:spTree>
    <p:extLst>
      <p:ext uri="{BB962C8B-B14F-4D97-AF65-F5344CB8AC3E}">
        <p14:creationId xmlns:p14="http://schemas.microsoft.com/office/powerpoint/2010/main" val="2446563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 11 famosas teses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Um pouco posteriores aos MEF.</a:t>
            </a:r>
          </a:p>
          <a:p>
            <a:r>
              <a:rPr lang="pt-BR" dirty="0"/>
              <a:t>A melhor aproximação da filosofia de Marx nessa época.</a:t>
            </a:r>
          </a:p>
          <a:p>
            <a:r>
              <a:rPr lang="pt-BR" dirty="0"/>
              <a:t>Marx retoma as três críticas fundamentais de Feuerbach a Hegel.</a:t>
            </a:r>
          </a:p>
          <a:p>
            <a:r>
              <a:rPr lang="pt-BR" dirty="0"/>
              <a:t>Agora, Marx é um crítico de Feuerbach, pois o naturalismo deste teria um caráter não histórico.</a:t>
            </a:r>
          </a:p>
          <a:p>
            <a:r>
              <a:rPr lang="pt-BR" dirty="0"/>
              <a:t>Marx: não existe uma essência do homem definida de maneira eterna, pois o homem é criado na e pela história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7004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9580" y="457856"/>
            <a:ext cx="8911687" cy="1280890"/>
          </a:xfrm>
        </p:spPr>
        <p:txBody>
          <a:bodyPr>
            <a:normAutofit/>
          </a:bodyPr>
          <a:lstStyle/>
          <a:p>
            <a:r>
              <a:rPr lang="pt-BR" dirty="0"/>
              <a:t>A essência humana é o conjunto das relações sociais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5867" y="1953491"/>
            <a:ext cx="8915400" cy="3777622"/>
          </a:xfrm>
        </p:spPr>
        <p:txBody>
          <a:bodyPr>
            <a:normAutofit/>
          </a:bodyPr>
          <a:lstStyle/>
          <a:p>
            <a:pPr marL="627063" indent="-271463">
              <a:lnSpc>
                <a:spcPct val="110000"/>
              </a:lnSpc>
            </a:pPr>
            <a:r>
              <a:rPr lang="pt-BR" dirty="0"/>
              <a:t> Homem ser natural mas também social!</a:t>
            </a:r>
          </a:p>
          <a:p>
            <a:pPr marL="627063" indent="-271463">
              <a:lnSpc>
                <a:spcPct val="110000"/>
              </a:lnSpc>
            </a:pPr>
            <a:r>
              <a:rPr lang="pt-BR" dirty="0"/>
              <a:t>Feuerbach faz abstração da marcha histórica e trabalha apenas com um indivíduo humano abstrato isolado.</a:t>
            </a:r>
          </a:p>
          <a:p>
            <a:pPr marL="627063" indent="-271463">
              <a:lnSpc>
                <a:spcPct val="110000"/>
              </a:lnSpc>
            </a:pPr>
            <a:r>
              <a:rPr lang="pt-BR" dirty="0"/>
              <a:t>A essência não pode ser tomada enquanto gênero, universalidade interior, reatando naturalmente os diversos indivíduos.</a:t>
            </a:r>
          </a:p>
          <a:p>
            <a:pPr marL="627063" indent="-271463">
              <a:lnSpc>
                <a:spcPct val="110000"/>
              </a:lnSpc>
            </a:pPr>
            <a:r>
              <a:rPr lang="pt-BR" dirty="0"/>
              <a:t>O próprio sentimento religioso é um produto social. O individuo pertence sempre a uma determinada forma social. Não existe essência supra- histórica do homem.</a:t>
            </a:r>
          </a:p>
          <a:p>
            <a:pPr marL="541338" indent="-185738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9271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homem é o conjunto das relações sociais, e essas relações se transformam continuamente através da história</a:t>
            </a:r>
          </a:p>
        </p:txBody>
      </p:sp>
    </p:spTree>
    <p:extLst>
      <p:ext uri="{BB962C8B-B14F-4D97-AF65-F5344CB8AC3E}">
        <p14:creationId xmlns:p14="http://schemas.microsoft.com/office/powerpoint/2010/main" val="429078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 alienação em pensamento só se explica pela alienação real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302933"/>
          </a:xfrm>
        </p:spPr>
        <p:txBody>
          <a:bodyPr/>
          <a:lstStyle/>
          <a:p>
            <a:r>
              <a:rPr lang="pt-BR" i="1" dirty="0"/>
              <a:t>“Uma vez que se descobriu na família terrestre o mistério da sagrada família, é preciso que aquela primeira seja aniquilada na teoria e na prática”. </a:t>
            </a:r>
            <a:r>
              <a:rPr lang="pt-BR" dirty="0"/>
              <a:t>(Marx)</a:t>
            </a:r>
          </a:p>
          <a:p>
            <a:r>
              <a:rPr lang="pt-BR" dirty="0"/>
              <a:t>Destruir o que há de falso na família terrestre para eliminar a alienação religiosa.</a:t>
            </a:r>
          </a:p>
          <a:p>
            <a:r>
              <a:rPr lang="pt-BR" dirty="0"/>
              <a:t>A falsidade da consciência religiosa se explica pela falsidade da existência vivida.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4004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Prática e práxis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Nas </a:t>
            </a:r>
            <a:r>
              <a:rPr lang="pt-BR" i="1" dirty="0"/>
              <a:t>Teses sobre Feuerbach</a:t>
            </a:r>
            <a:r>
              <a:rPr lang="pt-BR" dirty="0"/>
              <a:t>.</a:t>
            </a:r>
          </a:p>
          <a:p>
            <a:r>
              <a:rPr lang="pt-BR" i="1" dirty="0"/>
              <a:t>Práxis</a:t>
            </a:r>
            <a:r>
              <a:rPr lang="pt-BR" dirty="0"/>
              <a:t>: ação revolucionária (</a:t>
            </a:r>
            <a:r>
              <a:rPr lang="pt-BR" i="1" dirty="0"/>
              <a:t>“Os filósofos simplesmente interpretaram o mundo de diferentes maneiras, trata-se de mudá-lo ou modificá-lo”</a:t>
            </a:r>
            <a:r>
              <a:rPr lang="pt-BR" dirty="0"/>
              <a:t>(11ª tese)). </a:t>
            </a:r>
          </a:p>
          <a:p>
            <a:r>
              <a:rPr lang="pt-BR" dirty="0"/>
              <a:t>Sentido tradicional de prática: caráter ativo da percepção, da atividade intelectual (tese idealista).</a:t>
            </a:r>
          </a:p>
          <a:p>
            <a:r>
              <a:rPr lang="pt-BR" dirty="0"/>
              <a:t>Novo sentido (</a:t>
            </a:r>
            <a:r>
              <a:rPr lang="pt-BR" i="1" dirty="0"/>
              <a:t>práxis</a:t>
            </a:r>
            <a:r>
              <a:rPr lang="pt-BR" dirty="0"/>
              <a:t>): atividade sensível-humana prática (primeira tese) =&gt; compatível com a interpretação idealista, mas além de ativo (reconhece-se o caráter ativo da percepção ou da apreensão da realidade exterior) há um segundo sentido da práxis: atividade industrial que consiste em mudar o mundo.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5179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efeito da práxis...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Humaniza a natureza e naturaliza o homem.</a:t>
            </a:r>
          </a:p>
          <a:p>
            <a:r>
              <a:rPr lang="pt-BR" dirty="0"/>
              <a:t>Por intermédio do trabalho as coisas exteriores tomam uma forma humana (realidades objetivas e humanizadas).</a:t>
            </a:r>
          </a:p>
          <a:p>
            <a:r>
              <a:rPr lang="pt-BR" dirty="0"/>
              <a:t>Mundo dos objetos ao mesmo tempo naturais e humanos.</a:t>
            </a:r>
          </a:p>
          <a:p>
            <a:r>
              <a:rPr lang="pt-BR" dirty="0"/>
              <a:t>Naturalizar o homem: ele cumpre sua natureza e se encontra mergulhado em uma natureza que ele próprio humanizou.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0569357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Três sentidos de práxis: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arenR"/>
            </a:pPr>
            <a:r>
              <a:rPr lang="pt-BR" dirty="0"/>
              <a:t>Prática revolucionária.</a:t>
            </a:r>
          </a:p>
          <a:p>
            <a:pPr>
              <a:buFont typeface="+mj-lt"/>
              <a:buAutoNum type="arabicParenR"/>
            </a:pPr>
            <a:r>
              <a:rPr lang="pt-BR" dirty="0"/>
              <a:t>Atividade incluída na percepção e em toda atividade dos sentidos e do espírito.</a:t>
            </a:r>
          </a:p>
          <a:p>
            <a:pPr>
              <a:buFont typeface="+mj-lt"/>
              <a:buAutoNum type="arabicParenR"/>
            </a:pPr>
            <a:r>
              <a:rPr lang="pt-BR" dirty="0"/>
              <a:t>Atividade industrial que muda o mundo.</a:t>
            </a:r>
          </a:p>
        </p:txBody>
      </p:sp>
    </p:spTree>
    <p:extLst>
      <p:ext uri="{BB962C8B-B14F-4D97-AF65-F5344CB8AC3E}">
        <p14:creationId xmlns:p14="http://schemas.microsoft.com/office/powerpoint/2010/main" val="17161443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Contribuição dos economistas clássicos na formação do pensamento de Marx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origem de toda riqueza está no trabalho.</a:t>
            </a:r>
          </a:p>
          <a:p>
            <a:r>
              <a:rPr lang="pt-BR" dirty="0"/>
              <a:t>Ênfase no trabalho industrial como a forma mais abstrata e mais indiferenciada do trabalho (aumenta a alienação).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64573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 questão da verdade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Não é uma questão teórica, mas prática (2ª tese).</a:t>
            </a:r>
          </a:p>
          <a:p>
            <a:r>
              <a:rPr lang="pt-BR" i="1" dirty="0"/>
              <a:t>“A querela sobre a realidade ou não-realidade do pensamento – isolada da prática – é uma questão puramente escolástica” </a:t>
            </a:r>
            <a:r>
              <a:rPr lang="pt-BR" dirty="0"/>
              <a:t>(Marx)</a:t>
            </a:r>
          </a:p>
          <a:p>
            <a:r>
              <a:rPr lang="pt-BR" dirty="0"/>
              <a:t>Doutrina </a:t>
            </a:r>
            <a:r>
              <a:rPr lang="pt-BR" i="1" dirty="0"/>
              <a:t>pragmatista</a:t>
            </a:r>
            <a:r>
              <a:rPr lang="pt-BR" dirty="0"/>
              <a:t> da verdade (Aron): é pela capacidade de manuseio, de manipulação ou pela eficácia do pensamento que se resolve a questão da verdade.</a:t>
            </a:r>
          </a:p>
          <a:p>
            <a:r>
              <a:rPr lang="pt-BR" dirty="0"/>
              <a:t>A questão da verdade é uma questão prática (eficácia da ação)!</a:t>
            </a:r>
          </a:p>
          <a:p>
            <a:r>
              <a:rPr lang="pt-BR" dirty="0"/>
              <a:t>Outra noção defendida: o conteúdo da percepção é transformado pela indústria.</a:t>
            </a:r>
          </a:p>
          <a:p>
            <a:r>
              <a:rPr lang="pt-BR" dirty="0"/>
              <a:t>Tese algo obscura que aponta no sentido da reconciliação do homem com a natureza no comunismo.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41197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Visão decorrente: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mundo está humanizado e o homem está desumanizado, pois cada um não participa ou mal participa das riquezas criadas objetivamente no mundo.</a:t>
            </a:r>
          </a:p>
          <a:p>
            <a:r>
              <a:rPr lang="pt-BR" dirty="0"/>
              <a:t>Na retomada da alienação haveria uma possibilidade de se reintegrarem ao homem as riquezas criadas pela própria humanidade no decorrer de sua história.</a:t>
            </a:r>
          </a:p>
          <a:p>
            <a:r>
              <a:rPr lang="pt-BR" dirty="0"/>
              <a:t>Nesse momento, estando a natureza humanizada e o homem naturalizado, haveria também uma espécie de reconciliação de termos hoje opostos.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508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/>
              <a:t>Manuscritos Econômico-Filosóficos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Primeira tentativa de síntese entre a filosofia alemã e a economia política inglesa.</a:t>
            </a:r>
          </a:p>
          <a:p>
            <a:r>
              <a:rPr lang="pt-BR" dirty="0"/>
              <a:t>Estuda a transformação do capitalismo (movimento da realidade) seguindo o movimento dos conceitos.</a:t>
            </a:r>
          </a:p>
          <a:p>
            <a:r>
              <a:rPr lang="pt-BR" dirty="0"/>
              <a:t>Propriedade privada como a raiz de todos os tipos de alienações.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04467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Três teses gerais do jovem Marx: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Font typeface="+mj-lt"/>
              <a:buAutoNum type="arabicParenR"/>
            </a:pPr>
            <a:r>
              <a:rPr lang="pt-BR" dirty="0"/>
              <a:t>Homem como ser sensível, natural e ativo. Como parte da natureza. Define-se como um animal ou um ser social, criador de si mesmo na e pela história.</a:t>
            </a:r>
          </a:p>
          <a:p>
            <a:pPr>
              <a:lnSpc>
                <a:spcPct val="110000"/>
              </a:lnSpc>
              <a:buFont typeface="+mj-lt"/>
              <a:buAutoNum type="arabicParenR"/>
            </a:pPr>
            <a:r>
              <a:rPr lang="pt-BR" dirty="0"/>
              <a:t>O homem ainda se encontra perdido. Pois os objetos que criou o mantém prisioneiro. Ele se tornou estranho a si mesmo em um universo que é criação sua. É necessário uma revolução para que ele reintegre as riquezas que materializou.</a:t>
            </a:r>
          </a:p>
          <a:p>
            <a:pPr>
              <a:lnSpc>
                <a:spcPct val="110000"/>
              </a:lnSpc>
              <a:buFont typeface="+mj-lt"/>
              <a:buAutoNum type="arabicParenR"/>
            </a:pPr>
            <a:r>
              <a:rPr lang="pt-BR" dirty="0"/>
              <a:t>A perda do homem na história tem como origem a propriedade privada que acarreta a alienação do trabalho. A retomada das alienações tem como condição uma revolução incidindo sobre as forças  de produção e a propriedade.</a:t>
            </a:r>
          </a:p>
        </p:txBody>
      </p:sp>
    </p:spTree>
    <p:extLst>
      <p:ext uri="{BB962C8B-B14F-4D97-AF65-F5344CB8AC3E}">
        <p14:creationId xmlns:p14="http://schemas.microsoft.com/office/powerpoint/2010/main" val="1767243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289" y="624110"/>
            <a:ext cx="8911687" cy="1280890"/>
          </a:xfrm>
        </p:spPr>
        <p:txBody>
          <a:bodyPr/>
          <a:lstStyle/>
          <a:p>
            <a:r>
              <a:rPr lang="pt-BR" dirty="0"/>
              <a:t>Por que haverá revolução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Ver o desenvolvimento das forças produtivas.</a:t>
            </a:r>
          </a:p>
          <a:p>
            <a:r>
              <a:rPr lang="pt-PT" dirty="0"/>
              <a:t>Com esse desenvolvimento, as relações sociais se tornam insustentáveis.</a:t>
            </a:r>
          </a:p>
          <a:p>
            <a:r>
              <a:rPr lang="pt-PT" dirty="0"/>
              <a:t>Mais do que a necessidade da retomada das alienações.</a:t>
            </a:r>
          </a:p>
        </p:txBody>
      </p:sp>
    </p:spTree>
    <p:extLst>
      <p:ext uri="{BB962C8B-B14F-4D97-AF65-F5344CB8AC3E}">
        <p14:creationId xmlns:p14="http://schemas.microsoft.com/office/powerpoint/2010/main" val="27952476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Período final do jovem Marx: de 1845 ao </a:t>
            </a:r>
            <a:r>
              <a:rPr lang="pt-BR" i="1" dirty="0"/>
              <a:t>Manifesto Comunista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Perda de importância do tema da alienação.</a:t>
            </a:r>
          </a:p>
          <a:p>
            <a:r>
              <a:rPr lang="pt-BR" dirty="0"/>
              <a:t>Encontro com Engels.</a:t>
            </a:r>
          </a:p>
          <a:p>
            <a:r>
              <a:rPr lang="pt-BR" dirty="0"/>
              <a:t>O que levou à crítica econômico-filosófica? =&gt; alienação do trabalho como um processo histórico (não é apenas o processo metafísico da objetivação) =&gt; da crítica à interpretação da história</a:t>
            </a:r>
            <a:r>
              <a:rPr lang="en-US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4988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papel da história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085" y="2064327"/>
            <a:ext cx="8915400" cy="377762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</a:pPr>
            <a:r>
              <a:rPr lang="pt-BR" dirty="0"/>
              <a:t>Marx identifica no devir histórico o mecanismo que torna necessária a retomada das alienações.</a:t>
            </a:r>
          </a:p>
          <a:p>
            <a:pPr>
              <a:lnSpc>
                <a:spcPct val="130000"/>
              </a:lnSpc>
            </a:pPr>
            <a:r>
              <a:rPr lang="pt-BR" i="1" dirty="0"/>
              <a:t>Hegel</a:t>
            </a:r>
            <a:r>
              <a:rPr lang="pt-BR" dirty="0"/>
              <a:t>: movimento dos conceitos, movimento racional que explica a própria análise dos conceitos, movimento hegeliano de objetivação-alienação.</a:t>
            </a:r>
          </a:p>
          <a:p>
            <a:pPr>
              <a:lnSpc>
                <a:spcPct val="130000"/>
              </a:lnSpc>
            </a:pPr>
            <a:r>
              <a:rPr lang="pt-BR" dirty="0"/>
              <a:t>Marx: movimento histórico de alienação não ligado essencialmente ao movimento de objetivação. Por que o desenvolvimento histórico tomou a forma da alienação? Por que o movimento de alienação se resolverá a si mesmo na revolução? </a:t>
            </a:r>
          </a:p>
          <a:p>
            <a:pPr>
              <a:lnSpc>
                <a:spcPct val="130000"/>
              </a:lnSpc>
            </a:pPr>
            <a:r>
              <a:rPr lang="pt-BR" dirty="0"/>
              <a:t>Natureza histórica do processo de autocriação do homem =&gt; teoria da história que mostre a necessidade (determinismo) dos movimentos de alienação e de retomada das alienações (será enunciada no </a:t>
            </a:r>
            <a:r>
              <a:rPr lang="pt-BR" i="1" dirty="0"/>
              <a:t>Manifesto Comunista</a:t>
            </a:r>
            <a:r>
              <a:rPr lang="pt-B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435468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Encontro com Engels em Paris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Engels oferece a Marx um conhecimento mais direto e mais detalhado da realidade de seu tempo.</a:t>
            </a:r>
          </a:p>
          <a:p>
            <a:pPr>
              <a:lnSpc>
                <a:spcPct val="120000"/>
              </a:lnSpc>
            </a:pPr>
            <a:r>
              <a:rPr lang="pt-BR" dirty="0"/>
              <a:t>Engels tinha uma estatura intelectual bem menor que a de Marx.</a:t>
            </a:r>
          </a:p>
          <a:p>
            <a:pPr>
              <a:lnSpc>
                <a:spcPct val="120000"/>
              </a:lnSpc>
            </a:pPr>
            <a:r>
              <a:rPr lang="pt-BR" dirty="0"/>
              <a:t>Duas obras de coautoria</a:t>
            </a:r>
            <a:r>
              <a:rPr lang="pt-BR" i="1" dirty="0"/>
              <a:t>: A Sagrada Família </a:t>
            </a:r>
            <a:r>
              <a:rPr lang="pt-BR" dirty="0"/>
              <a:t>e </a:t>
            </a:r>
            <a:r>
              <a:rPr lang="pt-BR" i="1" dirty="0"/>
              <a:t>A Ideologia Alemã</a:t>
            </a:r>
            <a:r>
              <a:rPr lang="pt-BR" dirty="0"/>
              <a:t>.</a:t>
            </a:r>
          </a:p>
          <a:p>
            <a:pPr>
              <a:lnSpc>
                <a:spcPct val="120000"/>
              </a:lnSpc>
            </a:pPr>
            <a:r>
              <a:rPr lang="pt-BR" dirty="0"/>
              <a:t>Crítica aos jovens hegelianos.</a:t>
            </a:r>
          </a:p>
          <a:p>
            <a:pPr>
              <a:lnSpc>
                <a:spcPct val="120000"/>
              </a:lnSpc>
            </a:pPr>
            <a:r>
              <a:rPr lang="pt-BR" dirty="0"/>
              <a:t>Mudança de estilos: menos fórmulas filosóficas, necessidades internas de desenvolvimento do pensamento de Marx, ênfase na interpretação da história.</a:t>
            </a:r>
          </a:p>
          <a:p>
            <a:pPr>
              <a:lnSpc>
                <a:spcPct val="120000"/>
              </a:lnSpc>
            </a:pPr>
            <a:r>
              <a:rPr lang="pt-BR" dirty="0"/>
              <a:t>A Ideologia Alemã oferece uma concepção menos rígida da interpretação materialista da história. </a:t>
            </a:r>
          </a:p>
        </p:txBody>
      </p:sp>
    </p:spTree>
    <p:extLst>
      <p:ext uri="{BB962C8B-B14F-4D97-AF65-F5344CB8AC3E}">
        <p14:creationId xmlns:p14="http://schemas.microsoft.com/office/powerpoint/2010/main" val="10478528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2858" y="581777"/>
            <a:ext cx="8911687" cy="1280890"/>
          </a:xfrm>
        </p:spPr>
        <p:txBody>
          <a:bodyPr/>
          <a:lstStyle/>
          <a:p>
            <a:r>
              <a:rPr lang="pt-BR" dirty="0"/>
              <a:t>Pontos essenciais de </a:t>
            </a:r>
            <a:r>
              <a:rPr lang="pt-BR" i="1" dirty="0"/>
              <a:t>A Ideologia Alemã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862667"/>
            <a:ext cx="8915400" cy="499533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40000"/>
              </a:lnSpc>
            </a:pPr>
            <a:r>
              <a:rPr lang="pt-BR" dirty="0"/>
              <a:t>Retomada do naturalismo.</a:t>
            </a:r>
          </a:p>
          <a:p>
            <a:pPr>
              <a:lnSpc>
                <a:spcPct val="140000"/>
              </a:lnSpc>
            </a:pPr>
            <a:r>
              <a:rPr lang="pt-BR" dirty="0"/>
              <a:t>Etapas da evolução da história (necessidades prioritárias, criação de necessidades novas, relações familiares, força de produção, consciência como expressão superior da atividade humana, análise da dialética da história e das contradições da realidade).</a:t>
            </a:r>
          </a:p>
          <a:p>
            <a:pPr>
              <a:lnSpc>
                <a:spcPct val="140000"/>
              </a:lnSpc>
            </a:pPr>
            <a:r>
              <a:rPr lang="pt-BR" dirty="0"/>
              <a:t>Análise da dialética histórica. Tríade: forças produtivas, estado social e formas da consciência.</a:t>
            </a:r>
          </a:p>
          <a:p>
            <a:pPr>
              <a:lnSpc>
                <a:spcPct val="140000"/>
              </a:lnSpc>
            </a:pPr>
            <a:r>
              <a:rPr lang="pt-BR" dirty="0"/>
              <a:t>Desenvolvimento histórico caracterizado como divisão do trabalho (manual/intelectual, cidade/campo).</a:t>
            </a:r>
          </a:p>
          <a:p>
            <a:pPr>
              <a:lnSpc>
                <a:spcPct val="140000"/>
              </a:lnSpc>
            </a:pPr>
            <a:r>
              <a:rPr lang="pt-BR" dirty="0"/>
              <a:t>Uma só história geral (inclui política, moral e religião) explicada a partir das forças de produção.</a:t>
            </a:r>
          </a:p>
          <a:p>
            <a:pPr>
              <a:lnSpc>
                <a:spcPct val="140000"/>
              </a:lnSpc>
            </a:pPr>
            <a:r>
              <a:rPr lang="pt-BR" dirty="0"/>
              <a:t>O papel das ideias da classe dominante.</a:t>
            </a:r>
          </a:p>
          <a:p>
            <a:pPr>
              <a:lnSpc>
                <a:spcPct val="140000"/>
              </a:lnSpc>
            </a:pPr>
            <a:r>
              <a:rPr lang="pt-BR" dirty="0"/>
              <a:t>Emergência do comunismo (desenvolvimento das forças produtivas, universalização do proletariado).</a:t>
            </a:r>
          </a:p>
        </p:txBody>
      </p:sp>
    </p:spTree>
    <p:extLst>
      <p:ext uri="{BB962C8B-B14F-4D97-AF65-F5344CB8AC3E}">
        <p14:creationId xmlns:p14="http://schemas.microsoft.com/office/powerpoint/2010/main" val="449142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 papel subsequente da teoria da alienação na trajetória de Marx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“... para que os filósofos possam compreender” ou “para agradar aos filósofos”.</a:t>
            </a:r>
          </a:p>
          <a:p>
            <a:r>
              <a:rPr lang="pt-BR" dirty="0"/>
              <a:t>Em 1844, não é a expressão definitiva de seu pensamento.</a:t>
            </a:r>
          </a:p>
          <a:p>
            <a:r>
              <a:rPr lang="pt-BR" dirty="0"/>
              <a:t>Diferentes significados de alienação, em especial, a alienação como subordinação da vida genérica à vida empírica.</a:t>
            </a:r>
          </a:p>
        </p:txBody>
      </p:sp>
    </p:spTree>
    <p:extLst>
      <p:ext uri="{BB962C8B-B14F-4D97-AF65-F5344CB8AC3E}">
        <p14:creationId xmlns:p14="http://schemas.microsoft.com/office/powerpoint/2010/main" val="446161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Em que condições o trabalho não seria mais alienado?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Não trabalhar.</a:t>
            </a:r>
          </a:p>
          <a:p>
            <a:r>
              <a:rPr lang="pt-BR" dirty="0"/>
              <a:t>Não se submeter ao trabalho assalariado =&gt; supressão da propriedade privada e esquemas de contrapartidas pelo trabalho. </a:t>
            </a:r>
          </a:p>
          <a:p>
            <a:r>
              <a:rPr lang="pt-BR" dirty="0"/>
              <a:t>Não trabalhar para produzir mercadoria =&gt; planificação geral. O trabalho produz um objeto concebido como diretamente útil à satisfação das necessidades.</a:t>
            </a:r>
          </a:p>
          <a:p>
            <a:r>
              <a:rPr lang="pt-BR" dirty="0"/>
              <a:t>Superar a divisão do trabalho =&gt; fim da atividade parcelar, não escolhida livremente. </a:t>
            </a:r>
            <a:r>
              <a:rPr lang="pt-BR" i="1" dirty="0"/>
              <a:t>A Ideologia Alemã</a:t>
            </a:r>
            <a:r>
              <a:rPr lang="pt-BR" dirty="0"/>
              <a:t>: é possível conceber ir pescar pela manhã, caçar à tarde e dedicar-se em seguida a outra atividade etc.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4874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4997" y="568692"/>
            <a:ext cx="8911687" cy="1280890"/>
          </a:xfrm>
        </p:spPr>
        <p:txBody>
          <a:bodyPr>
            <a:normAutofit/>
          </a:bodyPr>
          <a:lstStyle/>
          <a:p>
            <a:r>
              <a:rPr lang="pt-BR" dirty="0"/>
              <a:t>Como superar a divisão do trabalho?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Formação politécnica: não aprisionar o indivíduo a uma única atividade parcelar por toda a vida.</a:t>
            </a:r>
          </a:p>
          <a:p>
            <a:r>
              <a:rPr lang="pt-BR" dirty="0"/>
              <a:t>Superar o caráter acidental dela =&gt; escolha do trabalho que corresponda a disposições e capacidades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734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0416" y="306333"/>
            <a:ext cx="8911687" cy="1280890"/>
          </a:xfrm>
        </p:spPr>
        <p:txBody>
          <a:bodyPr/>
          <a:lstStyle/>
          <a:p>
            <a:r>
              <a:rPr lang="pt-BR" dirty="0"/>
              <a:t>Desalienação como a realização total do homem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449" y="2008909"/>
            <a:ext cx="8915400" cy="3777622"/>
          </a:xfrm>
        </p:spPr>
        <p:txBody>
          <a:bodyPr>
            <a:normAutofit/>
          </a:bodyPr>
          <a:lstStyle/>
          <a:p>
            <a:r>
              <a:rPr lang="pt-BR" dirty="0"/>
              <a:t>No capitalismo, cada pessoa é capaz de recolher ou absorver apenas um pequena parte da imensa riqueza gerada.</a:t>
            </a:r>
          </a:p>
          <a:p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Como os indivíduos poderiam alcançar a riqueza criada pela humanidade globalmente?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3618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1144" y="416292"/>
            <a:ext cx="8911687" cy="1280890"/>
          </a:xfrm>
        </p:spPr>
        <p:txBody>
          <a:bodyPr>
            <a:normAutofit/>
          </a:bodyPr>
          <a:lstStyle/>
          <a:p>
            <a:r>
              <a:rPr lang="pt-BR" dirty="0"/>
              <a:t>O papel de Feuerbach na síntese entre filosofia e economia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06085" y="2147455"/>
            <a:ext cx="8915400" cy="3777622"/>
          </a:xfrm>
        </p:spPr>
        <p:txBody>
          <a:bodyPr/>
          <a:lstStyle/>
          <a:p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A economia política clássica é abstrata (mais conceitos que estatísticas)</a:t>
            </a:r>
          </a:p>
          <a:p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Marx encontra na obra dos economistas as contradições do capitalismo (</a:t>
            </a:r>
            <a:r>
              <a:rPr lang="pt-BR" i="1" dirty="0" err="1">
                <a:solidFill>
                  <a:schemeClr val="bg2">
                    <a:lumMod val="25000"/>
                  </a:schemeClr>
                </a:solidFill>
              </a:rPr>
              <a:t>dismal</a:t>
            </a:r>
            <a:r>
              <a:rPr lang="pt-BR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i="1" dirty="0" err="1">
                <a:solidFill>
                  <a:schemeClr val="bg2">
                    <a:lumMod val="25000"/>
                  </a:schemeClr>
                </a:solidFill>
              </a:rPr>
              <a:t>science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).</a:t>
            </a:r>
          </a:p>
          <a:p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Conceito de trabalho no centro do pensamento tanto de Hegel quanto nos economistas clássicos.</a:t>
            </a:r>
          </a:p>
          <a:p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Os economistas clássicos extraem a propriedade do trabalho.</a:t>
            </a:r>
          </a:p>
          <a:p>
            <a:r>
              <a:rPr lang="pt-BR" dirty="0"/>
              <a:t>Qual a filosofia de Marx em 1844?</a:t>
            </a:r>
          </a:p>
        </p:txBody>
      </p:sp>
    </p:spTree>
    <p:extLst>
      <p:ext uri="{BB962C8B-B14F-4D97-AF65-F5344CB8AC3E}">
        <p14:creationId xmlns:p14="http://schemas.microsoft.com/office/powerpoint/2010/main" val="2572321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 transfiguração filosófica da revolução comunista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>
                <a:solidFill>
                  <a:schemeClr val="bg2">
                    <a:lumMod val="25000"/>
                  </a:schemeClr>
                </a:solidFill>
              </a:rPr>
              <a:t>Comunismo: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i="1" dirty="0">
                <a:solidFill>
                  <a:schemeClr val="bg2">
                    <a:lumMod val="25000"/>
                  </a:schemeClr>
                </a:solidFill>
              </a:rPr>
              <a:t>“Ele é o enigma resolvido da história e é como tal solução que ele se conhece”.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Em 1844, Marx está bastante influenciado pro </a:t>
            </a:r>
            <a:r>
              <a:rPr lang="pt-BR" dirty="0" err="1">
                <a:solidFill>
                  <a:schemeClr val="bg2">
                    <a:lumMod val="25000"/>
                  </a:schemeClr>
                </a:solidFill>
              </a:rPr>
              <a:t>Feuerbach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 e Hegel.</a:t>
            </a:r>
          </a:p>
          <a:p>
            <a:r>
              <a:rPr lang="pt-BR" i="1" dirty="0">
                <a:solidFill>
                  <a:schemeClr val="bg2">
                    <a:lumMod val="25000"/>
                  </a:schemeClr>
                </a:solidFill>
              </a:rPr>
              <a:t>“</a:t>
            </a:r>
            <a:r>
              <a:rPr lang="pt-BR" i="1" dirty="0" err="1">
                <a:solidFill>
                  <a:schemeClr val="bg2">
                    <a:lumMod val="25000"/>
                  </a:schemeClr>
                </a:solidFill>
              </a:rPr>
              <a:t>Feuerbach</a:t>
            </a:r>
            <a:r>
              <a:rPr lang="pt-BR" i="1" dirty="0">
                <a:solidFill>
                  <a:schemeClr val="bg2">
                    <a:lumMod val="25000"/>
                  </a:schemeClr>
                </a:solidFill>
              </a:rPr>
              <a:t> é o único a ter uma atitude séria, crítica, com a dialética hegeliana, tendo feito verdadeiras descobertas nesse domínio; ele, em suma, é o verdadeiro vencedor da antiga filosofia.”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(MEF)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8779175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1394</TotalTime>
  <Words>2450</Words>
  <Application>Microsoft Office PowerPoint</Application>
  <PresentationFormat>Widescreen</PresentationFormat>
  <Paragraphs>164</Paragraphs>
  <Slides>35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Century Gothic</vt:lpstr>
      <vt:lpstr>Courier New</vt:lpstr>
      <vt:lpstr>Times New Roman</vt:lpstr>
      <vt:lpstr>Wingdings 3</vt:lpstr>
      <vt:lpstr>Cacho</vt:lpstr>
      <vt:lpstr>Apresentação do PowerPoint</vt:lpstr>
      <vt:lpstr>Da crítica da economia ao materialismo histórico</vt:lpstr>
      <vt:lpstr>Manuscritos Econômico-Filosóficos</vt:lpstr>
      <vt:lpstr>O papel subsequente da teoria da alienação na trajetória de Marx</vt:lpstr>
      <vt:lpstr>Em que condições o trabalho não seria mais alienado?</vt:lpstr>
      <vt:lpstr>Como superar a divisão do trabalho?</vt:lpstr>
      <vt:lpstr>Desalienação como a realização total do homem</vt:lpstr>
      <vt:lpstr>O papel de Feuerbach na síntese entre filosofia e economia</vt:lpstr>
      <vt:lpstr>A transfiguração filosófica da revolução comunista</vt:lpstr>
      <vt:lpstr>As façanhas de Feuerbach, segundo Marx:</vt:lpstr>
      <vt:lpstr>Sobre o terceiro ponto:</vt:lpstr>
      <vt:lpstr>A influência de Hegel</vt:lpstr>
      <vt:lpstr>Visão da história...</vt:lpstr>
      <vt:lpstr>Trabalho como essência em Hegel</vt:lpstr>
      <vt:lpstr>Processo metafísico versus processo real do homem concreto</vt:lpstr>
      <vt:lpstr>Objetivação e alienação</vt:lpstr>
      <vt:lpstr>A retomada das alienações</vt:lpstr>
      <vt:lpstr>O naturalismo de Marx</vt:lpstr>
      <vt:lpstr>Teses sobre Feuerbach</vt:lpstr>
      <vt:lpstr>As 11 famosas teses</vt:lpstr>
      <vt:lpstr>A essência humana é o conjunto das relações sociais</vt:lpstr>
      <vt:lpstr>O homem é o conjunto das relações sociais, e essas relações se transformam continuamente através da história</vt:lpstr>
      <vt:lpstr>A alienação em pensamento só se explica pela alienação real</vt:lpstr>
      <vt:lpstr>Prática e práxis</vt:lpstr>
      <vt:lpstr>O efeito da práxis...</vt:lpstr>
      <vt:lpstr>Três sentidos de práxis:</vt:lpstr>
      <vt:lpstr>Contribuição dos economistas clássicos na formação do pensamento de Marx</vt:lpstr>
      <vt:lpstr>A questão da verdade</vt:lpstr>
      <vt:lpstr>Visão decorrente:</vt:lpstr>
      <vt:lpstr>Três teses gerais do jovem Marx:</vt:lpstr>
      <vt:lpstr>Por que haverá revolução?</vt:lpstr>
      <vt:lpstr>Período final do jovem Marx: de 1845 ao Manifesto Comunista</vt:lpstr>
      <vt:lpstr>O papel da história</vt:lpstr>
      <vt:lpstr>Encontro com Engels em Paris</vt:lpstr>
      <vt:lpstr>Pontos essenciais de A Ideologia Alemã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crítica da economia</dc:title>
  <dc:creator>Ricardo Luis Chaves Feijo</dc:creator>
  <cp:lastModifiedBy>Ricardo Feijó</cp:lastModifiedBy>
  <cp:revision>61</cp:revision>
  <dcterms:created xsi:type="dcterms:W3CDTF">2014-09-02T15:50:20Z</dcterms:created>
  <dcterms:modified xsi:type="dcterms:W3CDTF">2020-09-11T02:45:10Z</dcterms:modified>
</cp:coreProperties>
</file>