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sldIdLst>
    <p:sldId id="259" r:id="rId3"/>
    <p:sldId id="258" r:id="rId4"/>
    <p:sldId id="280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3" r:id="rId16"/>
    <p:sldId id="274" r:id="rId17"/>
    <p:sldId id="276" r:id="rId18"/>
    <p:sldId id="275" r:id="rId19"/>
    <p:sldId id="277" r:id="rId20"/>
    <p:sldId id="279" r:id="rId21"/>
    <p:sldId id="278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D8359-2755-FBBB-C484-0D07296AC727}" v="563" dt="2023-10-03T13:01:06.322"/>
    <p1510:client id="{56FC85FC-3F72-EB29-8B94-7C01273B5EA9}" v="36" dt="2023-10-11T11:28:59.933"/>
    <p1510:client id="{6E1AD6B2-9232-4576-B714-64A7698C07E0}" v="260" dt="2023-10-02T19:22:29.714"/>
    <p1510:client id="{CE249045-3FCB-F3C3-FDDA-6770CE211085}" v="80" dt="2023-10-09T12:30:34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BECA9-F4BB-4BCC-9DCB-32781C27CA7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3F9BED-9CE2-44B2-8477-8920C79C241A}">
      <dgm:prSet phldr="0"/>
      <dgm:spPr/>
      <dgm:t>
        <a:bodyPr/>
        <a:lstStyle/>
        <a:p>
          <a:pPr rtl="0"/>
          <a:r>
            <a:rPr lang="pt-BR" b="0" dirty="0">
              <a:latin typeface="Calibri"/>
              <a:cs typeface="Calibri"/>
            </a:rPr>
            <a:t>Exposição dialogada sobre comunicação e direito dos animais</a:t>
          </a:r>
        </a:p>
      </dgm:t>
    </dgm:pt>
    <dgm:pt modelId="{20C5E996-C99D-4C45-BE36-C5BA81E891A0}" type="parTrans" cxnId="{21039EB5-C9F4-452A-AD6B-0FAF620CD63B}">
      <dgm:prSet/>
      <dgm:spPr/>
    </dgm:pt>
    <dgm:pt modelId="{DD1F10D0-87A3-450A-A52D-6A935E983234}" type="sibTrans" cxnId="{21039EB5-C9F4-452A-AD6B-0FAF620CD63B}">
      <dgm:prSet phldrT="1" phldr="0"/>
      <dgm:spPr/>
      <dgm:t>
        <a:bodyPr/>
        <a:lstStyle/>
        <a:p>
          <a:r>
            <a:rPr lang="pt-BR"/>
            <a:t>1</a:t>
          </a:r>
        </a:p>
      </dgm:t>
    </dgm:pt>
    <dgm:pt modelId="{411EC986-81CD-40E7-A0D7-04F816A5E137}">
      <dgm:prSet phldr="0"/>
      <dgm:spPr/>
      <dgm:t>
        <a:bodyPr/>
        <a:lstStyle/>
        <a:p>
          <a:pPr algn="l" rtl="0"/>
          <a:r>
            <a:rPr lang="en-US" dirty="0" err="1">
              <a:latin typeface="Century Gothic"/>
            </a:rPr>
            <a:t>Atividade</a:t>
          </a:r>
          <a:r>
            <a:rPr lang="en-US" dirty="0">
              <a:latin typeface="Century Gothic"/>
            </a:rPr>
            <a:t> </a:t>
          </a:r>
          <a:r>
            <a:rPr lang="en-US" dirty="0" err="1">
              <a:latin typeface="Century Gothic"/>
            </a:rPr>
            <a:t>prática</a:t>
          </a:r>
          <a:r>
            <a:rPr lang="en-US" dirty="0">
              <a:latin typeface="Century Gothic"/>
            </a:rPr>
            <a:t>: </a:t>
          </a:r>
          <a:r>
            <a:rPr lang="en-US" dirty="0" err="1">
              <a:latin typeface="Century Gothic"/>
            </a:rPr>
            <a:t>exercício</a:t>
          </a:r>
          <a:r>
            <a:rPr lang="en-US" dirty="0">
              <a:latin typeface="Century Gothic"/>
            </a:rPr>
            <a:t> de </a:t>
          </a:r>
          <a:r>
            <a:rPr lang="en-US" dirty="0" err="1">
              <a:latin typeface="Century Gothic"/>
            </a:rPr>
            <a:t>empatia</a:t>
          </a:r>
          <a:r>
            <a:rPr lang="en-US" dirty="0">
              <a:latin typeface="Century Gothic"/>
            </a:rPr>
            <a:t> entre espécies</a:t>
          </a:r>
          <a:br>
            <a:rPr lang="en-US" dirty="0"/>
          </a:br>
          <a:endParaRPr lang="pt-BR" dirty="0"/>
        </a:p>
      </dgm:t>
    </dgm:pt>
    <dgm:pt modelId="{FC577C5D-80EA-47F8-B405-9760C4287C0D}" type="parTrans" cxnId="{46B3645D-F352-4F37-AD69-8E9DEE12CBCE}">
      <dgm:prSet/>
      <dgm:spPr/>
    </dgm:pt>
    <dgm:pt modelId="{5B8069D9-BA8B-494A-80E0-2376BCE93BD9}" type="sibTrans" cxnId="{46B3645D-F352-4F37-AD69-8E9DEE12CBCE}">
      <dgm:prSet phldrT="2" phldr="0"/>
      <dgm:spPr/>
      <dgm:t>
        <a:bodyPr/>
        <a:lstStyle/>
        <a:p>
          <a:r>
            <a:rPr lang="pt-BR"/>
            <a:t>2</a:t>
          </a:r>
        </a:p>
      </dgm:t>
    </dgm:pt>
    <dgm:pt modelId="{CFCB7966-3F8B-435A-84C4-D605CC6CC260}" type="pres">
      <dgm:prSet presAssocID="{394BECA9-F4BB-4BCC-9DCB-32781C27CA71}" presName="Name0" presStyleCnt="0">
        <dgm:presLayoutVars>
          <dgm:animLvl val="lvl"/>
          <dgm:resizeHandles val="exact"/>
        </dgm:presLayoutVars>
      </dgm:prSet>
      <dgm:spPr/>
    </dgm:pt>
    <dgm:pt modelId="{AAA6F6BB-B853-4A8E-9085-4CB338B5327D}" type="pres">
      <dgm:prSet presAssocID="{593F9BED-9CE2-44B2-8477-8920C79C241A}" presName="compositeNode" presStyleCnt="0">
        <dgm:presLayoutVars>
          <dgm:bulletEnabled val="1"/>
        </dgm:presLayoutVars>
      </dgm:prSet>
      <dgm:spPr/>
    </dgm:pt>
    <dgm:pt modelId="{3ABCC38E-84BF-4450-A9DC-C6D0E5D462DC}" type="pres">
      <dgm:prSet presAssocID="{593F9BED-9CE2-44B2-8477-8920C79C241A}" presName="bgRect" presStyleLbl="bgAccFollowNode1" presStyleIdx="0" presStyleCnt="2"/>
      <dgm:spPr/>
    </dgm:pt>
    <dgm:pt modelId="{D107B0E1-2BE7-4D8C-BC62-91E57EA7F94A}" type="pres">
      <dgm:prSet presAssocID="{DD1F10D0-87A3-450A-A52D-6A935E983234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92D04FCB-59F6-4AAD-80BE-42F8C3837EA1}" type="pres">
      <dgm:prSet presAssocID="{593F9BED-9CE2-44B2-8477-8920C79C241A}" presName="bottomLine" presStyleLbl="alignNode1" presStyleIdx="1" presStyleCnt="4">
        <dgm:presLayoutVars/>
      </dgm:prSet>
      <dgm:spPr/>
    </dgm:pt>
    <dgm:pt modelId="{E3B96181-66E8-45CD-B1EA-016A45B45256}" type="pres">
      <dgm:prSet presAssocID="{593F9BED-9CE2-44B2-8477-8920C79C241A}" presName="nodeText" presStyleLbl="bgAccFollowNode1" presStyleIdx="0" presStyleCnt="2">
        <dgm:presLayoutVars>
          <dgm:bulletEnabled val="1"/>
        </dgm:presLayoutVars>
      </dgm:prSet>
      <dgm:spPr/>
    </dgm:pt>
    <dgm:pt modelId="{CC5084A3-DFCB-4FE7-8F64-E444A23D3165}" type="pres">
      <dgm:prSet presAssocID="{DD1F10D0-87A3-450A-A52D-6A935E983234}" presName="sibTrans" presStyleCnt="0"/>
      <dgm:spPr/>
    </dgm:pt>
    <dgm:pt modelId="{F1D687FD-1C15-49B6-ABD2-5C21F83B6AE9}" type="pres">
      <dgm:prSet presAssocID="{411EC986-81CD-40E7-A0D7-04F816A5E137}" presName="compositeNode" presStyleCnt="0">
        <dgm:presLayoutVars>
          <dgm:bulletEnabled val="1"/>
        </dgm:presLayoutVars>
      </dgm:prSet>
      <dgm:spPr/>
    </dgm:pt>
    <dgm:pt modelId="{A8F8104F-D8F5-40E0-89E3-1AB5422A7669}" type="pres">
      <dgm:prSet presAssocID="{411EC986-81CD-40E7-A0D7-04F816A5E137}" presName="bgRect" presStyleLbl="bgAccFollowNode1" presStyleIdx="1" presStyleCnt="2"/>
      <dgm:spPr/>
    </dgm:pt>
    <dgm:pt modelId="{978D146A-8208-40F4-99F8-34B3AF5FD6D6}" type="pres">
      <dgm:prSet presAssocID="{5B8069D9-BA8B-494A-80E0-2376BCE93BD9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B2D831D8-923A-4B91-9E2B-6D8A5CBBCC92}" type="pres">
      <dgm:prSet presAssocID="{411EC986-81CD-40E7-A0D7-04F816A5E137}" presName="bottomLine" presStyleLbl="alignNode1" presStyleIdx="3" presStyleCnt="4">
        <dgm:presLayoutVars/>
      </dgm:prSet>
      <dgm:spPr/>
    </dgm:pt>
    <dgm:pt modelId="{BC1CD520-E05A-4857-AF43-19DE35395918}" type="pres">
      <dgm:prSet presAssocID="{411EC986-81CD-40E7-A0D7-04F816A5E13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C628E40-0512-4FF9-9A42-A67CFEF1B46E}" type="presOf" srcId="{593F9BED-9CE2-44B2-8477-8920C79C241A}" destId="{3ABCC38E-84BF-4450-A9DC-C6D0E5D462DC}" srcOrd="0" destOrd="0" presId="urn:microsoft.com/office/officeart/2016/7/layout/BasicLinearProcessNumbered"/>
    <dgm:cxn modelId="{46B3645D-F352-4F37-AD69-8E9DEE12CBCE}" srcId="{394BECA9-F4BB-4BCC-9DCB-32781C27CA71}" destId="{411EC986-81CD-40E7-A0D7-04F816A5E137}" srcOrd="1" destOrd="0" parTransId="{FC577C5D-80EA-47F8-B405-9760C4287C0D}" sibTransId="{5B8069D9-BA8B-494A-80E0-2376BCE93BD9}"/>
    <dgm:cxn modelId="{8BC26361-4B28-4F72-9CA2-3514A2A65368}" type="presOf" srcId="{593F9BED-9CE2-44B2-8477-8920C79C241A}" destId="{E3B96181-66E8-45CD-B1EA-016A45B45256}" srcOrd="1" destOrd="0" presId="urn:microsoft.com/office/officeart/2016/7/layout/BasicLinearProcessNumbered"/>
    <dgm:cxn modelId="{DFFA769D-ED7E-4518-AE02-F1920CCB7D92}" type="presOf" srcId="{DD1F10D0-87A3-450A-A52D-6A935E983234}" destId="{D107B0E1-2BE7-4D8C-BC62-91E57EA7F94A}" srcOrd="0" destOrd="0" presId="urn:microsoft.com/office/officeart/2016/7/layout/BasicLinearProcessNumbered"/>
    <dgm:cxn modelId="{21039EB5-C9F4-452A-AD6B-0FAF620CD63B}" srcId="{394BECA9-F4BB-4BCC-9DCB-32781C27CA71}" destId="{593F9BED-9CE2-44B2-8477-8920C79C241A}" srcOrd="0" destOrd="0" parTransId="{20C5E996-C99D-4C45-BE36-C5BA81E891A0}" sibTransId="{DD1F10D0-87A3-450A-A52D-6A935E983234}"/>
    <dgm:cxn modelId="{606D0EC5-7059-45A0-9273-0FA7749489BC}" type="presOf" srcId="{411EC986-81CD-40E7-A0D7-04F816A5E137}" destId="{BC1CD520-E05A-4857-AF43-19DE35395918}" srcOrd="1" destOrd="0" presId="urn:microsoft.com/office/officeart/2016/7/layout/BasicLinearProcessNumbered"/>
    <dgm:cxn modelId="{0CA00AC7-5FF7-4DD0-9093-A9C8334BB7BC}" type="presOf" srcId="{411EC986-81CD-40E7-A0D7-04F816A5E137}" destId="{A8F8104F-D8F5-40E0-89E3-1AB5422A7669}" srcOrd="0" destOrd="0" presId="urn:microsoft.com/office/officeart/2016/7/layout/BasicLinearProcessNumbered"/>
    <dgm:cxn modelId="{51F99DEF-5AB2-45F3-87D5-BB54E702DFEA}" type="presOf" srcId="{394BECA9-F4BB-4BCC-9DCB-32781C27CA71}" destId="{CFCB7966-3F8B-435A-84C4-D605CC6CC260}" srcOrd="0" destOrd="0" presId="urn:microsoft.com/office/officeart/2016/7/layout/BasicLinearProcessNumbered"/>
    <dgm:cxn modelId="{304403F6-7B12-4CCC-BFFC-3724FC324388}" type="presOf" srcId="{5B8069D9-BA8B-494A-80E0-2376BCE93BD9}" destId="{978D146A-8208-40F4-99F8-34B3AF5FD6D6}" srcOrd="0" destOrd="0" presId="urn:microsoft.com/office/officeart/2016/7/layout/BasicLinearProcessNumbered"/>
    <dgm:cxn modelId="{BC5BEB6C-5C9A-4F5F-B26B-C76DBB74FCCA}" type="presParOf" srcId="{CFCB7966-3F8B-435A-84C4-D605CC6CC260}" destId="{AAA6F6BB-B853-4A8E-9085-4CB338B5327D}" srcOrd="0" destOrd="0" presId="urn:microsoft.com/office/officeart/2016/7/layout/BasicLinearProcessNumbered"/>
    <dgm:cxn modelId="{F0B5F865-30E8-40BC-BE25-C655E19A5C02}" type="presParOf" srcId="{AAA6F6BB-B853-4A8E-9085-4CB338B5327D}" destId="{3ABCC38E-84BF-4450-A9DC-C6D0E5D462DC}" srcOrd="0" destOrd="0" presId="urn:microsoft.com/office/officeart/2016/7/layout/BasicLinearProcessNumbered"/>
    <dgm:cxn modelId="{21B621BB-87D4-4679-95EA-3CAF39311EBE}" type="presParOf" srcId="{AAA6F6BB-B853-4A8E-9085-4CB338B5327D}" destId="{D107B0E1-2BE7-4D8C-BC62-91E57EA7F94A}" srcOrd="1" destOrd="0" presId="urn:microsoft.com/office/officeart/2016/7/layout/BasicLinearProcessNumbered"/>
    <dgm:cxn modelId="{C2954780-8F89-4F62-ADE3-968A73E4A855}" type="presParOf" srcId="{AAA6F6BB-B853-4A8E-9085-4CB338B5327D}" destId="{92D04FCB-59F6-4AAD-80BE-42F8C3837EA1}" srcOrd="2" destOrd="0" presId="urn:microsoft.com/office/officeart/2016/7/layout/BasicLinearProcessNumbered"/>
    <dgm:cxn modelId="{16768CD0-B57F-4071-8589-D3F36E35BEDF}" type="presParOf" srcId="{AAA6F6BB-B853-4A8E-9085-4CB338B5327D}" destId="{E3B96181-66E8-45CD-B1EA-016A45B45256}" srcOrd="3" destOrd="0" presId="urn:microsoft.com/office/officeart/2016/7/layout/BasicLinearProcessNumbered"/>
    <dgm:cxn modelId="{320647CA-FA78-4246-9D78-EFFFF88B3321}" type="presParOf" srcId="{CFCB7966-3F8B-435A-84C4-D605CC6CC260}" destId="{CC5084A3-DFCB-4FE7-8F64-E444A23D3165}" srcOrd="1" destOrd="0" presId="urn:microsoft.com/office/officeart/2016/7/layout/BasicLinearProcessNumbered"/>
    <dgm:cxn modelId="{20BF1D18-52B9-4C8A-8BBE-EB0F1949AF44}" type="presParOf" srcId="{CFCB7966-3F8B-435A-84C4-D605CC6CC260}" destId="{F1D687FD-1C15-49B6-ABD2-5C21F83B6AE9}" srcOrd="2" destOrd="0" presId="urn:microsoft.com/office/officeart/2016/7/layout/BasicLinearProcessNumbered"/>
    <dgm:cxn modelId="{E05E065C-3968-46BC-A146-3FC8D1E5C1D5}" type="presParOf" srcId="{F1D687FD-1C15-49B6-ABD2-5C21F83B6AE9}" destId="{A8F8104F-D8F5-40E0-89E3-1AB5422A7669}" srcOrd="0" destOrd="0" presId="urn:microsoft.com/office/officeart/2016/7/layout/BasicLinearProcessNumbered"/>
    <dgm:cxn modelId="{54562E89-EF27-41B1-B890-DD0E24F85E52}" type="presParOf" srcId="{F1D687FD-1C15-49B6-ABD2-5C21F83B6AE9}" destId="{978D146A-8208-40F4-99F8-34B3AF5FD6D6}" srcOrd="1" destOrd="0" presId="urn:microsoft.com/office/officeart/2016/7/layout/BasicLinearProcessNumbered"/>
    <dgm:cxn modelId="{53072FE9-00AE-41A5-B2AA-029B2188EF2F}" type="presParOf" srcId="{F1D687FD-1C15-49B6-ABD2-5C21F83B6AE9}" destId="{B2D831D8-923A-4B91-9E2B-6D8A5CBBCC92}" srcOrd="2" destOrd="0" presId="urn:microsoft.com/office/officeart/2016/7/layout/BasicLinearProcessNumbered"/>
    <dgm:cxn modelId="{56B2EE88-F3C6-4903-95FB-343D15C5441B}" type="presParOf" srcId="{F1D687FD-1C15-49B6-ABD2-5C21F83B6AE9}" destId="{BC1CD520-E05A-4857-AF43-19DE3539591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CC38E-84BF-4450-A9DC-C6D0E5D462DC}">
      <dsp:nvSpPr>
        <dsp:cNvPr id="0" name=""/>
        <dsp:cNvSpPr/>
      </dsp:nvSpPr>
      <dsp:spPr>
        <a:xfrm>
          <a:off x="1283" y="0"/>
          <a:ext cx="5006206" cy="41608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kern="1200" dirty="0">
              <a:latin typeface="Calibri"/>
              <a:cs typeface="Calibri"/>
            </a:rPr>
            <a:t>Exposição dialogada sobre comunicação e direito dos animais</a:t>
          </a:r>
        </a:p>
      </dsp:txBody>
      <dsp:txXfrm>
        <a:off x="1283" y="1581118"/>
        <a:ext cx="5006206" cy="2496502"/>
      </dsp:txXfrm>
    </dsp:sp>
    <dsp:sp modelId="{D107B0E1-2BE7-4D8C-BC62-91E57EA7F94A}">
      <dsp:nvSpPr>
        <dsp:cNvPr id="0" name=""/>
        <dsp:cNvSpPr/>
      </dsp:nvSpPr>
      <dsp:spPr>
        <a:xfrm>
          <a:off x="1880261" y="416083"/>
          <a:ext cx="1248251" cy="12482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1</a:t>
          </a:r>
        </a:p>
      </dsp:txBody>
      <dsp:txXfrm>
        <a:off x="2063063" y="598885"/>
        <a:ext cx="882647" cy="882647"/>
      </dsp:txXfrm>
    </dsp:sp>
    <dsp:sp modelId="{92D04FCB-59F6-4AAD-80BE-42F8C3837EA1}">
      <dsp:nvSpPr>
        <dsp:cNvPr id="0" name=""/>
        <dsp:cNvSpPr/>
      </dsp:nvSpPr>
      <dsp:spPr>
        <a:xfrm>
          <a:off x="1283" y="4160765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8104F-D8F5-40E0-89E3-1AB5422A7669}">
      <dsp:nvSpPr>
        <dsp:cNvPr id="0" name=""/>
        <dsp:cNvSpPr/>
      </dsp:nvSpPr>
      <dsp:spPr>
        <a:xfrm>
          <a:off x="5508110" y="0"/>
          <a:ext cx="5006206" cy="41608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entury Gothic"/>
            </a:rPr>
            <a:t>Atividade</a:t>
          </a:r>
          <a:r>
            <a:rPr lang="en-US" sz="2600" kern="1200" dirty="0">
              <a:latin typeface="Century Gothic"/>
            </a:rPr>
            <a:t> </a:t>
          </a:r>
          <a:r>
            <a:rPr lang="en-US" sz="2600" kern="1200" dirty="0" err="1">
              <a:latin typeface="Century Gothic"/>
            </a:rPr>
            <a:t>prática</a:t>
          </a:r>
          <a:r>
            <a:rPr lang="en-US" sz="2600" kern="1200" dirty="0">
              <a:latin typeface="Century Gothic"/>
            </a:rPr>
            <a:t>: </a:t>
          </a:r>
          <a:r>
            <a:rPr lang="en-US" sz="2600" kern="1200" dirty="0" err="1">
              <a:latin typeface="Century Gothic"/>
            </a:rPr>
            <a:t>exercício</a:t>
          </a:r>
          <a:r>
            <a:rPr lang="en-US" sz="2600" kern="1200" dirty="0">
              <a:latin typeface="Century Gothic"/>
            </a:rPr>
            <a:t> de </a:t>
          </a:r>
          <a:r>
            <a:rPr lang="en-US" sz="2600" kern="1200" dirty="0" err="1">
              <a:latin typeface="Century Gothic"/>
            </a:rPr>
            <a:t>empatia</a:t>
          </a:r>
          <a:r>
            <a:rPr lang="en-US" sz="2600" kern="1200" dirty="0">
              <a:latin typeface="Century Gothic"/>
            </a:rPr>
            <a:t> entre espécies</a:t>
          </a:r>
          <a:br>
            <a:rPr lang="en-US" sz="2600" kern="1200" dirty="0"/>
          </a:br>
          <a:endParaRPr lang="pt-BR" sz="2600" kern="1200" dirty="0"/>
        </a:p>
      </dsp:txBody>
      <dsp:txXfrm>
        <a:off x="5508110" y="1581118"/>
        <a:ext cx="5006206" cy="2496502"/>
      </dsp:txXfrm>
    </dsp:sp>
    <dsp:sp modelId="{978D146A-8208-40F4-99F8-34B3AF5FD6D6}">
      <dsp:nvSpPr>
        <dsp:cNvPr id="0" name=""/>
        <dsp:cNvSpPr/>
      </dsp:nvSpPr>
      <dsp:spPr>
        <a:xfrm>
          <a:off x="7387087" y="416083"/>
          <a:ext cx="1248251" cy="12482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2</a:t>
          </a:r>
        </a:p>
      </dsp:txBody>
      <dsp:txXfrm>
        <a:off x="7569889" y="598885"/>
        <a:ext cx="882647" cy="882647"/>
      </dsp:txXfrm>
    </dsp:sp>
    <dsp:sp modelId="{B2D831D8-923A-4B91-9E2B-6D8A5CBBCC92}">
      <dsp:nvSpPr>
        <dsp:cNvPr id="0" name=""/>
        <dsp:cNvSpPr/>
      </dsp:nvSpPr>
      <dsp:spPr>
        <a:xfrm>
          <a:off x="5508110" y="4160765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3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1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3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9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0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8"/>
            <a:ext cx="5263732" cy="3841103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5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08000" y="-666750"/>
            <a:ext cx="6985000" cy="7588912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>
            <a:spLocks noGrp="1"/>
          </p:cNvSpPr>
          <p:nvPr>
            <p:ph type="pic" idx="3"/>
          </p:nvPr>
        </p:nvSpPr>
        <p:spPr>
          <a:xfrm>
            <a:off x="7620000" y="-565150"/>
            <a:ext cx="4648200" cy="4017434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3"/>
          <p:cNvSpPr>
            <a:spLocks noGrp="1"/>
          </p:cNvSpPr>
          <p:nvPr>
            <p:ph type="pic" idx="4"/>
          </p:nvPr>
        </p:nvSpPr>
        <p:spPr>
          <a:xfrm>
            <a:off x="7620000" y="2889250"/>
            <a:ext cx="4191000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08000" y="5568950"/>
            <a:ext cx="11176001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1pPr>
            <a:lvl2pPr marL="457200" lvl="1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2pPr>
            <a:lvl3pPr marL="685800" lvl="2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3pPr>
            <a:lvl4pPr marL="914400" lvl="3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4pPr>
            <a:lvl5pPr marL="1143000" lvl="4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5pPr>
            <a:lvl6pPr marL="1371600" lvl="5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6pPr>
            <a:lvl7pPr marL="1600200" lvl="6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7pPr>
            <a:lvl8pPr marL="1828800" lvl="7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8pPr>
            <a:lvl9pPr marL="2057400" lvl="8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74450" y="6464300"/>
            <a:ext cx="209544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573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CEE17EFC-192F-CA90-2CFE-44841233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BD0998A9-C23E-5369-CFED-41D6D7E0C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3697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40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06E08EA1-8536-1A62-3FBD-C15F36E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97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71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F0A6342D-5435-DE60-C608-FD1599A2D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4"/>
            <a:ext cx="12192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379" y="288553"/>
            <a:ext cx="11009223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379" y="1839545"/>
            <a:ext cx="11009223" cy="223753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6BB040-EA2B-B5C2-27D3-F81C342F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6074" y="6042026"/>
            <a:ext cx="9125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6A1395-5CC7-42E5-9D82-D3C2D517BF30}" type="datetime1">
              <a:rPr lang="en-US" altLang="pt-BR"/>
              <a:pPr>
                <a:defRPr/>
              </a:pPr>
              <a:t>10/11/2023</a:t>
            </a:fld>
            <a:endParaRPr lang="en-US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4AA49D-0942-6248-5BB2-A6C96998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C4752-2494-6E58-A0A7-64B82C8D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727" y="6042026"/>
            <a:ext cx="68297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67CE4DF-B009-42B1-BE26-F7AE997209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727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738" r:id="rId14"/>
    <p:sldLayoutId id="2147483739" r:id="rId15"/>
    <p:sldLayoutId id="2147483740" r:id="rId16"/>
    <p:sldLayoutId id="2147483665" r:id="rId17"/>
    <p:sldLayoutId id="2147483664" r:id="rId18"/>
    <p:sldLayoutId id="2147483663" r:id="rId19"/>
    <p:sldLayoutId id="2147483701" r:id="rId20"/>
    <p:sldLayoutId id="2147483662" r:id="rId21"/>
    <p:sldLayoutId id="2147484909" r:id="rId22"/>
    <p:sldLayoutId id="2147483728" r:id="rId23"/>
    <p:sldLayoutId id="2147483729" r:id="rId24"/>
    <p:sldLayoutId id="2147483730" r:id="rId25"/>
    <p:sldLayoutId id="214748373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GhyHd2gPLMU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SrJcwnqOt4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globoplay.globo.com/v/4419689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alsandmedia.org/" TargetMode="External"/><Relationship Id="rId2" Type="http://schemas.openxmlformats.org/officeDocument/2006/relationships/hyperlink" Target="https://cpfreeman.podbean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8FAB9A87-3665-BDCD-313F-7911DD6E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r="-2" b="12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0202" y="3140438"/>
            <a:ext cx="4181147" cy="160616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cs typeface="Calibri Light"/>
              </a:rPr>
              <a:t>CCA 5972 – </a:t>
            </a:r>
            <a:r>
              <a:rPr lang="de-DE" sz="4000" dirty="0" err="1">
                <a:cs typeface="Calibri Light"/>
              </a:rPr>
              <a:t>Comunicação</a:t>
            </a:r>
            <a:r>
              <a:rPr lang="de-DE" sz="4000" dirty="0">
                <a:cs typeface="Calibri Light"/>
              </a:rPr>
              <a:t>, </a:t>
            </a:r>
            <a:r>
              <a:rPr lang="de-DE" sz="4000" dirty="0" err="1">
                <a:cs typeface="Calibri Light"/>
              </a:rPr>
              <a:t>meio</a:t>
            </a:r>
            <a:r>
              <a:rPr lang="de-DE" sz="4000" dirty="0">
                <a:cs typeface="Calibri Light"/>
              </a:rPr>
              <a:t> ambiente e </a:t>
            </a:r>
            <a:r>
              <a:rPr lang="de-DE" sz="4000" dirty="0" err="1">
                <a:cs typeface="Calibri Light"/>
              </a:rPr>
              <a:t>políticas</a:t>
            </a:r>
            <a:r>
              <a:rPr lang="de-DE" sz="4000" dirty="0">
                <a:cs typeface="Calibri Light"/>
              </a:rPr>
              <a:t> </a:t>
            </a:r>
            <a:r>
              <a:rPr lang="de-DE" sz="4000" dirty="0" err="1">
                <a:cs typeface="Calibri Light"/>
              </a:rPr>
              <a:t>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9380" y="5008510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AULA 7 – 11/10/2023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07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97B99-94CA-5B51-FBAE-03EE1232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Abertura ao imprevisível 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83EAFB-4B63-6D52-AAA0-82B2674D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7" y="1454714"/>
            <a:ext cx="10133162" cy="5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7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C90CAE4D-5E90-B7C5-3E11-3FA4166E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38" y="1689998"/>
            <a:ext cx="5791199" cy="32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6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53CA99-B106-1B7F-9966-1FB3A6F3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t-BR" dirty="0"/>
              <a:t>Domesticação de mamíferos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C40E1E-2E7A-FE36-00F5-41729B16F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t-BR" dirty="0"/>
              <a:t>Dados publicados na </a:t>
            </a:r>
            <a:r>
              <a:rPr lang="pt-BR" dirty="0" err="1"/>
              <a:t>Nature</a:t>
            </a:r>
            <a:r>
              <a:rPr lang="pt-BR" dirty="0"/>
              <a:t> em 2022: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/>
              <a:t>96% dos mamíferos (em termos de massa) são humanos (36%) ou criados por/para humanos (como gado) </a:t>
            </a:r>
          </a:p>
          <a:p>
            <a:pPr marL="0" indent="0">
              <a:buNone/>
            </a:pPr>
            <a:br>
              <a:rPr lang="en-US" sz="2000" dirty="0"/>
            </a:br>
            <a:endParaRPr lang="en-US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426FD14D-2CB9-7CA8-A4D3-EEEFE01D8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03" y="643234"/>
            <a:ext cx="3905913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Okja | Trailer principal | Netflix">
            <a:hlinkClick r:id="" action="ppaction://media"/>
            <a:extLst>
              <a:ext uri="{FF2B5EF4-FFF2-40B4-BE49-F238E27FC236}">
                <a16:creationId xmlns:a16="http://schemas.microsoft.com/office/drawing/2014/main" id="{E80492BB-4BEC-6AC1-B49B-37BD59A609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0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6FFAA8-5381-3AA6-5EB4-7D32598A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1454"/>
            <a:ext cx="10515600" cy="55407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“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missions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professional </a:t>
            </a:r>
            <a:r>
              <a:rPr lang="pt-BR" dirty="0" err="1"/>
              <a:t>journalists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provide</a:t>
            </a:r>
            <a:r>
              <a:rPr lang="pt-BR" dirty="0"/>
              <a:t> a voice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voiceless</a:t>
            </a:r>
            <a:r>
              <a:rPr lang="pt-BR" dirty="0"/>
              <a:t> (Society for Professional </a:t>
            </a:r>
            <a:r>
              <a:rPr lang="pt-BR" dirty="0" err="1"/>
              <a:t>Journalists</a:t>
            </a:r>
            <a:r>
              <a:rPr lang="pt-BR" dirty="0"/>
              <a:t>, 1996). </a:t>
            </a:r>
            <a:r>
              <a:rPr lang="pt-BR" dirty="0" err="1"/>
              <a:t>While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tenet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primarily</a:t>
            </a:r>
            <a:r>
              <a:rPr lang="pt-BR" dirty="0"/>
              <a:t> </a:t>
            </a:r>
            <a:r>
              <a:rPr lang="pt-BR" dirty="0" err="1"/>
              <a:t>intended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incorporate</a:t>
            </a:r>
            <a:r>
              <a:rPr lang="pt-BR" dirty="0"/>
              <a:t> 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perspective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marginalized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groups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spirit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code</a:t>
            </a:r>
            <a:r>
              <a:rPr lang="pt-BR" dirty="0"/>
              <a:t> </a:t>
            </a:r>
            <a:r>
              <a:rPr lang="pt-BR" dirty="0" err="1"/>
              <a:t>could</a:t>
            </a:r>
            <a:r>
              <a:rPr lang="pt-BR" dirty="0"/>
              <a:t> </a:t>
            </a:r>
            <a:r>
              <a:rPr lang="pt-BR" dirty="0" err="1"/>
              <a:t>easily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expanded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include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marginalized</a:t>
            </a:r>
            <a:r>
              <a:rPr lang="pt-BR" dirty="0"/>
              <a:t> living </a:t>
            </a:r>
            <a:r>
              <a:rPr lang="pt-BR" dirty="0" err="1"/>
              <a:t>beings</a:t>
            </a:r>
            <a:r>
              <a:rPr lang="pt-BR" dirty="0"/>
              <a:t>, </a:t>
            </a:r>
            <a:r>
              <a:rPr lang="pt-BR" dirty="0" err="1"/>
              <a:t>namely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fellow animal </a:t>
            </a:r>
            <a:r>
              <a:rPr lang="pt-BR" dirty="0" err="1"/>
              <a:t>species</a:t>
            </a:r>
            <a:r>
              <a:rPr lang="pt-BR" dirty="0"/>
              <a:t> </a:t>
            </a:r>
            <a:r>
              <a:rPr lang="pt-BR" dirty="0" err="1"/>
              <a:t>whose</a:t>
            </a:r>
            <a:r>
              <a:rPr lang="pt-BR" dirty="0"/>
              <a:t> voices </a:t>
            </a:r>
            <a:r>
              <a:rPr lang="pt-BR" dirty="0" err="1"/>
              <a:t>often</a:t>
            </a:r>
            <a:r>
              <a:rPr lang="pt-BR" dirty="0"/>
              <a:t> go </a:t>
            </a:r>
            <a:r>
              <a:rPr lang="pt-BR" dirty="0" err="1"/>
              <a:t>unheard</a:t>
            </a:r>
            <a:r>
              <a:rPr lang="pt-BR" dirty="0"/>
              <a:t> </a:t>
            </a:r>
            <a:r>
              <a:rPr lang="pt-BR" dirty="0" err="1"/>
              <a:t>regarding</a:t>
            </a:r>
            <a:r>
              <a:rPr lang="pt-BR" dirty="0"/>
              <a:t> </a:t>
            </a:r>
            <a:r>
              <a:rPr lang="pt-BR" dirty="0" err="1"/>
              <a:t>issues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directly</a:t>
            </a:r>
            <a:r>
              <a:rPr lang="pt-BR" dirty="0"/>
              <a:t> </a:t>
            </a:r>
            <a:r>
              <a:rPr lang="pt-BR" dirty="0" err="1"/>
              <a:t>influence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lives.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believe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expansion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code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important</a:t>
            </a:r>
            <a:r>
              <a:rPr lang="pt-BR" dirty="0"/>
              <a:t>, </a:t>
            </a:r>
            <a:r>
              <a:rPr lang="pt-BR" dirty="0" err="1"/>
              <a:t>one</a:t>
            </a:r>
            <a:r>
              <a:rPr lang="pt-BR" dirty="0"/>
              <a:t> must </a:t>
            </a:r>
            <a:r>
              <a:rPr lang="pt-BR" dirty="0" err="1"/>
              <a:t>accept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animals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interests</a:t>
            </a:r>
            <a:r>
              <a:rPr lang="pt-BR" dirty="0"/>
              <a:t>, </a:t>
            </a:r>
            <a:r>
              <a:rPr lang="pt-BR" dirty="0" err="1"/>
              <a:t>desires</a:t>
            </a:r>
            <a:r>
              <a:rPr lang="pt-BR" dirty="0"/>
              <a:t>, </a:t>
            </a:r>
            <a:r>
              <a:rPr lang="pt-BR" dirty="0" err="1"/>
              <a:t>thoughts</a:t>
            </a:r>
            <a:r>
              <a:rPr lang="pt-BR" dirty="0"/>
              <a:t>, feelings, </a:t>
            </a:r>
            <a:r>
              <a:rPr lang="pt-BR" dirty="0" err="1"/>
              <a:t>and</a:t>
            </a:r>
            <a:r>
              <a:rPr lang="pt-BR" dirty="0"/>
              <a:t> points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view</a:t>
            </a:r>
            <a:r>
              <a:rPr lang="pt-BR" dirty="0"/>
              <a:t> </a:t>
            </a:r>
            <a:r>
              <a:rPr lang="pt-BR" dirty="0" err="1"/>
              <a:t>concerning</a:t>
            </a:r>
            <a:r>
              <a:rPr lang="pt-BR" dirty="0"/>
              <a:t>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happens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understand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explain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cognitive</a:t>
            </a:r>
            <a:r>
              <a:rPr lang="pt-BR" dirty="0"/>
              <a:t>, </a:t>
            </a:r>
            <a:r>
              <a:rPr lang="pt-BR" dirty="0" err="1"/>
              <a:t>emotional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moral lives” (FREEMAN, 2011, p. 590)</a:t>
            </a:r>
          </a:p>
        </p:txBody>
      </p:sp>
    </p:spTree>
    <p:extLst>
      <p:ext uri="{BB962C8B-B14F-4D97-AF65-F5344CB8AC3E}">
        <p14:creationId xmlns:p14="http://schemas.microsoft.com/office/powerpoint/2010/main" val="135019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55701D-DB5B-DF12-6294-FFA40CF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i="1"/>
              <a:t>Perspectivismo ameríndio segundo  Eduardo Viveiros de Castro</a:t>
            </a:r>
          </a:p>
        </p:txBody>
      </p:sp>
      <p:pic>
        <p:nvPicPr>
          <p:cNvPr id="4" name="Mídia Online 3" title="Eduardo Viveiros de Castro- Perspectivismo e centros de consciência">
            <a:hlinkClick r:id="" action="ppaction://media"/>
            <a:extLst>
              <a:ext uri="{FF2B5EF4-FFF2-40B4-BE49-F238E27FC236}">
                <a16:creationId xmlns:a16="http://schemas.microsoft.com/office/drawing/2014/main" id="{7C576D60-D241-808F-F412-B5C3B63755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06253" y="1575645"/>
            <a:ext cx="4942280" cy="37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C28341-20C5-584D-3ABE-2DCAE993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952744"/>
          </a:xfrm>
        </p:spPr>
        <p:txBody>
          <a:bodyPr>
            <a:normAutofit/>
          </a:bodyPr>
          <a:lstStyle/>
          <a:p>
            <a:r>
              <a:rPr lang="pt-BR" dirty="0"/>
              <a:t>Quantos cabem no seu todos?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 descr="O som do rugido da onça – Vencedor Jabuti 2022 | Amazon.com.br">
            <a:extLst>
              <a:ext uri="{FF2B5EF4-FFF2-40B4-BE49-F238E27FC236}">
                <a16:creationId xmlns:a16="http://schemas.microsoft.com/office/drawing/2014/main" id="{47067DDA-5F87-817E-5C66-ACE9853C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1114941"/>
            <a:ext cx="3195204" cy="480153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00C220-186B-A9CF-1E6E-DB04D45F7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238465"/>
            <a:ext cx="4840010" cy="39384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dirty="0"/>
              <a:t>A história dos sapiens está cheia de exemplos de desumanização dos próprios humanos (tráfico e escravidão de povos da África é exemplo gritante)</a:t>
            </a:r>
          </a:p>
          <a:p>
            <a:r>
              <a:rPr lang="pt-BR" sz="2400" dirty="0"/>
              <a:t>Curso com Renato Jeanine Ribeiro (SBPC, 2023): "Uma utopia para nosso tempo: </a:t>
            </a:r>
            <a:r>
              <a:rPr lang="pt-BR" sz="2400" err="1"/>
              <a:t>transumanismo</a:t>
            </a:r>
            <a:r>
              <a:rPr lang="pt-BR" sz="2400" dirty="0"/>
              <a:t> e outras ideias"</a:t>
            </a:r>
          </a:p>
        </p:txBody>
      </p:sp>
    </p:spTree>
    <p:extLst>
      <p:ext uri="{BB962C8B-B14F-4D97-AF65-F5344CB8AC3E}">
        <p14:creationId xmlns:p14="http://schemas.microsoft.com/office/powerpoint/2010/main" val="1495290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583392-BCC1-3CFF-622F-0024BBE9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sz="3700"/>
              <a:t>Como escutar os animais não humanos?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C59523-1289-B514-05DE-0612872C3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/>
              <a:t>Observação em campo (etnografia);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Interpretação do comportamento de animais não humanos (com ou sem apoio de especialistas);</a:t>
            </a:r>
          </a:p>
          <a:p>
            <a:pPr>
              <a:lnSpc>
                <a:spcPct val="90000"/>
              </a:lnSpc>
            </a:pPr>
            <a:r>
              <a:rPr lang="pt-BR" sz="2000"/>
              <a:t>Incluir não só vozes, mas perspectivas e interesses dos animais não humanos (não naturalizar a exploração). 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3AD5BA-2267-0585-A887-30B3373AA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8" r="426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516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04B84F-91ED-447C-F8A2-5BF4A740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t-BR" dirty="0"/>
              <a:t>Ativistas pautando jornalistas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E20399-F5E6-6BA1-8A3F-4590C2FE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Matéria do SPTV sobre caminhão que transportava porcos (2015) - </a:t>
            </a:r>
            <a:r>
              <a:rPr lang="pt-BR" sz="2400" dirty="0">
                <a:hlinkClick r:id="rId2"/>
              </a:rPr>
              <a:t>https://globoplay.globo.com/v/4419689/</a:t>
            </a:r>
            <a:r>
              <a:rPr lang="pt-BR" sz="2400" dirty="0"/>
              <a:t>  </a:t>
            </a:r>
          </a:p>
        </p:txBody>
      </p:sp>
      <p:pic>
        <p:nvPicPr>
          <p:cNvPr id="4" name="Imagem 3" descr="G1 - Caminhão carregado com porcos tomba e alguns animais morrem - notícias  em Santa Catarina">
            <a:extLst>
              <a:ext uri="{FF2B5EF4-FFF2-40B4-BE49-F238E27FC236}">
                <a16:creationId xmlns:a16="http://schemas.microsoft.com/office/drawing/2014/main" id="{5BD2EA55-81C7-CED2-FC0C-7143742CA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86" y="1665133"/>
            <a:ext cx="4747547" cy="35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9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80A47-9F8F-7C06-2067-A1CF211D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73261" cy="1339940"/>
          </a:xfrm>
        </p:spPr>
        <p:txBody>
          <a:bodyPr>
            <a:normAutofit fontScale="90000"/>
          </a:bodyPr>
          <a:lstStyle/>
          <a:p>
            <a:r>
              <a:rPr lang="pt-BR" dirty="0"/>
              <a:t>O exemplo da Agência Sumaúma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012DFC-3157-578F-678F-E064C944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318959" cy="41605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/>
              <a:t>Jornalismo em quadrinhos alinhado com a missão de SUMAÚMA de encontrar maneiras criativas de representar espécies não humanas e alcançar outros públicos</a:t>
            </a:r>
          </a:p>
        </p:txBody>
      </p:sp>
      <p:pic>
        <p:nvPicPr>
          <p:cNvPr id="5" name="Imagem 4" descr="Uma imagem contendo Código QR&#10;&#10;Descrição gerada automaticamente">
            <a:extLst>
              <a:ext uri="{FF2B5EF4-FFF2-40B4-BE49-F238E27FC236}">
                <a16:creationId xmlns:a16="http://schemas.microsoft.com/office/drawing/2014/main" id="{C6466438-01DC-DC40-709E-F5B2C9FB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202" y="6020"/>
            <a:ext cx="6826729" cy="68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9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A37F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E3117F-BAC3-C376-4E85-04C67909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Roteiro geral da aula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1C3400-696F-8113-4017-D0037F87A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1624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80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3A3F2A-FA64-AA66-9172-157D984D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A pesquisa de Telma Milstein (2008)</a:t>
            </a:r>
          </a:p>
        </p:txBody>
      </p:sp>
      <p:pic>
        <p:nvPicPr>
          <p:cNvPr id="4" name="Imagem 3" descr="Sea World">
            <a:extLst>
              <a:ext uri="{FF2B5EF4-FFF2-40B4-BE49-F238E27FC236}">
                <a16:creationId xmlns:a16="http://schemas.microsoft.com/office/drawing/2014/main" id="{C4627352-4EC6-97DC-B665-5EA7683BB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87" b="-3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244FE5-6467-6EFB-1A1D-1A9C8AE8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4 anos de observação participante tentando se comunicar com baleias</a:t>
            </a:r>
          </a:p>
          <a:p>
            <a:r>
              <a:rPr lang="pt-BR" dirty="0"/>
              <a:t>E, também, compreender como a cultura ocidental se comunica (ou não) com elas</a:t>
            </a:r>
          </a:p>
        </p:txBody>
      </p:sp>
    </p:spTree>
    <p:extLst>
      <p:ext uri="{BB962C8B-B14F-4D97-AF65-F5344CB8AC3E}">
        <p14:creationId xmlns:p14="http://schemas.microsoft.com/office/powerpoint/2010/main" val="382533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4F7462-1434-EE13-797E-2C7A5BE6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/>
              <a:t>Enquanto isso, no Brasil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8F04C-3089-F939-B9AF-D8D9D848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700" dirty="0"/>
              <a:t>Decreto de 1º de janeiro de 2023: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700" dirty="0"/>
              <a:t>a) Secretaria Nacional de Biodiversidade, Florestas </a:t>
            </a:r>
            <a:r>
              <a:rPr lang="pt-BR" sz="1700" dirty="0">
                <a:highlight>
                  <a:srgbClr val="FFFF00"/>
                </a:highlight>
              </a:rPr>
              <a:t>e Direitos Animais: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700" dirty="0"/>
              <a:t>1. Departamento de Florestas;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700" dirty="0">
                <a:highlight>
                  <a:srgbClr val="FFFF00"/>
                </a:highlight>
              </a:rPr>
              <a:t>2. Departamento de Proteção, Defesa e Direitos Animais;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700" dirty="0"/>
              <a:t>3. Departamento de Conservação e Uso Sustentável da Biodiversidade; 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700" dirty="0"/>
              <a:t>4. Departamento de Áreas Protegidas. 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4" name="Imagem 3" descr="Multidão de pessoas&#10;&#10;Descrição gerada automaticamente">
            <a:extLst>
              <a:ext uri="{FF2B5EF4-FFF2-40B4-BE49-F238E27FC236}">
                <a16:creationId xmlns:a16="http://schemas.microsoft.com/office/drawing/2014/main" id="{2C6684DC-7796-70E3-6C71-3506B24E8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1" r="1860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860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0F8DDF-3A43-566E-E1FB-F2011E47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Maria Castellano</a:t>
            </a:r>
          </a:p>
        </p:txBody>
      </p:sp>
      <p:pic>
        <p:nvPicPr>
          <p:cNvPr id="4" name="Imagem 3" descr="Maria Castellano - Campinas, São Paulo, Brasil | Perfil profissional |  LinkedIn">
            <a:extLst>
              <a:ext uri="{FF2B5EF4-FFF2-40B4-BE49-F238E27FC236}">
                <a16:creationId xmlns:a16="http://schemas.microsoft.com/office/drawing/2014/main" id="{C5799869-1060-B34F-3C83-F3A0C2C95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7" r="4295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A7B2F-957B-ADF2-1A44-6DFEE476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dirty="0"/>
              <a:t> Mestre e doutora em Ciência Ambiental pela Universidade de São Paulo (em 2002 e 2007, respectivamente), recebeu o Prêmio CAPES de Tese 2008 na área Interdisciplinar.</a:t>
            </a:r>
          </a:p>
          <a:p>
            <a:r>
              <a:rPr lang="pt-BR" sz="2400" dirty="0"/>
              <a:t>Ativista vegana, pós-doutorado sobre direitos dos animais e educação ambiental. </a:t>
            </a:r>
          </a:p>
        </p:txBody>
      </p:sp>
    </p:spTree>
    <p:extLst>
      <p:ext uri="{BB962C8B-B14F-4D97-AF65-F5344CB8AC3E}">
        <p14:creationId xmlns:p14="http://schemas.microsoft.com/office/powerpoint/2010/main" val="2091125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DEA66-1198-BA40-A237-4FDF44BC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brincar?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00773-5E13-4D27-3B14-58F21BE6D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/>
              <a:t>Exercício de empatia: coloque-se nas patas, nadadeiras ou asas da outra pessoa </a:t>
            </a:r>
          </a:p>
        </p:txBody>
      </p:sp>
      <p:pic>
        <p:nvPicPr>
          <p:cNvPr id="4" name="Imagem 3" descr="Peixe com a boca aberta&#10;&#10;Descrição gerada automaticamente">
            <a:extLst>
              <a:ext uri="{FF2B5EF4-FFF2-40B4-BE49-F238E27FC236}">
                <a16:creationId xmlns:a16="http://schemas.microsoft.com/office/drawing/2014/main" id="{08040A1F-ABF4-47D5-B978-429DB788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89" y="3010"/>
            <a:ext cx="5561161" cy="1949299"/>
          </a:xfrm>
          <a:prstGeom prst="rect">
            <a:avLst/>
          </a:prstGeom>
        </p:spPr>
      </p:pic>
      <p:pic>
        <p:nvPicPr>
          <p:cNvPr id="5" name="Imagem 4" descr="Pessoa segurando um cachorro&#10;&#10;Descrição gerada automaticamente">
            <a:extLst>
              <a:ext uri="{FF2B5EF4-FFF2-40B4-BE49-F238E27FC236}">
                <a16:creationId xmlns:a16="http://schemas.microsoft.com/office/drawing/2014/main" id="{71E600CE-88DB-CC3B-B486-959F98E2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89" y="1958331"/>
            <a:ext cx="5561161" cy="1949299"/>
          </a:xfrm>
          <a:prstGeom prst="rect">
            <a:avLst/>
          </a:prstGeom>
        </p:spPr>
      </p:pic>
      <p:pic>
        <p:nvPicPr>
          <p:cNvPr id="6" name="Imagem 5" descr="Rosto de cachorro&#10;&#10;Descrição gerada automaticamente">
            <a:extLst>
              <a:ext uri="{FF2B5EF4-FFF2-40B4-BE49-F238E27FC236}">
                <a16:creationId xmlns:a16="http://schemas.microsoft.com/office/drawing/2014/main" id="{A1CC566B-00AA-3F30-A0DA-98D1D0EDB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589" y="3913652"/>
            <a:ext cx="5561161" cy="1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1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9C6F-C30E-F688-3B0A-0DF3BE06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Antes, avisos: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5D3ACD-DB88-ACB6-ADDF-B11C91C9F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t-BR" dirty="0"/>
              <a:t>Nossas próximas aulas voltarão a ser presencial, no 1º andar do prédio central da ECA (sala 102)</a:t>
            </a:r>
          </a:p>
          <a:p>
            <a:endParaRPr lang="pt-BR" dirty="0"/>
          </a:p>
          <a:p>
            <a:r>
              <a:rPr lang="pt-BR" dirty="0"/>
              <a:t>Atualizei no Moodle o texto para leitura prévia:</a:t>
            </a:r>
          </a:p>
          <a:p>
            <a:pPr marL="0" indent="0">
              <a:buNone/>
            </a:pPr>
            <a:r>
              <a:rPr lang="pt-BR" dirty="0"/>
              <a:t>BRIANEZI, Thaís. A reportagem como ponte aos Objetivos de Desenvolvimento Sustentável na escola. Trabalho apresentado no eixo “Pedagogia da Comunicação - 5.2 Práticas de Educomunicação Socioambiental na defesa dos Direitos da Terra” do IX Encontro Brasileiro de Educomunicação. Campina Grande: </a:t>
            </a:r>
            <a:r>
              <a:rPr lang="pt-BR" dirty="0" err="1"/>
              <a:t>ABPEducom</a:t>
            </a:r>
            <a:r>
              <a:rPr lang="pt-BR" dirty="0"/>
              <a:t>, 2022. </a:t>
            </a:r>
          </a:p>
        </p:txBody>
      </p:sp>
    </p:spTree>
    <p:extLst>
      <p:ext uri="{BB962C8B-B14F-4D97-AF65-F5344CB8AC3E}">
        <p14:creationId xmlns:p14="http://schemas.microsoft.com/office/powerpoint/2010/main" val="159442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CFF99-1C17-42E5-A043-94623162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Textos que fundamentam a aula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43305-7B18-E9DE-CB60-727DD7AC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69" y="2011680"/>
            <a:ext cx="11745494" cy="41605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1800" b="1" dirty="0">
                <a:ea typeface="+mn-lt"/>
                <a:cs typeface="+mn-lt"/>
              </a:rPr>
              <a:t>FREEMAN, C. P., BEKOFF, M. e BEXELL, S. </a:t>
            </a:r>
            <a:r>
              <a:rPr lang="pt-BR" sz="1800" b="1" dirty="0" err="1">
                <a:ea typeface="+mn-lt"/>
                <a:cs typeface="+mn-lt"/>
              </a:rPr>
              <a:t>Givign</a:t>
            </a:r>
            <a:r>
              <a:rPr lang="pt-BR" sz="1800" b="1" dirty="0">
                <a:ea typeface="+mn-lt"/>
                <a:cs typeface="+mn-lt"/>
              </a:rPr>
              <a:t> voice </a:t>
            </a:r>
            <a:r>
              <a:rPr lang="pt-BR" sz="1800" b="1" dirty="0" err="1">
                <a:ea typeface="+mn-lt"/>
                <a:cs typeface="+mn-lt"/>
              </a:rPr>
              <a:t>to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the</a:t>
            </a:r>
            <a:r>
              <a:rPr lang="pt-BR" sz="1800" b="1" dirty="0">
                <a:ea typeface="+mn-lt"/>
                <a:cs typeface="+mn-lt"/>
              </a:rPr>
              <a:t> “</a:t>
            </a:r>
            <a:r>
              <a:rPr lang="pt-BR" sz="1800" b="1" dirty="0" err="1">
                <a:ea typeface="+mn-lt"/>
                <a:cs typeface="+mn-lt"/>
              </a:rPr>
              <a:t>voiceless</a:t>
            </a:r>
            <a:r>
              <a:rPr lang="pt-BR" sz="1800" b="1" dirty="0">
                <a:ea typeface="+mn-lt"/>
                <a:cs typeface="+mn-lt"/>
              </a:rPr>
              <a:t>”&gt; </a:t>
            </a:r>
            <a:r>
              <a:rPr lang="pt-BR" sz="1800" b="1" dirty="0" err="1">
                <a:ea typeface="+mn-lt"/>
                <a:cs typeface="+mn-lt"/>
              </a:rPr>
              <a:t>incorporating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nonhuman</a:t>
            </a:r>
            <a:r>
              <a:rPr lang="pt-BR" sz="1800" b="1" dirty="0">
                <a:ea typeface="+mn-lt"/>
                <a:cs typeface="+mn-lt"/>
              </a:rPr>
              <a:t> perspectives as </a:t>
            </a:r>
            <a:r>
              <a:rPr lang="pt-BR" sz="1800" b="1" dirty="0" err="1">
                <a:ea typeface="+mn-lt"/>
                <a:cs typeface="+mn-lt"/>
              </a:rPr>
              <a:t>journalistic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sources</a:t>
            </a:r>
            <a:r>
              <a:rPr lang="pt-BR" sz="1800" b="1" dirty="0">
                <a:ea typeface="+mn-lt"/>
                <a:cs typeface="+mn-lt"/>
              </a:rPr>
              <a:t>. </a:t>
            </a:r>
            <a:r>
              <a:rPr lang="pt-BR" sz="1800" b="1" dirty="0" err="1">
                <a:ea typeface="+mn-lt"/>
                <a:cs typeface="+mn-lt"/>
              </a:rPr>
              <a:t>Journalism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Studies</a:t>
            </a:r>
            <a:r>
              <a:rPr lang="pt-BR" sz="1800" b="1" dirty="0">
                <a:ea typeface="+mn-lt"/>
                <a:cs typeface="+mn-lt"/>
              </a:rPr>
              <a:t>, 2011, 12(5): 590-607. </a:t>
            </a:r>
            <a:endParaRPr lang="pt-BR" sz="1800" b="1"/>
          </a:p>
          <a:p>
            <a:pPr>
              <a:buNone/>
            </a:pPr>
            <a:endParaRPr lang="pt-BR" sz="1800" b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1800" dirty="0">
                <a:ea typeface="+mn-lt"/>
                <a:cs typeface="+mn-lt"/>
              </a:rPr>
              <a:t>FREEMAN, Carrie P. </a:t>
            </a:r>
            <a:r>
              <a:rPr lang="pt-BR" sz="1800" dirty="0" err="1">
                <a:ea typeface="+mn-lt"/>
                <a:cs typeface="+mn-lt"/>
              </a:rPr>
              <a:t>Writing</a:t>
            </a:r>
            <a:r>
              <a:rPr lang="pt-BR" sz="1800" dirty="0">
                <a:ea typeface="+mn-lt"/>
                <a:cs typeface="+mn-lt"/>
              </a:rPr>
              <a:t> a moral </a:t>
            </a:r>
            <a:r>
              <a:rPr lang="pt-BR" sz="1800" dirty="0" err="1">
                <a:ea typeface="+mn-lt"/>
                <a:cs typeface="+mn-lt"/>
              </a:rPr>
              <a:t>vision</a:t>
            </a:r>
            <a:r>
              <a:rPr lang="pt-BR" sz="1800" dirty="0">
                <a:ea typeface="+mn-lt"/>
                <a:cs typeface="+mn-lt"/>
              </a:rPr>
              <a:t> </a:t>
            </a:r>
            <a:r>
              <a:rPr lang="pt-BR" sz="1800" dirty="0" err="1">
                <a:ea typeface="+mn-lt"/>
                <a:cs typeface="+mn-lt"/>
              </a:rPr>
              <a:t>statement</a:t>
            </a:r>
            <a:r>
              <a:rPr lang="pt-BR" sz="1800" dirty="0">
                <a:ea typeface="+mn-lt"/>
                <a:cs typeface="+mn-lt"/>
              </a:rPr>
              <a:t>. In: MILSTEIN, Tema; PILEGGI, Mairi; MORGAN, Eric L (Eds.). Environmental Communication </a:t>
            </a:r>
            <a:r>
              <a:rPr lang="pt-BR" sz="1800" dirty="0" err="1">
                <a:ea typeface="+mn-lt"/>
                <a:cs typeface="+mn-lt"/>
              </a:rPr>
              <a:t>Pedagogy</a:t>
            </a:r>
            <a:r>
              <a:rPr lang="pt-BR" sz="1800" dirty="0">
                <a:ea typeface="+mn-lt"/>
                <a:cs typeface="+mn-lt"/>
              </a:rPr>
              <a:t> </a:t>
            </a:r>
            <a:r>
              <a:rPr lang="pt-BR" sz="1800" dirty="0" err="1">
                <a:ea typeface="+mn-lt"/>
                <a:cs typeface="+mn-lt"/>
              </a:rPr>
              <a:t>and</a:t>
            </a:r>
            <a:r>
              <a:rPr lang="pt-BR" sz="1800" dirty="0">
                <a:ea typeface="+mn-lt"/>
                <a:cs typeface="+mn-lt"/>
              </a:rPr>
              <a:t> </a:t>
            </a:r>
            <a:r>
              <a:rPr lang="pt-BR" sz="1800" dirty="0" err="1">
                <a:ea typeface="+mn-lt"/>
                <a:cs typeface="+mn-lt"/>
              </a:rPr>
              <a:t>Practice</a:t>
            </a:r>
            <a:r>
              <a:rPr lang="pt-BR" sz="1800" dirty="0">
                <a:ea typeface="+mn-lt"/>
                <a:cs typeface="+mn-lt"/>
              </a:rPr>
              <a:t>. New York </a:t>
            </a:r>
            <a:r>
              <a:rPr lang="pt-BR" sz="1800" dirty="0" err="1">
                <a:ea typeface="+mn-lt"/>
                <a:cs typeface="+mn-lt"/>
              </a:rPr>
              <a:t>and</a:t>
            </a:r>
            <a:r>
              <a:rPr lang="pt-BR" sz="1800" dirty="0">
                <a:ea typeface="+mn-lt"/>
                <a:cs typeface="+mn-lt"/>
              </a:rPr>
              <a:t> London: </a:t>
            </a:r>
            <a:r>
              <a:rPr lang="pt-BR" sz="1800" dirty="0" err="1">
                <a:ea typeface="+mn-lt"/>
                <a:cs typeface="+mn-lt"/>
              </a:rPr>
              <a:t>Routledge</a:t>
            </a:r>
            <a:r>
              <a:rPr lang="pt-BR" sz="1800" dirty="0">
                <a:ea typeface="+mn-lt"/>
                <a:cs typeface="+mn-lt"/>
              </a:rPr>
              <a:t>, 2017. p. 209 – 211</a:t>
            </a: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sz="1800" dirty="0">
                <a:ea typeface="+mn-lt"/>
                <a:cs typeface="+mn-lt"/>
              </a:rPr>
              <a:t>MILSTEIN, Tema (2008): When </a:t>
            </a:r>
            <a:r>
              <a:rPr lang="pt-BR" sz="1800" dirty="0" err="1">
                <a:ea typeface="+mn-lt"/>
                <a:cs typeface="+mn-lt"/>
              </a:rPr>
              <a:t>Whales</a:t>
            </a:r>
            <a:r>
              <a:rPr lang="pt-BR" sz="1800" dirty="0">
                <a:ea typeface="+mn-lt"/>
                <a:cs typeface="+mn-lt"/>
              </a:rPr>
              <a:t> “</a:t>
            </a:r>
            <a:r>
              <a:rPr lang="pt-BR" sz="1800" dirty="0" err="1">
                <a:ea typeface="+mn-lt"/>
                <a:cs typeface="+mn-lt"/>
              </a:rPr>
              <a:t>Speak</a:t>
            </a:r>
            <a:r>
              <a:rPr lang="pt-BR" sz="1800" dirty="0">
                <a:ea typeface="+mn-lt"/>
                <a:cs typeface="+mn-lt"/>
              </a:rPr>
              <a:t> for </a:t>
            </a:r>
            <a:r>
              <a:rPr lang="pt-BR" sz="1800" dirty="0" err="1">
                <a:ea typeface="+mn-lt"/>
                <a:cs typeface="+mn-lt"/>
              </a:rPr>
              <a:t>Themselves</a:t>
            </a:r>
            <a:r>
              <a:rPr lang="pt-BR" sz="1800">
                <a:ea typeface="+mn-lt"/>
                <a:cs typeface="+mn-lt"/>
              </a:rPr>
              <a:t>”: Communication</a:t>
            </a:r>
            <a:endParaRPr lang="pt-BR"/>
          </a:p>
          <a:p>
            <a:pPr>
              <a:buNone/>
            </a:pPr>
            <a:r>
              <a:rPr lang="pt-BR" sz="1800" dirty="0">
                <a:ea typeface="+mn-lt"/>
                <a:cs typeface="+mn-lt"/>
              </a:rPr>
              <a:t>as a </a:t>
            </a:r>
            <a:r>
              <a:rPr lang="pt-BR" sz="1800" dirty="0" err="1">
                <a:ea typeface="+mn-lt"/>
                <a:cs typeface="+mn-lt"/>
              </a:rPr>
              <a:t>Mediating</a:t>
            </a:r>
            <a:r>
              <a:rPr lang="pt-BR" sz="1800" dirty="0">
                <a:ea typeface="+mn-lt"/>
                <a:cs typeface="+mn-lt"/>
              </a:rPr>
              <a:t> force in </a:t>
            </a:r>
            <a:r>
              <a:rPr lang="pt-BR" sz="1800" dirty="0" err="1">
                <a:ea typeface="+mn-lt"/>
                <a:cs typeface="+mn-lt"/>
              </a:rPr>
              <a:t>Wildlife</a:t>
            </a:r>
            <a:r>
              <a:rPr lang="pt-BR" sz="1800" dirty="0">
                <a:ea typeface="+mn-lt"/>
                <a:cs typeface="+mn-lt"/>
              </a:rPr>
              <a:t> </a:t>
            </a:r>
            <a:r>
              <a:rPr lang="pt-BR" sz="1800" dirty="0" err="1">
                <a:ea typeface="+mn-lt"/>
                <a:cs typeface="+mn-lt"/>
              </a:rPr>
              <a:t>Tourism</a:t>
            </a:r>
            <a:r>
              <a:rPr lang="pt-BR" sz="1800" dirty="0">
                <a:ea typeface="+mn-lt"/>
                <a:cs typeface="+mn-lt"/>
              </a:rPr>
              <a:t>, Environmental Communication: A </a:t>
            </a:r>
            <a:r>
              <a:rPr lang="pt-BR" sz="1800" dirty="0" err="1">
                <a:ea typeface="+mn-lt"/>
                <a:cs typeface="+mn-lt"/>
              </a:rPr>
              <a:t>Journal</a:t>
            </a:r>
            <a:r>
              <a:rPr lang="pt-BR" sz="1800" dirty="0">
                <a:ea typeface="+mn-lt"/>
                <a:cs typeface="+mn-lt"/>
              </a:rPr>
              <a:t> </a:t>
            </a:r>
            <a:r>
              <a:rPr lang="pt-BR" sz="1800" dirty="0" err="1">
                <a:ea typeface="+mn-lt"/>
                <a:cs typeface="+mn-lt"/>
              </a:rPr>
              <a:t>of</a:t>
            </a:r>
            <a:r>
              <a:rPr lang="pt-BR" sz="1800" dirty="0">
                <a:ea typeface="+mn-lt"/>
                <a:cs typeface="+mn-lt"/>
              </a:rPr>
              <a:t> </a:t>
            </a:r>
            <a:r>
              <a:rPr lang="pt-BR" sz="1800" dirty="0" err="1">
                <a:ea typeface="+mn-lt"/>
                <a:cs typeface="+mn-lt"/>
              </a:rPr>
              <a:t>Nature</a:t>
            </a:r>
            <a:r>
              <a:rPr lang="pt-BR" sz="1800" dirty="0">
                <a:ea typeface="+mn-lt"/>
                <a:cs typeface="+mn-lt"/>
              </a:rPr>
              <a:t> </a:t>
            </a:r>
            <a:r>
              <a:rPr lang="pt-BR" sz="1800" dirty="0" err="1">
                <a:ea typeface="+mn-lt"/>
                <a:cs typeface="+mn-lt"/>
              </a:rPr>
              <a:t>and</a:t>
            </a:r>
            <a:r>
              <a:rPr lang="pt-BR" sz="1800" dirty="0">
                <a:ea typeface="+mn-lt"/>
                <a:cs typeface="+mn-lt"/>
              </a:rPr>
              <a:t> Culture, 2:2, 173-192</a:t>
            </a:r>
            <a:endParaRPr lang="pt-BR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594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45A994-4FA2-8686-E17D-E55580F3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/>
              <a:t>Quem é Carrie Freeman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FB50F5-C6E8-BE7A-727B-82CCBEF1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000" dirty="0"/>
              <a:t>Podcast "In tune </a:t>
            </a:r>
            <a:r>
              <a:rPr lang="pt-BR" sz="2000" err="1"/>
              <a:t>to</a:t>
            </a:r>
            <a:r>
              <a:rPr lang="pt-BR" sz="2000" dirty="0"/>
              <a:t> </a:t>
            </a:r>
            <a:r>
              <a:rPr lang="pt-BR" sz="2000" err="1"/>
              <a:t>nature</a:t>
            </a:r>
            <a:r>
              <a:rPr lang="pt-BR" sz="2000" dirty="0"/>
              <a:t>" - </a:t>
            </a:r>
            <a:r>
              <a:rPr lang="pt-BR" sz="2000" dirty="0">
                <a:ea typeface="+mn-lt"/>
                <a:cs typeface="+mn-lt"/>
                <a:hlinkClick r:id="rId2"/>
              </a:rPr>
              <a:t>https://cpfreeman.podbean.com </a:t>
            </a:r>
            <a:endParaRPr lang="pt-BR" sz="2000" dirty="0">
              <a:ea typeface="+mn-lt"/>
              <a:cs typeface="+mn-lt"/>
            </a:endParaRPr>
          </a:p>
          <a:p>
            <a:r>
              <a:rPr lang="pt-BR" sz="2000" dirty="0"/>
              <a:t>Site "Animal </a:t>
            </a:r>
            <a:r>
              <a:rPr lang="pt-BR" sz="2000" dirty="0" err="1"/>
              <a:t>and</a:t>
            </a:r>
            <a:r>
              <a:rPr lang="pt-BR" sz="2000" dirty="0"/>
              <a:t> Media" - </a:t>
            </a:r>
            <a:r>
              <a:rPr lang="pt-BR" sz="2000" dirty="0">
                <a:ea typeface="+mn-lt"/>
                <a:cs typeface="+mn-lt"/>
                <a:hlinkClick r:id="rId3"/>
              </a:rPr>
              <a:t>https://animalsandmedia.org/</a:t>
            </a:r>
            <a:r>
              <a:rPr lang="pt-BR" sz="2000" dirty="0">
                <a:ea typeface="+mn-lt"/>
                <a:cs typeface="+mn-lt"/>
              </a:rPr>
              <a:t> </a:t>
            </a:r>
            <a:r>
              <a:rPr lang="pt-BR" sz="2000" dirty="0"/>
              <a:t> </a:t>
            </a:r>
          </a:p>
        </p:txBody>
      </p:sp>
      <p:pic>
        <p:nvPicPr>
          <p:cNvPr id="4" name="Imagem 3" descr="Carrie P. Freeman, PhD – Animals &amp; Media">
            <a:extLst>
              <a:ext uri="{FF2B5EF4-FFF2-40B4-BE49-F238E27FC236}">
                <a16:creationId xmlns:a16="http://schemas.microsoft.com/office/drawing/2014/main" id="{5A86529B-3B29-9FC2-2147-FB23295E5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1" r="1677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44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77EA8-1436-78CC-DB5F-3B8EB2A2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conheci Carrie Freeman?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61069-0729-52C9-505D-24CFF074A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6491706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XI </a:t>
            </a:r>
            <a:r>
              <a:rPr lang="pt-BR" err="1"/>
              <a:t>Conference</a:t>
            </a:r>
            <a:r>
              <a:rPr lang="pt-BR" dirty="0"/>
              <a:t> </a:t>
            </a:r>
            <a:r>
              <a:rPr lang="pt-BR" err="1"/>
              <a:t>on</a:t>
            </a:r>
            <a:r>
              <a:rPr lang="pt-BR" dirty="0"/>
              <a:t> Communication </a:t>
            </a:r>
            <a:r>
              <a:rPr lang="pt-BR" err="1"/>
              <a:t>and</a:t>
            </a:r>
            <a:r>
              <a:rPr lang="pt-BR" dirty="0"/>
              <a:t> </a:t>
            </a:r>
            <a:r>
              <a:rPr lang="pt-BR" err="1"/>
              <a:t>Environment</a:t>
            </a:r>
            <a:r>
              <a:rPr lang="pt-BR"/>
              <a:t> – junho de 2023;</a:t>
            </a:r>
            <a:endParaRPr lang="pt-BR" dirty="0"/>
          </a:p>
          <a:p>
            <a:r>
              <a:rPr lang="pt-BR" dirty="0"/>
              <a:t>Painel sobre "Animal Voices"</a:t>
            </a:r>
          </a:p>
          <a:p>
            <a:r>
              <a:rPr lang="pt-BR"/>
              <a:t>tinyurl.com/COCE-2023-AnimalVoices  </a:t>
            </a:r>
            <a:endParaRPr lang="pt-BR" dirty="0"/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FCE10B2-13AA-66CF-E413-A53157039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2" t="8678" r="30536" b="4545"/>
          <a:stretch/>
        </p:blipFill>
        <p:spPr>
          <a:xfrm>
            <a:off x="7854449" y="1934828"/>
            <a:ext cx="3555618" cy="45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4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Foto de Giant Panda Bebê E Mãe A Amamentação e mais fotos de stock de  Animal recém-nascido - Animal recém-nascido, Panda - Mamífero de quatro  patas, Alimentar - iStock">
            <a:extLst>
              <a:ext uri="{FF2B5EF4-FFF2-40B4-BE49-F238E27FC236}">
                <a16:creationId xmlns:a16="http://schemas.microsoft.com/office/drawing/2014/main" id="{E412B9DA-685C-A889-4E0E-D0D62476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3F4BA8-6BA7-9CAA-A2C9-765A56C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t-BR" err="1"/>
              <a:t>Writing</a:t>
            </a:r>
            <a:r>
              <a:rPr lang="pt-BR"/>
              <a:t> a moral </a:t>
            </a:r>
            <a:r>
              <a:rPr lang="pt-BR" err="1"/>
              <a:t>vision</a:t>
            </a:r>
            <a:r>
              <a:rPr lang="pt-BR"/>
              <a:t> </a:t>
            </a:r>
            <a:r>
              <a:rPr lang="pt-BR" err="1"/>
              <a:t>statement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315B8-FA30-2B82-919F-EC4C9698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000" dirty="0"/>
              <a:t>Exercício de escrever o mundo que desejamos, aquele pelo qual lutamos</a:t>
            </a:r>
          </a:p>
          <a:p>
            <a:r>
              <a:rPr lang="pt-BR" sz="2000" dirty="0"/>
              <a:t>Inspirado no trabalho do linguista norte-americano George </a:t>
            </a:r>
            <a:r>
              <a:rPr lang="pt-BR" sz="2000"/>
              <a:t>Lakoff</a:t>
            </a:r>
          </a:p>
        </p:txBody>
      </p:sp>
      <p:pic>
        <p:nvPicPr>
          <p:cNvPr id="4" name="Imagem 3" descr="Environmental Communication Pedagogy and Practice - 1st Edition - Tema">
            <a:extLst>
              <a:ext uri="{FF2B5EF4-FFF2-40B4-BE49-F238E27FC236}">
                <a16:creationId xmlns:a16="http://schemas.microsoft.com/office/drawing/2014/main" id="{B4073AA4-FFDD-0185-6077-95019E7D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134" y="643234"/>
            <a:ext cx="3733250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8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A37FB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0DD67-B5DF-0C40-7C37-F3DDAA16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pt-BR" dirty="0"/>
              <a:t>Anunciar, não só denunciar </a:t>
            </a:r>
          </a:p>
        </p:txBody>
      </p:sp>
      <p:pic>
        <p:nvPicPr>
          <p:cNvPr id="4" name="Imagem 3" descr="Eu tenho um sonho&quot;: há 55 anos, Martin Luther King | Política">
            <a:extLst>
              <a:ext uri="{FF2B5EF4-FFF2-40B4-BE49-F238E27FC236}">
                <a16:creationId xmlns:a16="http://schemas.microsoft.com/office/drawing/2014/main" id="{407DC814-FD3F-43F2-5677-B5F857EF0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3300802"/>
            <a:ext cx="4309533" cy="241333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149A88-7A17-3BB2-692E-8E68D191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O já clássico exemplo do discurso de </a:t>
            </a:r>
            <a:r>
              <a:rPr lang="pt-BR" err="1"/>
              <a:t>Marthin</a:t>
            </a:r>
            <a:r>
              <a:rPr lang="pt-BR" dirty="0"/>
              <a:t> Luther King ("Eu tive um sonho...")</a:t>
            </a:r>
          </a:p>
        </p:txBody>
      </p:sp>
    </p:spTree>
    <p:extLst>
      <p:ext uri="{BB962C8B-B14F-4D97-AF65-F5344CB8AC3E}">
        <p14:creationId xmlns:p14="http://schemas.microsoft.com/office/powerpoint/2010/main" val="1942268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A37FBA"/>
      </a:accent1>
      <a:accent2>
        <a:srgbClr val="9F96C6"/>
      </a:accent2>
      <a:accent3>
        <a:srgbClr val="C492C3"/>
      </a:accent3>
      <a:accent4>
        <a:srgbClr val="BA9C7F"/>
      </a:accent4>
      <a:accent5>
        <a:srgbClr val="A8A57F"/>
      </a:accent5>
      <a:accent6>
        <a:srgbClr val="99AA74"/>
      </a:accent6>
      <a:hlink>
        <a:srgbClr val="6B8D5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BrushVTI</vt:lpstr>
      <vt:lpstr>CCA 5972 – Comunicação, meio ambiente e políticas públicas</vt:lpstr>
      <vt:lpstr>Roteiro geral da aula</vt:lpstr>
      <vt:lpstr>Antes, avisos:</vt:lpstr>
      <vt:lpstr>Textos que fundamentam a aula </vt:lpstr>
      <vt:lpstr>Quem é Carrie Freeman</vt:lpstr>
      <vt:lpstr>Como conheci Carrie Freeman? </vt:lpstr>
      <vt:lpstr>Apresentação do PowerPoint</vt:lpstr>
      <vt:lpstr>Writing a moral vision statement</vt:lpstr>
      <vt:lpstr>Anunciar, não só denunciar </vt:lpstr>
      <vt:lpstr>Abertura ao imprevisível </vt:lpstr>
      <vt:lpstr>Apresentação do PowerPoint</vt:lpstr>
      <vt:lpstr>Domesticação de mamíferos</vt:lpstr>
      <vt:lpstr>Apresentação do PowerPoint</vt:lpstr>
      <vt:lpstr>Apresentação do PowerPoint</vt:lpstr>
      <vt:lpstr>Perspectivismo ameríndio segundo  Eduardo Viveiros de Castro</vt:lpstr>
      <vt:lpstr>Quantos cabem no seu todos?</vt:lpstr>
      <vt:lpstr>Como escutar os animais não humanos?</vt:lpstr>
      <vt:lpstr>Ativistas pautando jornalistas</vt:lpstr>
      <vt:lpstr>O exemplo da Agência Sumaúma </vt:lpstr>
      <vt:lpstr>A pesquisa de Telma Milstein (2008)</vt:lpstr>
      <vt:lpstr>Enquanto isso, no Brasil </vt:lpstr>
      <vt:lpstr>Maria Castellano</vt:lpstr>
      <vt:lpstr>Vamos brincar?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278</cp:revision>
  <dcterms:created xsi:type="dcterms:W3CDTF">2023-10-02T17:02:59Z</dcterms:created>
  <dcterms:modified xsi:type="dcterms:W3CDTF">2023-10-11T15:09:28Z</dcterms:modified>
</cp:coreProperties>
</file>