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63" r:id="rId7"/>
    <p:sldId id="264" r:id="rId8"/>
    <p:sldId id="265" r:id="rId9"/>
    <p:sldId id="258" r:id="rId10"/>
    <p:sldId id="259" r:id="rId11"/>
    <p:sldId id="260" r:id="rId12"/>
    <p:sldId id="261" r:id="rId13"/>
    <p:sldId id="262"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7" r:id="rId31"/>
    <p:sldId id="288" r:id="rId32"/>
    <p:sldId id="283" r:id="rId33"/>
    <p:sldId id="284" r:id="rId34"/>
    <p:sldId id="285" r:id="rId35"/>
    <p:sldId id="282" r:id="rId36"/>
    <p:sldId id="286" r:id="rId37"/>
    <p:sldId id="292" r:id="rId38"/>
    <p:sldId id="290" r:id="rId39"/>
    <p:sldId id="289" r:id="rId40"/>
    <p:sldId id="291" r:id="rId41"/>
    <p:sldId id="293" r:id="rId42"/>
    <p:sldId id="294" r:id="rId43"/>
    <p:sldId id="295" r:id="rId44"/>
    <p:sldId id="314" r:id="rId45"/>
    <p:sldId id="315" r:id="rId46"/>
    <p:sldId id="316" r:id="rId47"/>
    <p:sldId id="297" r:id="rId48"/>
    <p:sldId id="296" r:id="rId49"/>
    <p:sldId id="332" r:id="rId50"/>
    <p:sldId id="298" r:id="rId51"/>
    <p:sldId id="300" r:id="rId52"/>
    <p:sldId id="299" r:id="rId53"/>
    <p:sldId id="302" r:id="rId54"/>
    <p:sldId id="303" r:id="rId55"/>
    <p:sldId id="301" r:id="rId56"/>
    <p:sldId id="304" r:id="rId57"/>
    <p:sldId id="306" r:id="rId58"/>
    <p:sldId id="307" r:id="rId59"/>
    <p:sldId id="308" r:id="rId60"/>
    <p:sldId id="309" r:id="rId61"/>
    <p:sldId id="310" r:id="rId62"/>
    <p:sldId id="311" r:id="rId63"/>
    <p:sldId id="312" r:id="rId64"/>
    <p:sldId id="305" r:id="rId65"/>
    <p:sldId id="317" r:id="rId66"/>
    <p:sldId id="313" r:id="rId67"/>
    <p:sldId id="318" r:id="rId68"/>
    <p:sldId id="323" r:id="rId69"/>
    <p:sldId id="321" r:id="rId70"/>
    <p:sldId id="319" r:id="rId71"/>
    <p:sldId id="322" r:id="rId72"/>
    <p:sldId id="320" r:id="rId73"/>
    <p:sldId id="326" r:id="rId74"/>
    <p:sldId id="324" r:id="rId75"/>
    <p:sldId id="325" r:id="rId76"/>
    <p:sldId id="327" r:id="rId77"/>
    <p:sldId id="328" r:id="rId78"/>
    <p:sldId id="329" r:id="rId79"/>
    <p:sldId id="330" r:id="rId80"/>
    <p:sldId id="331" r:id="rId8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C55556-4C52-4F5D-8A80-D3B45296C7BF}" v="4" dt="2022-12-08T19:13:58.0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81"/>
  </p:normalViewPr>
  <p:slideViewPr>
    <p:cSldViewPr snapToGrid="0" snapToObjects="1">
      <p:cViewPr varScale="1">
        <p:scale>
          <a:sx n="114" d="100"/>
          <a:sy n="114" d="100"/>
        </p:scale>
        <p:origin x="47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843206-FC86-455C-A860-75C8AD9F40CA}"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34465BFF-2C49-4333-80EF-5FE8CF9836EF}">
      <dgm:prSet/>
      <dgm:spPr/>
      <dgm:t>
        <a:bodyPr/>
        <a:lstStyle/>
        <a:p>
          <a:r>
            <a:rPr lang="pt-BR"/>
            <a:t>Deixou a critério da assembleia dos credores aprovar o plano, cujos termos eram negociados com ampla liberdade.</a:t>
          </a:r>
          <a:endParaRPr lang="en-US"/>
        </a:p>
      </dgm:t>
    </dgm:pt>
    <dgm:pt modelId="{E67009BA-0F58-4321-A589-187143C883AE}" type="parTrans" cxnId="{794042F1-41DF-46B6-9928-BDB03F552279}">
      <dgm:prSet/>
      <dgm:spPr/>
      <dgm:t>
        <a:bodyPr/>
        <a:lstStyle/>
        <a:p>
          <a:endParaRPr lang="en-US"/>
        </a:p>
      </dgm:t>
    </dgm:pt>
    <dgm:pt modelId="{5967CED0-00EF-4A7F-B8F4-B6A68AF6A3CF}" type="sibTrans" cxnId="{794042F1-41DF-46B6-9928-BDB03F552279}">
      <dgm:prSet/>
      <dgm:spPr/>
      <dgm:t>
        <a:bodyPr/>
        <a:lstStyle/>
        <a:p>
          <a:endParaRPr lang="en-US"/>
        </a:p>
      </dgm:t>
    </dgm:pt>
    <dgm:pt modelId="{9B3BB4DB-039F-4D52-B664-D1A825ACF8FE}">
      <dgm:prSet/>
      <dgm:spPr/>
      <dgm:t>
        <a:bodyPr/>
        <a:lstStyle/>
        <a:p>
          <a:r>
            <a:rPr lang="pt-BR"/>
            <a:t>Incluiu credores trabalhistas e com créditos reais na RJ, mas criando regras específicas e classes especiais</a:t>
          </a:r>
          <a:endParaRPr lang="en-US"/>
        </a:p>
      </dgm:t>
    </dgm:pt>
    <dgm:pt modelId="{5D60E7A0-1016-44B2-9761-E15B067109B9}" type="parTrans" cxnId="{2D575A89-8FF9-4B96-AC7E-327AF1DFF483}">
      <dgm:prSet/>
      <dgm:spPr/>
      <dgm:t>
        <a:bodyPr/>
        <a:lstStyle/>
        <a:p>
          <a:endParaRPr lang="en-US"/>
        </a:p>
      </dgm:t>
    </dgm:pt>
    <dgm:pt modelId="{FC92AA28-3A30-43EE-BFE4-404EDF003B3D}" type="sibTrans" cxnId="{2D575A89-8FF9-4B96-AC7E-327AF1DFF483}">
      <dgm:prSet/>
      <dgm:spPr/>
      <dgm:t>
        <a:bodyPr/>
        <a:lstStyle/>
        <a:p>
          <a:endParaRPr lang="en-US"/>
        </a:p>
      </dgm:t>
    </dgm:pt>
    <dgm:pt modelId="{62F6FD41-A266-4B20-B85D-92B01A4D9E39}">
      <dgm:prSet/>
      <dgm:spPr/>
      <dgm:t>
        <a:bodyPr/>
        <a:lstStyle/>
        <a:p>
          <a:r>
            <a:rPr lang="pt-BR"/>
            <a:t>Tirou do concurso os créditos garantidos por alienação fiduciária.</a:t>
          </a:r>
          <a:endParaRPr lang="en-US"/>
        </a:p>
      </dgm:t>
    </dgm:pt>
    <dgm:pt modelId="{E534941E-7734-4EFC-9895-9F276B2B759E}" type="parTrans" cxnId="{6712384C-EEC8-4D71-8C3C-2F570F7841FD}">
      <dgm:prSet/>
      <dgm:spPr/>
      <dgm:t>
        <a:bodyPr/>
        <a:lstStyle/>
        <a:p>
          <a:endParaRPr lang="en-US"/>
        </a:p>
      </dgm:t>
    </dgm:pt>
    <dgm:pt modelId="{A2462160-9DD9-43AE-91D0-37190FF32938}" type="sibTrans" cxnId="{6712384C-EEC8-4D71-8C3C-2F570F7841FD}">
      <dgm:prSet/>
      <dgm:spPr/>
      <dgm:t>
        <a:bodyPr/>
        <a:lstStyle/>
        <a:p>
          <a:endParaRPr lang="en-US"/>
        </a:p>
      </dgm:t>
    </dgm:pt>
    <dgm:pt modelId="{FEA87D2A-5B39-496E-989B-3B67B97F65DA}">
      <dgm:prSet/>
      <dgm:spPr/>
      <dgm:t>
        <a:bodyPr/>
        <a:lstStyle/>
        <a:p>
          <a:r>
            <a:rPr lang="pt-BR"/>
            <a:t>Permitiu a venda de unidades produtivas isoladas sem sucessão nas dívidas.</a:t>
          </a:r>
          <a:endParaRPr lang="en-US"/>
        </a:p>
      </dgm:t>
    </dgm:pt>
    <dgm:pt modelId="{F67A8814-71F5-4598-ACE9-1AB080F69E27}" type="parTrans" cxnId="{9CA2A51A-9006-4D07-8AE2-45D369DAA252}">
      <dgm:prSet/>
      <dgm:spPr/>
      <dgm:t>
        <a:bodyPr/>
        <a:lstStyle/>
        <a:p>
          <a:endParaRPr lang="en-US"/>
        </a:p>
      </dgm:t>
    </dgm:pt>
    <dgm:pt modelId="{BBAD90F0-5EF5-48FB-9FB7-D555846E7E3C}" type="sibTrans" cxnId="{9CA2A51A-9006-4D07-8AE2-45D369DAA252}">
      <dgm:prSet/>
      <dgm:spPr/>
      <dgm:t>
        <a:bodyPr/>
        <a:lstStyle/>
        <a:p>
          <a:endParaRPr lang="en-US"/>
        </a:p>
      </dgm:t>
    </dgm:pt>
    <dgm:pt modelId="{51EF8D45-2197-C84D-BC5F-E77C40BB9B6E}" type="pres">
      <dgm:prSet presAssocID="{26843206-FC86-455C-A860-75C8AD9F40CA}" presName="linear" presStyleCnt="0">
        <dgm:presLayoutVars>
          <dgm:animLvl val="lvl"/>
          <dgm:resizeHandles val="exact"/>
        </dgm:presLayoutVars>
      </dgm:prSet>
      <dgm:spPr/>
    </dgm:pt>
    <dgm:pt modelId="{39411FBE-5F8A-7749-AE7F-D775B3594EA6}" type="pres">
      <dgm:prSet presAssocID="{34465BFF-2C49-4333-80EF-5FE8CF9836EF}" presName="parentText" presStyleLbl="node1" presStyleIdx="0" presStyleCnt="4">
        <dgm:presLayoutVars>
          <dgm:chMax val="0"/>
          <dgm:bulletEnabled val="1"/>
        </dgm:presLayoutVars>
      </dgm:prSet>
      <dgm:spPr/>
    </dgm:pt>
    <dgm:pt modelId="{ED868287-D3DA-E94C-B0A7-3E82AF05137A}" type="pres">
      <dgm:prSet presAssocID="{5967CED0-00EF-4A7F-B8F4-B6A68AF6A3CF}" presName="spacer" presStyleCnt="0"/>
      <dgm:spPr/>
    </dgm:pt>
    <dgm:pt modelId="{BDF96E05-951F-E54A-8FFB-6D15FB14D57D}" type="pres">
      <dgm:prSet presAssocID="{9B3BB4DB-039F-4D52-B664-D1A825ACF8FE}" presName="parentText" presStyleLbl="node1" presStyleIdx="1" presStyleCnt="4">
        <dgm:presLayoutVars>
          <dgm:chMax val="0"/>
          <dgm:bulletEnabled val="1"/>
        </dgm:presLayoutVars>
      </dgm:prSet>
      <dgm:spPr/>
    </dgm:pt>
    <dgm:pt modelId="{CDD58367-2CC3-1A4E-9DCC-BCCB097E4364}" type="pres">
      <dgm:prSet presAssocID="{FC92AA28-3A30-43EE-BFE4-404EDF003B3D}" presName="spacer" presStyleCnt="0"/>
      <dgm:spPr/>
    </dgm:pt>
    <dgm:pt modelId="{2D788F59-7121-1040-BEE0-3501B8316DA6}" type="pres">
      <dgm:prSet presAssocID="{62F6FD41-A266-4B20-B85D-92B01A4D9E39}" presName="parentText" presStyleLbl="node1" presStyleIdx="2" presStyleCnt="4">
        <dgm:presLayoutVars>
          <dgm:chMax val="0"/>
          <dgm:bulletEnabled val="1"/>
        </dgm:presLayoutVars>
      </dgm:prSet>
      <dgm:spPr/>
    </dgm:pt>
    <dgm:pt modelId="{3696CF94-5DB1-5E48-A108-BCD2D47BF0BD}" type="pres">
      <dgm:prSet presAssocID="{A2462160-9DD9-43AE-91D0-37190FF32938}" presName="spacer" presStyleCnt="0"/>
      <dgm:spPr/>
    </dgm:pt>
    <dgm:pt modelId="{1B242B60-1E85-4B44-9107-D78F60E06E6D}" type="pres">
      <dgm:prSet presAssocID="{FEA87D2A-5B39-496E-989B-3B67B97F65DA}" presName="parentText" presStyleLbl="node1" presStyleIdx="3" presStyleCnt="4">
        <dgm:presLayoutVars>
          <dgm:chMax val="0"/>
          <dgm:bulletEnabled val="1"/>
        </dgm:presLayoutVars>
      </dgm:prSet>
      <dgm:spPr/>
    </dgm:pt>
  </dgm:ptLst>
  <dgm:cxnLst>
    <dgm:cxn modelId="{9CA2A51A-9006-4D07-8AE2-45D369DAA252}" srcId="{26843206-FC86-455C-A860-75C8AD9F40CA}" destId="{FEA87D2A-5B39-496E-989B-3B67B97F65DA}" srcOrd="3" destOrd="0" parTransId="{F67A8814-71F5-4598-ACE9-1AB080F69E27}" sibTransId="{BBAD90F0-5EF5-48FB-9FB7-D555846E7E3C}"/>
    <dgm:cxn modelId="{69794838-2972-D846-ADA2-C7D83685C258}" type="presOf" srcId="{26843206-FC86-455C-A860-75C8AD9F40CA}" destId="{51EF8D45-2197-C84D-BC5F-E77C40BB9B6E}" srcOrd="0" destOrd="0" presId="urn:microsoft.com/office/officeart/2005/8/layout/vList2"/>
    <dgm:cxn modelId="{6712384C-EEC8-4D71-8C3C-2F570F7841FD}" srcId="{26843206-FC86-455C-A860-75C8AD9F40CA}" destId="{62F6FD41-A266-4B20-B85D-92B01A4D9E39}" srcOrd="2" destOrd="0" parTransId="{E534941E-7734-4EFC-9895-9F276B2B759E}" sibTransId="{A2462160-9DD9-43AE-91D0-37190FF32938}"/>
    <dgm:cxn modelId="{3178FE4E-17C8-414E-A866-15D6325F047E}" type="presOf" srcId="{FEA87D2A-5B39-496E-989B-3B67B97F65DA}" destId="{1B242B60-1E85-4B44-9107-D78F60E06E6D}" srcOrd="0" destOrd="0" presId="urn:microsoft.com/office/officeart/2005/8/layout/vList2"/>
    <dgm:cxn modelId="{0EBABA7E-8390-FC48-B12D-76EE792FB75D}" type="presOf" srcId="{9B3BB4DB-039F-4D52-B664-D1A825ACF8FE}" destId="{BDF96E05-951F-E54A-8FFB-6D15FB14D57D}" srcOrd="0" destOrd="0" presId="urn:microsoft.com/office/officeart/2005/8/layout/vList2"/>
    <dgm:cxn modelId="{9B309981-330B-C543-B8C5-4DD0C4E7EC6B}" type="presOf" srcId="{34465BFF-2C49-4333-80EF-5FE8CF9836EF}" destId="{39411FBE-5F8A-7749-AE7F-D775B3594EA6}" srcOrd="0" destOrd="0" presId="urn:microsoft.com/office/officeart/2005/8/layout/vList2"/>
    <dgm:cxn modelId="{2D575A89-8FF9-4B96-AC7E-327AF1DFF483}" srcId="{26843206-FC86-455C-A860-75C8AD9F40CA}" destId="{9B3BB4DB-039F-4D52-B664-D1A825ACF8FE}" srcOrd="1" destOrd="0" parTransId="{5D60E7A0-1016-44B2-9761-E15B067109B9}" sibTransId="{FC92AA28-3A30-43EE-BFE4-404EDF003B3D}"/>
    <dgm:cxn modelId="{221843B0-58C6-664B-B5FA-7BFA94F024C9}" type="presOf" srcId="{62F6FD41-A266-4B20-B85D-92B01A4D9E39}" destId="{2D788F59-7121-1040-BEE0-3501B8316DA6}" srcOrd="0" destOrd="0" presId="urn:microsoft.com/office/officeart/2005/8/layout/vList2"/>
    <dgm:cxn modelId="{794042F1-41DF-46B6-9928-BDB03F552279}" srcId="{26843206-FC86-455C-A860-75C8AD9F40CA}" destId="{34465BFF-2C49-4333-80EF-5FE8CF9836EF}" srcOrd="0" destOrd="0" parTransId="{E67009BA-0F58-4321-A589-187143C883AE}" sibTransId="{5967CED0-00EF-4A7F-B8F4-B6A68AF6A3CF}"/>
    <dgm:cxn modelId="{2DD727F2-AD58-834C-97A7-4B1F1677BAB8}" type="presParOf" srcId="{51EF8D45-2197-C84D-BC5F-E77C40BB9B6E}" destId="{39411FBE-5F8A-7749-AE7F-D775B3594EA6}" srcOrd="0" destOrd="0" presId="urn:microsoft.com/office/officeart/2005/8/layout/vList2"/>
    <dgm:cxn modelId="{6E1CED5C-2537-9449-98E5-353AA761EF40}" type="presParOf" srcId="{51EF8D45-2197-C84D-BC5F-E77C40BB9B6E}" destId="{ED868287-D3DA-E94C-B0A7-3E82AF05137A}" srcOrd="1" destOrd="0" presId="urn:microsoft.com/office/officeart/2005/8/layout/vList2"/>
    <dgm:cxn modelId="{09227475-9E4A-1742-ADC7-6330A8819CC9}" type="presParOf" srcId="{51EF8D45-2197-C84D-BC5F-E77C40BB9B6E}" destId="{BDF96E05-951F-E54A-8FFB-6D15FB14D57D}" srcOrd="2" destOrd="0" presId="urn:microsoft.com/office/officeart/2005/8/layout/vList2"/>
    <dgm:cxn modelId="{AB9E7A54-27F9-9749-B924-22EF5D20FAE9}" type="presParOf" srcId="{51EF8D45-2197-C84D-BC5F-E77C40BB9B6E}" destId="{CDD58367-2CC3-1A4E-9DCC-BCCB097E4364}" srcOrd="3" destOrd="0" presId="urn:microsoft.com/office/officeart/2005/8/layout/vList2"/>
    <dgm:cxn modelId="{E8803E56-9E85-9D49-A610-CD23BDC88B02}" type="presParOf" srcId="{51EF8D45-2197-C84D-BC5F-E77C40BB9B6E}" destId="{2D788F59-7121-1040-BEE0-3501B8316DA6}" srcOrd="4" destOrd="0" presId="urn:microsoft.com/office/officeart/2005/8/layout/vList2"/>
    <dgm:cxn modelId="{258FAF6B-7A1A-0143-9DAD-5E8B3FDC8B4E}" type="presParOf" srcId="{51EF8D45-2197-C84D-BC5F-E77C40BB9B6E}" destId="{3696CF94-5DB1-5E48-A108-BCD2D47BF0BD}" srcOrd="5" destOrd="0" presId="urn:microsoft.com/office/officeart/2005/8/layout/vList2"/>
    <dgm:cxn modelId="{D466447C-1524-EB4B-B886-06D24223D47C}" type="presParOf" srcId="{51EF8D45-2197-C84D-BC5F-E77C40BB9B6E}" destId="{1B242B60-1E85-4B44-9107-D78F60E06E6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2F479E-B55F-4C57-B265-9D87A83083DB}"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BE2D245A-3B1B-4922-9A7C-2D8ED665C01C}">
      <dgm:prSet/>
      <dgm:spPr/>
      <dgm:t>
        <a:bodyPr/>
        <a:lstStyle/>
        <a:p>
          <a:r>
            <a:rPr lang="pt-BR"/>
            <a:t>Amplamente negociada, transformou em norma algumas práticas dos juízes.</a:t>
          </a:r>
          <a:endParaRPr lang="en-US"/>
        </a:p>
      </dgm:t>
    </dgm:pt>
    <dgm:pt modelId="{C9C86310-29EB-4E06-BD40-C694EA4AD6B0}" type="parTrans" cxnId="{5409F0B1-4D1A-43F7-9B74-A03398760C8F}">
      <dgm:prSet/>
      <dgm:spPr/>
      <dgm:t>
        <a:bodyPr/>
        <a:lstStyle/>
        <a:p>
          <a:endParaRPr lang="en-US"/>
        </a:p>
      </dgm:t>
    </dgm:pt>
    <dgm:pt modelId="{255CF05F-E53C-44DA-ADA1-9E1D2EA7D21E}" type="sibTrans" cxnId="{5409F0B1-4D1A-43F7-9B74-A03398760C8F}">
      <dgm:prSet/>
      <dgm:spPr/>
      <dgm:t>
        <a:bodyPr/>
        <a:lstStyle/>
        <a:p>
          <a:endParaRPr lang="en-US"/>
        </a:p>
      </dgm:t>
    </dgm:pt>
    <dgm:pt modelId="{ECD77224-8A5E-4648-90E5-11AFE820F8A2}">
      <dgm:prSet/>
      <dgm:spPr/>
      <dgm:t>
        <a:bodyPr/>
        <a:lstStyle/>
        <a:p>
          <a:r>
            <a:rPr lang="pt-BR"/>
            <a:t>Permitiu uma única prorrogação do stay period</a:t>
          </a:r>
          <a:endParaRPr lang="en-US"/>
        </a:p>
      </dgm:t>
    </dgm:pt>
    <dgm:pt modelId="{9AF36FD5-95C1-475A-BE65-CA1079EABFC5}" type="parTrans" cxnId="{74F6331D-F57E-44C9-8A25-DB466AAE3022}">
      <dgm:prSet/>
      <dgm:spPr/>
      <dgm:t>
        <a:bodyPr/>
        <a:lstStyle/>
        <a:p>
          <a:endParaRPr lang="en-US"/>
        </a:p>
      </dgm:t>
    </dgm:pt>
    <dgm:pt modelId="{7DCD9751-2F5C-4494-A383-5E13AE714D31}" type="sibTrans" cxnId="{74F6331D-F57E-44C9-8A25-DB466AAE3022}">
      <dgm:prSet/>
      <dgm:spPr/>
      <dgm:t>
        <a:bodyPr/>
        <a:lstStyle/>
        <a:p>
          <a:endParaRPr lang="en-US"/>
        </a:p>
      </dgm:t>
    </dgm:pt>
    <dgm:pt modelId="{D689C0A5-1D20-4842-928E-646C39E06BBC}">
      <dgm:prSet/>
      <dgm:spPr/>
      <dgm:t>
        <a:bodyPr/>
        <a:lstStyle/>
        <a:p>
          <a:r>
            <a:rPr lang="pt-BR"/>
            <a:t>Tentou fortalecer os credores, dando a eles a possibilidade de apresentar plano alternativo, se recusarem o do credor.</a:t>
          </a:r>
          <a:endParaRPr lang="en-US"/>
        </a:p>
      </dgm:t>
    </dgm:pt>
    <dgm:pt modelId="{8560D4C6-B38A-46FC-8A19-11C4E85D2940}" type="parTrans" cxnId="{F5727D75-6103-4B7B-BD42-6C050C24528D}">
      <dgm:prSet/>
      <dgm:spPr/>
      <dgm:t>
        <a:bodyPr/>
        <a:lstStyle/>
        <a:p>
          <a:endParaRPr lang="en-US"/>
        </a:p>
      </dgm:t>
    </dgm:pt>
    <dgm:pt modelId="{81796997-1487-41E1-95D6-E15BE3688D24}" type="sibTrans" cxnId="{F5727D75-6103-4B7B-BD42-6C050C24528D}">
      <dgm:prSet/>
      <dgm:spPr/>
      <dgm:t>
        <a:bodyPr/>
        <a:lstStyle/>
        <a:p>
          <a:endParaRPr lang="en-US"/>
        </a:p>
      </dgm:t>
    </dgm:pt>
    <dgm:pt modelId="{37436024-5D4F-4C62-AA40-6B48E7F30D4F}">
      <dgm:prSet/>
      <dgm:spPr/>
      <dgm:t>
        <a:bodyPr/>
        <a:lstStyle/>
        <a:p>
          <a:r>
            <a:rPr lang="pt-BR"/>
            <a:t>Incentivou o debtor-in-possession finance (DIP), dando prioridade de pagamento aos créditos novos dados à empresa após a RJ</a:t>
          </a:r>
          <a:endParaRPr lang="en-US"/>
        </a:p>
      </dgm:t>
    </dgm:pt>
    <dgm:pt modelId="{A46FBECF-CF82-4DA7-9A2E-F5135D01578C}" type="parTrans" cxnId="{805BEA9F-A4B2-4AE5-8745-E49EC601400F}">
      <dgm:prSet/>
      <dgm:spPr/>
      <dgm:t>
        <a:bodyPr/>
        <a:lstStyle/>
        <a:p>
          <a:endParaRPr lang="en-US"/>
        </a:p>
      </dgm:t>
    </dgm:pt>
    <dgm:pt modelId="{F11BC0E6-D507-4B67-9339-7CB06B0DE538}" type="sibTrans" cxnId="{805BEA9F-A4B2-4AE5-8745-E49EC601400F}">
      <dgm:prSet/>
      <dgm:spPr/>
      <dgm:t>
        <a:bodyPr/>
        <a:lstStyle/>
        <a:p>
          <a:endParaRPr lang="en-US"/>
        </a:p>
      </dgm:t>
    </dgm:pt>
    <dgm:pt modelId="{CDF2DF18-7500-4054-A55B-96DE9ECABFC6}">
      <dgm:prSet/>
      <dgm:spPr/>
      <dgm:t>
        <a:bodyPr/>
        <a:lstStyle/>
        <a:p>
          <a:r>
            <a:rPr lang="pt-BR"/>
            <a:t>Tentou facilitar os pagamentos na falência e o fresh start, do falido.</a:t>
          </a:r>
          <a:endParaRPr lang="en-US"/>
        </a:p>
      </dgm:t>
    </dgm:pt>
    <dgm:pt modelId="{75BE5800-8FAC-4E2A-BA5A-35074EFEB1B1}" type="parTrans" cxnId="{89A344E4-348F-4919-96E8-A6DCA6088AE4}">
      <dgm:prSet/>
      <dgm:spPr/>
      <dgm:t>
        <a:bodyPr/>
        <a:lstStyle/>
        <a:p>
          <a:endParaRPr lang="en-US"/>
        </a:p>
      </dgm:t>
    </dgm:pt>
    <dgm:pt modelId="{44211871-9B95-4925-AB4E-AD7D268B8AA9}" type="sibTrans" cxnId="{89A344E4-348F-4919-96E8-A6DCA6088AE4}">
      <dgm:prSet/>
      <dgm:spPr/>
      <dgm:t>
        <a:bodyPr/>
        <a:lstStyle/>
        <a:p>
          <a:endParaRPr lang="en-US"/>
        </a:p>
      </dgm:t>
    </dgm:pt>
    <dgm:pt modelId="{68A5A527-D37C-744F-A73F-A8FBD2A876DB}" type="pres">
      <dgm:prSet presAssocID="{552F479E-B55F-4C57-B265-9D87A83083DB}" presName="vert0" presStyleCnt="0">
        <dgm:presLayoutVars>
          <dgm:dir/>
          <dgm:animOne val="branch"/>
          <dgm:animLvl val="lvl"/>
        </dgm:presLayoutVars>
      </dgm:prSet>
      <dgm:spPr/>
    </dgm:pt>
    <dgm:pt modelId="{BC26C70F-A570-994A-9520-1E754A45C617}" type="pres">
      <dgm:prSet presAssocID="{BE2D245A-3B1B-4922-9A7C-2D8ED665C01C}" presName="thickLine" presStyleLbl="alignNode1" presStyleIdx="0" presStyleCnt="5"/>
      <dgm:spPr/>
    </dgm:pt>
    <dgm:pt modelId="{D01C176D-4B01-E84D-AC79-AF0D41B369F2}" type="pres">
      <dgm:prSet presAssocID="{BE2D245A-3B1B-4922-9A7C-2D8ED665C01C}" presName="horz1" presStyleCnt="0"/>
      <dgm:spPr/>
    </dgm:pt>
    <dgm:pt modelId="{D92211E0-3F26-E64E-BB6E-9EACEA7CCEAC}" type="pres">
      <dgm:prSet presAssocID="{BE2D245A-3B1B-4922-9A7C-2D8ED665C01C}" presName="tx1" presStyleLbl="revTx" presStyleIdx="0" presStyleCnt="5"/>
      <dgm:spPr/>
    </dgm:pt>
    <dgm:pt modelId="{7A62E1B0-A9F7-E14E-B7AA-8B4BF2136D80}" type="pres">
      <dgm:prSet presAssocID="{BE2D245A-3B1B-4922-9A7C-2D8ED665C01C}" presName="vert1" presStyleCnt="0"/>
      <dgm:spPr/>
    </dgm:pt>
    <dgm:pt modelId="{103C8EC1-4534-8544-A93A-4E02F2E0FC54}" type="pres">
      <dgm:prSet presAssocID="{ECD77224-8A5E-4648-90E5-11AFE820F8A2}" presName="thickLine" presStyleLbl="alignNode1" presStyleIdx="1" presStyleCnt="5"/>
      <dgm:spPr/>
    </dgm:pt>
    <dgm:pt modelId="{B3FBDF00-6647-E94D-B43B-622A228B508A}" type="pres">
      <dgm:prSet presAssocID="{ECD77224-8A5E-4648-90E5-11AFE820F8A2}" presName="horz1" presStyleCnt="0"/>
      <dgm:spPr/>
    </dgm:pt>
    <dgm:pt modelId="{FE2BB13E-3A18-FE42-8E33-0B2BFBAB6C4E}" type="pres">
      <dgm:prSet presAssocID="{ECD77224-8A5E-4648-90E5-11AFE820F8A2}" presName="tx1" presStyleLbl="revTx" presStyleIdx="1" presStyleCnt="5"/>
      <dgm:spPr/>
    </dgm:pt>
    <dgm:pt modelId="{554C0B79-4EC3-7B48-9CD1-0C9E22DA5C89}" type="pres">
      <dgm:prSet presAssocID="{ECD77224-8A5E-4648-90E5-11AFE820F8A2}" presName="vert1" presStyleCnt="0"/>
      <dgm:spPr/>
    </dgm:pt>
    <dgm:pt modelId="{34087B1E-FD56-A146-9FAB-6973542BC985}" type="pres">
      <dgm:prSet presAssocID="{D689C0A5-1D20-4842-928E-646C39E06BBC}" presName="thickLine" presStyleLbl="alignNode1" presStyleIdx="2" presStyleCnt="5"/>
      <dgm:spPr/>
    </dgm:pt>
    <dgm:pt modelId="{3C007EFE-A97B-1C4B-87C6-1A15E1423A2B}" type="pres">
      <dgm:prSet presAssocID="{D689C0A5-1D20-4842-928E-646C39E06BBC}" presName="horz1" presStyleCnt="0"/>
      <dgm:spPr/>
    </dgm:pt>
    <dgm:pt modelId="{9D7699C7-C524-A74A-B245-22CC90833866}" type="pres">
      <dgm:prSet presAssocID="{D689C0A5-1D20-4842-928E-646C39E06BBC}" presName="tx1" presStyleLbl="revTx" presStyleIdx="2" presStyleCnt="5"/>
      <dgm:spPr/>
    </dgm:pt>
    <dgm:pt modelId="{69B64642-2579-3948-886C-7473095EB4CD}" type="pres">
      <dgm:prSet presAssocID="{D689C0A5-1D20-4842-928E-646C39E06BBC}" presName="vert1" presStyleCnt="0"/>
      <dgm:spPr/>
    </dgm:pt>
    <dgm:pt modelId="{9B999166-E8F9-B84C-B858-1BA9BD90AD3B}" type="pres">
      <dgm:prSet presAssocID="{37436024-5D4F-4C62-AA40-6B48E7F30D4F}" presName="thickLine" presStyleLbl="alignNode1" presStyleIdx="3" presStyleCnt="5"/>
      <dgm:spPr/>
    </dgm:pt>
    <dgm:pt modelId="{B27ACE22-0E6A-134F-AFC8-C8EDA90CB6F6}" type="pres">
      <dgm:prSet presAssocID="{37436024-5D4F-4C62-AA40-6B48E7F30D4F}" presName="horz1" presStyleCnt="0"/>
      <dgm:spPr/>
    </dgm:pt>
    <dgm:pt modelId="{E451899D-C74C-B240-BBBF-C530849AF054}" type="pres">
      <dgm:prSet presAssocID="{37436024-5D4F-4C62-AA40-6B48E7F30D4F}" presName="tx1" presStyleLbl="revTx" presStyleIdx="3" presStyleCnt="5"/>
      <dgm:spPr/>
    </dgm:pt>
    <dgm:pt modelId="{DC4E8726-2FC0-D94B-8CB0-091633DBBEE0}" type="pres">
      <dgm:prSet presAssocID="{37436024-5D4F-4C62-AA40-6B48E7F30D4F}" presName="vert1" presStyleCnt="0"/>
      <dgm:spPr/>
    </dgm:pt>
    <dgm:pt modelId="{D1DBC827-78C6-3F45-97FA-705B684DFA97}" type="pres">
      <dgm:prSet presAssocID="{CDF2DF18-7500-4054-A55B-96DE9ECABFC6}" presName="thickLine" presStyleLbl="alignNode1" presStyleIdx="4" presStyleCnt="5"/>
      <dgm:spPr/>
    </dgm:pt>
    <dgm:pt modelId="{99F120C3-CD9F-3644-B6C9-6434536DA10B}" type="pres">
      <dgm:prSet presAssocID="{CDF2DF18-7500-4054-A55B-96DE9ECABFC6}" presName="horz1" presStyleCnt="0"/>
      <dgm:spPr/>
    </dgm:pt>
    <dgm:pt modelId="{C01F72DE-47D8-2746-9F62-64540B11597E}" type="pres">
      <dgm:prSet presAssocID="{CDF2DF18-7500-4054-A55B-96DE9ECABFC6}" presName="tx1" presStyleLbl="revTx" presStyleIdx="4" presStyleCnt="5"/>
      <dgm:spPr/>
    </dgm:pt>
    <dgm:pt modelId="{6A24DB59-49BD-0942-AA13-F4756A645414}" type="pres">
      <dgm:prSet presAssocID="{CDF2DF18-7500-4054-A55B-96DE9ECABFC6}" presName="vert1" presStyleCnt="0"/>
      <dgm:spPr/>
    </dgm:pt>
  </dgm:ptLst>
  <dgm:cxnLst>
    <dgm:cxn modelId="{74F6331D-F57E-44C9-8A25-DB466AAE3022}" srcId="{552F479E-B55F-4C57-B265-9D87A83083DB}" destId="{ECD77224-8A5E-4648-90E5-11AFE820F8A2}" srcOrd="1" destOrd="0" parTransId="{9AF36FD5-95C1-475A-BE65-CA1079EABFC5}" sibTransId="{7DCD9751-2F5C-4494-A383-5E13AE714D31}"/>
    <dgm:cxn modelId="{F5727D75-6103-4B7B-BD42-6C050C24528D}" srcId="{552F479E-B55F-4C57-B265-9D87A83083DB}" destId="{D689C0A5-1D20-4842-928E-646C39E06BBC}" srcOrd="2" destOrd="0" parTransId="{8560D4C6-B38A-46FC-8A19-11C4E85D2940}" sibTransId="{81796997-1487-41E1-95D6-E15BE3688D24}"/>
    <dgm:cxn modelId="{805BEA9F-A4B2-4AE5-8745-E49EC601400F}" srcId="{552F479E-B55F-4C57-B265-9D87A83083DB}" destId="{37436024-5D4F-4C62-AA40-6B48E7F30D4F}" srcOrd="3" destOrd="0" parTransId="{A46FBECF-CF82-4DA7-9A2E-F5135D01578C}" sibTransId="{F11BC0E6-D507-4B67-9339-7CB06B0DE538}"/>
    <dgm:cxn modelId="{17D18CA1-B3D2-F64E-8161-F47983EC4FAE}" type="presOf" srcId="{552F479E-B55F-4C57-B265-9D87A83083DB}" destId="{68A5A527-D37C-744F-A73F-A8FBD2A876DB}" srcOrd="0" destOrd="0" presId="urn:microsoft.com/office/officeart/2008/layout/LinedList"/>
    <dgm:cxn modelId="{5409F0B1-4D1A-43F7-9B74-A03398760C8F}" srcId="{552F479E-B55F-4C57-B265-9D87A83083DB}" destId="{BE2D245A-3B1B-4922-9A7C-2D8ED665C01C}" srcOrd="0" destOrd="0" parTransId="{C9C86310-29EB-4E06-BD40-C694EA4AD6B0}" sibTransId="{255CF05F-E53C-44DA-ADA1-9E1D2EA7D21E}"/>
    <dgm:cxn modelId="{37252DC6-3FD8-6C4D-9D12-0739CEDAA85F}" type="presOf" srcId="{BE2D245A-3B1B-4922-9A7C-2D8ED665C01C}" destId="{D92211E0-3F26-E64E-BB6E-9EACEA7CCEAC}" srcOrd="0" destOrd="0" presId="urn:microsoft.com/office/officeart/2008/layout/LinedList"/>
    <dgm:cxn modelId="{EEDA17CB-87A8-F747-991E-BA06BA643407}" type="presOf" srcId="{CDF2DF18-7500-4054-A55B-96DE9ECABFC6}" destId="{C01F72DE-47D8-2746-9F62-64540B11597E}" srcOrd="0" destOrd="0" presId="urn:microsoft.com/office/officeart/2008/layout/LinedList"/>
    <dgm:cxn modelId="{A2F5C0E1-8422-C547-B37E-AECA64E09488}" type="presOf" srcId="{37436024-5D4F-4C62-AA40-6B48E7F30D4F}" destId="{E451899D-C74C-B240-BBBF-C530849AF054}" srcOrd="0" destOrd="0" presId="urn:microsoft.com/office/officeart/2008/layout/LinedList"/>
    <dgm:cxn modelId="{89A344E4-348F-4919-96E8-A6DCA6088AE4}" srcId="{552F479E-B55F-4C57-B265-9D87A83083DB}" destId="{CDF2DF18-7500-4054-A55B-96DE9ECABFC6}" srcOrd="4" destOrd="0" parTransId="{75BE5800-8FAC-4E2A-BA5A-35074EFEB1B1}" sibTransId="{44211871-9B95-4925-AB4E-AD7D268B8AA9}"/>
    <dgm:cxn modelId="{5180F6FB-BEBC-F447-81BB-8AF7FCED581C}" type="presOf" srcId="{ECD77224-8A5E-4648-90E5-11AFE820F8A2}" destId="{FE2BB13E-3A18-FE42-8E33-0B2BFBAB6C4E}" srcOrd="0" destOrd="0" presId="urn:microsoft.com/office/officeart/2008/layout/LinedList"/>
    <dgm:cxn modelId="{D690D9FD-ABBE-0A4D-B35B-DDDDD15B2FF8}" type="presOf" srcId="{D689C0A5-1D20-4842-928E-646C39E06BBC}" destId="{9D7699C7-C524-A74A-B245-22CC90833866}" srcOrd="0" destOrd="0" presId="urn:microsoft.com/office/officeart/2008/layout/LinedList"/>
    <dgm:cxn modelId="{5069DEDB-B8F9-5D4C-AA6B-0D58C2C5AC6B}" type="presParOf" srcId="{68A5A527-D37C-744F-A73F-A8FBD2A876DB}" destId="{BC26C70F-A570-994A-9520-1E754A45C617}" srcOrd="0" destOrd="0" presId="urn:microsoft.com/office/officeart/2008/layout/LinedList"/>
    <dgm:cxn modelId="{5DA06A0E-3322-5C48-AB31-1DBD883DB5B2}" type="presParOf" srcId="{68A5A527-D37C-744F-A73F-A8FBD2A876DB}" destId="{D01C176D-4B01-E84D-AC79-AF0D41B369F2}" srcOrd="1" destOrd="0" presId="urn:microsoft.com/office/officeart/2008/layout/LinedList"/>
    <dgm:cxn modelId="{AA2289B5-D534-4641-8BE9-99FBDB38F745}" type="presParOf" srcId="{D01C176D-4B01-E84D-AC79-AF0D41B369F2}" destId="{D92211E0-3F26-E64E-BB6E-9EACEA7CCEAC}" srcOrd="0" destOrd="0" presId="urn:microsoft.com/office/officeart/2008/layout/LinedList"/>
    <dgm:cxn modelId="{1D9A6A51-4FCA-144E-BA50-BA27C81366CF}" type="presParOf" srcId="{D01C176D-4B01-E84D-AC79-AF0D41B369F2}" destId="{7A62E1B0-A9F7-E14E-B7AA-8B4BF2136D80}" srcOrd="1" destOrd="0" presId="urn:microsoft.com/office/officeart/2008/layout/LinedList"/>
    <dgm:cxn modelId="{3DAC2FEA-8A4D-C545-8D79-0876B2430147}" type="presParOf" srcId="{68A5A527-D37C-744F-A73F-A8FBD2A876DB}" destId="{103C8EC1-4534-8544-A93A-4E02F2E0FC54}" srcOrd="2" destOrd="0" presId="urn:microsoft.com/office/officeart/2008/layout/LinedList"/>
    <dgm:cxn modelId="{44F8A985-BC83-2148-AEEE-2D14E3A03510}" type="presParOf" srcId="{68A5A527-D37C-744F-A73F-A8FBD2A876DB}" destId="{B3FBDF00-6647-E94D-B43B-622A228B508A}" srcOrd="3" destOrd="0" presId="urn:microsoft.com/office/officeart/2008/layout/LinedList"/>
    <dgm:cxn modelId="{441696F2-88B4-4F40-A543-B69D9F055FB9}" type="presParOf" srcId="{B3FBDF00-6647-E94D-B43B-622A228B508A}" destId="{FE2BB13E-3A18-FE42-8E33-0B2BFBAB6C4E}" srcOrd="0" destOrd="0" presId="urn:microsoft.com/office/officeart/2008/layout/LinedList"/>
    <dgm:cxn modelId="{6E83DE5E-C04A-4C4A-BF0D-664F900E3C5E}" type="presParOf" srcId="{B3FBDF00-6647-E94D-B43B-622A228B508A}" destId="{554C0B79-4EC3-7B48-9CD1-0C9E22DA5C89}" srcOrd="1" destOrd="0" presId="urn:microsoft.com/office/officeart/2008/layout/LinedList"/>
    <dgm:cxn modelId="{EF56FDBC-65DF-7A42-BA13-72E8D4B73064}" type="presParOf" srcId="{68A5A527-D37C-744F-A73F-A8FBD2A876DB}" destId="{34087B1E-FD56-A146-9FAB-6973542BC985}" srcOrd="4" destOrd="0" presId="urn:microsoft.com/office/officeart/2008/layout/LinedList"/>
    <dgm:cxn modelId="{6A9ABAF0-AD02-744E-A6C1-1E3CA90F4342}" type="presParOf" srcId="{68A5A527-D37C-744F-A73F-A8FBD2A876DB}" destId="{3C007EFE-A97B-1C4B-87C6-1A15E1423A2B}" srcOrd="5" destOrd="0" presId="urn:microsoft.com/office/officeart/2008/layout/LinedList"/>
    <dgm:cxn modelId="{BB0E4A78-2E33-9F4C-A794-778BF2544FA1}" type="presParOf" srcId="{3C007EFE-A97B-1C4B-87C6-1A15E1423A2B}" destId="{9D7699C7-C524-A74A-B245-22CC90833866}" srcOrd="0" destOrd="0" presId="urn:microsoft.com/office/officeart/2008/layout/LinedList"/>
    <dgm:cxn modelId="{2BF56219-0E79-D845-9215-51A9FB1AF898}" type="presParOf" srcId="{3C007EFE-A97B-1C4B-87C6-1A15E1423A2B}" destId="{69B64642-2579-3948-886C-7473095EB4CD}" srcOrd="1" destOrd="0" presId="urn:microsoft.com/office/officeart/2008/layout/LinedList"/>
    <dgm:cxn modelId="{1279EEB7-A46E-BA4E-B052-089E141D0751}" type="presParOf" srcId="{68A5A527-D37C-744F-A73F-A8FBD2A876DB}" destId="{9B999166-E8F9-B84C-B858-1BA9BD90AD3B}" srcOrd="6" destOrd="0" presId="urn:microsoft.com/office/officeart/2008/layout/LinedList"/>
    <dgm:cxn modelId="{1693AFCA-FF5F-5348-8810-E89D3A5C80B7}" type="presParOf" srcId="{68A5A527-D37C-744F-A73F-A8FBD2A876DB}" destId="{B27ACE22-0E6A-134F-AFC8-C8EDA90CB6F6}" srcOrd="7" destOrd="0" presId="urn:microsoft.com/office/officeart/2008/layout/LinedList"/>
    <dgm:cxn modelId="{2963ACB2-8FE2-1C41-851F-A96FAEF9085F}" type="presParOf" srcId="{B27ACE22-0E6A-134F-AFC8-C8EDA90CB6F6}" destId="{E451899D-C74C-B240-BBBF-C530849AF054}" srcOrd="0" destOrd="0" presId="urn:microsoft.com/office/officeart/2008/layout/LinedList"/>
    <dgm:cxn modelId="{EB2E8202-8637-9646-99E4-73FCB2A796F9}" type="presParOf" srcId="{B27ACE22-0E6A-134F-AFC8-C8EDA90CB6F6}" destId="{DC4E8726-2FC0-D94B-8CB0-091633DBBEE0}" srcOrd="1" destOrd="0" presId="urn:microsoft.com/office/officeart/2008/layout/LinedList"/>
    <dgm:cxn modelId="{C2E36F9D-67A3-9B4D-A223-F4CF1154F068}" type="presParOf" srcId="{68A5A527-D37C-744F-A73F-A8FBD2A876DB}" destId="{D1DBC827-78C6-3F45-97FA-705B684DFA97}" srcOrd="8" destOrd="0" presId="urn:microsoft.com/office/officeart/2008/layout/LinedList"/>
    <dgm:cxn modelId="{EA0A1A26-F58C-3B4F-98CF-DB9FE555755A}" type="presParOf" srcId="{68A5A527-D37C-744F-A73F-A8FBD2A876DB}" destId="{99F120C3-CD9F-3644-B6C9-6434536DA10B}" srcOrd="9" destOrd="0" presId="urn:microsoft.com/office/officeart/2008/layout/LinedList"/>
    <dgm:cxn modelId="{F5F4C289-9D02-A04E-8576-1E3627CFFCBA}" type="presParOf" srcId="{99F120C3-CD9F-3644-B6C9-6434536DA10B}" destId="{C01F72DE-47D8-2746-9F62-64540B11597E}" srcOrd="0" destOrd="0" presId="urn:microsoft.com/office/officeart/2008/layout/LinedList"/>
    <dgm:cxn modelId="{24156B23-7C4A-2E4E-AC83-DF41FC96BB56}" type="presParOf" srcId="{99F120C3-CD9F-3644-B6C9-6434536DA10B}" destId="{6A24DB59-49BD-0942-AA13-F4756A64541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75CDAA-C2F3-4A22-93C4-969FA4DC83E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B251D9D-9FD6-4F4A-94F6-310CED489725}">
      <dgm:prSet/>
      <dgm:spPr/>
      <dgm:t>
        <a:bodyPr/>
        <a:lstStyle/>
        <a:p>
          <a:r>
            <a:rPr lang="pt-BR"/>
            <a:t>Crise pode ser de liquidez temporária, ou patrimonial.</a:t>
          </a:r>
          <a:endParaRPr lang="en-US"/>
        </a:p>
      </dgm:t>
    </dgm:pt>
    <dgm:pt modelId="{B4255CA6-0E90-41B4-A76B-8075923E74EF}" type="parTrans" cxnId="{68B09EFD-0E41-4CCF-B982-5D461F07446D}">
      <dgm:prSet/>
      <dgm:spPr/>
      <dgm:t>
        <a:bodyPr/>
        <a:lstStyle/>
        <a:p>
          <a:endParaRPr lang="en-US"/>
        </a:p>
      </dgm:t>
    </dgm:pt>
    <dgm:pt modelId="{96232585-34A4-47D4-A532-9CC2418CDCFC}" type="sibTrans" cxnId="{68B09EFD-0E41-4CCF-B982-5D461F07446D}">
      <dgm:prSet/>
      <dgm:spPr/>
      <dgm:t>
        <a:bodyPr/>
        <a:lstStyle/>
        <a:p>
          <a:endParaRPr lang="en-US"/>
        </a:p>
      </dgm:t>
    </dgm:pt>
    <dgm:pt modelId="{B2282B30-2C3E-4563-B888-FCDA540AF377}">
      <dgm:prSet/>
      <dgm:spPr/>
      <dgm:t>
        <a:bodyPr/>
        <a:lstStyle/>
        <a:p>
          <a:r>
            <a:rPr lang="pt-BR"/>
            <a:t>Origem pode ser interna (ineficiências, conflitos societários, fracasso de projetos) ou externa (sendo a empresa impactada por mero efeito dominó da insolvência de seus próprios devedores).</a:t>
          </a:r>
          <a:endParaRPr lang="en-US"/>
        </a:p>
      </dgm:t>
    </dgm:pt>
    <dgm:pt modelId="{44C57D24-B6F5-4F72-83E4-38C52E9FE91C}" type="parTrans" cxnId="{9A0933D6-7957-460C-BBA9-1C00D2AFD94F}">
      <dgm:prSet/>
      <dgm:spPr/>
      <dgm:t>
        <a:bodyPr/>
        <a:lstStyle/>
        <a:p>
          <a:endParaRPr lang="en-US"/>
        </a:p>
      </dgm:t>
    </dgm:pt>
    <dgm:pt modelId="{8943E191-D21C-481F-AD90-25BEA03326B6}" type="sibTrans" cxnId="{9A0933D6-7957-460C-BBA9-1C00D2AFD94F}">
      <dgm:prSet/>
      <dgm:spPr/>
      <dgm:t>
        <a:bodyPr/>
        <a:lstStyle/>
        <a:p>
          <a:endParaRPr lang="en-US"/>
        </a:p>
      </dgm:t>
    </dgm:pt>
    <dgm:pt modelId="{D84B896D-0151-426A-A7DF-318F211A5921}">
      <dgm:prSet/>
      <dgm:spPr/>
      <dgm:t>
        <a:bodyPr/>
        <a:lstStyle/>
        <a:p>
          <a:r>
            <a:rPr lang="pt-BR"/>
            <a:t>A crise pode ser aguda ou crônica (neste caso, empresa tem movimento inercial declinante).</a:t>
          </a:r>
          <a:endParaRPr lang="en-US"/>
        </a:p>
      </dgm:t>
    </dgm:pt>
    <dgm:pt modelId="{04F0D3E3-18A7-448D-ADE7-7A1947544EB6}" type="parTrans" cxnId="{9F67868B-3CF2-42AD-8C5F-0713702B57E1}">
      <dgm:prSet/>
      <dgm:spPr/>
      <dgm:t>
        <a:bodyPr/>
        <a:lstStyle/>
        <a:p>
          <a:endParaRPr lang="en-US"/>
        </a:p>
      </dgm:t>
    </dgm:pt>
    <dgm:pt modelId="{873BEA9B-7FC7-4024-91B6-8BD373975F81}" type="sibTrans" cxnId="{9F67868B-3CF2-42AD-8C5F-0713702B57E1}">
      <dgm:prSet/>
      <dgm:spPr/>
      <dgm:t>
        <a:bodyPr/>
        <a:lstStyle/>
        <a:p>
          <a:endParaRPr lang="en-US"/>
        </a:p>
      </dgm:t>
    </dgm:pt>
    <dgm:pt modelId="{27C3FE87-2F92-462F-A758-928E3D827EC0}">
      <dgm:prSet/>
      <dgm:spPr/>
      <dgm:t>
        <a:bodyPr/>
        <a:lstStyle/>
        <a:p>
          <a:r>
            <a:rPr lang="pt-BR"/>
            <a:t>A crise se autoalimenta</a:t>
          </a:r>
          <a:endParaRPr lang="en-US"/>
        </a:p>
      </dgm:t>
    </dgm:pt>
    <dgm:pt modelId="{15ECE018-0162-428B-B0D7-79F8485FEECE}" type="parTrans" cxnId="{EDBA8F02-E551-415D-BF07-C396B6BEA6CE}">
      <dgm:prSet/>
      <dgm:spPr/>
      <dgm:t>
        <a:bodyPr/>
        <a:lstStyle/>
        <a:p>
          <a:endParaRPr lang="en-US"/>
        </a:p>
      </dgm:t>
    </dgm:pt>
    <dgm:pt modelId="{8614C0A4-A727-41D6-982D-1BFC660821D5}" type="sibTrans" cxnId="{EDBA8F02-E551-415D-BF07-C396B6BEA6CE}">
      <dgm:prSet/>
      <dgm:spPr/>
      <dgm:t>
        <a:bodyPr/>
        <a:lstStyle/>
        <a:p>
          <a:endParaRPr lang="en-US"/>
        </a:p>
      </dgm:t>
    </dgm:pt>
    <dgm:pt modelId="{D9599673-72F5-654A-8A33-09F2EF9EEC2E}" type="pres">
      <dgm:prSet presAssocID="{4F75CDAA-C2F3-4A22-93C4-969FA4DC83EA}" presName="linear" presStyleCnt="0">
        <dgm:presLayoutVars>
          <dgm:animLvl val="lvl"/>
          <dgm:resizeHandles val="exact"/>
        </dgm:presLayoutVars>
      </dgm:prSet>
      <dgm:spPr/>
    </dgm:pt>
    <dgm:pt modelId="{F342B229-DAF3-E64C-99A6-12D2608206EF}" type="pres">
      <dgm:prSet presAssocID="{2B251D9D-9FD6-4F4A-94F6-310CED489725}" presName="parentText" presStyleLbl="node1" presStyleIdx="0" presStyleCnt="4">
        <dgm:presLayoutVars>
          <dgm:chMax val="0"/>
          <dgm:bulletEnabled val="1"/>
        </dgm:presLayoutVars>
      </dgm:prSet>
      <dgm:spPr/>
    </dgm:pt>
    <dgm:pt modelId="{29920068-6579-E441-8BEF-8D38AF970456}" type="pres">
      <dgm:prSet presAssocID="{96232585-34A4-47D4-A532-9CC2418CDCFC}" presName="spacer" presStyleCnt="0"/>
      <dgm:spPr/>
    </dgm:pt>
    <dgm:pt modelId="{704775BF-E28D-D54C-91C4-8F90B0891412}" type="pres">
      <dgm:prSet presAssocID="{B2282B30-2C3E-4563-B888-FCDA540AF377}" presName="parentText" presStyleLbl="node1" presStyleIdx="1" presStyleCnt="4">
        <dgm:presLayoutVars>
          <dgm:chMax val="0"/>
          <dgm:bulletEnabled val="1"/>
        </dgm:presLayoutVars>
      </dgm:prSet>
      <dgm:spPr/>
    </dgm:pt>
    <dgm:pt modelId="{42DF4B91-0F69-D141-A2A6-1C6176DCDFE5}" type="pres">
      <dgm:prSet presAssocID="{8943E191-D21C-481F-AD90-25BEA03326B6}" presName="spacer" presStyleCnt="0"/>
      <dgm:spPr/>
    </dgm:pt>
    <dgm:pt modelId="{7973BC16-AAE0-824D-824D-52A8E160B988}" type="pres">
      <dgm:prSet presAssocID="{D84B896D-0151-426A-A7DF-318F211A5921}" presName="parentText" presStyleLbl="node1" presStyleIdx="2" presStyleCnt="4">
        <dgm:presLayoutVars>
          <dgm:chMax val="0"/>
          <dgm:bulletEnabled val="1"/>
        </dgm:presLayoutVars>
      </dgm:prSet>
      <dgm:spPr/>
    </dgm:pt>
    <dgm:pt modelId="{9432C3D2-F435-1042-AA84-FCBC6518A9E8}" type="pres">
      <dgm:prSet presAssocID="{873BEA9B-7FC7-4024-91B6-8BD373975F81}" presName="spacer" presStyleCnt="0"/>
      <dgm:spPr/>
    </dgm:pt>
    <dgm:pt modelId="{4820E4A0-F828-3947-BCE5-39D8A7DDEE58}" type="pres">
      <dgm:prSet presAssocID="{27C3FE87-2F92-462F-A758-928E3D827EC0}" presName="parentText" presStyleLbl="node1" presStyleIdx="3" presStyleCnt="4">
        <dgm:presLayoutVars>
          <dgm:chMax val="0"/>
          <dgm:bulletEnabled val="1"/>
        </dgm:presLayoutVars>
      </dgm:prSet>
      <dgm:spPr/>
    </dgm:pt>
  </dgm:ptLst>
  <dgm:cxnLst>
    <dgm:cxn modelId="{EDBA8F02-E551-415D-BF07-C396B6BEA6CE}" srcId="{4F75CDAA-C2F3-4A22-93C4-969FA4DC83EA}" destId="{27C3FE87-2F92-462F-A758-928E3D827EC0}" srcOrd="3" destOrd="0" parTransId="{15ECE018-0162-428B-B0D7-79F8485FEECE}" sibTransId="{8614C0A4-A727-41D6-982D-1BFC660821D5}"/>
    <dgm:cxn modelId="{A99DDA1F-80F9-9944-9FDF-B7FF67526276}" type="presOf" srcId="{D84B896D-0151-426A-A7DF-318F211A5921}" destId="{7973BC16-AAE0-824D-824D-52A8E160B988}" srcOrd="0" destOrd="0" presId="urn:microsoft.com/office/officeart/2005/8/layout/vList2"/>
    <dgm:cxn modelId="{29EF0031-4830-934B-A124-1744340C4518}" type="presOf" srcId="{2B251D9D-9FD6-4F4A-94F6-310CED489725}" destId="{F342B229-DAF3-E64C-99A6-12D2608206EF}" srcOrd="0" destOrd="0" presId="urn:microsoft.com/office/officeart/2005/8/layout/vList2"/>
    <dgm:cxn modelId="{E991DE7F-ADDE-4E44-9991-1327D17FCC07}" type="presOf" srcId="{4F75CDAA-C2F3-4A22-93C4-969FA4DC83EA}" destId="{D9599673-72F5-654A-8A33-09F2EF9EEC2E}" srcOrd="0" destOrd="0" presId="urn:microsoft.com/office/officeart/2005/8/layout/vList2"/>
    <dgm:cxn modelId="{9F67868B-3CF2-42AD-8C5F-0713702B57E1}" srcId="{4F75CDAA-C2F3-4A22-93C4-969FA4DC83EA}" destId="{D84B896D-0151-426A-A7DF-318F211A5921}" srcOrd="2" destOrd="0" parTransId="{04F0D3E3-18A7-448D-ADE7-7A1947544EB6}" sibTransId="{873BEA9B-7FC7-4024-91B6-8BD373975F81}"/>
    <dgm:cxn modelId="{62DF548D-406F-E049-B829-FB3D4E4593F6}" type="presOf" srcId="{B2282B30-2C3E-4563-B888-FCDA540AF377}" destId="{704775BF-E28D-D54C-91C4-8F90B0891412}" srcOrd="0" destOrd="0" presId="urn:microsoft.com/office/officeart/2005/8/layout/vList2"/>
    <dgm:cxn modelId="{9A0933D6-7957-460C-BBA9-1C00D2AFD94F}" srcId="{4F75CDAA-C2F3-4A22-93C4-969FA4DC83EA}" destId="{B2282B30-2C3E-4563-B888-FCDA540AF377}" srcOrd="1" destOrd="0" parTransId="{44C57D24-B6F5-4F72-83E4-38C52E9FE91C}" sibTransId="{8943E191-D21C-481F-AD90-25BEA03326B6}"/>
    <dgm:cxn modelId="{326FF2DB-5625-0D47-86A0-75D0CAEF061A}" type="presOf" srcId="{27C3FE87-2F92-462F-A758-928E3D827EC0}" destId="{4820E4A0-F828-3947-BCE5-39D8A7DDEE58}" srcOrd="0" destOrd="0" presId="urn:microsoft.com/office/officeart/2005/8/layout/vList2"/>
    <dgm:cxn modelId="{68B09EFD-0E41-4CCF-B982-5D461F07446D}" srcId="{4F75CDAA-C2F3-4A22-93C4-969FA4DC83EA}" destId="{2B251D9D-9FD6-4F4A-94F6-310CED489725}" srcOrd="0" destOrd="0" parTransId="{B4255CA6-0E90-41B4-A76B-8075923E74EF}" sibTransId="{96232585-34A4-47D4-A532-9CC2418CDCFC}"/>
    <dgm:cxn modelId="{7599D640-695F-1249-A489-85E46F6A7585}" type="presParOf" srcId="{D9599673-72F5-654A-8A33-09F2EF9EEC2E}" destId="{F342B229-DAF3-E64C-99A6-12D2608206EF}" srcOrd="0" destOrd="0" presId="urn:microsoft.com/office/officeart/2005/8/layout/vList2"/>
    <dgm:cxn modelId="{BDCBB829-0590-AE4C-98AF-9A705806C4CF}" type="presParOf" srcId="{D9599673-72F5-654A-8A33-09F2EF9EEC2E}" destId="{29920068-6579-E441-8BEF-8D38AF970456}" srcOrd="1" destOrd="0" presId="urn:microsoft.com/office/officeart/2005/8/layout/vList2"/>
    <dgm:cxn modelId="{B9AE3008-C4E3-DC43-BA1F-8C702109CDEC}" type="presParOf" srcId="{D9599673-72F5-654A-8A33-09F2EF9EEC2E}" destId="{704775BF-E28D-D54C-91C4-8F90B0891412}" srcOrd="2" destOrd="0" presId="urn:microsoft.com/office/officeart/2005/8/layout/vList2"/>
    <dgm:cxn modelId="{EF15DCB9-B92B-0A40-81F2-0A427EC597D5}" type="presParOf" srcId="{D9599673-72F5-654A-8A33-09F2EF9EEC2E}" destId="{42DF4B91-0F69-D141-A2A6-1C6176DCDFE5}" srcOrd="3" destOrd="0" presId="urn:microsoft.com/office/officeart/2005/8/layout/vList2"/>
    <dgm:cxn modelId="{5FA3246A-B1E4-9543-AE66-6646B882E050}" type="presParOf" srcId="{D9599673-72F5-654A-8A33-09F2EF9EEC2E}" destId="{7973BC16-AAE0-824D-824D-52A8E160B988}" srcOrd="4" destOrd="0" presId="urn:microsoft.com/office/officeart/2005/8/layout/vList2"/>
    <dgm:cxn modelId="{7792C4E5-D898-074C-A6D1-444F0774DCB7}" type="presParOf" srcId="{D9599673-72F5-654A-8A33-09F2EF9EEC2E}" destId="{9432C3D2-F435-1042-AA84-FCBC6518A9E8}" srcOrd="5" destOrd="0" presId="urn:microsoft.com/office/officeart/2005/8/layout/vList2"/>
    <dgm:cxn modelId="{40AC2E51-131B-F644-B47B-F2910B65BEE2}" type="presParOf" srcId="{D9599673-72F5-654A-8A33-09F2EF9EEC2E}" destId="{4820E4A0-F828-3947-BCE5-39D8A7DDEE5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11FBE-5F8A-7749-AE7F-D775B3594EA6}">
      <dsp:nvSpPr>
        <dsp:cNvPr id="0" name=""/>
        <dsp:cNvSpPr/>
      </dsp:nvSpPr>
      <dsp:spPr>
        <a:xfrm>
          <a:off x="0" y="98059"/>
          <a:ext cx="6666833" cy="126477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a:t>Deixou a critério da assembleia dos credores aprovar o plano, cujos termos eram negociados com ampla liberdade.</a:t>
          </a:r>
          <a:endParaRPr lang="en-US" sz="2300" kern="1200"/>
        </a:p>
      </dsp:txBody>
      <dsp:txXfrm>
        <a:off x="61741" y="159800"/>
        <a:ext cx="6543351" cy="1141288"/>
      </dsp:txXfrm>
    </dsp:sp>
    <dsp:sp modelId="{BDF96E05-951F-E54A-8FFB-6D15FB14D57D}">
      <dsp:nvSpPr>
        <dsp:cNvPr id="0" name=""/>
        <dsp:cNvSpPr/>
      </dsp:nvSpPr>
      <dsp:spPr>
        <a:xfrm>
          <a:off x="0" y="1429069"/>
          <a:ext cx="6666833" cy="1264770"/>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a:t>Incluiu credores trabalhistas e com créditos reais na RJ, mas criando regras específicas e classes especiais</a:t>
          </a:r>
          <a:endParaRPr lang="en-US" sz="2300" kern="1200"/>
        </a:p>
      </dsp:txBody>
      <dsp:txXfrm>
        <a:off x="61741" y="1490810"/>
        <a:ext cx="6543351" cy="1141288"/>
      </dsp:txXfrm>
    </dsp:sp>
    <dsp:sp modelId="{2D788F59-7121-1040-BEE0-3501B8316DA6}">
      <dsp:nvSpPr>
        <dsp:cNvPr id="0" name=""/>
        <dsp:cNvSpPr/>
      </dsp:nvSpPr>
      <dsp:spPr>
        <a:xfrm>
          <a:off x="0" y="2760080"/>
          <a:ext cx="6666833" cy="1264770"/>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a:t>Tirou do concurso os créditos garantidos por alienação fiduciária.</a:t>
          </a:r>
          <a:endParaRPr lang="en-US" sz="2300" kern="1200"/>
        </a:p>
      </dsp:txBody>
      <dsp:txXfrm>
        <a:off x="61741" y="2821821"/>
        <a:ext cx="6543351" cy="1141288"/>
      </dsp:txXfrm>
    </dsp:sp>
    <dsp:sp modelId="{1B242B60-1E85-4B44-9107-D78F60E06E6D}">
      <dsp:nvSpPr>
        <dsp:cNvPr id="0" name=""/>
        <dsp:cNvSpPr/>
      </dsp:nvSpPr>
      <dsp:spPr>
        <a:xfrm>
          <a:off x="0" y="4091090"/>
          <a:ext cx="6666833" cy="126477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a:t>Permitiu a venda de unidades produtivas isoladas sem sucessão nas dívidas.</a:t>
          </a:r>
          <a:endParaRPr lang="en-US" sz="2300" kern="1200"/>
        </a:p>
      </dsp:txBody>
      <dsp:txXfrm>
        <a:off x="61741" y="4152831"/>
        <a:ext cx="6543351" cy="11412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6C70F-A570-994A-9520-1E754A45C617}">
      <dsp:nvSpPr>
        <dsp:cNvPr id="0" name=""/>
        <dsp:cNvSpPr/>
      </dsp:nvSpPr>
      <dsp:spPr>
        <a:xfrm>
          <a:off x="0" y="665"/>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92211E0-3F26-E64E-BB6E-9EACEA7CCEAC}">
      <dsp:nvSpPr>
        <dsp:cNvPr id="0" name=""/>
        <dsp:cNvSpPr/>
      </dsp:nvSpPr>
      <dsp:spPr>
        <a:xfrm>
          <a:off x="0" y="665"/>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pt-BR" sz="2200" kern="1200"/>
            <a:t>Amplamente negociada, transformou em norma algumas práticas dos juízes.</a:t>
          </a:r>
          <a:endParaRPr lang="en-US" sz="2200" kern="1200"/>
        </a:p>
      </dsp:txBody>
      <dsp:txXfrm>
        <a:off x="0" y="665"/>
        <a:ext cx="6666833" cy="1090517"/>
      </dsp:txXfrm>
    </dsp:sp>
    <dsp:sp modelId="{103C8EC1-4534-8544-A93A-4E02F2E0FC54}">
      <dsp:nvSpPr>
        <dsp:cNvPr id="0" name=""/>
        <dsp:cNvSpPr/>
      </dsp:nvSpPr>
      <dsp:spPr>
        <a:xfrm>
          <a:off x="0" y="1091183"/>
          <a:ext cx="6666833" cy="0"/>
        </a:xfrm>
        <a:prstGeom prst="line">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w="6350" cap="flat" cmpd="sng" algn="ctr">
          <a:solidFill>
            <a:schemeClr val="accent2">
              <a:hueOff val="-363841"/>
              <a:satOff val="-20982"/>
              <a:lumOff val="215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E2BB13E-3A18-FE42-8E33-0B2BFBAB6C4E}">
      <dsp:nvSpPr>
        <dsp:cNvPr id="0" name=""/>
        <dsp:cNvSpPr/>
      </dsp:nvSpPr>
      <dsp:spPr>
        <a:xfrm>
          <a:off x="0" y="1091183"/>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pt-BR" sz="2200" kern="1200"/>
            <a:t>Permitiu uma única prorrogação do stay period</a:t>
          </a:r>
          <a:endParaRPr lang="en-US" sz="2200" kern="1200"/>
        </a:p>
      </dsp:txBody>
      <dsp:txXfrm>
        <a:off x="0" y="1091183"/>
        <a:ext cx="6666833" cy="1090517"/>
      </dsp:txXfrm>
    </dsp:sp>
    <dsp:sp modelId="{34087B1E-FD56-A146-9FAB-6973542BC985}">
      <dsp:nvSpPr>
        <dsp:cNvPr id="0" name=""/>
        <dsp:cNvSpPr/>
      </dsp:nvSpPr>
      <dsp:spPr>
        <a:xfrm>
          <a:off x="0" y="2181701"/>
          <a:ext cx="6666833" cy="0"/>
        </a:xfrm>
        <a:prstGeom prst="lin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D7699C7-C524-A74A-B245-22CC90833866}">
      <dsp:nvSpPr>
        <dsp:cNvPr id="0" name=""/>
        <dsp:cNvSpPr/>
      </dsp:nvSpPr>
      <dsp:spPr>
        <a:xfrm>
          <a:off x="0" y="2181701"/>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pt-BR" sz="2200" kern="1200"/>
            <a:t>Tentou fortalecer os credores, dando a eles a possibilidade de apresentar plano alternativo, se recusarem o do credor.</a:t>
          </a:r>
          <a:endParaRPr lang="en-US" sz="2200" kern="1200"/>
        </a:p>
      </dsp:txBody>
      <dsp:txXfrm>
        <a:off x="0" y="2181701"/>
        <a:ext cx="6666833" cy="1090517"/>
      </dsp:txXfrm>
    </dsp:sp>
    <dsp:sp modelId="{9B999166-E8F9-B84C-B858-1BA9BD90AD3B}">
      <dsp:nvSpPr>
        <dsp:cNvPr id="0" name=""/>
        <dsp:cNvSpPr/>
      </dsp:nvSpPr>
      <dsp:spPr>
        <a:xfrm>
          <a:off x="0" y="3272218"/>
          <a:ext cx="6666833" cy="0"/>
        </a:xfrm>
        <a:prstGeom prst="line">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w="6350" cap="flat" cmpd="sng" algn="ctr">
          <a:solidFill>
            <a:schemeClr val="accent2">
              <a:hueOff val="-1091522"/>
              <a:satOff val="-62946"/>
              <a:lumOff val="647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451899D-C74C-B240-BBBF-C530849AF054}">
      <dsp:nvSpPr>
        <dsp:cNvPr id="0" name=""/>
        <dsp:cNvSpPr/>
      </dsp:nvSpPr>
      <dsp:spPr>
        <a:xfrm>
          <a:off x="0" y="3272218"/>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pt-BR" sz="2200" kern="1200"/>
            <a:t>Incentivou o debtor-in-possession finance (DIP), dando prioridade de pagamento aos créditos novos dados à empresa após a RJ</a:t>
          </a:r>
          <a:endParaRPr lang="en-US" sz="2200" kern="1200"/>
        </a:p>
      </dsp:txBody>
      <dsp:txXfrm>
        <a:off x="0" y="3272218"/>
        <a:ext cx="6666833" cy="1090517"/>
      </dsp:txXfrm>
    </dsp:sp>
    <dsp:sp modelId="{D1DBC827-78C6-3F45-97FA-705B684DFA97}">
      <dsp:nvSpPr>
        <dsp:cNvPr id="0" name=""/>
        <dsp:cNvSpPr/>
      </dsp:nvSpPr>
      <dsp:spPr>
        <a:xfrm>
          <a:off x="0" y="4362736"/>
          <a:ext cx="6666833"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01F72DE-47D8-2746-9F62-64540B11597E}">
      <dsp:nvSpPr>
        <dsp:cNvPr id="0" name=""/>
        <dsp:cNvSpPr/>
      </dsp:nvSpPr>
      <dsp:spPr>
        <a:xfrm>
          <a:off x="0" y="4362736"/>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pt-BR" sz="2200" kern="1200"/>
            <a:t>Tentou facilitar os pagamentos na falência e o fresh start, do falido.</a:t>
          </a:r>
          <a:endParaRPr lang="en-US" sz="2200" kern="1200"/>
        </a:p>
      </dsp:txBody>
      <dsp:txXfrm>
        <a:off x="0" y="4362736"/>
        <a:ext cx="6666833" cy="10905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2B229-DAF3-E64C-99A6-12D2608206EF}">
      <dsp:nvSpPr>
        <dsp:cNvPr id="0" name=""/>
        <dsp:cNvSpPr/>
      </dsp:nvSpPr>
      <dsp:spPr>
        <a:xfrm>
          <a:off x="0" y="138170"/>
          <a:ext cx="6263640" cy="126820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kern="1200"/>
            <a:t>Crise pode ser de liquidez temporária, ou patrimonial.</a:t>
          </a:r>
          <a:endParaRPr lang="en-US" sz="1800" kern="1200"/>
        </a:p>
      </dsp:txBody>
      <dsp:txXfrm>
        <a:off x="61909" y="200079"/>
        <a:ext cx="6139822" cy="1144388"/>
      </dsp:txXfrm>
    </dsp:sp>
    <dsp:sp modelId="{704775BF-E28D-D54C-91C4-8F90B0891412}">
      <dsp:nvSpPr>
        <dsp:cNvPr id="0" name=""/>
        <dsp:cNvSpPr/>
      </dsp:nvSpPr>
      <dsp:spPr>
        <a:xfrm>
          <a:off x="0" y="1458217"/>
          <a:ext cx="6263640" cy="1268206"/>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kern="1200"/>
            <a:t>Origem pode ser interna (ineficiências, conflitos societários, fracasso de projetos) ou externa (sendo a empresa impactada por mero efeito dominó da insolvência de seus próprios devedores).</a:t>
          </a:r>
          <a:endParaRPr lang="en-US" sz="1800" kern="1200"/>
        </a:p>
      </dsp:txBody>
      <dsp:txXfrm>
        <a:off x="61909" y="1520126"/>
        <a:ext cx="6139822" cy="1144388"/>
      </dsp:txXfrm>
    </dsp:sp>
    <dsp:sp modelId="{7973BC16-AAE0-824D-824D-52A8E160B988}">
      <dsp:nvSpPr>
        <dsp:cNvPr id="0" name=""/>
        <dsp:cNvSpPr/>
      </dsp:nvSpPr>
      <dsp:spPr>
        <a:xfrm>
          <a:off x="0" y="2778263"/>
          <a:ext cx="6263640" cy="1268206"/>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kern="1200"/>
            <a:t>A crise pode ser aguda ou crônica (neste caso, empresa tem movimento inercial declinante).</a:t>
          </a:r>
          <a:endParaRPr lang="en-US" sz="1800" kern="1200"/>
        </a:p>
      </dsp:txBody>
      <dsp:txXfrm>
        <a:off x="61909" y="2840172"/>
        <a:ext cx="6139822" cy="1144388"/>
      </dsp:txXfrm>
    </dsp:sp>
    <dsp:sp modelId="{4820E4A0-F828-3947-BCE5-39D8A7DDEE58}">
      <dsp:nvSpPr>
        <dsp:cNvPr id="0" name=""/>
        <dsp:cNvSpPr/>
      </dsp:nvSpPr>
      <dsp:spPr>
        <a:xfrm>
          <a:off x="0" y="4098310"/>
          <a:ext cx="6263640" cy="126820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kern="1200"/>
            <a:t>A crise se autoalimenta</a:t>
          </a:r>
          <a:endParaRPr lang="en-US" sz="1800" kern="1200"/>
        </a:p>
      </dsp:txBody>
      <dsp:txXfrm>
        <a:off x="61909" y="4160219"/>
        <a:ext cx="6139822" cy="114438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C97D9C-D501-9C42-8751-44B8F99130F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67513A81-9AEA-CA4F-AAA5-CA29C60DAF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50590A80-0475-8942-823C-8F51066CB9DD}"/>
              </a:ext>
            </a:extLst>
          </p:cNvPr>
          <p:cNvSpPr>
            <a:spLocks noGrp="1"/>
          </p:cNvSpPr>
          <p:nvPr>
            <p:ph type="dt" sz="half" idx="10"/>
          </p:nvPr>
        </p:nvSpPr>
        <p:spPr/>
        <p:txBody>
          <a:bodyPr/>
          <a:lstStyle/>
          <a:p>
            <a:fld id="{A7E6AC5A-83D0-0F44-A7AB-6D45210BB9A7}" type="datetimeFigureOut">
              <a:rPr lang="pt-BR" smtClean="0"/>
              <a:t>23/11/2023</a:t>
            </a:fld>
            <a:endParaRPr lang="pt-BR"/>
          </a:p>
        </p:txBody>
      </p:sp>
      <p:sp>
        <p:nvSpPr>
          <p:cNvPr id="5" name="Espaço Reservado para Rodapé 4">
            <a:extLst>
              <a:ext uri="{FF2B5EF4-FFF2-40B4-BE49-F238E27FC236}">
                <a16:creationId xmlns:a16="http://schemas.microsoft.com/office/drawing/2014/main" id="{943E1E3D-5A5E-0446-ABBC-6F17BEED4C0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EA878B6-7061-F64C-847E-07EA1ADB0CC1}"/>
              </a:ext>
            </a:extLst>
          </p:cNvPr>
          <p:cNvSpPr>
            <a:spLocks noGrp="1"/>
          </p:cNvSpPr>
          <p:nvPr>
            <p:ph type="sldNum" sz="quarter" idx="12"/>
          </p:nvPr>
        </p:nvSpPr>
        <p:spPr/>
        <p:txBody>
          <a:bodyPr/>
          <a:lstStyle/>
          <a:p>
            <a:fld id="{888EB7A0-043D-1449-BE7C-ED35BE9CDB7C}" type="slidenum">
              <a:rPr lang="pt-BR" smtClean="0"/>
              <a:t>‹nº›</a:t>
            </a:fld>
            <a:endParaRPr lang="pt-BR"/>
          </a:p>
        </p:txBody>
      </p:sp>
    </p:spTree>
    <p:extLst>
      <p:ext uri="{BB962C8B-B14F-4D97-AF65-F5344CB8AC3E}">
        <p14:creationId xmlns:p14="http://schemas.microsoft.com/office/powerpoint/2010/main" val="1309311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B10D61-9125-1C47-A294-71D571EDB179}"/>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E2D34968-8897-FF4C-8361-2569EAB06A05}"/>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0A12DF7-45E4-1F47-9D6C-9C0B31D0E707}"/>
              </a:ext>
            </a:extLst>
          </p:cNvPr>
          <p:cNvSpPr>
            <a:spLocks noGrp="1"/>
          </p:cNvSpPr>
          <p:nvPr>
            <p:ph type="dt" sz="half" idx="10"/>
          </p:nvPr>
        </p:nvSpPr>
        <p:spPr/>
        <p:txBody>
          <a:bodyPr/>
          <a:lstStyle/>
          <a:p>
            <a:fld id="{A7E6AC5A-83D0-0F44-A7AB-6D45210BB9A7}" type="datetimeFigureOut">
              <a:rPr lang="pt-BR" smtClean="0"/>
              <a:t>23/11/2023</a:t>
            </a:fld>
            <a:endParaRPr lang="pt-BR"/>
          </a:p>
        </p:txBody>
      </p:sp>
      <p:sp>
        <p:nvSpPr>
          <p:cNvPr id="5" name="Espaço Reservado para Rodapé 4">
            <a:extLst>
              <a:ext uri="{FF2B5EF4-FFF2-40B4-BE49-F238E27FC236}">
                <a16:creationId xmlns:a16="http://schemas.microsoft.com/office/drawing/2014/main" id="{702C265F-E6B1-5340-9D4C-A6BE4816F63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3512887-D41F-E441-8186-56B8DD22A58D}"/>
              </a:ext>
            </a:extLst>
          </p:cNvPr>
          <p:cNvSpPr>
            <a:spLocks noGrp="1"/>
          </p:cNvSpPr>
          <p:nvPr>
            <p:ph type="sldNum" sz="quarter" idx="12"/>
          </p:nvPr>
        </p:nvSpPr>
        <p:spPr/>
        <p:txBody>
          <a:bodyPr/>
          <a:lstStyle/>
          <a:p>
            <a:fld id="{888EB7A0-043D-1449-BE7C-ED35BE9CDB7C}" type="slidenum">
              <a:rPr lang="pt-BR" smtClean="0"/>
              <a:t>‹nº›</a:t>
            </a:fld>
            <a:endParaRPr lang="pt-BR"/>
          </a:p>
        </p:txBody>
      </p:sp>
    </p:spTree>
    <p:extLst>
      <p:ext uri="{BB962C8B-B14F-4D97-AF65-F5344CB8AC3E}">
        <p14:creationId xmlns:p14="http://schemas.microsoft.com/office/powerpoint/2010/main" val="2648150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13B71D9-A2AB-4E4F-8056-F9636FD9D6D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380230B4-1374-ED48-A546-655D456D3C63}"/>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5100EB8-31E3-3343-9836-E41027A76D4F}"/>
              </a:ext>
            </a:extLst>
          </p:cNvPr>
          <p:cNvSpPr>
            <a:spLocks noGrp="1"/>
          </p:cNvSpPr>
          <p:nvPr>
            <p:ph type="dt" sz="half" idx="10"/>
          </p:nvPr>
        </p:nvSpPr>
        <p:spPr/>
        <p:txBody>
          <a:bodyPr/>
          <a:lstStyle/>
          <a:p>
            <a:fld id="{A7E6AC5A-83D0-0F44-A7AB-6D45210BB9A7}" type="datetimeFigureOut">
              <a:rPr lang="pt-BR" smtClean="0"/>
              <a:t>23/11/2023</a:t>
            </a:fld>
            <a:endParaRPr lang="pt-BR"/>
          </a:p>
        </p:txBody>
      </p:sp>
      <p:sp>
        <p:nvSpPr>
          <p:cNvPr id="5" name="Espaço Reservado para Rodapé 4">
            <a:extLst>
              <a:ext uri="{FF2B5EF4-FFF2-40B4-BE49-F238E27FC236}">
                <a16:creationId xmlns:a16="http://schemas.microsoft.com/office/drawing/2014/main" id="{81A6B4AD-45EB-EB4F-AFEE-79237320EE1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D222FB4-9924-7D4A-AA38-484A936CDF28}"/>
              </a:ext>
            </a:extLst>
          </p:cNvPr>
          <p:cNvSpPr>
            <a:spLocks noGrp="1"/>
          </p:cNvSpPr>
          <p:nvPr>
            <p:ph type="sldNum" sz="quarter" idx="12"/>
          </p:nvPr>
        </p:nvSpPr>
        <p:spPr/>
        <p:txBody>
          <a:bodyPr/>
          <a:lstStyle/>
          <a:p>
            <a:fld id="{888EB7A0-043D-1449-BE7C-ED35BE9CDB7C}" type="slidenum">
              <a:rPr lang="pt-BR" smtClean="0"/>
              <a:t>‹nº›</a:t>
            </a:fld>
            <a:endParaRPr lang="pt-BR"/>
          </a:p>
        </p:txBody>
      </p:sp>
    </p:spTree>
    <p:extLst>
      <p:ext uri="{BB962C8B-B14F-4D97-AF65-F5344CB8AC3E}">
        <p14:creationId xmlns:p14="http://schemas.microsoft.com/office/powerpoint/2010/main" val="167212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DD7EAD-9E5D-C74D-B685-2AC69BD8341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E1C5D86-BDBD-2C42-8E24-4037C51F2578}"/>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16B97AE-E1B3-174C-AF87-9D03C6A78584}"/>
              </a:ext>
            </a:extLst>
          </p:cNvPr>
          <p:cNvSpPr>
            <a:spLocks noGrp="1"/>
          </p:cNvSpPr>
          <p:nvPr>
            <p:ph type="dt" sz="half" idx="10"/>
          </p:nvPr>
        </p:nvSpPr>
        <p:spPr/>
        <p:txBody>
          <a:bodyPr/>
          <a:lstStyle/>
          <a:p>
            <a:fld id="{A7E6AC5A-83D0-0F44-A7AB-6D45210BB9A7}" type="datetimeFigureOut">
              <a:rPr lang="pt-BR" smtClean="0"/>
              <a:t>23/11/2023</a:t>
            </a:fld>
            <a:endParaRPr lang="pt-BR"/>
          </a:p>
        </p:txBody>
      </p:sp>
      <p:sp>
        <p:nvSpPr>
          <p:cNvPr id="5" name="Espaço Reservado para Rodapé 4">
            <a:extLst>
              <a:ext uri="{FF2B5EF4-FFF2-40B4-BE49-F238E27FC236}">
                <a16:creationId xmlns:a16="http://schemas.microsoft.com/office/drawing/2014/main" id="{8F919A43-5E03-CE4B-B5E6-9D0ABB33695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4C6AEA7-C620-EF43-AD0E-2B87D51159B6}"/>
              </a:ext>
            </a:extLst>
          </p:cNvPr>
          <p:cNvSpPr>
            <a:spLocks noGrp="1"/>
          </p:cNvSpPr>
          <p:nvPr>
            <p:ph type="sldNum" sz="quarter" idx="12"/>
          </p:nvPr>
        </p:nvSpPr>
        <p:spPr/>
        <p:txBody>
          <a:bodyPr/>
          <a:lstStyle/>
          <a:p>
            <a:fld id="{888EB7A0-043D-1449-BE7C-ED35BE9CDB7C}" type="slidenum">
              <a:rPr lang="pt-BR" smtClean="0"/>
              <a:t>‹nº›</a:t>
            </a:fld>
            <a:endParaRPr lang="pt-BR"/>
          </a:p>
        </p:txBody>
      </p:sp>
    </p:spTree>
    <p:extLst>
      <p:ext uri="{BB962C8B-B14F-4D97-AF65-F5344CB8AC3E}">
        <p14:creationId xmlns:p14="http://schemas.microsoft.com/office/powerpoint/2010/main" val="4218412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3AE297-0B47-B047-8263-77B4E89B9C6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6C7553FE-D0EE-BE47-95A9-F783B85295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551D65C-9179-E14E-A3FA-87D721D07652}"/>
              </a:ext>
            </a:extLst>
          </p:cNvPr>
          <p:cNvSpPr>
            <a:spLocks noGrp="1"/>
          </p:cNvSpPr>
          <p:nvPr>
            <p:ph type="dt" sz="half" idx="10"/>
          </p:nvPr>
        </p:nvSpPr>
        <p:spPr/>
        <p:txBody>
          <a:bodyPr/>
          <a:lstStyle/>
          <a:p>
            <a:fld id="{A7E6AC5A-83D0-0F44-A7AB-6D45210BB9A7}" type="datetimeFigureOut">
              <a:rPr lang="pt-BR" smtClean="0"/>
              <a:t>23/11/2023</a:t>
            </a:fld>
            <a:endParaRPr lang="pt-BR"/>
          </a:p>
        </p:txBody>
      </p:sp>
      <p:sp>
        <p:nvSpPr>
          <p:cNvPr id="5" name="Espaço Reservado para Rodapé 4">
            <a:extLst>
              <a:ext uri="{FF2B5EF4-FFF2-40B4-BE49-F238E27FC236}">
                <a16:creationId xmlns:a16="http://schemas.microsoft.com/office/drawing/2014/main" id="{86337DE2-0C7F-B949-A814-CF0F0EF2C75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4661C6F-2AE0-B742-B805-34101855E7E3}"/>
              </a:ext>
            </a:extLst>
          </p:cNvPr>
          <p:cNvSpPr>
            <a:spLocks noGrp="1"/>
          </p:cNvSpPr>
          <p:nvPr>
            <p:ph type="sldNum" sz="quarter" idx="12"/>
          </p:nvPr>
        </p:nvSpPr>
        <p:spPr/>
        <p:txBody>
          <a:bodyPr/>
          <a:lstStyle/>
          <a:p>
            <a:fld id="{888EB7A0-043D-1449-BE7C-ED35BE9CDB7C}" type="slidenum">
              <a:rPr lang="pt-BR" smtClean="0"/>
              <a:t>‹nº›</a:t>
            </a:fld>
            <a:endParaRPr lang="pt-BR"/>
          </a:p>
        </p:txBody>
      </p:sp>
    </p:spTree>
    <p:extLst>
      <p:ext uri="{BB962C8B-B14F-4D97-AF65-F5344CB8AC3E}">
        <p14:creationId xmlns:p14="http://schemas.microsoft.com/office/powerpoint/2010/main" val="731833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4F94E0-6332-424B-A790-86ECFEA217B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8ED21C0-BF7E-B046-B97E-3BC6DB8F0381}"/>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B74D420A-DF1E-8E4E-8EB0-5BBBEEAD901F}"/>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220751C-2A35-A44E-818A-75395F394E40}"/>
              </a:ext>
            </a:extLst>
          </p:cNvPr>
          <p:cNvSpPr>
            <a:spLocks noGrp="1"/>
          </p:cNvSpPr>
          <p:nvPr>
            <p:ph type="dt" sz="half" idx="10"/>
          </p:nvPr>
        </p:nvSpPr>
        <p:spPr/>
        <p:txBody>
          <a:bodyPr/>
          <a:lstStyle/>
          <a:p>
            <a:fld id="{A7E6AC5A-83D0-0F44-A7AB-6D45210BB9A7}" type="datetimeFigureOut">
              <a:rPr lang="pt-BR" smtClean="0"/>
              <a:t>23/11/2023</a:t>
            </a:fld>
            <a:endParaRPr lang="pt-BR"/>
          </a:p>
        </p:txBody>
      </p:sp>
      <p:sp>
        <p:nvSpPr>
          <p:cNvPr id="6" name="Espaço Reservado para Rodapé 5">
            <a:extLst>
              <a:ext uri="{FF2B5EF4-FFF2-40B4-BE49-F238E27FC236}">
                <a16:creationId xmlns:a16="http://schemas.microsoft.com/office/drawing/2014/main" id="{CBAE232C-F498-9B41-AD4D-5320FE508E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2EE5BFC-574A-BD4A-A6D7-3C08CFEBD498}"/>
              </a:ext>
            </a:extLst>
          </p:cNvPr>
          <p:cNvSpPr>
            <a:spLocks noGrp="1"/>
          </p:cNvSpPr>
          <p:nvPr>
            <p:ph type="sldNum" sz="quarter" idx="12"/>
          </p:nvPr>
        </p:nvSpPr>
        <p:spPr/>
        <p:txBody>
          <a:bodyPr/>
          <a:lstStyle/>
          <a:p>
            <a:fld id="{888EB7A0-043D-1449-BE7C-ED35BE9CDB7C}" type="slidenum">
              <a:rPr lang="pt-BR" smtClean="0"/>
              <a:t>‹nº›</a:t>
            </a:fld>
            <a:endParaRPr lang="pt-BR"/>
          </a:p>
        </p:txBody>
      </p:sp>
    </p:spTree>
    <p:extLst>
      <p:ext uri="{BB962C8B-B14F-4D97-AF65-F5344CB8AC3E}">
        <p14:creationId xmlns:p14="http://schemas.microsoft.com/office/powerpoint/2010/main" val="7259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6A7823-94BF-4142-9627-1C3B672FAB1A}"/>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3008C282-7576-084F-868D-EF943D7D9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9E2788A5-79BF-2A4F-A73D-58381475C28B}"/>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06AD0DE-A2FA-F543-957A-48B5BAF8D4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CEE2B58F-B6AB-AC42-B96A-05A78618D13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4CD35F9-DE49-7F47-8A3D-D95A137A1A78}"/>
              </a:ext>
            </a:extLst>
          </p:cNvPr>
          <p:cNvSpPr>
            <a:spLocks noGrp="1"/>
          </p:cNvSpPr>
          <p:nvPr>
            <p:ph type="dt" sz="half" idx="10"/>
          </p:nvPr>
        </p:nvSpPr>
        <p:spPr/>
        <p:txBody>
          <a:bodyPr/>
          <a:lstStyle/>
          <a:p>
            <a:fld id="{A7E6AC5A-83D0-0F44-A7AB-6D45210BB9A7}" type="datetimeFigureOut">
              <a:rPr lang="pt-BR" smtClean="0"/>
              <a:t>23/11/2023</a:t>
            </a:fld>
            <a:endParaRPr lang="pt-BR"/>
          </a:p>
        </p:txBody>
      </p:sp>
      <p:sp>
        <p:nvSpPr>
          <p:cNvPr id="8" name="Espaço Reservado para Rodapé 7">
            <a:extLst>
              <a:ext uri="{FF2B5EF4-FFF2-40B4-BE49-F238E27FC236}">
                <a16:creationId xmlns:a16="http://schemas.microsoft.com/office/drawing/2014/main" id="{9E9DDE0D-EDF0-CB49-8593-564A5ACD7E07}"/>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918DE446-18C7-E54D-84B9-5187010D79BE}"/>
              </a:ext>
            </a:extLst>
          </p:cNvPr>
          <p:cNvSpPr>
            <a:spLocks noGrp="1"/>
          </p:cNvSpPr>
          <p:nvPr>
            <p:ph type="sldNum" sz="quarter" idx="12"/>
          </p:nvPr>
        </p:nvSpPr>
        <p:spPr/>
        <p:txBody>
          <a:bodyPr/>
          <a:lstStyle/>
          <a:p>
            <a:fld id="{888EB7A0-043D-1449-BE7C-ED35BE9CDB7C}" type="slidenum">
              <a:rPr lang="pt-BR" smtClean="0"/>
              <a:t>‹nº›</a:t>
            </a:fld>
            <a:endParaRPr lang="pt-BR"/>
          </a:p>
        </p:txBody>
      </p:sp>
    </p:spTree>
    <p:extLst>
      <p:ext uri="{BB962C8B-B14F-4D97-AF65-F5344CB8AC3E}">
        <p14:creationId xmlns:p14="http://schemas.microsoft.com/office/powerpoint/2010/main" val="41340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4ED93D-A951-4449-B273-4D2DA1A49F5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07E1772D-8B9E-7544-8CEA-DC27B50838C5}"/>
              </a:ext>
            </a:extLst>
          </p:cNvPr>
          <p:cNvSpPr>
            <a:spLocks noGrp="1"/>
          </p:cNvSpPr>
          <p:nvPr>
            <p:ph type="dt" sz="half" idx="10"/>
          </p:nvPr>
        </p:nvSpPr>
        <p:spPr/>
        <p:txBody>
          <a:bodyPr/>
          <a:lstStyle/>
          <a:p>
            <a:fld id="{A7E6AC5A-83D0-0F44-A7AB-6D45210BB9A7}" type="datetimeFigureOut">
              <a:rPr lang="pt-BR" smtClean="0"/>
              <a:t>23/11/2023</a:t>
            </a:fld>
            <a:endParaRPr lang="pt-BR"/>
          </a:p>
        </p:txBody>
      </p:sp>
      <p:sp>
        <p:nvSpPr>
          <p:cNvPr id="4" name="Espaço Reservado para Rodapé 3">
            <a:extLst>
              <a:ext uri="{FF2B5EF4-FFF2-40B4-BE49-F238E27FC236}">
                <a16:creationId xmlns:a16="http://schemas.microsoft.com/office/drawing/2014/main" id="{71B09CC8-2833-F243-A1DC-B160C242962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75A1416C-51FD-134A-911A-51E8E2F406A5}"/>
              </a:ext>
            </a:extLst>
          </p:cNvPr>
          <p:cNvSpPr>
            <a:spLocks noGrp="1"/>
          </p:cNvSpPr>
          <p:nvPr>
            <p:ph type="sldNum" sz="quarter" idx="12"/>
          </p:nvPr>
        </p:nvSpPr>
        <p:spPr/>
        <p:txBody>
          <a:bodyPr/>
          <a:lstStyle/>
          <a:p>
            <a:fld id="{888EB7A0-043D-1449-BE7C-ED35BE9CDB7C}" type="slidenum">
              <a:rPr lang="pt-BR" smtClean="0"/>
              <a:t>‹nº›</a:t>
            </a:fld>
            <a:endParaRPr lang="pt-BR"/>
          </a:p>
        </p:txBody>
      </p:sp>
    </p:spTree>
    <p:extLst>
      <p:ext uri="{BB962C8B-B14F-4D97-AF65-F5344CB8AC3E}">
        <p14:creationId xmlns:p14="http://schemas.microsoft.com/office/powerpoint/2010/main" val="1538397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A5BA4E1-8E07-5641-8761-C036D02DE282}"/>
              </a:ext>
            </a:extLst>
          </p:cNvPr>
          <p:cNvSpPr>
            <a:spLocks noGrp="1"/>
          </p:cNvSpPr>
          <p:nvPr>
            <p:ph type="dt" sz="half" idx="10"/>
          </p:nvPr>
        </p:nvSpPr>
        <p:spPr/>
        <p:txBody>
          <a:bodyPr/>
          <a:lstStyle/>
          <a:p>
            <a:fld id="{A7E6AC5A-83D0-0F44-A7AB-6D45210BB9A7}" type="datetimeFigureOut">
              <a:rPr lang="pt-BR" smtClean="0"/>
              <a:t>23/11/2023</a:t>
            </a:fld>
            <a:endParaRPr lang="pt-BR"/>
          </a:p>
        </p:txBody>
      </p:sp>
      <p:sp>
        <p:nvSpPr>
          <p:cNvPr id="3" name="Espaço Reservado para Rodapé 2">
            <a:extLst>
              <a:ext uri="{FF2B5EF4-FFF2-40B4-BE49-F238E27FC236}">
                <a16:creationId xmlns:a16="http://schemas.microsoft.com/office/drawing/2014/main" id="{6C76F3E1-D0CA-374D-9925-35A7F17D8510}"/>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25DA6751-7706-BC4F-B161-84C9B88FC3DC}"/>
              </a:ext>
            </a:extLst>
          </p:cNvPr>
          <p:cNvSpPr>
            <a:spLocks noGrp="1"/>
          </p:cNvSpPr>
          <p:nvPr>
            <p:ph type="sldNum" sz="quarter" idx="12"/>
          </p:nvPr>
        </p:nvSpPr>
        <p:spPr/>
        <p:txBody>
          <a:bodyPr/>
          <a:lstStyle/>
          <a:p>
            <a:fld id="{888EB7A0-043D-1449-BE7C-ED35BE9CDB7C}" type="slidenum">
              <a:rPr lang="pt-BR" smtClean="0"/>
              <a:t>‹nº›</a:t>
            </a:fld>
            <a:endParaRPr lang="pt-BR"/>
          </a:p>
        </p:txBody>
      </p:sp>
    </p:spTree>
    <p:extLst>
      <p:ext uri="{BB962C8B-B14F-4D97-AF65-F5344CB8AC3E}">
        <p14:creationId xmlns:p14="http://schemas.microsoft.com/office/powerpoint/2010/main" val="3984117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0DB3E3-D60E-6846-8DEA-2E7F68B2294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452A056B-5472-6444-8C7E-EDD3A4014F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B39128E1-C56E-5C4E-85BE-EA4EE59DF7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E3E253D-59BD-8E4F-A0F9-1105260C9861}"/>
              </a:ext>
            </a:extLst>
          </p:cNvPr>
          <p:cNvSpPr>
            <a:spLocks noGrp="1"/>
          </p:cNvSpPr>
          <p:nvPr>
            <p:ph type="dt" sz="half" idx="10"/>
          </p:nvPr>
        </p:nvSpPr>
        <p:spPr/>
        <p:txBody>
          <a:bodyPr/>
          <a:lstStyle/>
          <a:p>
            <a:fld id="{A7E6AC5A-83D0-0F44-A7AB-6D45210BB9A7}" type="datetimeFigureOut">
              <a:rPr lang="pt-BR" smtClean="0"/>
              <a:t>23/11/2023</a:t>
            </a:fld>
            <a:endParaRPr lang="pt-BR"/>
          </a:p>
        </p:txBody>
      </p:sp>
      <p:sp>
        <p:nvSpPr>
          <p:cNvPr id="6" name="Espaço Reservado para Rodapé 5">
            <a:extLst>
              <a:ext uri="{FF2B5EF4-FFF2-40B4-BE49-F238E27FC236}">
                <a16:creationId xmlns:a16="http://schemas.microsoft.com/office/drawing/2014/main" id="{B5E5700D-8D05-8C4F-8F31-69DE98A388F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2096154-F680-7E4B-B768-51FFA3AE015F}"/>
              </a:ext>
            </a:extLst>
          </p:cNvPr>
          <p:cNvSpPr>
            <a:spLocks noGrp="1"/>
          </p:cNvSpPr>
          <p:nvPr>
            <p:ph type="sldNum" sz="quarter" idx="12"/>
          </p:nvPr>
        </p:nvSpPr>
        <p:spPr/>
        <p:txBody>
          <a:bodyPr/>
          <a:lstStyle/>
          <a:p>
            <a:fld id="{888EB7A0-043D-1449-BE7C-ED35BE9CDB7C}" type="slidenum">
              <a:rPr lang="pt-BR" smtClean="0"/>
              <a:t>‹nº›</a:t>
            </a:fld>
            <a:endParaRPr lang="pt-BR"/>
          </a:p>
        </p:txBody>
      </p:sp>
    </p:spTree>
    <p:extLst>
      <p:ext uri="{BB962C8B-B14F-4D97-AF65-F5344CB8AC3E}">
        <p14:creationId xmlns:p14="http://schemas.microsoft.com/office/powerpoint/2010/main" val="218668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37558A-36DF-4A4B-B4F1-6279C23C446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032594C1-78E5-0D4A-9139-3AF3C5FE22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CEB66891-D89B-6943-86BA-1EDD49E112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8AFB053-B8CE-3D4A-8C82-64FEE6B025BB}"/>
              </a:ext>
            </a:extLst>
          </p:cNvPr>
          <p:cNvSpPr>
            <a:spLocks noGrp="1"/>
          </p:cNvSpPr>
          <p:nvPr>
            <p:ph type="dt" sz="half" idx="10"/>
          </p:nvPr>
        </p:nvSpPr>
        <p:spPr/>
        <p:txBody>
          <a:bodyPr/>
          <a:lstStyle/>
          <a:p>
            <a:fld id="{A7E6AC5A-83D0-0F44-A7AB-6D45210BB9A7}" type="datetimeFigureOut">
              <a:rPr lang="pt-BR" smtClean="0"/>
              <a:t>23/11/2023</a:t>
            </a:fld>
            <a:endParaRPr lang="pt-BR"/>
          </a:p>
        </p:txBody>
      </p:sp>
      <p:sp>
        <p:nvSpPr>
          <p:cNvPr id="6" name="Espaço Reservado para Rodapé 5">
            <a:extLst>
              <a:ext uri="{FF2B5EF4-FFF2-40B4-BE49-F238E27FC236}">
                <a16:creationId xmlns:a16="http://schemas.microsoft.com/office/drawing/2014/main" id="{26B40EF6-2B1E-634A-A75E-C2F84F0D8DE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25C633A-145F-B342-ABBF-12850509B4AA}"/>
              </a:ext>
            </a:extLst>
          </p:cNvPr>
          <p:cNvSpPr>
            <a:spLocks noGrp="1"/>
          </p:cNvSpPr>
          <p:nvPr>
            <p:ph type="sldNum" sz="quarter" idx="12"/>
          </p:nvPr>
        </p:nvSpPr>
        <p:spPr/>
        <p:txBody>
          <a:bodyPr/>
          <a:lstStyle/>
          <a:p>
            <a:fld id="{888EB7A0-043D-1449-BE7C-ED35BE9CDB7C}" type="slidenum">
              <a:rPr lang="pt-BR" smtClean="0"/>
              <a:t>‹nº›</a:t>
            </a:fld>
            <a:endParaRPr lang="pt-BR"/>
          </a:p>
        </p:txBody>
      </p:sp>
    </p:spTree>
    <p:extLst>
      <p:ext uri="{BB962C8B-B14F-4D97-AF65-F5344CB8AC3E}">
        <p14:creationId xmlns:p14="http://schemas.microsoft.com/office/powerpoint/2010/main" val="2311758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88E715E0-7872-BA4F-9CC9-C8A423D9B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36085C42-4297-704B-BD0D-23042CE2B4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E85260D-E3A5-CA43-828C-2253FBB786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E6AC5A-83D0-0F44-A7AB-6D45210BB9A7}" type="datetimeFigureOut">
              <a:rPr lang="pt-BR" smtClean="0"/>
              <a:t>23/11/2023</a:t>
            </a:fld>
            <a:endParaRPr lang="pt-BR"/>
          </a:p>
        </p:txBody>
      </p:sp>
      <p:sp>
        <p:nvSpPr>
          <p:cNvPr id="5" name="Espaço Reservado para Rodapé 4">
            <a:extLst>
              <a:ext uri="{FF2B5EF4-FFF2-40B4-BE49-F238E27FC236}">
                <a16:creationId xmlns:a16="http://schemas.microsoft.com/office/drawing/2014/main" id="{6D3BE0F6-1997-0E44-A0C2-2B8CCF4BE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A7127EAB-437D-F74A-A7DD-0BD6DE8F24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EB7A0-043D-1449-BE7C-ED35BE9CDB7C}" type="slidenum">
              <a:rPr lang="pt-BR" smtClean="0"/>
              <a:t>‹nº›</a:t>
            </a:fld>
            <a:endParaRPr lang="pt-BR"/>
          </a:p>
        </p:txBody>
      </p:sp>
    </p:spTree>
    <p:extLst>
      <p:ext uri="{BB962C8B-B14F-4D97-AF65-F5344CB8AC3E}">
        <p14:creationId xmlns:p14="http://schemas.microsoft.com/office/powerpoint/2010/main" val="1582843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planalto.gov.br/ccivil_03/_Ato2019-2022/2020/Lei/L14112.htm#art1"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planalto.gov.br/ccivil_03/LEIS/L8981.htm#art58" TargetMode="External"/><Relationship Id="rId2" Type="http://schemas.openxmlformats.org/officeDocument/2006/relationships/hyperlink" Target="http://www.planalto.gov.br/ccivil_03/LEIS/L8981.htm#art42"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planalto.gov.br/ccivil_03/_Ato2004-2006/2005/Lei/L11101.htm#art56%A74.0"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planalto.gov.br/ccivil_03/LEIS/L5172.htm#art205" TargetMode="External"/><Relationship Id="rId2" Type="http://schemas.openxmlformats.org/officeDocument/2006/relationships/hyperlink" Target="http://www.planalto.gov.br/ccivil_03/LEIS/L5172.htm#art151"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www.planalto.gov.br/ccivil_03/LEIS/2002/L10522.htm#art10c"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hyperlink" Target="http://www.planalto.gov.br/ccivil_03/_Ato2004-2006/2005/Lei/L11101.htm#art69h" TargetMode="External"/><Relationship Id="rId2" Type="http://schemas.openxmlformats.org/officeDocument/2006/relationships/hyperlink" Target="http://www.planalto.gov.br/ccivil_03/_Ato2004-2006/2005/Lei/L11101.htm#art69g" TargetMode="External"/><Relationship Id="rId1" Type="http://schemas.openxmlformats.org/officeDocument/2006/relationships/slideLayout" Target="../slideLayouts/slideLayout2.xml"/><Relationship Id="rId4" Type="http://schemas.openxmlformats.org/officeDocument/2006/relationships/hyperlink" Target="http://www.planalto.gov.br/ccivil_03/_Ato2004-2006/2005/Lei/L11101.htm#art69i"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planalto.gov.br/ccivil_03/_Ato2004-2006/2005/Lei/L11101.htm#art69k" TargetMode="External"/><Relationship Id="rId2" Type="http://schemas.openxmlformats.org/officeDocument/2006/relationships/hyperlink" Target="http://www.planalto.gov.br/ccivil_03/_Ato2004-2006/2005/Lei/L11101.htm#art69j" TargetMode="External"/><Relationship Id="rId1" Type="http://schemas.openxmlformats.org/officeDocument/2006/relationships/slideLayout" Target="../slideLayouts/slideLayout2.xml"/><Relationship Id="rId4" Type="http://schemas.openxmlformats.org/officeDocument/2006/relationships/hyperlink" Target="http://www.planalto.gov.br/ccivil_03/_Ato2004-2006/2005/Lei/L11101.htm#art69l" TargetMode="External"/></Relationships>
</file>

<file path=ppt/slides/_rels/slide52.xml.rels><?xml version="1.0" encoding="UTF-8" standalone="yes"?>
<Relationships xmlns="http://schemas.openxmlformats.org/package/2006/relationships"><Relationship Id="rId2" Type="http://schemas.openxmlformats.org/officeDocument/2006/relationships/hyperlink" Target="http://www.planalto.gov.br/ccivil_03/LEIS/L5869.htm#art584iii"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www.planalto.gov.br/ccivil_03/_Ato2004-2006/2005/Lei/L11101.htm#art84.0"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hyperlink" Target="http://www.planalto.gov.br/ccivil_03/_Ato2004-2006/2005/Lei/L11101.htm#art83viii.0" TargetMode="External"/><Relationship Id="rId3" Type="http://schemas.openxmlformats.org/officeDocument/2006/relationships/hyperlink" Target="http://www.planalto.gov.br/ccivil_03/_Ato2004-2006/2005/Lei/L11101.htm#art83ii.0" TargetMode="External"/><Relationship Id="rId7" Type="http://schemas.openxmlformats.org/officeDocument/2006/relationships/hyperlink" Target="http://www.planalto.gov.br/ccivil_03/_Ato2004-2006/2005/Lei/L11101.htm#art83vii.0" TargetMode="External"/><Relationship Id="rId2" Type="http://schemas.openxmlformats.org/officeDocument/2006/relationships/hyperlink" Target="http://www.planalto.gov.br/ccivil_03/_Ato2004-2006/2005/Lei/L11101.htm#art83i.0" TargetMode="External"/><Relationship Id="rId1" Type="http://schemas.openxmlformats.org/officeDocument/2006/relationships/slideLayout" Target="../slideLayouts/slideLayout2.xml"/><Relationship Id="rId6" Type="http://schemas.openxmlformats.org/officeDocument/2006/relationships/hyperlink" Target="http://www.planalto.gov.br/ccivil_03/_Ato2004-2006/2005/Lei/L11101.htm#art83vib.0" TargetMode="External"/><Relationship Id="rId5" Type="http://schemas.openxmlformats.org/officeDocument/2006/relationships/hyperlink" Target="http://www.planalto.gov.br/ccivil_03/_Ato2004-2006/2005/Lei/L11101.htm#art83vi.0" TargetMode="External"/><Relationship Id="rId4" Type="http://schemas.openxmlformats.org/officeDocument/2006/relationships/hyperlink" Target="http://www.planalto.gov.br/ccivil_03/_Ato2004-2006/2005/Lei/L11101.htm#art83iii.0" TargetMode="External"/><Relationship Id="rId9" Type="http://schemas.openxmlformats.org/officeDocument/2006/relationships/hyperlink" Target="http://www.planalto.gov.br/ccivil_03/_Ato2004-2006/2005/Lei/L11101.htm#art83ix"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planalto.gov.br/ccivil_03/_Ato2019-2022/2020/Lei/L14112.htm#art7" TargetMode="External"/><Relationship Id="rId2" Type="http://schemas.openxmlformats.org/officeDocument/2006/relationships/hyperlink" Target="http://www.planalto.gov.br/ccivil_03/_Ato2019-2022/2020/Lei/L14112.htm#art1"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ítulo 1">
            <a:extLst>
              <a:ext uri="{FF2B5EF4-FFF2-40B4-BE49-F238E27FC236}">
                <a16:creationId xmlns:a16="http://schemas.microsoft.com/office/drawing/2014/main" id="{94B16479-FE17-204B-9485-DA81FB10C0E9}"/>
              </a:ext>
            </a:extLst>
          </p:cNvPr>
          <p:cNvSpPr>
            <a:spLocks noGrp="1"/>
          </p:cNvSpPr>
          <p:nvPr>
            <p:ph type="ctrTitle"/>
          </p:nvPr>
        </p:nvSpPr>
        <p:spPr>
          <a:xfrm>
            <a:off x="1314824" y="735106"/>
            <a:ext cx="10053763" cy="2928470"/>
          </a:xfrm>
        </p:spPr>
        <p:txBody>
          <a:bodyPr anchor="b">
            <a:normAutofit/>
          </a:bodyPr>
          <a:lstStyle/>
          <a:p>
            <a:pPr algn="l"/>
            <a:r>
              <a:rPr lang="pt-BR" sz="4800">
                <a:solidFill>
                  <a:srgbClr val="FFFFFF"/>
                </a:solidFill>
              </a:rPr>
              <a:t>O Direito da Empresa em Crise</a:t>
            </a:r>
          </a:p>
        </p:txBody>
      </p:sp>
      <p:sp>
        <p:nvSpPr>
          <p:cNvPr id="3" name="Subtítulo 2">
            <a:extLst>
              <a:ext uri="{FF2B5EF4-FFF2-40B4-BE49-F238E27FC236}">
                <a16:creationId xmlns:a16="http://schemas.microsoft.com/office/drawing/2014/main" id="{0A242A4A-C011-894E-8339-D2B2CED3E975}"/>
              </a:ext>
            </a:extLst>
          </p:cNvPr>
          <p:cNvSpPr>
            <a:spLocks noGrp="1"/>
          </p:cNvSpPr>
          <p:nvPr>
            <p:ph type="subTitle" idx="1"/>
          </p:nvPr>
        </p:nvSpPr>
        <p:spPr>
          <a:xfrm>
            <a:off x="1350682" y="4870824"/>
            <a:ext cx="10005951" cy="1458258"/>
          </a:xfrm>
        </p:spPr>
        <p:txBody>
          <a:bodyPr anchor="ctr">
            <a:normAutofit/>
          </a:bodyPr>
          <a:lstStyle/>
          <a:p>
            <a:pPr algn="l"/>
            <a:endParaRPr lang="pt-BR"/>
          </a:p>
          <a:p>
            <a:pPr algn="l"/>
            <a:r>
              <a:rPr lang="pt-BR" dirty="0"/>
              <a:t>Professor Doutor Ruy Pereira Camilo Junior</a:t>
            </a:r>
            <a:endParaRPr lang="pt-BR"/>
          </a:p>
        </p:txBody>
      </p:sp>
    </p:spTree>
    <p:extLst>
      <p:ext uri="{BB962C8B-B14F-4D97-AF65-F5344CB8AC3E}">
        <p14:creationId xmlns:p14="http://schemas.microsoft.com/office/powerpoint/2010/main" val="219438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400"/>
                                        <p:tgtEl>
                                          <p:spTgt spid="3">
                                            <p:txEl>
                                              <p:pRg st="1" end="1"/>
                                            </p:txEl>
                                          </p:spTgt>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1" name="Rectangle 10">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ítulo 1">
            <a:extLst>
              <a:ext uri="{FF2B5EF4-FFF2-40B4-BE49-F238E27FC236}">
                <a16:creationId xmlns:a16="http://schemas.microsoft.com/office/drawing/2014/main" id="{35D51F4D-1FE9-7743-A70C-63032104157C}"/>
              </a:ext>
            </a:extLst>
          </p:cNvPr>
          <p:cNvSpPr>
            <a:spLocks noGrp="1"/>
          </p:cNvSpPr>
          <p:nvPr>
            <p:ph type="title"/>
          </p:nvPr>
        </p:nvSpPr>
        <p:spPr>
          <a:xfrm>
            <a:off x="1143000" y="1676400"/>
            <a:ext cx="3810000" cy="3505200"/>
          </a:xfrm>
        </p:spPr>
        <p:txBody>
          <a:bodyPr anchor="t">
            <a:normAutofit/>
          </a:bodyPr>
          <a:lstStyle/>
          <a:p>
            <a:r>
              <a:rPr lang="pt-BR" sz="4000"/>
              <a:t>Por que os credores têm a última decisão, na crise da empresa?</a:t>
            </a:r>
          </a:p>
        </p:txBody>
      </p:sp>
      <p:sp>
        <p:nvSpPr>
          <p:cNvPr id="3" name="Espaço Reservado para Conteúdo 2">
            <a:extLst>
              <a:ext uri="{FF2B5EF4-FFF2-40B4-BE49-F238E27FC236}">
                <a16:creationId xmlns:a16="http://schemas.microsoft.com/office/drawing/2014/main" id="{39ECEA45-6786-8349-9B47-E55A991B8114}"/>
              </a:ext>
            </a:extLst>
          </p:cNvPr>
          <p:cNvSpPr>
            <a:spLocks noGrp="1"/>
          </p:cNvSpPr>
          <p:nvPr>
            <p:ph idx="1"/>
          </p:nvPr>
        </p:nvSpPr>
        <p:spPr>
          <a:xfrm>
            <a:off x="5181604" y="1676400"/>
            <a:ext cx="5638796" cy="3505200"/>
          </a:xfrm>
        </p:spPr>
        <p:txBody>
          <a:bodyPr>
            <a:normAutofit/>
          </a:bodyPr>
          <a:lstStyle/>
          <a:p>
            <a:r>
              <a:rPr lang="pt-BR" sz="2200">
                <a:solidFill>
                  <a:schemeClr val="tx1">
                    <a:alpha val="55000"/>
                  </a:schemeClr>
                </a:solidFill>
              </a:rPr>
              <a:t>É como se eles assumissem a direção do veículo (Tirole).</a:t>
            </a:r>
          </a:p>
          <a:p>
            <a:endParaRPr lang="pt-BR" sz="2200">
              <a:solidFill>
                <a:schemeClr val="tx1">
                  <a:alpha val="55000"/>
                </a:schemeClr>
              </a:solidFill>
            </a:endParaRPr>
          </a:p>
          <a:p>
            <a:r>
              <a:rPr lang="pt-BR" sz="2200">
                <a:solidFill>
                  <a:schemeClr val="tx1">
                    <a:alpha val="55000"/>
                  </a:schemeClr>
                </a:solidFill>
              </a:rPr>
              <a:t>Os sócios de uma empresa mandam porque são os titulares do valor residual dela (lucro ou acervo, na liquidação). Quando o patrimônio líquido é zero ou negativo, é natural que os credores sejam os interessados em tomar as decisões sobre os ativos.</a:t>
            </a:r>
          </a:p>
        </p:txBody>
      </p:sp>
    </p:spTree>
    <p:extLst>
      <p:ext uri="{BB962C8B-B14F-4D97-AF65-F5344CB8AC3E}">
        <p14:creationId xmlns:p14="http://schemas.microsoft.com/office/powerpoint/2010/main" val="1612093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DE871E39-83D1-3C42-87A4-AE7725661B42}"/>
              </a:ext>
            </a:extLst>
          </p:cNvPr>
          <p:cNvSpPr>
            <a:spLocks noGrp="1"/>
          </p:cNvSpPr>
          <p:nvPr>
            <p:ph type="title"/>
          </p:nvPr>
        </p:nvSpPr>
        <p:spPr>
          <a:xfrm>
            <a:off x="826396" y="586855"/>
            <a:ext cx="4230100" cy="3387497"/>
          </a:xfrm>
        </p:spPr>
        <p:txBody>
          <a:bodyPr anchor="b">
            <a:normAutofit/>
          </a:bodyPr>
          <a:lstStyle/>
          <a:p>
            <a:pPr algn="r"/>
            <a:r>
              <a:rPr lang="pt-BR" sz="4000">
                <a:solidFill>
                  <a:srgbClr val="FFFFFF"/>
                </a:solidFill>
              </a:rPr>
              <a:t>Os Princípios da Lei 11.101</a:t>
            </a:r>
          </a:p>
        </p:txBody>
      </p:sp>
      <p:sp>
        <p:nvSpPr>
          <p:cNvPr id="3" name="Espaço Reservado para Conteúdo 2">
            <a:extLst>
              <a:ext uri="{FF2B5EF4-FFF2-40B4-BE49-F238E27FC236}">
                <a16:creationId xmlns:a16="http://schemas.microsoft.com/office/drawing/2014/main" id="{10177673-5A6A-7946-B54F-FA6BD752C6B7}"/>
              </a:ext>
            </a:extLst>
          </p:cNvPr>
          <p:cNvSpPr>
            <a:spLocks noGrp="1"/>
          </p:cNvSpPr>
          <p:nvPr>
            <p:ph idx="1"/>
          </p:nvPr>
        </p:nvSpPr>
        <p:spPr>
          <a:xfrm>
            <a:off x="6503158" y="649480"/>
            <a:ext cx="4862447" cy="5546047"/>
          </a:xfrm>
        </p:spPr>
        <p:txBody>
          <a:bodyPr anchor="ctr">
            <a:normAutofit/>
          </a:bodyPr>
          <a:lstStyle/>
          <a:p>
            <a:r>
              <a:rPr lang="pt-BR" sz="1900" b="1"/>
              <a:t>Princípio da Preservação da Empresa.</a:t>
            </a:r>
          </a:p>
          <a:p>
            <a:pPr marL="0" indent="0">
              <a:buNone/>
            </a:pPr>
            <a:endParaRPr lang="pt-BR" sz="1900"/>
          </a:p>
          <a:p>
            <a:pPr marL="0" indent="0">
              <a:buNone/>
            </a:pPr>
            <a:r>
              <a:rPr lang="pt-BR" sz="1900"/>
              <a:t>Art. 47. A recuperação judicial tem por objetivo viabilizar a superação da situação de crise econômico-financeira do devedor, a fim de permitir a manutenção da fonte produtora, do emprego dos trabalhadores e dos interesses dos credores, promovendo, assim, a preservação da empresa, sua função social e o estímulo à atividade econômica.</a:t>
            </a:r>
          </a:p>
          <a:p>
            <a:pPr marL="0" indent="0">
              <a:buNone/>
            </a:pPr>
            <a:endParaRPr lang="pt-BR" sz="1900"/>
          </a:p>
          <a:p>
            <a:pPr marL="0" indent="0">
              <a:buNone/>
            </a:pPr>
            <a:r>
              <a:rPr lang="pt-BR" sz="1900"/>
              <a:t>Artigo 75, § 2º A falência é mecanismo de preservação de benefícios econômicos e sociais decorrentes da atividade empresarial, por meio da liquidação imediata do devedor e da rápida realocação útil de ativos na economia.  </a:t>
            </a:r>
          </a:p>
          <a:p>
            <a:pPr marL="0" indent="0">
              <a:buNone/>
            </a:pPr>
            <a:br>
              <a:rPr lang="pt-BR" sz="1900"/>
            </a:br>
            <a:endParaRPr lang="pt-BR" sz="1900"/>
          </a:p>
        </p:txBody>
      </p:sp>
    </p:spTree>
    <p:extLst>
      <p:ext uri="{BB962C8B-B14F-4D97-AF65-F5344CB8AC3E}">
        <p14:creationId xmlns:p14="http://schemas.microsoft.com/office/powerpoint/2010/main" val="264305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196849C0-116C-A144-9792-07BA43AFFEE8}"/>
              </a:ext>
            </a:extLst>
          </p:cNvPr>
          <p:cNvSpPr>
            <a:spLocks noGrp="1"/>
          </p:cNvSpPr>
          <p:nvPr>
            <p:ph type="title"/>
          </p:nvPr>
        </p:nvSpPr>
        <p:spPr>
          <a:xfrm>
            <a:off x="826396" y="586855"/>
            <a:ext cx="4230100" cy="3387497"/>
          </a:xfrm>
        </p:spPr>
        <p:txBody>
          <a:bodyPr anchor="b">
            <a:normAutofit/>
          </a:bodyPr>
          <a:lstStyle/>
          <a:p>
            <a:pPr algn="r"/>
            <a:r>
              <a:rPr lang="pt-BR" sz="4000">
                <a:solidFill>
                  <a:srgbClr val="FFFFFF"/>
                </a:solidFill>
              </a:rPr>
              <a:t>Os Princípios da Lei 11.101</a:t>
            </a:r>
          </a:p>
        </p:txBody>
      </p:sp>
      <p:sp>
        <p:nvSpPr>
          <p:cNvPr id="3" name="Espaço Reservado para Conteúdo 2">
            <a:extLst>
              <a:ext uri="{FF2B5EF4-FFF2-40B4-BE49-F238E27FC236}">
                <a16:creationId xmlns:a16="http://schemas.microsoft.com/office/drawing/2014/main" id="{4E102CB7-E60E-EB47-BBEE-6FE24C3CDEF5}"/>
              </a:ext>
            </a:extLst>
          </p:cNvPr>
          <p:cNvSpPr>
            <a:spLocks noGrp="1"/>
          </p:cNvSpPr>
          <p:nvPr>
            <p:ph idx="1"/>
          </p:nvPr>
        </p:nvSpPr>
        <p:spPr>
          <a:xfrm>
            <a:off x="6503158" y="649480"/>
            <a:ext cx="4862447" cy="5546047"/>
          </a:xfrm>
        </p:spPr>
        <p:txBody>
          <a:bodyPr anchor="ctr">
            <a:normAutofit/>
          </a:bodyPr>
          <a:lstStyle/>
          <a:p>
            <a:pPr marL="0" indent="0">
              <a:buNone/>
            </a:pPr>
            <a:r>
              <a:rPr lang="pt-BR" sz="2000" b="1"/>
              <a:t>Concursalidade</a:t>
            </a:r>
          </a:p>
          <a:p>
            <a:pPr marL="0" indent="0">
              <a:buNone/>
            </a:pPr>
            <a:endParaRPr lang="pt-BR" sz="2000" b="1"/>
          </a:p>
          <a:p>
            <a:pPr marL="0" indent="0">
              <a:buNone/>
            </a:pPr>
            <a:r>
              <a:rPr lang="pt-BR" sz="2000"/>
              <a:t>Em regra, todos os créditos participam do concurso (os extraconcursais são exceções).</a:t>
            </a:r>
          </a:p>
          <a:p>
            <a:pPr marL="0" indent="0">
              <a:buNone/>
            </a:pPr>
            <a:endParaRPr lang="pt-BR" sz="2000"/>
          </a:p>
          <a:p>
            <a:pPr marL="0" indent="0">
              <a:buNone/>
            </a:pPr>
            <a:r>
              <a:rPr lang="pt-BR" sz="2000"/>
              <a:t>Paralisam-se as ações individuais.</a:t>
            </a:r>
          </a:p>
          <a:p>
            <a:pPr marL="0" indent="0">
              <a:buNone/>
            </a:pPr>
            <a:endParaRPr lang="pt-BR" sz="2000"/>
          </a:p>
          <a:p>
            <a:pPr marL="0" indent="0">
              <a:buNone/>
            </a:pPr>
            <a:r>
              <a:rPr lang="pt-BR" sz="2000" i="1"/>
              <a:t>Par conditio creditorum</a:t>
            </a:r>
            <a:r>
              <a:rPr lang="pt-BR" sz="2000"/>
              <a:t>: igualdade dos credores.</a:t>
            </a:r>
          </a:p>
        </p:txBody>
      </p:sp>
    </p:spTree>
    <p:extLst>
      <p:ext uri="{BB962C8B-B14F-4D97-AF65-F5344CB8AC3E}">
        <p14:creationId xmlns:p14="http://schemas.microsoft.com/office/powerpoint/2010/main" val="539797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88B1052-C6CA-084B-AC09-F7783A74F85E}"/>
              </a:ext>
            </a:extLst>
          </p:cNvPr>
          <p:cNvSpPr>
            <a:spLocks noGrp="1"/>
          </p:cNvSpPr>
          <p:nvPr>
            <p:ph type="title"/>
          </p:nvPr>
        </p:nvSpPr>
        <p:spPr>
          <a:xfrm>
            <a:off x="826396" y="586855"/>
            <a:ext cx="4230100" cy="3387497"/>
          </a:xfrm>
        </p:spPr>
        <p:txBody>
          <a:bodyPr anchor="b">
            <a:normAutofit/>
          </a:bodyPr>
          <a:lstStyle/>
          <a:p>
            <a:pPr algn="r"/>
            <a:r>
              <a:rPr lang="pt-BR" sz="4000">
                <a:solidFill>
                  <a:srgbClr val="FFFFFF"/>
                </a:solidFill>
              </a:rPr>
              <a:t>Quem está sujeito à lei 11.101 (pode pedir RJ ou pode ter sua falência requerida)</a:t>
            </a:r>
          </a:p>
        </p:txBody>
      </p:sp>
      <p:sp>
        <p:nvSpPr>
          <p:cNvPr id="3" name="Espaço Reservado para Conteúdo 2">
            <a:extLst>
              <a:ext uri="{FF2B5EF4-FFF2-40B4-BE49-F238E27FC236}">
                <a16:creationId xmlns:a16="http://schemas.microsoft.com/office/drawing/2014/main" id="{66A2671F-4320-B54A-BC70-5AFDF2B2036A}"/>
              </a:ext>
            </a:extLst>
          </p:cNvPr>
          <p:cNvSpPr>
            <a:spLocks noGrp="1"/>
          </p:cNvSpPr>
          <p:nvPr>
            <p:ph idx="1"/>
          </p:nvPr>
        </p:nvSpPr>
        <p:spPr>
          <a:xfrm>
            <a:off x="6503158" y="649480"/>
            <a:ext cx="4862447" cy="5546047"/>
          </a:xfrm>
        </p:spPr>
        <p:txBody>
          <a:bodyPr anchor="ctr">
            <a:normAutofit/>
          </a:bodyPr>
          <a:lstStyle/>
          <a:p>
            <a:pPr marL="0" indent="0">
              <a:buNone/>
            </a:pPr>
            <a:r>
              <a:rPr lang="pt-BR" sz="1700"/>
              <a:t>Artigo 1º. fala em EMPRESÁRIO e SOCIEDADE EMPRESÁRIA. </a:t>
            </a:r>
          </a:p>
          <a:p>
            <a:pPr marL="0" indent="0">
              <a:buNone/>
            </a:pPr>
            <a:r>
              <a:rPr lang="pt-BR" sz="1700"/>
              <a:t>Pode pedir recuperação o produtor rural que exerça atividade há mais de 2 anos (STJ decidirá se tem de ter 2 anos de registro na Junta Comercial)</a:t>
            </a:r>
          </a:p>
          <a:p>
            <a:pPr marL="0" indent="0">
              <a:buNone/>
            </a:pPr>
            <a:r>
              <a:rPr lang="pt-BR" sz="1700"/>
              <a:t>Logo, </a:t>
            </a:r>
            <a:r>
              <a:rPr lang="pt-BR" sz="1700" b="1" u="sng"/>
              <a:t>estão excluídos desse regime:</a:t>
            </a:r>
          </a:p>
          <a:p>
            <a:pPr marL="0" indent="0">
              <a:buNone/>
            </a:pPr>
            <a:r>
              <a:rPr lang="pt-BR" sz="1700" b="1" u="sng"/>
              <a:t> </a:t>
            </a:r>
          </a:p>
          <a:p>
            <a:r>
              <a:rPr lang="pt-BR" sz="1700"/>
              <a:t>Os consumidores (que nos EUA contam com a personal Bankruptcy). Para esses, recente reforma do CDC regrou o superenvidamento;</a:t>
            </a:r>
          </a:p>
          <a:p>
            <a:r>
              <a:rPr lang="pt-BR" sz="1700"/>
              <a:t>As associações (pois mesmo quando exercem atividades econômicas não distribuem lucros);</a:t>
            </a:r>
          </a:p>
          <a:p>
            <a:r>
              <a:rPr lang="pt-BR" sz="1700"/>
              <a:t> As sociedades simples (escritórios de advocacia e contabilidade, consultórios médicos, etc..)</a:t>
            </a:r>
          </a:p>
          <a:p>
            <a:r>
              <a:rPr lang="pt-BR" sz="1700"/>
              <a:t>As cooperativas (pois são sociedades simples)...</a:t>
            </a:r>
          </a:p>
        </p:txBody>
      </p:sp>
    </p:spTree>
    <p:extLst>
      <p:ext uri="{BB962C8B-B14F-4D97-AF65-F5344CB8AC3E}">
        <p14:creationId xmlns:p14="http://schemas.microsoft.com/office/powerpoint/2010/main" val="1088937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FE9C61A2-DFBE-1243-819B-AC27232E5587}"/>
              </a:ext>
            </a:extLst>
          </p:cNvPr>
          <p:cNvSpPr>
            <a:spLocks noGrp="1"/>
          </p:cNvSpPr>
          <p:nvPr>
            <p:ph type="title"/>
          </p:nvPr>
        </p:nvSpPr>
        <p:spPr>
          <a:xfrm>
            <a:off x="826396" y="586855"/>
            <a:ext cx="4230100" cy="3387497"/>
          </a:xfrm>
        </p:spPr>
        <p:txBody>
          <a:bodyPr anchor="b">
            <a:normAutofit/>
          </a:bodyPr>
          <a:lstStyle/>
          <a:p>
            <a:pPr algn="r"/>
            <a:r>
              <a:rPr lang="pt-BR" sz="4000">
                <a:solidFill>
                  <a:srgbClr val="FFFFFF"/>
                </a:solidFill>
              </a:rPr>
              <a:t>Mas há muita confusão nessa área:</a:t>
            </a:r>
          </a:p>
        </p:txBody>
      </p:sp>
      <p:sp>
        <p:nvSpPr>
          <p:cNvPr id="3" name="Espaço Reservado para Conteúdo 2">
            <a:extLst>
              <a:ext uri="{FF2B5EF4-FFF2-40B4-BE49-F238E27FC236}">
                <a16:creationId xmlns:a16="http://schemas.microsoft.com/office/drawing/2014/main" id="{D713B3F0-5CFD-FC47-826E-5F13063E6F3D}"/>
              </a:ext>
            </a:extLst>
          </p:cNvPr>
          <p:cNvSpPr>
            <a:spLocks noGrp="1"/>
          </p:cNvSpPr>
          <p:nvPr>
            <p:ph idx="1"/>
          </p:nvPr>
        </p:nvSpPr>
        <p:spPr>
          <a:xfrm>
            <a:off x="6503158" y="649480"/>
            <a:ext cx="4862447" cy="5546047"/>
          </a:xfrm>
        </p:spPr>
        <p:txBody>
          <a:bodyPr anchor="ctr">
            <a:normAutofit/>
          </a:bodyPr>
          <a:lstStyle/>
          <a:p>
            <a:r>
              <a:rPr lang="pt-BR" sz="2000"/>
              <a:t>Associações têm tentado RJ, por vezes com êxito: Ex.: Universidade Luterana do Brasil. Para aumentar as chances, prevê-se transformação da associação em empresa no plano</a:t>
            </a:r>
          </a:p>
          <a:p>
            <a:endParaRPr lang="pt-BR" sz="2000"/>
          </a:p>
          <a:p>
            <a:r>
              <a:rPr lang="pt-BR" sz="2000"/>
              <a:t>Clubes de futebol, mesmo sem criarem SAF</a:t>
            </a:r>
          </a:p>
          <a:p>
            <a:endParaRPr lang="pt-BR" sz="2000"/>
          </a:p>
          <a:p>
            <a:r>
              <a:rPr lang="pt-BR" sz="2000"/>
              <a:t>Por manobra do congresso, cooperativas médicas passaram a ter acesso a RJ (emenda de redação aprovada apenas no Senado). Já vinham tentando RJ</a:t>
            </a:r>
          </a:p>
          <a:p>
            <a:endParaRPr lang="pt-BR" sz="2000"/>
          </a:p>
          <a:p>
            <a:r>
              <a:rPr lang="pt-BR" sz="2000"/>
              <a:t>STJ entendeu que cooperativas de crédito podem pedir autofalência</a:t>
            </a:r>
          </a:p>
        </p:txBody>
      </p:sp>
    </p:spTree>
    <p:extLst>
      <p:ext uri="{BB962C8B-B14F-4D97-AF65-F5344CB8AC3E}">
        <p14:creationId xmlns:p14="http://schemas.microsoft.com/office/powerpoint/2010/main" val="2193370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5FDB3E2-1EF0-1745-84B1-7904B80FEA97}"/>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Também não se sujeitam à RJ </a:t>
            </a:r>
          </a:p>
        </p:txBody>
      </p:sp>
      <p:sp>
        <p:nvSpPr>
          <p:cNvPr id="3" name="Espaço Reservado para Conteúdo 2">
            <a:extLst>
              <a:ext uri="{FF2B5EF4-FFF2-40B4-BE49-F238E27FC236}">
                <a16:creationId xmlns:a16="http://schemas.microsoft.com/office/drawing/2014/main" id="{63099E18-375F-2347-B0E2-1002CD7825BD}"/>
              </a:ext>
            </a:extLst>
          </p:cNvPr>
          <p:cNvSpPr>
            <a:spLocks noGrp="1"/>
          </p:cNvSpPr>
          <p:nvPr>
            <p:ph idx="1"/>
          </p:nvPr>
        </p:nvSpPr>
        <p:spPr>
          <a:xfrm>
            <a:off x="1371599" y="2318197"/>
            <a:ext cx="9724031" cy="3683358"/>
          </a:xfrm>
        </p:spPr>
        <p:txBody>
          <a:bodyPr anchor="ctr">
            <a:normAutofit/>
          </a:bodyPr>
          <a:lstStyle/>
          <a:p>
            <a:r>
              <a:rPr lang="pt-BR" sz="2000"/>
              <a:t>Estatais (nos EUA, até municípios podem pedir falência)</a:t>
            </a:r>
          </a:p>
          <a:p>
            <a:endParaRPr lang="pt-BR" sz="2000"/>
          </a:p>
          <a:p>
            <a:r>
              <a:rPr lang="pt-BR" sz="2000"/>
              <a:t>Instituições Financeiras</a:t>
            </a:r>
          </a:p>
          <a:p>
            <a:endParaRPr lang="pt-BR" sz="2000"/>
          </a:p>
          <a:p>
            <a:r>
              <a:rPr lang="pt-BR" sz="2000"/>
              <a:t>Seguradoras</a:t>
            </a:r>
          </a:p>
          <a:p>
            <a:endParaRPr lang="pt-BR" sz="2000"/>
          </a:p>
          <a:p>
            <a:pPr marL="0" indent="0">
              <a:buNone/>
            </a:pPr>
            <a:r>
              <a:rPr lang="pt-BR" sz="2000"/>
              <a:t>Por lidarem com economia popular, IF e Seguradoras sujeitam-se à intervenção e liquidação extrajudicial. Podem falir, mas por determinação do liquidante ou interventor.</a:t>
            </a:r>
          </a:p>
        </p:txBody>
      </p:sp>
    </p:spTree>
    <p:extLst>
      <p:ext uri="{BB962C8B-B14F-4D97-AF65-F5344CB8AC3E}">
        <p14:creationId xmlns:p14="http://schemas.microsoft.com/office/powerpoint/2010/main" val="1359817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09557C0-47FB-174A-AFE1-15C3B54BFB21}"/>
              </a:ext>
            </a:extLst>
          </p:cNvPr>
          <p:cNvSpPr>
            <a:spLocks noGrp="1"/>
          </p:cNvSpPr>
          <p:nvPr>
            <p:ph type="title"/>
          </p:nvPr>
        </p:nvSpPr>
        <p:spPr>
          <a:xfrm>
            <a:off x="1371599" y="294538"/>
            <a:ext cx="9895951" cy="1033669"/>
          </a:xfrm>
        </p:spPr>
        <p:txBody>
          <a:bodyPr>
            <a:normAutofit/>
          </a:bodyPr>
          <a:lstStyle/>
          <a:p>
            <a:r>
              <a:rPr lang="pt-BR" sz="4000" i="1">
                <a:solidFill>
                  <a:srgbClr val="FFFFFF"/>
                </a:solidFill>
              </a:rPr>
              <a:t>Stay Period</a:t>
            </a:r>
          </a:p>
        </p:txBody>
      </p:sp>
      <p:sp>
        <p:nvSpPr>
          <p:cNvPr id="3" name="Espaço Reservado para Conteúdo 2">
            <a:extLst>
              <a:ext uri="{FF2B5EF4-FFF2-40B4-BE49-F238E27FC236}">
                <a16:creationId xmlns:a16="http://schemas.microsoft.com/office/drawing/2014/main" id="{0DC68BF0-A494-A546-A7EC-C52C1CF321F9}"/>
              </a:ext>
            </a:extLst>
          </p:cNvPr>
          <p:cNvSpPr>
            <a:spLocks noGrp="1"/>
          </p:cNvSpPr>
          <p:nvPr>
            <p:ph idx="1"/>
          </p:nvPr>
        </p:nvSpPr>
        <p:spPr>
          <a:xfrm>
            <a:off x="1371599" y="2318197"/>
            <a:ext cx="9724031" cy="3683358"/>
          </a:xfrm>
        </p:spPr>
        <p:txBody>
          <a:bodyPr anchor="ctr">
            <a:normAutofit/>
          </a:bodyPr>
          <a:lstStyle/>
          <a:p>
            <a:r>
              <a:rPr lang="pt-BR" sz="2000"/>
              <a:t>Falência e RJ interrompem ações e execuções (no caso de RJ, por 6 meses, prorrogáveis uma única vez).</a:t>
            </a:r>
          </a:p>
          <a:p>
            <a:endParaRPr lang="pt-BR" sz="2000"/>
          </a:p>
          <a:p>
            <a:r>
              <a:rPr lang="pt-BR" sz="2000"/>
              <a:t>Pode ser pedida cautelarmente, para negociar, por 60 dias.</a:t>
            </a:r>
          </a:p>
          <a:p>
            <a:pPr marL="0" indent="0">
              <a:buNone/>
            </a:pPr>
            <a:endParaRPr lang="pt-BR" sz="2000"/>
          </a:p>
          <a:p>
            <a:r>
              <a:rPr lang="pt-BR" sz="2000"/>
              <a:t>Por que há </a:t>
            </a:r>
            <a:r>
              <a:rPr lang="pt-BR" sz="2000" i="1"/>
              <a:t>stay period?</a:t>
            </a:r>
          </a:p>
          <a:p>
            <a:endParaRPr lang="pt-BR" sz="2000" i="1"/>
          </a:p>
          <a:p>
            <a:r>
              <a:rPr lang="pt-BR" sz="2000"/>
              <a:t>Não se suspendem ações com valores ilíquidos. </a:t>
            </a:r>
          </a:p>
          <a:p>
            <a:endParaRPr lang="pt-BR" sz="2000" i="1"/>
          </a:p>
          <a:p>
            <a:endParaRPr lang="pt-BR" sz="2000" i="1"/>
          </a:p>
        </p:txBody>
      </p:sp>
    </p:spTree>
    <p:extLst>
      <p:ext uri="{BB962C8B-B14F-4D97-AF65-F5344CB8AC3E}">
        <p14:creationId xmlns:p14="http://schemas.microsoft.com/office/powerpoint/2010/main" val="2628060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15D2E63-A1EF-F94E-AD14-51CE44E01D1C}"/>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Quais créditos não participam do concurso?</a:t>
            </a:r>
          </a:p>
        </p:txBody>
      </p:sp>
      <p:sp>
        <p:nvSpPr>
          <p:cNvPr id="3" name="Espaço Reservado para Conteúdo 2">
            <a:extLst>
              <a:ext uri="{FF2B5EF4-FFF2-40B4-BE49-F238E27FC236}">
                <a16:creationId xmlns:a16="http://schemas.microsoft.com/office/drawing/2014/main" id="{738A4F41-F712-0446-8FA4-E74E4B70E775}"/>
              </a:ext>
            </a:extLst>
          </p:cNvPr>
          <p:cNvSpPr>
            <a:spLocks noGrp="1"/>
          </p:cNvSpPr>
          <p:nvPr>
            <p:ph idx="1"/>
          </p:nvPr>
        </p:nvSpPr>
        <p:spPr>
          <a:xfrm>
            <a:off x="1371599" y="2318197"/>
            <a:ext cx="9724031" cy="3683358"/>
          </a:xfrm>
        </p:spPr>
        <p:txBody>
          <a:bodyPr anchor="ctr">
            <a:normAutofit/>
          </a:bodyPr>
          <a:lstStyle/>
          <a:p>
            <a:r>
              <a:rPr lang="pt-BR" sz="2000"/>
              <a:t>Créditos com garantia fiduciária (bens essenciais, no entanto, não podem ser retirados durante o stay period)</a:t>
            </a:r>
          </a:p>
          <a:p>
            <a:endParaRPr lang="pt-BR" sz="2000"/>
          </a:p>
          <a:p>
            <a:r>
              <a:rPr lang="pt-BR" sz="2000"/>
              <a:t>Como fazer com o dinheiro da trava bancária?</a:t>
            </a:r>
          </a:p>
          <a:p>
            <a:endParaRPr lang="pt-BR" sz="2000"/>
          </a:p>
          <a:p>
            <a:r>
              <a:rPr lang="pt-BR" sz="2000"/>
              <a:t>Créditos originários de atos cooperativos</a:t>
            </a:r>
          </a:p>
        </p:txBody>
      </p:sp>
    </p:spTree>
    <p:extLst>
      <p:ext uri="{BB962C8B-B14F-4D97-AF65-F5344CB8AC3E}">
        <p14:creationId xmlns:p14="http://schemas.microsoft.com/office/powerpoint/2010/main" val="1032428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62DFFF2-D969-C440-9F4E-8BFB08020377}"/>
              </a:ext>
            </a:extLst>
          </p:cNvPr>
          <p:cNvSpPr>
            <a:spLocks noGrp="1"/>
          </p:cNvSpPr>
          <p:nvPr>
            <p:ph type="title"/>
          </p:nvPr>
        </p:nvSpPr>
        <p:spPr>
          <a:xfrm>
            <a:off x="1371599" y="294538"/>
            <a:ext cx="9895951" cy="1033669"/>
          </a:xfrm>
        </p:spPr>
        <p:txBody>
          <a:bodyPr>
            <a:normAutofit/>
          </a:bodyPr>
          <a:lstStyle/>
          <a:p>
            <a:r>
              <a:rPr lang="pt-BR" sz="3400">
                <a:solidFill>
                  <a:srgbClr val="FFFFFF"/>
                </a:solidFill>
              </a:rPr>
              <a:t>Em que comarca a empresa pede RJ ou tem sua falência requerida?</a:t>
            </a:r>
          </a:p>
        </p:txBody>
      </p:sp>
      <p:sp>
        <p:nvSpPr>
          <p:cNvPr id="3" name="Espaço Reservado para Conteúdo 2">
            <a:extLst>
              <a:ext uri="{FF2B5EF4-FFF2-40B4-BE49-F238E27FC236}">
                <a16:creationId xmlns:a16="http://schemas.microsoft.com/office/drawing/2014/main" id="{F73D1DC0-CC65-D54F-9ACA-2EE51BB287F7}"/>
              </a:ext>
            </a:extLst>
          </p:cNvPr>
          <p:cNvSpPr>
            <a:spLocks noGrp="1"/>
          </p:cNvSpPr>
          <p:nvPr>
            <p:ph idx="1"/>
          </p:nvPr>
        </p:nvSpPr>
        <p:spPr>
          <a:xfrm>
            <a:off x="1371599" y="2318197"/>
            <a:ext cx="9724031" cy="3683358"/>
          </a:xfrm>
        </p:spPr>
        <p:txBody>
          <a:bodyPr anchor="ctr">
            <a:normAutofit/>
          </a:bodyPr>
          <a:lstStyle/>
          <a:p>
            <a:pPr marL="0" indent="0">
              <a:buNone/>
            </a:pPr>
            <a:endParaRPr lang="pt-BR" sz="2000"/>
          </a:p>
          <a:p>
            <a:pPr marL="0" indent="0">
              <a:buNone/>
            </a:pPr>
            <a:r>
              <a:rPr lang="pt-BR" sz="2000"/>
              <a:t>Juízo do </a:t>
            </a:r>
            <a:r>
              <a:rPr lang="pt-BR" sz="2000" b="1"/>
              <a:t>local do principal estabelecimento</a:t>
            </a:r>
          </a:p>
          <a:p>
            <a:pPr marL="0" indent="0">
              <a:buNone/>
            </a:pPr>
            <a:endParaRPr lang="pt-BR" sz="2000"/>
          </a:p>
          <a:p>
            <a:pPr marL="0" indent="0">
              <a:buNone/>
            </a:pPr>
            <a:r>
              <a:rPr lang="pt-BR" sz="2000"/>
              <a:t>Qual o principal estabelecimento? Onde ficam a Administração e os Livros, ou onde ficam os ativos mais valiosos?</a:t>
            </a:r>
          </a:p>
          <a:p>
            <a:pPr marL="0" indent="0">
              <a:buNone/>
            </a:pPr>
            <a:endParaRPr lang="pt-BR" sz="2000"/>
          </a:p>
          <a:p>
            <a:pPr marL="0" indent="0">
              <a:buNone/>
            </a:pPr>
            <a:r>
              <a:rPr lang="pt-BR" sz="2000"/>
              <a:t>Exemplos: Boi Gordo, Varig.</a:t>
            </a:r>
          </a:p>
        </p:txBody>
      </p:sp>
    </p:spTree>
    <p:extLst>
      <p:ext uri="{BB962C8B-B14F-4D97-AF65-F5344CB8AC3E}">
        <p14:creationId xmlns:p14="http://schemas.microsoft.com/office/powerpoint/2010/main" val="622736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6EE6974-A623-9140-9C80-502F530208B9}"/>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Processo de Recuperação Judicial</a:t>
            </a:r>
          </a:p>
        </p:txBody>
      </p:sp>
      <p:sp>
        <p:nvSpPr>
          <p:cNvPr id="3" name="Espaço Reservado para Conteúdo 2">
            <a:extLst>
              <a:ext uri="{FF2B5EF4-FFF2-40B4-BE49-F238E27FC236}">
                <a16:creationId xmlns:a16="http://schemas.microsoft.com/office/drawing/2014/main" id="{9F667712-9E3A-1A42-A05F-A5DBF9D3A3D9}"/>
              </a:ext>
            </a:extLst>
          </p:cNvPr>
          <p:cNvSpPr>
            <a:spLocks noGrp="1"/>
          </p:cNvSpPr>
          <p:nvPr>
            <p:ph idx="1"/>
          </p:nvPr>
        </p:nvSpPr>
        <p:spPr>
          <a:xfrm>
            <a:off x="1371599" y="2318197"/>
            <a:ext cx="9724031" cy="3683358"/>
          </a:xfrm>
        </p:spPr>
        <p:txBody>
          <a:bodyPr anchor="ctr">
            <a:normAutofit/>
          </a:bodyPr>
          <a:lstStyle/>
          <a:p>
            <a:pPr marL="0" indent="0">
              <a:buNone/>
            </a:pPr>
            <a:r>
              <a:rPr lang="pt-BR" sz="2000"/>
              <a:t>Quem pode pedir RJ?</a:t>
            </a:r>
          </a:p>
          <a:p>
            <a:pPr marL="0" indent="0">
              <a:buNone/>
            </a:pPr>
            <a:endParaRPr lang="pt-BR" sz="2000"/>
          </a:p>
          <a:p>
            <a:pPr marL="0" indent="0">
              <a:buNone/>
            </a:pPr>
            <a:r>
              <a:rPr lang="pt-BR" sz="2000"/>
              <a:t>Empresário que exerça atividade regular há mais de 2 anos e </a:t>
            </a:r>
          </a:p>
          <a:p>
            <a:pPr marL="0" indent="0">
              <a:buNone/>
            </a:pPr>
            <a:endParaRPr lang="pt-BR" sz="2000"/>
          </a:p>
          <a:p>
            <a:pPr marL="0" indent="0">
              <a:buNone/>
            </a:pPr>
            <a:r>
              <a:rPr lang="pt-BR" sz="2000"/>
              <a:t>Não tenha obtido concessão de RJ nos cinco anos anteriores.</a:t>
            </a:r>
          </a:p>
          <a:p>
            <a:endParaRPr lang="pt-BR" sz="2000"/>
          </a:p>
          <a:p>
            <a:endParaRPr lang="pt-BR" sz="2000"/>
          </a:p>
        </p:txBody>
      </p:sp>
    </p:spTree>
    <p:extLst>
      <p:ext uri="{BB962C8B-B14F-4D97-AF65-F5344CB8AC3E}">
        <p14:creationId xmlns:p14="http://schemas.microsoft.com/office/powerpoint/2010/main" val="536186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70BC737-8968-2047-9D4E-DC05624E1F1E}"/>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Como o direito lida com a crise da empresa?</a:t>
            </a:r>
          </a:p>
        </p:txBody>
      </p:sp>
      <p:sp>
        <p:nvSpPr>
          <p:cNvPr id="3" name="Espaço Reservado para Conteúdo 2">
            <a:extLst>
              <a:ext uri="{FF2B5EF4-FFF2-40B4-BE49-F238E27FC236}">
                <a16:creationId xmlns:a16="http://schemas.microsoft.com/office/drawing/2014/main" id="{6AAFDF44-FAFA-904B-A838-50E47D773512}"/>
              </a:ext>
            </a:extLst>
          </p:cNvPr>
          <p:cNvSpPr>
            <a:spLocks noGrp="1"/>
          </p:cNvSpPr>
          <p:nvPr>
            <p:ph idx="1"/>
          </p:nvPr>
        </p:nvSpPr>
        <p:spPr>
          <a:xfrm>
            <a:off x="1371599" y="2318197"/>
            <a:ext cx="9724031" cy="3683358"/>
          </a:xfrm>
        </p:spPr>
        <p:txBody>
          <a:bodyPr anchor="ctr">
            <a:normAutofit/>
          </a:bodyPr>
          <a:lstStyle/>
          <a:p>
            <a:pPr marL="0" indent="0">
              <a:buNone/>
            </a:pPr>
            <a:r>
              <a:rPr lang="pt-BR" sz="2000"/>
              <a:t>Lei 11.101, de 2005, reformada pela Lei 14.112, de 2020, constitui um microssistema, com regras sobre:</a:t>
            </a:r>
          </a:p>
          <a:p>
            <a:pPr marL="514350" indent="-514350">
              <a:buAutoNum type="alphaLcParenR"/>
            </a:pPr>
            <a:r>
              <a:rPr lang="pt-BR" sz="2000"/>
              <a:t>Direito civil e comercial: impactos sobre contratos e créditos, ordem de classificação e prioridade dos pagamentos, etc..</a:t>
            </a:r>
          </a:p>
          <a:p>
            <a:pPr marL="514350" indent="-514350">
              <a:buAutoNum type="alphaLcParenR"/>
            </a:pPr>
            <a:r>
              <a:rPr lang="pt-BR" sz="2000"/>
              <a:t>Processo</a:t>
            </a:r>
          </a:p>
          <a:p>
            <a:pPr marL="514350" indent="-514350">
              <a:buAutoNum type="alphaLcParenR"/>
            </a:pPr>
            <a:r>
              <a:rPr lang="pt-BR" sz="2000"/>
              <a:t>Direito Penal</a:t>
            </a:r>
          </a:p>
          <a:p>
            <a:pPr marL="514350" indent="-514350">
              <a:buAutoNum type="alphaLcParenR"/>
            </a:pPr>
            <a:r>
              <a:rPr lang="pt-BR" sz="2000"/>
              <a:t>Direito tributário</a:t>
            </a:r>
          </a:p>
        </p:txBody>
      </p:sp>
    </p:spTree>
    <p:extLst>
      <p:ext uri="{BB962C8B-B14F-4D97-AF65-F5344CB8AC3E}">
        <p14:creationId xmlns:p14="http://schemas.microsoft.com/office/powerpoint/2010/main" val="914462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5C0B7EB-3B7E-9F47-8118-A2A3FCE30112}"/>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Pedido de Recuperação Judicial </a:t>
            </a:r>
          </a:p>
        </p:txBody>
      </p:sp>
      <p:sp>
        <p:nvSpPr>
          <p:cNvPr id="3" name="Espaço Reservado para Conteúdo 2">
            <a:extLst>
              <a:ext uri="{FF2B5EF4-FFF2-40B4-BE49-F238E27FC236}">
                <a16:creationId xmlns:a16="http://schemas.microsoft.com/office/drawing/2014/main" id="{C494A423-1F17-F449-B2D0-06AB02B2A676}"/>
              </a:ext>
            </a:extLst>
          </p:cNvPr>
          <p:cNvSpPr>
            <a:spLocks noGrp="1"/>
          </p:cNvSpPr>
          <p:nvPr>
            <p:ph idx="1"/>
          </p:nvPr>
        </p:nvSpPr>
        <p:spPr>
          <a:xfrm>
            <a:off x="1371599" y="2318197"/>
            <a:ext cx="9724031" cy="3683358"/>
          </a:xfrm>
        </p:spPr>
        <p:txBody>
          <a:bodyPr anchor="ctr">
            <a:normAutofit/>
          </a:bodyPr>
          <a:lstStyle/>
          <a:p>
            <a:pPr marL="0" indent="0">
              <a:buNone/>
            </a:pPr>
            <a:r>
              <a:rPr lang="pt-BR" sz="1700"/>
              <a:t>Art. 51. A petição inicial de recuperação judicial será instruída com:</a:t>
            </a:r>
          </a:p>
          <a:p>
            <a:pPr marL="0" indent="0">
              <a:buNone/>
            </a:pPr>
            <a:r>
              <a:rPr lang="pt-BR" sz="1700"/>
              <a:t>I – a exposição das causas concretas da situação patrimonial do devedor e das razões da crise econômico-financeira;</a:t>
            </a:r>
          </a:p>
          <a:p>
            <a:pPr marL="0" indent="0">
              <a:buNone/>
            </a:pPr>
            <a:r>
              <a:rPr lang="pt-BR" sz="1700"/>
              <a:t>II – as demonstrações contábeis relativas aos 3 (três) últimos exercícios sociais e as levantadas especialmente para instruir o pedido, confeccionadas com estrita observância da legislação societária aplicável e compostas obrigatoriamente de:</a:t>
            </a:r>
          </a:p>
          <a:p>
            <a:pPr marL="0" indent="0">
              <a:buNone/>
            </a:pPr>
            <a:r>
              <a:rPr lang="pt-BR" sz="1700"/>
              <a:t>a) balanço patrimonial;</a:t>
            </a:r>
          </a:p>
          <a:p>
            <a:pPr marL="0" indent="0">
              <a:buNone/>
            </a:pPr>
            <a:r>
              <a:rPr lang="pt-BR" sz="1700"/>
              <a:t>b) demonstração de resultados acumulados;</a:t>
            </a:r>
          </a:p>
          <a:p>
            <a:pPr marL="0" indent="0">
              <a:buNone/>
            </a:pPr>
            <a:r>
              <a:rPr lang="pt-BR" sz="1700"/>
              <a:t>c) demonstração do resultado desde o último exercício social;</a:t>
            </a:r>
          </a:p>
          <a:p>
            <a:pPr marL="0" indent="0">
              <a:buNone/>
            </a:pPr>
            <a:r>
              <a:rPr lang="pt-BR" sz="1700"/>
              <a:t>d) relatório gerencial de fluxo de caixa e de sua projeção;</a:t>
            </a:r>
          </a:p>
          <a:p>
            <a:pPr marL="0" indent="0">
              <a:buNone/>
            </a:pPr>
            <a:r>
              <a:rPr lang="pt-BR" sz="1700"/>
              <a:t>e) descrição das sociedades de grupo societário, de fato ou de direito</a:t>
            </a:r>
          </a:p>
          <a:p>
            <a:pPr marL="0" indent="0">
              <a:buNone/>
            </a:pPr>
            <a:endParaRPr lang="pt-BR" sz="1700"/>
          </a:p>
        </p:txBody>
      </p:sp>
    </p:spTree>
    <p:extLst>
      <p:ext uri="{BB962C8B-B14F-4D97-AF65-F5344CB8AC3E}">
        <p14:creationId xmlns:p14="http://schemas.microsoft.com/office/powerpoint/2010/main" val="3241824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4473677-0E64-2C47-A1B8-76B525932436}"/>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Pedido de Recuperação Judicial</a:t>
            </a:r>
          </a:p>
        </p:txBody>
      </p:sp>
      <p:sp>
        <p:nvSpPr>
          <p:cNvPr id="3" name="Espaço Reservado para Conteúdo 2">
            <a:extLst>
              <a:ext uri="{FF2B5EF4-FFF2-40B4-BE49-F238E27FC236}">
                <a16:creationId xmlns:a16="http://schemas.microsoft.com/office/drawing/2014/main" id="{63E74A5D-965A-E64B-8F25-D520034008E9}"/>
              </a:ext>
            </a:extLst>
          </p:cNvPr>
          <p:cNvSpPr>
            <a:spLocks noGrp="1"/>
          </p:cNvSpPr>
          <p:nvPr>
            <p:ph idx="1"/>
          </p:nvPr>
        </p:nvSpPr>
        <p:spPr>
          <a:xfrm>
            <a:off x="1371599" y="2318197"/>
            <a:ext cx="9724031" cy="3683358"/>
          </a:xfrm>
        </p:spPr>
        <p:txBody>
          <a:bodyPr anchor="ctr">
            <a:normAutofit/>
          </a:bodyPr>
          <a:lstStyle/>
          <a:p>
            <a:r>
              <a:rPr lang="pt-BR" sz="1700"/>
              <a:t>III - a relação nominal completa dos credores, sujeitos ou não à recuperação judicial, inclusive aqueles por obrigação de fazer ou de dar, com a indicação do endereço físico e eletrônico de cada um, a natureza, conforme estabelecido nos arts. 83 e 84 desta Lei, e o valor atualizado do crédito, com a discriminação de sua origem, e o regime dos vencimentos;    </a:t>
            </a:r>
          </a:p>
          <a:p>
            <a:r>
              <a:rPr lang="pt-BR" sz="1700"/>
              <a:t>IV – a relação integral dos empregados, em que constem as respectivas funções, salários, indenizações e outras parcelas a que têm direito, com o correspondente mês de competência, e a discriminação dos valores pendentes de pagamento;</a:t>
            </a:r>
          </a:p>
          <a:p>
            <a:r>
              <a:rPr lang="pt-BR" sz="1700"/>
              <a:t>V – certidão de regularidade do devedor no Registro Público de Empresas, o ato constitutivo atualizado e as atas de nomeação dos atuais administradores;</a:t>
            </a:r>
          </a:p>
          <a:p>
            <a:r>
              <a:rPr lang="pt-BR" sz="1700"/>
              <a:t>VI – a relação dos bens particulares dos sócios controladores e dos administradores do devedor;</a:t>
            </a:r>
          </a:p>
          <a:p>
            <a:r>
              <a:rPr lang="pt-BR" sz="1700"/>
              <a:t>VII – os extratos atualizados das contas bancárias do devedor e de suas eventuais aplicações financeiras de qualquer modalidade, inclusive em fundos de investimento ou em bolsas de valores, emitidos pelas respectivas instituições financeiras;</a:t>
            </a:r>
          </a:p>
          <a:p>
            <a:pPr marL="0" indent="0">
              <a:buNone/>
            </a:pPr>
            <a:endParaRPr lang="pt-BR" sz="1700"/>
          </a:p>
        </p:txBody>
      </p:sp>
    </p:spTree>
    <p:extLst>
      <p:ext uri="{BB962C8B-B14F-4D97-AF65-F5344CB8AC3E}">
        <p14:creationId xmlns:p14="http://schemas.microsoft.com/office/powerpoint/2010/main" val="1424514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9549F7B-0E1F-904C-BB62-AB7BBE29C5C4}"/>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Pedido de recuperação judicial</a:t>
            </a:r>
          </a:p>
        </p:txBody>
      </p:sp>
      <p:sp>
        <p:nvSpPr>
          <p:cNvPr id="3" name="Espaço Reservado para Conteúdo 2">
            <a:extLst>
              <a:ext uri="{FF2B5EF4-FFF2-40B4-BE49-F238E27FC236}">
                <a16:creationId xmlns:a16="http://schemas.microsoft.com/office/drawing/2014/main" id="{FB079422-2B36-AF4C-832A-D4C65B2F487D}"/>
              </a:ext>
            </a:extLst>
          </p:cNvPr>
          <p:cNvSpPr>
            <a:spLocks noGrp="1"/>
          </p:cNvSpPr>
          <p:nvPr>
            <p:ph idx="1"/>
          </p:nvPr>
        </p:nvSpPr>
        <p:spPr>
          <a:xfrm>
            <a:off x="1371599" y="2318197"/>
            <a:ext cx="9724031" cy="3683358"/>
          </a:xfrm>
        </p:spPr>
        <p:txBody>
          <a:bodyPr anchor="ctr">
            <a:normAutofit/>
          </a:bodyPr>
          <a:lstStyle/>
          <a:p>
            <a:pPr marL="0" indent="0">
              <a:buNone/>
            </a:pPr>
            <a:r>
              <a:rPr lang="pt-BR" sz="1900"/>
              <a:t>VIII – certidões dos cartórios de protestos situados na comarca do domicílio ou sede do devedor e naquelas onde possui filial;</a:t>
            </a:r>
          </a:p>
          <a:p>
            <a:endParaRPr lang="pt-BR" sz="1900"/>
          </a:p>
          <a:p>
            <a:pPr marL="0" indent="0">
              <a:buNone/>
            </a:pPr>
            <a:r>
              <a:rPr lang="pt-BR" sz="1900"/>
              <a:t>IX - a relação, subscrita pelo devedor, de todas as ações judiciais e procedimentos arbitrais em que este figure como parte, inclusive as de natureza trabalhista, com a estimativa dos respectivos valores demandados;    </a:t>
            </a:r>
          </a:p>
          <a:p>
            <a:pPr marL="0" indent="0">
              <a:buNone/>
            </a:pPr>
            <a:r>
              <a:rPr lang="pt-BR" sz="1900"/>
              <a:t>X - o relatório detalhado do passivo fiscal; e   </a:t>
            </a:r>
          </a:p>
          <a:p>
            <a:pPr marL="0" indent="0">
              <a:buNone/>
            </a:pPr>
            <a:endParaRPr lang="pt-BR" sz="1900"/>
          </a:p>
          <a:p>
            <a:pPr marL="0" indent="0">
              <a:buNone/>
            </a:pPr>
            <a:r>
              <a:rPr lang="pt-BR" sz="1900"/>
              <a:t>XI - a relação de bens e direitos integrantes do ativo não circulante, incluídos aqueles não sujeitos à recuperação judicial, acompanhada dos negócios jurídicos celebrados com os credores de que trata o § 3º do art. 49 desta Lei.  </a:t>
            </a:r>
          </a:p>
          <a:p>
            <a:pPr marL="0" indent="0">
              <a:buNone/>
            </a:pPr>
            <a:endParaRPr lang="pt-BR" sz="1900"/>
          </a:p>
        </p:txBody>
      </p:sp>
    </p:spTree>
    <p:extLst>
      <p:ext uri="{BB962C8B-B14F-4D97-AF65-F5344CB8AC3E}">
        <p14:creationId xmlns:p14="http://schemas.microsoft.com/office/powerpoint/2010/main" val="1748115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0C100A4-BC14-924F-9856-F05F88988D68}"/>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Vistoria  Prévia</a:t>
            </a:r>
          </a:p>
        </p:txBody>
      </p:sp>
      <p:sp>
        <p:nvSpPr>
          <p:cNvPr id="3" name="Espaço Reservado para Conteúdo 2">
            <a:extLst>
              <a:ext uri="{FF2B5EF4-FFF2-40B4-BE49-F238E27FC236}">
                <a16:creationId xmlns:a16="http://schemas.microsoft.com/office/drawing/2014/main" id="{60926588-8D6F-1F43-9B8C-8B3977BDE144}"/>
              </a:ext>
            </a:extLst>
          </p:cNvPr>
          <p:cNvSpPr>
            <a:spLocks noGrp="1"/>
          </p:cNvSpPr>
          <p:nvPr>
            <p:ph idx="1"/>
          </p:nvPr>
        </p:nvSpPr>
        <p:spPr>
          <a:xfrm>
            <a:off x="1371599" y="2318197"/>
            <a:ext cx="9724031" cy="3683358"/>
          </a:xfrm>
        </p:spPr>
        <p:txBody>
          <a:bodyPr anchor="ctr">
            <a:normAutofit/>
          </a:bodyPr>
          <a:lstStyle/>
          <a:p>
            <a:pPr marL="0" indent="0">
              <a:buNone/>
            </a:pPr>
            <a:br>
              <a:rPr lang="pt-BR" sz="2000"/>
            </a:br>
            <a:r>
              <a:rPr lang="pt-BR" sz="2000"/>
              <a:t>Art. 51-A. Após a distribuição do pedido de recuperação judicial, poderá o juiz, quando reputar necessário, nomear profissional de sua confiança, com capacidade técnica e idoneidade, para promover a constatação exclusivamente das reais condições de funcionamento da requerente e da regularidade e da completude da documentação apresentada com a petição inicial.    </a:t>
            </a:r>
          </a:p>
          <a:p>
            <a:pPr marL="0" indent="0">
              <a:buNone/>
            </a:pPr>
            <a:endParaRPr lang="pt-BR" sz="2000"/>
          </a:p>
        </p:txBody>
      </p:sp>
    </p:spTree>
    <p:extLst>
      <p:ext uri="{BB962C8B-B14F-4D97-AF65-F5344CB8AC3E}">
        <p14:creationId xmlns:p14="http://schemas.microsoft.com/office/powerpoint/2010/main" val="2031207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9044884-58B0-4647-86B3-8427520C4B76}"/>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Deferimento do Processamento do Pedido</a:t>
            </a:r>
          </a:p>
        </p:txBody>
      </p:sp>
      <p:sp>
        <p:nvSpPr>
          <p:cNvPr id="3" name="Espaço Reservado para Conteúdo 2">
            <a:extLst>
              <a:ext uri="{FF2B5EF4-FFF2-40B4-BE49-F238E27FC236}">
                <a16:creationId xmlns:a16="http://schemas.microsoft.com/office/drawing/2014/main" id="{1D4D5B43-93E5-5145-B592-6275603B2488}"/>
              </a:ext>
            </a:extLst>
          </p:cNvPr>
          <p:cNvSpPr>
            <a:spLocks noGrp="1"/>
          </p:cNvSpPr>
          <p:nvPr>
            <p:ph idx="1"/>
          </p:nvPr>
        </p:nvSpPr>
        <p:spPr>
          <a:xfrm>
            <a:off x="1371599" y="2318197"/>
            <a:ext cx="9724031" cy="3683358"/>
          </a:xfrm>
        </p:spPr>
        <p:txBody>
          <a:bodyPr anchor="ctr">
            <a:normAutofit/>
          </a:bodyPr>
          <a:lstStyle/>
          <a:p>
            <a:pPr marL="0" indent="0">
              <a:buNone/>
            </a:pPr>
            <a:r>
              <a:rPr lang="pt-BR" sz="1700"/>
              <a:t>Se pedido estiver em ordem juiz autoriza processamento, e:</a:t>
            </a:r>
          </a:p>
          <a:p>
            <a:pPr marL="514350" indent="-514350">
              <a:buAutoNum type="alphaLcParenR"/>
            </a:pPr>
            <a:r>
              <a:rPr lang="pt-BR" sz="1700"/>
              <a:t>Nomeia administrador judicial.</a:t>
            </a:r>
          </a:p>
          <a:p>
            <a:pPr marL="0" indent="0">
              <a:buNone/>
            </a:pPr>
            <a:br>
              <a:rPr lang="pt-BR" sz="1700"/>
            </a:br>
            <a:r>
              <a:rPr lang="pt-BR" sz="1700"/>
              <a:t>Art. 21. O administrador judicial será profissional idôneo, preferencialmente advogado, economista, administrador de empresas ou contador, ou pessoa jurídica especializada.</a:t>
            </a:r>
          </a:p>
          <a:p>
            <a:pPr marL="0" indent="0">
              <a:buNone/>
            </a:pPr>
            <a:endParaRPr lang="pt-BR" sz="1700"/>
          </a:p>
          <a:p>
            <a:pPr marL="514350" indent="-514350">
              <a:buAutoNum type="alphaLcParenR"/>
            </a:pPr>
            <a:r>
              <a:rPr lang="pt-BR" sz="1700"/>
              <a:t>Decreta stay</a:t>
            </a:r>
          </a:p>
          <a:p>
            <a:pPr marL="514350" indent="-514350">
              <a:buAutoNum type="alphaLcParenR"/>
            </a:pPr>
            <a:r>
              <a:rPr lang="pt-BR" sz="1700"/>
              <a:t>Determina publicação de edital com nome dos credores, classificação e valor dos créditos, e prazo para habilitação ou retificação.</a:t>
            </a:r>
          </a:p>
          <a:p>
            <a:pPr marL="0" indent="0">
              <a:buNone/>
            </a:pPr>
            <a:br>
              <a:rPr lang="pt-BR" sz="1700"/>
            </a:br>
            <a:r>
              <a:rPr lang="pt-BR" sz="1700"/>
              <a:t>artigo 52 § 4º O devedor não poderá desistir do pedido de recuperação judicial após o deferimento de seu processamento, salvo se obtiver aprovação da desistência na assembléia-geral de credores.</a:t>
            </a:r>
          </a:p>
        </p:txBody>
      </p:sp>
    </p:spTree>
    <p:extLst>
      <p:ext uri="{BB962C8B-B14F-4D97-AF65-F5344CB8AC3E}">
        <p14:creationId xmlns:p14="http://schemas.microsoft.com/office/powerpoint/2010/main" val="2500284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D2DFAA-C0FD-3C4E-8FE8-34692546887C}"/>
              </a:ext>
            </a:extLst>
          </p:cNvPr>
          <p:cNvSpPr>
            <a:spLocks noGrp="1"/>
          </p:cNvSpPr>
          <p:nvPr>
            <p:ph type="title"/>
          </p:nvPr>
        </p:nvSpPr>
        <p:spPr/>
        <p:txBody>
          <a:bodyPr/>
          <a:lstStyle/>
          <a:p>
            <a:r>
              <a:rPr lang="pt-BR" dirty="0"/>
              <a:t>Verificação de Créditos – Fase Administrativa</a:t>
            </a:r>
          </a:p>
        </p:txBody>
      </p:sp>
      <p:pic>
        <p:nvPicPr>
          <p:cNvPr id="4" name="Espaço Reservado para Conteúdo 3">
            <a:extLst>
              <a:ext uri="{FF2B5EF4-FFF2-40B4-BE49-F238E27FC236}">
                <a16:creationId xmlns:a16="http://schemas.microsoft.com/office/drawing/2014/main" id="{1D9F95AA-6198-6441-9299-DD0E3FB5BF18}"/>
              </a:ext>
            </a:extLst>
          </p:cNvPr>
          <p:cNvPicPr>
            <a:picLocks noGrp="1" noChangeAspect="1"/>
          </p:cNvPicPr>
          <p:nvPr>
            <p:ph idx="1"/>
          </p:nvPr>
        </p:nvPicPr>
        <p:blipFill>
          <a:blip r:embed="rId2"/>
          <a:stretch>
            <a:fillRect/>
          </a:stretch>
        </p:blipFill>
        <p:spPr>
          <a:xfrm>
            <a:off x="4141297" y="1825625"/>
            <a:ext cx="3909405" cy="4351338"/>
          </a:xfrm>
          <a:prstGeom prst="rect">
            <a:avLst/>
          </a:prstGeom>
        </p:spPr>
      </p:pic>
    </p:spTree>
    <p:extLst>
      <p:ext uri="{BB962C8B-B14F-4D97-AF65-F5344CB8AC3E}">
        <p14:creationId xmlns:p14="http://schemas.microsoft.com/office/powerpoint/2010/main" val="3402791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B764C1C-8772-0546-8276-46B8434A7ED1}"/>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Impugnação Judicial </a:t>
            </a:r>
          </a:p>
        </p:txBody>
      </p:sp>
      <p:sp>
        <p:nvSpPr>
          <p:cNvPr id="3" name="Espaço Reservado para Conteúdo 2">
            <a:extLst>
              <a:ext uri="{FF2B5EF4-FFF2-40B4-BE49-F238E27FC236}">
                <a16:creationId xmlns:a16="http://schemas.microsoft.com/office/drawing/2014/main" id="{EA8FE197-B446-0A4A-A0C1-96188F97AD35}"/>
              </a:ext>
            </a:extLst>
          </p:cNvPr>
          <p:cNvSpPr>
            <a:spLocks noGrp="1"/>
          </p:cNvSpPr>
          <p:nvPr>
            <p:ph idx="1"/>
          </p:nvPr>
        </p:nvSpPr>
        <p:spPr>
          <a:xfrm>
            <a:off x="1371599" y="2318197"/>
            <a:ext cx="9724031" cy="3683358"/>
          </a:xfrm>
        </p:spPr>
        <p:txBody>
          <a:bodyPr anchor="ctr">
            <a:normAutofit/>
          </a:bodyPr>
          <a:lstStyle/>
          <a:p>
            <a:r>
              <a:rPr lang="pt-BR" sz="2000"/>
              <a:t>Impugnação Judicial à segunda Lista, no prazo de 10 dias. Necessário advogado, e haverá decisão judicial</a:t>
            </a:r>
          </a:p>
          <a:p>
            <a:endParaRPr lang="pt-BR" sz="2000"/>
          </a:p>
          <a:p>
            <a:endParaRPr lang="pt-BR" sz="2000"/>
          </a:p>
          <a:p>
            <a:r>
              <a:rPr lang="pt-BR" sz="2000"/>
              <a:t>Habilitação retardária:: não vota na AGC da RJ</a:t>
            </a:r>
          </a:p>
          <a:p>
            <a:pPr marL="0" indent="0">
              <a:buNone/>
            </a:pPr>
            <a:r>
              <a:rPr lang="pt-BR" sz="2000"/>
              <a:t>                                        não participa dos rateios já ocorridos na falência</a:t>
            </a:r>
          </a:p>
          <a:p>
            <a:endParaRPr lang="pt-BR" sz="2000"/>
          </a:p>
          <a:p>
            <a:endParaRPr lang="pt-BR" sz="2000"/>
          </a:p>
        </p:txBody>
      </p:sp>
    </p:spTree>
    <p:extLst>
      <p:ext uri="{BB962C8B-B14F-4D97-AF65-F5344CB8AC3E}">
        <p14:creationId xmlns:p14="http://schemas.microsoft.com/office/powerpoint/2010/main" val="3860618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D556D27-25E5-1442-955D-3982EC18066D}"/>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Apresentação do plano</a:t>
            </a:r>
          </a:p>
        </p:txBody>
      </p:sp>
      <p:sp>
        <p:nvSpPr>
          <p:cNvPr id="3" name="Espaço Reservado para Conteúdo 2">
            <a:extLst>
              <a:ext uri="{FF2B5EF4-FFF2-40B4-BE49-F238E27FC236}">
                <a16:creationId xmlns:a16="http://schemas.microsoft.com/office/drawing/2014/main" id="{1468EF42-9F95-2E4A-BD72-9585614FC2D9}"/>
              </a:ext>
            </a:extLst>
          </p:cNvPr>
          <p:cNvSpPr>
            <a:spLocks noGrp="1"/>
          </p:cNvSpPr>
          <p:nvPr>
            <p:ph idx="1"/>
          </p:nvPr>
        </p:nvSpPr>
        <p:spPr>
          <a:xfrm>
            <a:off x="1371599" y="2318197"/>
            <a:ext cx="9724031" cy="3683358"/>
          </a:xfrm>
        </p:spPr>
        <p:txBody>
          <a:bodyPr anchor="ctr">
            <a:normAutofit/>
          </a:bodyPr>
          <a:lstStyle/>
          <a:p>
            <a:pPr marL="0" indent="0">
              <a:buNone/>
            </a:pPr>
            <a:r>
              <a:rPr lang="pt-BR" sz="1600"/>
              <a:t>Art. 53. O plano de recuperação será apresentado pelo devedor em juízo no prazo improrrogável de 60 (sessenta) dias da publicação da decisão que deferir o processamento da recuperação judicial, sob pena de convolação em falência, e deverá conter:</a:t>
            </a:r>
          </a:p>
          <a:p>
            <a:pPr marL="0" indent="0">
              <a:buNone/>
            </a:pPr>
            <a:r>
              <a:rPr lang="pt-BR" sz="1600"/>
              <a:t>I – discriminação pormenorizada dos meios de recuperação a ser empregados, conforme o art. 50 desta Lei, e seu resumo;</a:t>
            </a:r>
          </a:p>
          <a:p>
            <a:pPr marL="0" indent="0">
              <a:buNone/>
            </a:pPr>
            <a:r>
              <a:rPr lang="pt-BR" sz="1600"/>
              <a:t>II – demonstração de sua viabilidade econômica; e</a:t>
            </a:r>
          </a:p>
          <a:p>
            <a:pPr marL="0" indent="0">
              <a:buNone/>
            </a:pPr>
            <a:r>
              <a:rPr lang="pt-BR" sz="1600"/>
              <a:t>III – laudo econômico-financeiro e de avaliação dos bens e ativos do devedor, subscrito por profissional legalmente habilitado ou empresa especializada.</a:t>
            </a:r>
          </a:p>
          <a:p>
            <a:pPr marL="0" indent="0">
              <a:buNone/>
            </a:pPr>
            <a:r>
              <a:rPr lang="pt-BR" sz="1600"/>
              <a:t>Parágrafo único. O juiz ordenará a publicação de edital contendo aviso aos credores sobre o recebimento do plano de recuperação e fixando o prazo para a manifestação de eventuais objeções, observado o art. 55 desta Lei.</a:t>
            </a:r>
          </a:p>
          <a:p>
            <a:pPr marL="0" indent="0">
              <a:buNone/>
            </a:pPr>
            <a:r>
              <a:rPr lang="pt-BR" sz="1600"/>
              <a:t>Art. 55. Qualquer credor poderá manifestar ao juiz sua objeção ao plano de recuperação judicial no prazo de 30 (trinta) dias contado da publicação da relação de credores de que trata o § 2º do art. 7º desta Lei.</a:t>
            </a:r>
          </a:p>
          <a:p>
            <a:pPr marL="0" indent="0">
              <a:buNone/>
            </a:pPr>
            <a:endParaRPr lang="pt-BR" sz="1600"/>
          </a:p>
        </p:txBody>
      </p:sp>
    </p:spTree>
    <p:extLst>
      <p:ext uri="{BB962C8B-B14F-4D97-AF65-F5344CB8AC3E}">
        <p14:creationId xmlns:p14="http://schemas.microsoft.com/office/powerpoint/2010/main" val="2151650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7CEBE87-A87A-9F47-9962-F7EE52609D16}"/>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Regras específicas para o crédito trabalhista</a:t>
            </a:r>
          </a:p>
        </p:txBody>
      </p:sp>
      <p:sp>
        <p:nvSpPr>
          <p:cNvPr id="3" name="Espaço Reservado para Conteúdo 2">
            <a:extLst>
              <a:ext uri="{FF2B5EF4-FFF2-40B4-BE49-F238E27FC236}">
                <a16:creationId xmlns:a16="http://schemas.microsoft.com/office/drawing/2014/main" id="{5D596649-A6A4-7443-B534-20887CD771A9}"/>
              </a:ext>
            </a:extLst>
          </p:cNvPr>
          <p:cNvSpPr>
            <a:spLocks noGrp="1"/>
          </p:cNvSpPr>
          <p:nvPr>
            <p:ph idx="1"/>
          </p:nvPr>
        </p:nvSpPr>
        <p:spPr>
          <a:xfrm>
            <a:off x="1371599" y="2318197"/>
            <a:ext cx="9724031" cy="3683358"/>
          </a:xfrm>
        </p:spPr>
        <p:txBody>
          <a:bodyPr anchor="ctr">
            <a:normAutofit/>
          </a:bodyPr>
          <a:lstStyle/>
          <a:p>
            <a:pPr marL="0" indent="0">
              <a:buNone/>
            </a:pPr>
            <a:r>
              <a:rPr lang="pt-BR" sz="1700"/>
              <a:t>Art. 54. O plano de recuperação judicial não poderá prever prazo superior a 1 (um) ano para pagamento dos créditos derivados da legislação do trabalho ou decorrentes de acidentes de trabalho vencidos até a data do pedido de recuperação judicial.</a:t>
            </a:r>
          </a:p>
          <a:p>
            <a:pPr marL="0" indent="0">
              <a:buNone/>
            </a:pPr>
            <a:r>
              <a:rPr lang="pt-BR" sz="1700"/>
              <a:t>§ 1º. O plano não poderá, ainda, prever prazo superior a 30 (trinta) dias para o pagamento, até o limite de 5 (cinco) salários-mínimos por trabalhador, dos créditos de natureza estritamente salarial vencidos nos 3 (três) meses anteriores ao pedido de recuperação judicial.    </a:t>
            </a:r>
          </a:p>
          <a:p>
            <a:pPr marL="0" indent="0">
              <a:buNone/>
            </a:pPr>
            <a:r>
              <a:rPr lang="pt-BR" sz="1700"/>
              <a:t>§ 2º O prazo estabelecido no </a:t>
            </a:r>
            <a:r>
              <a:rPr lang="pt-BR" sz="1700" b="1"/>
              <a:t>caput</a:t>
            </a:r>
            <a:r>
              <a:rPr lang="pt-BR" sz="1700"/>
              <a:t> deste artigo poderá ser estendido em até 2 (dois) anos, se o plano de recuperação judicial atender aos seguintes requisitos, cumulativamente:    </a:t>
            </a:r>
          </a:p>
          <a:p>
            <a:pPr marL="0" indent="0">
              <a:buNone/>
            </a:pPr>
            <a:r>
              <a:rPr lang="pt-BR" sz="1700"/>
              <a:t>I - apresentação de garantias julgadas suficientes pelo juiz;      </a:t>
            </a:r>
          </a:p>
          <a:p>
            <a:pPr marL="0" indent="0">
              <a:buNone/>
            </a:pPr>
            <a:r>
              <a:rPr lang="pt-BR" sz="1700"/>
              <a:t>II - aprovação pelos credores titulares de créditos derivados da legislação trabalhista ou decorrentes de acidentes de trabalho, na forma  do § 2º do art. 45 desta Lei; e     </a:t>
            </a:r>
            <a:r>
              <a:rPr lang="pt-BR" sz="1700">
                <a:hlinkClick r:id="rId2"/>
              </a:rPr>
              <a:t>(</a:t>
            </a:r>
            <a:endParaRPr lang="pt-BR" sz="1700"/>
          </a:p>
          <a:p>
            <a:r>
              <a:rPr lang="pt-BR" sz="1700"/>
              <a:t>III - garantia da integralidade do pagamento dos créditos trabalhistas</a:t>
            </a:r>
          </a:p>
          <a:p>
            <a:endParaRPr lang="pt-BR" sz="1700"/>
          </a:p>
        </p:txBody>
      </p:sp>
    </p:spTree>
    <p:extLst>
      <p:ext uri="{BB962C8B-B14F-4D97-AF65-F5344CB8AC3E}">
        <p14:creationId xmlns:p14="http://schemas.microsoft.com/office/powerpoint/2010/main" val="833207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3EB7D58-7E98-B549-BE07-BCFE82187001}"/>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Como estruturar o plano?</a:t>
            </a:r>
          </a:p>
        </p:txBody>
      </p:sp>
      <p:sp>
        <p:nvSpPr>
          <p:cNvPr id="3" name="Espaço Reservado para Conteúdo 2">
            <a:extLst>
              <a:ext uri="{FF2B5EF4-FFF2-40B4-BE49-F238E27FC236}">
                <a16:creationId xmlns:a16="http://schemas.microsoft.com/office/drawing/2014/main" id="{C4F4CE2D-4181-4846-9BFA-ED290C2CF282}"/>
              </a:ext>
            </a:extLst>
          </p:cNvPr>
          <p:cNvSpPr>
            <a:spLocks noGrp="1"/>
          </p:cNvSpPr>
          <p:nvPr>
            <p:ph idx="1"/>
          </p:nvPr>
        </p:nvSpPr>
        <p:spPr>
          <a:xfrm>
            <a:off x="1371599" y="2318197"/>
            <a:ext cx="9724031" cy="3683358"/>
          </a:xfrm>
        </p:spPr>
        <p:txBody>
          <a:bodyPr anchor="ctr">
            <a:normAutofit/>
          </a:bodyPr>
          <a:lstStyle/>
          <a:p>
            <a:pPr marL="0" indent="0">
              <a:buNone/>
            </a:pPr>
            <a:r>
              <a:rPr lang="pt-BR" sz="1300"/>
              <a:t>Art. 50. Constituem meios de recuperação judicial, observada a legislação pertinente a cada caso, dentre outros:</a:t>
            </a:r>
          </a:p>
          <a:p>
            <a:pPr marL="0" indent="0">
              <a:buNone/>
            </a:pPr>
            <a:r>
              <a:rPr lang="pt-BR" sz="1300"/>
              <a:t>I – concessão de prazos e condições especiais para pagamento das obrigações vencidas ou vincendas; ´E O QUE MAIS OCORRE: HAIRCUT E PRAZOS ABSURDOS, COM CORREÇAO PELA TR</a:t>
            </a:r>
          </a:p>
          <a:p>
            <a:pPr marL="0" indent="0">
              <a:buNone/>
            </a:pPr>
            <a:r>
              <a:rPr lang="pt-BR" sz="1300"/>
              <a:t>II – cisão, incorporação, fusão ou transformação de sociedade, constituição de subsidiária integral, ou cessão de cotas ou ações, respeitados os direitos dos sócios, nos termos da legislação vigente;</a:t>
            </a:r>
          </a:p>
          <a:p>
            <a:pPr marL="0" indent="0">
              <a:buNone/>
            </a:pPr>
            <a:r>
              <a:rPr lang="pt-BR" sz="1300"/>
              <a:t>III – alteração do controle societário;</a:t>
            </a:r>
          </a:p>
          <a:p>
            <a:pPr marL="0" indent="0">
              <a:buNone/>
            </a:pPr>
            <a:r>
              <a:rPr lang="pt-BR" sz="1300"/>
              <a:t>IV – substituição total ou parcial dos administradores do devedor ou modificação de seus órgãos administrativos;</a:t>
            </a:r>
          </a:p>
          <a:p>
            <a:pPr marL="0" indent="0">
              <a:buNone/>
            </a:pPr>
            <a:r>
              <a:rPr lang="pt-BR" sz="1300"/>
              <a:t>V – concessão aos credores de direito de eleição em separado de administradores e de poder de veto em relação às matérias que o plano especificar;</a:t>
            </a:r>
          </a:p>
          <a:p>
            <a:pPr marL="0" indent="0">
              <a:buNone/>
            </a:pPr>
            <a:r>
              <a:rPr lang="pt-BR" sz="1300"/>
              <a:t>VI – aumento de capital social;</a:t>
            </a:r>
          </a:p>
          <a:p>
            <a:pPr marL="0" indent="0">
              <a:buNone/>
            </a:pPr>
            <a:r>
              <a:rPr lang="pt-BR" sz="1300"/>
              <a:t>VII – trespasse ou arrendamento de estabelecimento, inclusive à sociedade constituída pelos próprios empregados;</a:t>
            </a:r>
          </a:p>
          <a:p>
            <a:pPr marL="0" indent="0">
              <a:buNone/>
            </a:pPr>
            <a:r>
              <a:rPr lang="pt-BR" sz="1300"/>
              <a:t>VIII – redução salarial, compensação de horários e redução da jornada, mediante acordo ou convenção coletiva;</a:t>
            </a:r>
          </a:p>
          <a:p>
            <a:pPr marL="0" indent="0">
              <a:buNone/>
            </a:pPr>
            <a:r>
              <a:rPr lang="pt-BR" sz="1300"/>
              <a:t>IX – dação em pagamento ou novação de dívidas do passivo, com ou sem constituição de garantia própria ou de terceiro;</a:t>
            </a:r>
          </a:p>
          <a:p>
            <a:pPr marL="0" indent="0">
              <a:buNone/>
            </a:pPr>
            <a:endParaRPr lang="pt-BR" sz="1300"/>
          </a:p>
        </p:txBody>
      </p:sp>
    </p:spTree>
    <p:extLst>
      <p:ext uri="{BB962C8B-B14F-4D97-AF65-F5344CB8AC3E}">
        <p14:creationId xmlns:p14="http://schemas.microsoft.com/office/powerpoint/2010/main" val="3999016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3132013-6460-9147-83AC-5680E19294A4}"/>
              </a:ext>
            </a:extLst>
          </p:cNvPr>
          <p:cNvSpPr>
            <a:spLocks noGrp="1"/>
          </p:cNvSpPr>
          <p:nvPr>
            <p:ph type="title"/>
          </p:nvPr>
        </p:nvSpPr>
        <p:spPr>
          <a:xfrm>
            <a:off x="1371599" y="294538"/>
            <a:ext cx="9895951" cy="1033669"/>
          </a:xfrm>
        </p:spPr>
        <p:txBody>
          <a:bodyPr>
            <a:normAutofit/>
          </a:bodyPr>
          <a:lstStyle/>
          <a:p>
            <a:r>
              <a:rPr lang="pt-BR" sz="3400">
                <a:solidFill>
                  <a:srgbClr val="FFFFFF"/>
                </a:solidFill>
              </a:rPr>
              <a:t>Breve visão da história do direito da empresa em crise</a:t>
            </a:r>
          </a:p>
        </p:txBody>
      </p:sp>
      <p:sp>
        <p:nvSpPr>
          <p:cNvPr id="3" name="Espaço Reservado para Conteúdo 2">
            <a:extLst>
              <a:ext uri="{FF2B5EF4-FFF2-40B4-BE49-F238E27FC236}">
                <a16:creationId xmlns:a16="http://schemas.microsoft.com/office/drawing/2014/main" id="{8D89E480-559A-E745-B456-1171B2E5CD65}"/>
              </a:ext>
            </a:extLst>
          </p:cNvPr>
          <p:cNvSpPr>
            <a:spLocks noGrp="1"/>
          </p:cNvSpPr>
          <p:nvPr>
            <p:ph idx="1"/>
          </p:nvPr>
        </p:nvSpPr>
        <p:spPr>
          <a:xfrm>
            <a:off x="1371599" y="2318197"/>
            <a:ext cx="9724031" cy="3683358"/>
          </a:xfrm>
        </p:spPr>
        <p:txBody>
          <a:bodyPr anchor="ctr">
            <a:normAutofit/>
          </a:bodyPr>
          <a:lstStyle/>
          <a:p>
            <a:r>
              <a:rPr lang="pt-BR" sz="2000"/>
              <a:t>No direito medieval, percebeu-se a necessidade de rapidamente tirar do mercado o comerciante insolvente, para que não se ampliassem suas dívidas. Quebrava-se sua banca (bancarrota). Em geral, punições severas.</a:t>
            </a:r>
          </a:p>
          <a:p>
            <a:r>
              <a:rPr lang="pt-BR" sz="2000"/>
              <a:t>Posteriormente, passou-se a tratar com menor severidade o devedor de boa fé, punindo-se apenas o fraudador.</a:t>
            </a:r>
          </a:p>
          <a:p>
            <a:r>
              <a:rPr lang="pt-BR" sz="2000"/>
              <a:t>Decreto 7661, de 1945, permitia a concordata suspensiva: suspendiam-se por 2 anos o pagamento das dívidas. Quando se entendia que não era preciso pagar correção monetária, isso aliviava a situacao das empresas. Mas a jurisprudência mudou, e ficou muito curto esse prazo para resolver a crise.</a:t>
            </a:r>
          </a:p>
          <a:p>
            <a:endParaRPr lang="pt-BR" sz="2000"/>
          </a:p>
        </p:txBody>
      </p:sp>
    </p:spTree>
    <p:extLst>
      <p:ext uri="{BB962C8B-B14F-4D97-AF65-F5344CB8AC3E}">
        <p14:creationId xmlns:p14="http://schemas.microsoft.com/office/powerpoint/2010/main" val="2743600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93F8BFB-4461-1148-A860-39C096EDF65C}"/>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Como estruturar o plano?</a:t>
            </a:r>
          </a:p>
        </p:txBody>
      </p:sp>
      <p:sp>
        <p:nvSpPr>
          <p:cNvPr id="3" name="Espaço Reservado para Conteúdo 2">
            <a:extLst>
              <a:ext uri="{FF2B5EF4-FFF2-40B4-BE49-F238E27FC236}">
                <a16:creationId xmlns:a16="http://schemas.microsoft.com/office/drawing/2014/main" id="{A3A9003C-9706-E340-A36A-5AB50A7A443D}"/>
              </a:ext>
            </a:extLst>
          </p:cNvPr>
          <p:cNvSpPr>
            <a:spLocks noGrp="1"/>
          </p:cNvSpPr>
          <p:nvPr>
            <p:ph idx="1"/>
          </p:nvPr>
        </p:nvSpPr>
        <p:spPr>
          <a:xfrm>
            <a:off x="1371599" y="2318197"/>
            <a:ext cx="9724031" cy="3683358"/>
          </a:xfrm>
        </p:spPr>
        <p:txBody>
          <a:bodyPr anchor="ctr">
            <a:normAutofit/>
          </a:bodyPr>
          <a:lstStyle/>
          <a:p>
            <a:pPr marL="0" indent="0">
              <a:buNone/>
            </a:pPr>
            <a:r>
              <a:rPr lang="pt-BR" sz="1400" dirty="0" err="1"/>
              <a:t>X</a:t>
            </a:r>
            <a:r>
              <a:rPr lang="pt-BR" sz="1400" dirty="0"/>
              <a:t> – constituição de sociedade de credores;</a:t>
            </a:r>
          </a:p>
          <a:p>
            <a:pPr marL="0" indent="0">
              <a:buNone/>
            </a:pPr>
            <a:r>
              <a:rPr lang="pt-BR" sz="1400" dirty="0"/>
              <a:t>XI – venda parcial dos bens;</a:t>
            </a:r>
          </a:p>
          <a:p>
            <a:pPr marL="0" indent="0">
              <a:buNone/>
            </a:pPr>
            <a:r>
              <a:rPr lang="pt-BR" sz="1400" dirty="0"/>
              <a:t>XII – equalização de encargos financeiros relativos a débitos de qualquer natureza, tendo como termo inicial a data da distribuição do pedido de recuperação judicial, aplicando-se inclusive aos contratos de crédito rural, sem prejuízo do disposto em legislação específica;</a:t>
            </a:r>
          </a:p>
          <a:p>
            <a:pPr marL="0" indent="0">
              <a:buNone/>
            </a:pPr>
            <a:r>
              <a:rPr lang="pt-BR" sz="1400" dirty="0"/>
              <a:t>XIII – usufruto da empresa;</a:t>
            </a:r>
          </a:p>
          <a:p>
            <a:pPr marL="0" indent="0">
              <a:buNone/>
            </a:pPr>
            <a:r>
              <a:rPr lang="pt-BR" sz="1400" dirty="0"/>
              <a:t>XIV – administração compartilhada;</a:t>
            </a:r>
          </a:p>
          <a:p>
            <a:pPr marL="0" indent="0">
              <a:buNone/>
            </a:pPr>
            <a:r>
              <a:rPr lang="pt-BR" sz="1400" dirty="0"/>
              <a:t>XV – emissão de valores mobiliários;</a:t>
            </a:r>
          </a:p>
          <a:p>
            <a:pPr marL="0" indent="0">
              <a:buNone/>
            </a:pPr>
            <a:r>
              <a:rPr lang="pt-BR" sz="1400" dirty="0"/>
              <a:t>XVI – constituição de sociedade de propósito específico para adjudicar, em pagamento dos créditos, os ativos do devedor.</a:t>
            </a:r>
          </a:p>
          <a:p>
            <a:pPr marL="0" indent="0">
              <a:buNone/>
            </a:pPr>
            <a:r>
              <a:rPr lang="pt-BR" sz="1400" dirty="0"/>
              <a:t>XVII - conversão de dívida em capital social;  </a:t>
            </a:r>
          </a:p>
          <a:p>
            <a:pPr marL="0" indent="0">
              <a:buNone/>
            </a:pPr>
            <a:r>
              <a:rPr lang="pt-BR" sz="1400" dirty="0"/>
              <a:t>XVIII - </a:t>
            </a:r>
            <a:r>
              <a:rPr lang="pt-BR" sz="1400" b="1" dirty="0"/>
              <a:t>venda integral da devedora, desde que garantidas aos credores não submetidos ou não aderentes condições, no mínimo, equivalentes àquelas que teriam na falência, hipótese em que será, para todos os fins, considerada unidade produtiva isolada.     </a:t>
            </a:r>
          </a:p>
        </p:txBody>
      </p:sp>
    </p:spTree>
    <p:extLst>
      <p:ext uri="{BB962C8B-B14F-4D97-AF65-F5344CB8AC3E}">
        <p14:creationId xmlns:p14="http://schemas.microsoft.com/office/powerpoint/2010/main" val="1576853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779B19B-A848-BF4E-B8BD-C07016A4B7D8}"/>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Como lidar com o ganho de capital?</a:t>
            </a:r>
          </a:p>
        </p:txBody>
      </p:sp>
      <p:sp>
        <p:nvSpPr>
          <p:cNvPr id="3" name="Espaço Reservado para Conteúdo 2">
            <a:extLst>
              <a:ext uri="{FF2B5EF4-FFF2-40B4-BE49-F238E27FC236}">
                <a16:creationId xmlns:a16="http://schemas.microsoft.com/office/drawing/2014/main" id="{28108344-8FCC-A64B-B34F-5CC8660A8463}"/>
              </a:ext>
            </a:extLst>
          </p:cNvPr>
          <p:cNvSpPr>
            <a:spLocks noGrp="1"/>
          </p:cNvSpPr>
          <p:nvPr>
            <p:ph idx="1"/>
          </p:nvPr>
        </p:nvSpPr>
        <p:spPr>
          <a:xfrm>
            <a:off x="1371599" y="2318197"/>
            <a:ext cx="9724031" cy="3683358"/>
          </a:xfrm>
        </p:spPr>
        <p:txBody>
          <a:bodyPr anchor="ctr">
            <a:normAutofit/>
          </a:bodyPr>
          <a:lstStyle/>
          <a:p>
            <a:r>
              <a:rPr lang="pt-BR" sz="1700"/>
              <a:t>Art. 50-A. Nas hipóteses de renegociação de dívidas de pessoa jurídica no âmbito de processo de recuperação judicial, estejam as dívidas sujeitas ou não a esta, e do reconhecimento de seus efeitos nas demonstrações financeiras das sociedades, deverão ser observadas as seguintes disposições:   </a:t>
            </a:r>
          </a:p>
          <a:p>
            <a:r>
              <a:rPr lang="pt-BR" sz="1700"/>
              <a:t>I - a receita obtida pelo devedor não será computada na apuração da base de cálculo da Contribuição para o Programa de Integração Social (PIS) e para o Programa de Formação do Patrimônio do Servidor Público (Pasep) e da Contribuição para o Financiamento da Seguridade Social (Cofins);   </a:t>
            </a:r>
          </a:p>
          <a:p>
            <a:r>
              <a:rPr lang="pt-BR" sz="1700"/>
              <a:t>II - o ganho obtido pelo devedor com a redução da dívida não se sujeitará ao limite percentual de que tratam os </a:t>
            </a:r>
            <a:r>
              <a:rPr lang="pt-BR" sz="1700">
                <a:hlinkClick r:id="rId2"/>
              </a:rPr>
              <a:t>arts. 42</a:t>
            </a:r>
            <a:r>
              <a:rPr lang="pt-BR" sz="1700"/>
              <a:t> e </a:t>
            </a:r>
            <a:r>
              <a:rPr lang="pt-BR" sz="1700">
                <a:hlinkClick r:id="rId3"/>
              </a:rPr>
              <a:t>58 da Lei nº 8.981, de 20 de janeiro de 1995</a:t>
            </a:r>
            <a:r>
              <a:rPr lang="pt-BR" sz="1700"/>
              <a:t>, na apuração do imposto sobre a renda e da CSLL; e   </a:t>
            </a:r>
          </a:p>
          <a:p>
            <a:br>
              <a:rPr lang="pt-BR" sz="1700"/>
            </a:br>
            <a:endParaRPr lang="pt-BR" sz="1700"/>
          </a:p>
        </p:txBody>
      </p:sp>
    </p:spTree>
    <p:extLst>
      <p:ext uri="{BB962C8B-B14F-4D97-AF65-F5344CB8AC3E}">
        <p14:creationId xmlns:p14="http://schemas.microsoft.com/office/powerpoint/2010/main" val="4202478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091D6ABF-AF5F-DA49-A5B4-F0503552B022}"/>
              </a:ext>
            </a:extLst>
          </p:cNvPr>
          <p:cNvPicPr>
            <a:picLocks noGrp="1" noChangeAspect="1"/>
          </p:cNvPicPr>
          <p:nvPr>
            <p:ph idx="1"/>
          </p:nvPr>
        </p:nvPicPr>
        <p:blipFill>
          <a:blip r:embed="rId2"/>
          <a:stretch>
            <a:fillRect/>
          </a:stretch>
        </p:blipFill>
        <p:spPr>
          <a:xfrm>
            <a:off x="3714370" y="643467"/>
            <a:ext cx="4763260"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ixaDeTexto 4">
            <a:extLst>
              <a:ext uri="{FF2B5EF4-FFF2-40B4-BE49-F238E27FC236}">
                <a16:creationId xmlns:a16="http://schemas.microsoft.com/office/drawing/2014/main" id="{67452989-7246-0F41-91EC-236DA1AF6885}"/>
              </a:ext>
            </a:extLst>
          </p:cNvPr>
          <p:cNvSpPr txBox="1"/>
          <p:nvPr/>
        </p:nvSpPr>
        <p:spPr>
          <a:xfrm>
            <a:off x="645459" y="2133600"/>
            <a:ext cx="2743200" cy="369332"/>
          </a:xfrm>
          <a:prstGeom prst="rect">
            <a:avLst/>
          </a:prstGeom>
          <a:noFill/>
        </p:spPr>
        <p:txBody>
          <a:bodyPr wrap="square" rtlCol="0">
            <a:spAutoFit/>
          </a:bodyPr>
          <a:lstStyle/>
          <a:p>
            <a:r>
              <a:rPr lang="pt-BR" dirty="0"/>
              <a:t>Quórum de aprovação</a:t>
            </a:r>
          </a:p>
        </p:txBody>
      </p:sp>
    </p:spTree>
    <p:extLst>
      <p:ext uri="{BB962C8B-B14F-4D97-AF65-F5344CB8AC3E}">
        <p14:creationId xmlns:p14="http://schemas.microsoft.com/office/powerpoint/2010/main" val="3685910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BEA0859-F892-AC4B-B94E-507DC8D2C6C9}"/>
              </a:ext>
            </a:extLst>
          </p:cNvPr>
          <p:cNvSpPr>
            <a:spLocks noGrp="1"/>
          </p:cNvSpPr>
          <p:nvPr>
            <p:ph type="title"/>
          </p:nvPr>
        </p:nvSpPr>
        <p:spPr>
          <a:xfrm>
            <a:off x="1156851" y="637762"/>
            <a:ext cx="9888496" cy="900131"/>
          </a:xfrm>
        </p:spPr>
        <p:txBody>
          <a:bodyPr anchor="t">
            <a:normAutofit/>
          </a:bodyPr>
          <a:lstStyle/>
          <a:p>
            <a:r>
              <a:rPr lang="pt-BR" sz="4000" b="1" i="1">
                <a:solidFill>
                  <a:schemeClr val="bg1"/>
                </a:solidFill>
              </a:rPr>
              <a:t>Cram down</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3F4385B5-502D-354B-82CB-F7B7BF108254}"/>
              </a:ext>
            </a:extLst>
          </p:cNvPr>
          <p:cNvSpPr>
            <a:spLocks noGrp="1"/>
          </p:cNvSpPr>
          <p:nvPr>
            <p:ph idx="1"/>
          </p:nvPr>
        </p:nvSpPr>
        <p:spPr>
          <a:xfrm>
            <a:off x="1155548" y="2217343"/>
            <a:ext cx="9880893" cy="3959619"/>
          </a:xfrm>
        </p:spPr>
        <p:txBody>
          <a:bodyPr>
            <a:normAutofit/>
          </a:bodyPr>
          <a:lstStyle/>
          <a:p>
            <a:pPr marL="0" indent="0">
              <a:buNone/>
            </a:pPr>
            <a:r>
              <a:rPr lang="pt-BR" sz="2200"/>
              <a:t>Artigo 58 § 1º O juiz poderá conceder a recuperação judicial com base em plano que não obteve aprovação na forma do art. 45 desta Lei, desde que, na mesma assembléia, tenha obtido, de forma cumulativa:</a:t>
            </a:r>
          </a:p>
          <a:p>
            <a:pPr marL="0" indent="0">
              <a:buNone/>
            </a:pPr>
            <a:r>
              <a:rPr lang="pt-BR" sz="2200"/>
              <a:t>I – o voto favorável de credores que representem mais da metade do valor de todos os créditos presentes à assembléia, independentemente de classes;</a:t>
            </a:r>
          </a:p>
          <a:p>
            <a:pPr marL="0" indent="0">
              <a:buNone/>
            </a:pPr>
            <a:r>
              <a:rPr lang="pt-BR" sz="2200"/>
              <a:t>II - a aprovação de 3 (três) das classes de credores ou, caso haja somente 3 (três) classes com credores votantes, a aprovação de pelo menos 2 (duas) das classes ou, caso haja somente 2 (duas) classes com credores votantes, a aprovação de pelo menos 1 (uma) delas, sempre nos termos do art. 45 desta Lei;     </a:t>
            </a:r>
          </a:p>
          <a:p>
            <a:pPr marL="0" indent="0">
              <a:buNone/>
            </a:pPr>
            <a:r>
              <a:rPr lang="pt-BR" sz="2200"/>
              <a:t>III – na classe que o houver rejeitado, o voto favorável de mais de 1/3 (um terço) dos credores, computados na forma dos §§ 1º e 2º do art. 45 desta Lei.</a:t>
            </a:r>
          </a:p>
          <a:p>
            <a:pPr marL="0" indent="0">
              <a:buNone/>
            </a:pPr>
            <a:endParaRPr lang="pt-BR" sz="2200"/>
          </a:p>
        </p:txBody>
      </p:sp>
    </p:spTree>
    <p:extLst>
      <p:ext uri="{BB962C8B-B14F-4D97-AF65-F5344CB8AC3E}">
        <p14:creationId xmlns:p14="http://schemas.microsoft.com/office/powerpoint/2010/main" val="731486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785D525-E67B-714A-BF60-571AE3765649}"/>
              </a:ext>
            </a:extLst>
          </p:cNvPr>
          <p:cNvSpPr>
            <a:spLocks noGrp="1"/>
          </p:cNvSpPr>
          <p:nvPr>
            <p:ph type="title"/>
          </p:nvPr>
        </p:nvSpPr>
        <p:spPr>
          <a:xfrm>
            <a:off x="1156851" y="637762"/>
            <a:ext cx="9888496" cy="900131"/>
          </a:xfrm>
        </p:spPr>
        <p:txBody>
          <a:bodyPr anchor="t">
            <a:normAutofit/>
          </a:bodyPr>
          <a:lstStyle/>
          <a:p>
            <a:r>
              <a:rPr lang="pt-BR" sz="4000">
                <a:solidFill>
                  <a:schemeClr val="bg1"/>
                </a:solidFill>
              </a:rPr>
              <a:t>Plano alternativo dos credores</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E630BB2B-90C2-7347-8F0D-A65447E9C111}"/>
              </a:ext>
            </a:extLst>
          </p:cNvPr>
          <p:cNvSpPr>
            <a:spLocks noGrp="1"/>
          </p:cNvSpPr>
          <p:nvPr>
            <p:ph idx="1"/>
          </p:nvPr>
        </p:nvSpPr>
        <p:spPr>
          <a:xfrm>
            <a:off x="1155548" y="2217343"/>
            <a:ext cx="9880893" cy="3959619"/>
          </a:xfrm>
        </p:spPr>
        <p:txBody>
          <a:bodyPr>
            <a:normAutofit/>
          </a:bodyPr>
          <a:lstStyle/>
          <a:p>
            <a:pPr marL="0" indent="0">
              <a:buNone/>
            </a:pPr>
            <a:r>
              <a:rPr lang="pt-BR" sz="1500"/>
              <a:t>Possivel sua apresentação quando decorrido o prazo de stay sem plano do devedor, ou quando este é recusado.</a:t>
            </a:r>
          </a:p>
          <a:p>
            <a:pPr marL="0" indent="0">
              <a:buNone/>
            </a:pPr>
            <a:r>
              <a:rPr lang="pt-BR" sz="1500"/>
              <a:t>Requisitos:</a:t>
            </a:r>
          </a:p>
          <a:p>
            <a:pPr marL="0" indent="0">
              <a:buNone/>
            </a:pPr>
            <a:br>
              <a:rPr lang="pt-BR" sz="1500"/>
            </a:br>
            <a:r>
              <a:rPr lang="pt-BR" sz="1500"/>
              <a:t>(i)  Preencher os mesmos requisitos necessários para a elaboração do Plano de Recuperação Judicial quando este é feito pela Recuperanda;</a:t>
            </a:r>
          </a:p>
          <a:p>
            <a:r>
              <a:rPr lang="pt-BR" sz="1500"/>
              <a:t>(ii) Ter o apoio por escrito de credores que representem 25% (vinte e cinco por cento) dos créditos totais sujeitos à Recuperação Judicial; ou o apoio de 35% (trinta e cinco por cento) dos créditos presentes na Assembleia Geral de Credores;</a:t>
            </a:r>
          </a:p>
          <a:p>
            <a:r>
              <a:rPr lang="pt-BR" sz="1500"/>
              <a:t>(iii) Não imputar obrigações novas que até então não tenham sido previstas em contratos, em leis ou aos sócios da Recuperanda;</a:t>
            </a:r>
          </a:p>
          <a:p>
            <a:r>
              <a:rPr lang="pt-BR" sz="1500"/>
              <a:t>(iv) Renúncia expressa às garantias pessoais prestadas por pessoas naturais em relação aos créditos novados e que sejam de titularidade dos credores presentes à Assembleia Geral de Credores ou daqueles que votarem favoravelmente ao plano apresentado, não permitidas ressalvas de votos; e</a:t>
            </a:r>
          </a:p>
          <a:p>
            <a:r>
              <a:rPr lang="pt-BR" sz="1500"/>
              <a:t>(v) Não ser mais prejudicial à Recuperanda do que seria se a sua falência fosse decretada.</a:t>
            </a:r>
          </a:p>
          <a:p>
            <a:pPr marL="0" indent="0">
              <a:buNone/>
            </a:pPr>
            <a:endParaRPr lang="pt-BR" sz="1500"/>
          </a:p>
        </p:txBody>
      </p:sp>
    </p:spTree>
    <p:extLst>
      <p:ext uri="{BB962C8B-B14F-4D97-AF65-F5344CB8AC3E}">
        <p14:creationId xmlns:p14="http://schemas.microsoft.com/office/powerpoint/2010/main" val="818705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6BEFEF9-D757-D54F-934C-0A3287A1EDDF}"/>
              </a:ext>
            </a:extLst>
          </p:cNvPr>
          <p:cNvSpPr>
            <a:spLocks noGrp="1"/>
          </p:cNvSpPr>
          <p:nvPr>
            <p:ph type="title"/>
          </p:nvPr>
        </p:nvSpPr>
        <p:spPr>
          <a:xfrm>
            <a:off x="1156851" y="637762"/>
            <a:ext cx="9888496" cy="900131"/>
          </a:xfrm>
        </p:spPr>
        <p:txBody>
          <a:bodyPr anchor="t">
            <a:normAutofit/>
          </a:bodyPr>
          <a:lstStyle/>
          <a:p>
            <a:r>
              <a:rPr lang="pt-BR" sz="4000">
                <a:solidFill>
                  <a:schemeClr val="bg1"/>
                </a:solidFill>
              </a:rPr>
              <a:t>Afastamento do devedor ou administrador</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E20EDB77-55AD-9D47-ADA3-5D093AFB9EE9}"/>
              </a:ext>
            </a:extLst>
          </p:cNvPr>
          <p:cNvSpPr>
            <a:spLocks noGrp="1"/>
          </p:cNvSpPr>
          <p:nvPr>
            <p:ph idx="1"/>
          </p:nvPr>
        </p:nvSpPr>
        <p:spPr>
          <a:xfrm>
            <a:off x="1155548" y="2217343"/>
            <a:ext cx="9880893" cy="3959619"/>
          </a:xfrm>
        </p:spPr>
        <p:txBody>
          <a:bodyPr>
            <a:normAutofit/>
          </a:bodyPr>
          <a:lstStyle/>
          <a:p>
            <a:pPr marL="0" indent="0">
              <a:buNone/>
            </a:pPr>
            <a:r>
              <a:rPr lang="pt-BR" dirty="0"/>
              <a:t>Durante a RJ, o devedor continua na gestão da empresa, pois é quem a conhece</a:t>
            </a:r>
          </a:p>
          <a:p>
            <a:pPr marL="0" indent="0">
              <a:buNone/>
            </a:pPr>
            <a:endParaRPr lang="pt-BR" dirty="0"/>
          </a:p>
          <a:p>
            <a:pPr marL="0" indent="0">
              <a:buNone/>
            </a:pPr>
            <a:r>
              <a:rPr lang="pt-BR" dirty="0"/>
              <a:t>Apesar do nome, o administrador judicial não administra nada</a:t>
            </a:r>
          </a:p>
          <a:p>
            <a:pPr marL="0" indent="0">
              <a:buNone/>
            </a:pPr>
            <a:endParaRPr lang="pt-BR" dirty="0"/>
          </a:p>
          <a:p>
            <a:pPr marL="0" indent="0">
              <a:buNone/>
            </a:pPr>
            <a:r>
              <a:rPr lang="pt-BR" dirty="0"/>
              <a:t>A lei permite o afastamento do administrador ou devedor, por ilegalidade, mas não é comum.</a:t>
            </a:r>
          </a:p>
        </p:txBody>
      </p:sp>
    </p:spTree>
    <p:extLst>
      <p:ext uri="{BB962C8B-B14F-4D97-AF65-F5344CB8AC3E}">
        <p14:creationId xmlns:p14="http://schemas.microsoft.com/office/powerpoint/2010/main" val="612711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F36607C-612F-7947-95D3-4AA9D5410A4F}"/>
              </a:ext>
            </a:extLst>
          </p:cNvPr>
          <p:cNvSpPr>
            <a:spLocks noGrp="1"/>
          </p:cNvSpPr>
          <p:nvPr>
            <p:ph type="title"/>
          </p:nvPr>
        </p:nvSpPr>
        <p:spPr>
          <a:xfrm>
            <a:off x="1156851" y="637762"/>
            <a:ext cx="9888496" cy="900131"/>
          </a:xfrm>
        </p:spPr>
        <p:txBody>
          <a:bodyPr anchor="t">
            <a:normAutofit/>
          </a:bodyPr>
          <a:lstStyle/>
          <a:p>
            <a:r>
              <a:rPr lang="pt-BR" sz="3400">
                <a:solidFill>
                  <a:schemeClr val="bg1"/>
                </a:solidFill>
              </a:rPr>
              <a:t>Controle do Juiz sobre plano é apenas de legalidade.</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B7A8E97-7322-F242-BFD4-A22DD8EB5D65}"/>
              </a:ext>
            </a:extLst>
          </p:cNvPr>
          <p:cNvSpPr>
            <a:spLocks noGrp="1"/>
          </p:cNvSpPr>
          <p:nvPr>
            <p:ph idx="1"/>
          </p:nvPr>
        </p:nvSpPr>
        <p:spPr>
          <a:xfrm>
            <a:off x="1155548" y="2217343"/>
            <a:ext cx="9880893" cy="3959619"/>
          </a:xfrm>
        </p:spPr>
        <p:txBody>
          <a:bodyPr>
            <a:normAutofit/>
          </a:bodyPr>
          <a:lstStyle/>
          <a:p>
            <a:endParaRPr lang="pt-BR" sz="2400"/>
          </a:p>
          <a:p>
            <a:endParaRPr lang="pt-BR" sz="2400"/>
          </a:p>
          <a:p>
            <a:endParaRPr lang="pt-BR" sz="2400"/>
          </a:p>
          <a:p>
            <a:r>
              <a:rPr lang="pt-BR" sz="2400"/>
              <a:t>Os credores decidem se aceitam ou não </a:t>
            </a:r>
          </a:p>
        </p:txBody>
      </p:sp>
    </p:spTree>
    <p:extLst>
      <p:ext uri="{BB962C8B-B14F-4D97-AF65-F5344CB8AC3E}">
        <p14:creationId xmlns:p14="http://schemas.microsoft.com/office/powerpoint/2010/main" val="3616274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A808C0-6BF4-4944-BA01-9B1EF765AB7E}"/>
              </a:ext>
            </a:extLst>
          </p:cNvPr>
          <p:cNvSpPr>
            <a:spLocks noGrp="1"/>
          </p:cNvSpPr>
          <p:nvPr>
            <p:ph type="title"/>
          </p:nvPr>
        </p:nvSpPr>
        <p:spPr/>
        <p:txBody>
          <a:bodyPr/>
          <a:lstStyle/>
          <a:p>
            <a:r>
              <a:rPr lang="pt-BR" dirty="0"/>
              <a:t>DIP FINANCING</a:t>
            </a:r>
          </a:p>
        </p:txBody>
      </p:sp>
      <p:sp>
        <p:nvSpPr>
          <p:cNvPr id="3" name="Espaço Reservado para Conteúdo 2">
            <a:extLst>
              <a:ext uri="{FF2B5EF4-FFF2-40B4-BE49-F238E27FC236}">
                <a16:creationId xmlns:a16="http://schemas.microsoft.com/office/drawing/2014/main" id="{73F4CB74-0600-7449-A968-49B29C422EC2}"/>
              </a:ext>
            </a:extLst>
          </p:cNvPr>
          <p:cNvSpPr>
            <a:spLocks noGrp="1"/>
          </p:cNvSpPr>
          <p:nvPr>
            <p:ph idx="1"/>
          </p:nvPr>
        </p:nvSpPr>
        <p:spPr/>
        <p:txBody>
          <a:bodyPr>
            <a:normAutofit fontScale="92500" lnSpcReduction="20000"/>
          </a:bodyPr>
          <a:lstStyle/>
          <a:p>
            <a:pPr marL="0" indent="0">
              <a:buNone/>
            </a:pPr>
            <a:r>
              <a:rPr lang="pt-BR" b="1" dirty="0"/>
              <a:t>Do Financiamento do Devedor e do Grupo Devedor durante a Recuperação Judicial</a:t>
            </a:r>
            <a:r>
              <a:rPr lang="pt-BR" dirty="0"/>
              <a:t>’ </a:t>
            </a:r>
          </a:p>
          <a:p>
            <a:pPr marL="0" indent="0">
              <a:buNone/>
            </a:pPr>
            <a:r>
              <a:rPr lang="pt-BR" dirty="0"/>
              <a:t>Art. 69-A. Durante a recuperação judicial, nos termos dos </a:t>
            </a:r>
            <a:r>
              <a:rPr lang="pt-BR" dirty="0" err="1"/>
              <a:t>arts</a:t>
            </a:r>
            <a:r>
              <a:rPr lang="pt-BR" dirty="0"/>
              <a:t>. 66 e 67 desta Lei, o juiz poderá, depois de ouvido o Comitê de Credores, autorizar a celebração de contratos de financiamento com o devedor, garantidos pela oneração ou pela alienação fiduciária de bens e direitos, seus ou de terceiros, pertencentes ao ativo não circulante, para financiar as suas atividades e as despesas de reestruturação ou de preservação do valor de ativos.   </a:t>
            </a:r>
          </a:p>
          <a:p>
            <a:pPr marL="0" indent="0">
              <a:buNone/>
            </a:pPr>
            <a:r>
              <a:rPr lang="pt-BR" dirty="0"/>
              <a:t>Art. 67. Os créditos decorrentes de obrigações contraídas pelo devedor durante a recuperação judicial, inclusive aqueles relativos a despesas com fornecedores de bens ou serviços e contratos de mútuo, serão considerados </a:t>
            </a:r>
            <a:r>
              <a:rPr lang="pt-BR" dirty="0" err="1"/>
              <a:t>extraconcursais</a:t>
            </a:r>
            <a:r>
              <a:rPr lang="pt-BR" dirty="0"/>
              <a:t>, em caso de decretação de falência, respeitada, no que couber, a ordem estabelecida no art. 83 desta Lei.</a:t>
            </a:r>
          </a:p>
        </p:txBody>
      </p:sp>
    </p:spTree>
    <p:extLst>
      <p:ext uri="{BB962C8B-B14F-4D97-AF65-F5344CB8AC3E}">
        <p14:creationId xmlns:p14="http://schemas.microsoft.com/office/powerpoint/2010/main" val="906155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93EB5E0-B22E-BE4B-BE3E-E72DEAA97BE8}"/>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Plano OI</a:t>
            </a:r>
          </a:p>
        </p:txBody>
      </p:sp>
      <p:pic>
        <p:nvPicPr>
          <p:cNvPr id="4" name="Espaço Reservado para Conteúdo 3">
            <a:extLst>
              <a:ext uri="{FF2B5EF4-FFF2-40B4-BE49-F238E27FC236}">
                <a16:creationId xmlns:a16="http://schemas.microsoft.com/office/drawing/2014/main" id="{9FB77A11-72C5-8A49-B159-ABBA6B812442}"/>
              </a:ext>
            </a:extLst>
          </p:cNvPr>
          <p:cNvPicPr>
            <a:picLocks noGrp="1" noChangeAspect="1"/>
          </p:cNvPicPr>
          <p:nvPr>
            <p:ph idx="1"/>
          </p:nvPr>
        </p:nvPicPr>
        <p:blipFill>
          <a:blip r:embed="rId2"/>
          <a:stretch>
            <a:fillRect/>
          </a:stretch>
        </p:blipFill>
        <p:spPr>
          <a:xfrm>
            <a:off x="4305537" y="640080"/>
            <a:ext cx="7152328" cy="5578816"/>
          </a:xfrm>
          <a:prstGeom prst="rect">
            <a:avLst/>
          </a:prstGeom>
        </p:spPr>
      </p:pic>
    </p:spTree>
    <p:extLst>
      <p:ext uri="{BB962C8B-B14F-4D97-AF65-F5344CB8AC3E}">
        <p14:creationId xmlns:p14="http://schemas.microsoft.com/office/powerpoint/2010/main" val="3826371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0ED16B94-A361-9143-8412-57C0435F3FB8}"/>
              </a:ext>
            </a:extLst>
          </p:cNvPr>
          <p:cNvPicPr>
            <a:picLocks noGrp="1" noChangeAspect="1"/>
          </p:cNvPicPr>
          <p:nvPr>
            <p:ph idx="1"/>
          </p:nvPr>
        </p:nvPicPr>
        <p:blipFill>
          <a:blip r:embed="rId2"/>
          <a:stretch>
            <a:fillRect/>
          </a:stretch>
        </p:blipFill>
        <p:spPr>
          <a:xfrm>
            <a:off x="5850145" y="885827"/>
            <a:ext cx="5887092" cy="5239512"/>
          </a:xfrm>
          <a:prstGeom prst="rect">
            <a:avLst/>
          </a:prstGeom>
        </p:spPr>
      </p:pic>
      <p:sp>
        <p:nvSpPr>
          <p:cNvPr id="11" name="Freeform: Shape 10">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38016483-DBBF-2D48-8DD7-5A6D2987F062}"/>
              </a:ext>
            </a:extLst>
          </p:cNvPr>
          <p:cNvSpPr>
            <a:spLocks noGrp="1"/>
          </p:cNvSpPr>
          <p:nvPr>
            <p:ph type="title"/>
          </p:nvPr>
        </p:nvSpPr>
        <p:spPr>
          <a:xfrm>
            <a:off x="804672" y="338328"/>
            <a:ext cx="3877056" cy="2249424"/>
          </a:xfrm>
        </p:spPr>
        <p:txBody>
          <a:bodyPr vert="horz" lIns="91440" tIns="45720" rIns="91440" bIns="45720" rtlCol="0" anchor="b">
            <a:normAutofit/>
          </a:bodyPr>
          <a:lstStyle/>
          <a:p>
            <a:r>
              <a:rPr lang="en-US" sz="3800" kern="1200">
                <a:solidFill>
                  <a:schemeClr val="tx1"/>
                </a:solidFill>
                <a:latin typeface="+mj-lt"/>
                <a:ea typeface="+mj-ea"/>
                <a:cs typeface="+mj-cs"/>
              </a:rPr>
              <a:t>Plano OI – Uma das Opções para os Credores Quirografários</a:t>
            </a:r>
          </a:p>
        </p:txBody>
      </p:sp>
    </p:spTree>
    <p:extLst>
      <p:ext uri="{BB962C8B-B14F-4D97-AF65-F5344CB8AC3E}">
        <p14:creationId xmlns:p14="http://schemas.microsoft.com/office/powerpoint/2010/main" val="397082326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04A1CDB-64F6-D44C-A9EC-DCCC3BB3011C}"/>
              </a:ext>
            </a:extLst>
          </p:cNvPr>
          <p:cNvSpPr>
            <a:spLocks noGrp="1"/>
          </p:cNvSpPr>
          <p:nvPr>
            <p:ph type="title"/>
          </p:nvPr>
        </p:nvSpPr>
        <p:spPr>
          <a:xfrm>
            <a:off x="586478" y="1683756"/>
            <a:ext cx="3115265" cy="2396359"/>
          </a:xfrm>
        </p:spPr>
        <p:txBody>
          <a:bodyPr anchor="b">
            <a:normAutofit/>
          </a:bodyPr>
          <a:lstStyle/>
          <a:p>
            <a:pPr algn="r"/>
            <a:r>
              <a:rPr lang="pt-BR" sz="4000">
                <a:solidFill>
                  <a:srgbClr val="FFFFFF"/>
                </a:solidFill>
              </a:rPr>
              <a:t>Lei 11.101, de 2005</a:t>
            </a:r>
          </a:p>
        </p:txBody>
      </p:sp>
      <p:graphicFrame>
        <p:nvGraphicFramePr>
          <p:cNvPr id="5" name="Espaço Reservado para Conteúdo 2">
            <a:extLst>
              <a:ext uri="{FF2B5EF4-FFF2-40B4-BE49-F238E27FC236}">
                <a16:creationId xmlns:a16="http://schemas.microsoft.com/office/drawing/2014/main" id="{0DD51D63-3ED6-60E6-2F58-7A2FCA3F3EF5}"/>
              </a:ext>
            </a:extLst>
          </p:cNvPr>
          <p:cNvGraphicFramePr>
            <a:graphicFrameLocks noGrp="1"/>
          </p:cNvGraphicFramePr>
          <p:nvPr>
            <p:ph idx="1"/>
            <p:extLst>
              <p:ext uri="{D42A27DB-BD31-4B8C-83A1-F6EECF244321}">
                <p14:modId xmlns:p14="http://schemas.microsoft.com/office/powerpoint/2010/main" val="330160289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1791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AFB7D91A-8AFE-9E4C-A4BE-27E2C9054155}"/>
              </a:ext>
            </a:extLst>
          </p:cNvPr>
          <p:cNvPicPr>
            <a:picLocks noGrp="1" noChangeAspect="1"/>
          </p:cNvPicPr>
          <p:nvPr>
            <p:ph idx="1"/>
          </p:nvPr>
        </p:nvPicPr>
        <p:blipFill>
          <a:blip r:embed="rId2"/>
          <a:stretch>
            <a:fillRect/>
          </a:stretch>
        </p:blipFill>
        <p:spPr>
          <a:xfrm>
            <a:off x="6638942" y="885827"/>
            <a:ext cx="4309498" cy="5239512"/>
          </a:xfrm>
          <a:prstGeom prst="rect">
            <a:avLst/>
          </a:prstGeom>
        </p:spPr>
      </p:pic>
      <p:sp>
        <p:nvSpPr>
          <p:cNvPr id="11" name="Freeform: Shape 10">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EDAA15ED-9C78-C340-BBA9-50DB017B0C26}"/>
              </a:ext>
            </a:extLst>
          </p:cNvPr>
          <p:cNvSpPr>
            <a:spLocks noGrp="1"/>
          </p:cNvSpPr>
          <p:nvPr>
            <p:ph type="title"/>
          </p:nvPr>
        </p:nvSpPr>
        <p:spPr>
          <a:xfrm>
            <a:off x="804672" y="338328"/>
            <a:ext cx="3877056" cy="2249424"/>
          </a:xfrm>
        </p:spPr>
        <p:txBody>
          <a:bodyPr vert="horz" lIns="91440" tIns="45720" rIns="91440" bIns="45720" rtlCol="0" anchor="b">
            <a:normAutofit/>
          </a:bodyPr>
          <a:lstStyle/>
          <a:p>
            <a:r>
              <a:rPr lang="en-US" sz="5400" kern="1200">
                <a:solidFill>
                  <a:schemeClr val="tx1"/>
                </a:solidFill>
                <a:latin typeface="+mj-lt"/>
                <a:ea typeface="+mj-ea"/>
                <a:cs typeface="+mj-cs"/>
              </a:rPr>
              <a:t>Plano OI</a:t>
            </a:r>
          </a:p>
        </p:txBody>
      </p:sp>
    </p:spTree>
    <p:extLst>
      <p:ext uri="{BB962C8B-B14F-4D97-AF65-F5344CB8AC3E}">
        <p14:creationId xmlns:p14="http://schemas.microsoft.com/office/powerpoint/2010/main" val="3359975714"/>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B4BEA0-4ACA-DF41-8671-7C8CB9032227}"/>
              </a:ext>
            </a:extLst>
          </p:cNvPr>
          <p:cNvSpPr>
            <a:spLocks noGrp="1"/>
          </p:cNvSpPr>
          <p:nvPr>
            <p:ph type="title"/>
          </p:nvPr>
        </p:nvSpPr>
        <p:spPr/>
        <p:txBody>
          <a:bodyPr/>
          <a:lstStyle/>
          <a:p>
            <a:r>
              <a:rPr lang="pt-BR" dirty="0"/>
              <a:t>Alteração do plano pela AGC</a:t>
            </a:r>
          </a:p>
        </p:txBody>
      </p:sp>
      <p:sp>
        <p:nvSpPr>
          <p:cNvPr id="3" name="Espaço Reservado para Conteúdo 2">
            <a:extLst>
              <a:ext uri="{FF2B5EF4-FFF2-40B4-BE49-F238E27FC236}">
                <a16:creationId xmlns:a16="http://schemas.microsoft.com/office/drawing/2014/main" id="{D8BE6AAF-FE31-9148-B27F-FD13C9374358}"/>
              </a:ext>
            </a:extLst>
          </p:cNvPr>
          <p:cNvSpPr>
            <a:spLocks noGrp="1"/>
          </p:cNvSpPr>
          <p:nvPr>
            <p:ph idx="1"/>
          </p:nvPr>
        </p:nvSpPr>
        <p:spPr/>
        <p:txBody>
          <a:bodyPr/>
          <a:lstStyle/>
          <a:p>
            <a:r>
              <a:rPr lang="pt-BR" dirty="0"/>
              <a:t>Possível, desde que não piore as condições previstas para os credores ausentes (artigo 56, parágrafo 3)</a:t>
            </a:r>
          </a:p>
        </p:txBody>
      </p:sp>
    </p:spTree>
    <p:extLst>
      <p:ext uri="{BB962C8B-B14F-4D97-AF65-F5344CB8AC3E}">
        <p14:creationId xmlns:p14="http://schemas.microsoft.com/office/powerpoint/2010/main" val="1261968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F5EF51-A011-B146-9EBB-7ECD20AD92F6}"/>
              </a:ext>
            </a:extLst>
          </p:cNvPr>
          <p:cNvSpPr>
            <a:spLocks noGrp="1"/>
          </p:cNvSpPr>
          <p:nvPr>
            <p:ph type="title"/>
          </p:nvPr>
        </p:nvSpPr>
        <p:spPr/>
        <p:txBody>
          <a:bodyPr/>
          <a:lstStyle/>
          <a:p>
            <a:r>
              <a:rPr lang="pt-BR" dirty="0"/>
              <a:t>Proposta de plano novo pelos credores</a:t>
            </a:r>
          </a:p>
        </p:txBody>
      </p:sp>
      <p:sp>
        <p:nvSpPr>
          <p:cNvPr id="3" name="Espaço Reservado para Conteúdo 2">
            <a:extLst>
              <a:ext uri="{FF2B5EF4-FFF2-40B4-BE49-F238E27FC236}">
                <a16:creationId xmlns:a16="http://schemas.microsoft.com/office/drawing/2014/main" id="{4D881D5E-C440-CA43-B93A-F98BA4B909F8}"/>
              </a:ext>
            </a:extLst>
          </p:cNvPr>
          <p:cNvSpPr>
            <a:spLocks noGrp="1"/>
          </p:cNvSpPr>
          <p:nvPr>
            <p:ph idx="1"/>
          </p:nvPr>
        </p:nvSpPr>
        <p:spPr/>
        <p:txBody>
          <a:bodyPr>
            <a:normAutofit fontScale="47500" lnSpcReduction="20000"/>
          </a:bodyPr>
          <a:lstStyle/>
          <a:p>
            <a:pPr marL="0" indent="0">
              <a:buNone/>
            </a:pPr>
            <a:r>
              <a:rPr lang="pt-BR" dirty="0">
                <a:hlinkClick r:id="rId2"/>
              </a:rPr>
              <a:t>§ 4º </a:t>
            </a:r>
            <a:r>
              <a:rPr lang="pt-BR" dirty="0"/>
              <a:t>Rejeitado o plano de recuperação judicial, o administrador judicial submeterá, no ato, à votação da assembleia-geral de credores a concessão de prazo de 30 (trinta) dias para que seja apresentado plano de recuperação judicial pelos credores.</a:t>
            </a:r>
          </a:p>
          <a:p>
            <a:pPr marL="0" indent="0">
              <a:buNone/>
            </a:pPr>
            <a:r>
              <a:rPr lang="pt-BR" dirty="0"/>
              <a:t>§ 5º A concessão do prazo a que se refere o § 4º deste artigo deverá ser aprovada por credores que representem mais da metade dos créditos presentes à assembleia-geral de credores.</a:t>
            </a:r>
          </a:p>
          <a:p>
            <a:pPr marL="0" indent="0">
              <a:buNone/>
            </a:pPr>
            <a:r>
              <a:rPr lang="pt-BR" dirty="0"/>
              <a:t>§ 6º O plano de recuperação judicial proposto pelos credores somente será posto em votação caso satisfeitas, cumulativamente, as seguintes condições:</a:t>
            </a:r>
          </a:p>
          <a:p>
            <a:pPr marL="0" indent="0">
              <a:buNone/>
            </a:pPr>
            <a:r>
              <a:rPr lang="pt-BR" dirty="0" err="1"/>
              <a:t>I</a:t>
            </a:r>
            <a:r>
              <a:rPr lang="pt-BR" dirty="0"/>
              <a:t> - não preenchimento dos requisitos previstos no § 1º do art. 58 desta Lei;</a:t>
            </a:r>
          </a:p>
          <a:p>
            <a:pPr marL="0" indent="0">
              <a:buNone/>
            </a:pPr>
            <a:r>
              <a:rPr lang="pt-BR" dirty="0"/>
              <a:t>II - preenchimento dos requisitos previstos nos incisos </a:t>
            </a:r>
            <a:r>
              <a:rPr lang="pt-BR" dirty="0" err="1"/>
              <a:t>I</a:t>
            </a:r>
            <a:r>
              <a:rPr lang="pt-BR" dirty="0"/>
              <a:t>, II e III do </a:t>
            </a:r>
            <a:r>
              <a:rPr lang="pt-BR" b="1" dirty="0"/>
              <a:t>caput </a:t>
            </a:r>
            <a:r>
              <a:rPr lang="pt-BR" dirty="0"/>
              <a:t>do art. 53 desta Lei;</a:t>
            </a:r>
          </a:p>
          <a:p>
            <a:pPr marL="0" indent="0">
              <a:buNone/>
            </a:pPr>
            <a:r>
              <a:rPr lang="pt-BR" dirty="0"/>
              <a:t>III - apoio por escrito de credores que representem, alternativamente:</a:t>
            </a:r>
          </a:p>
          <a:p>
            <a:pPr marL="0" indent="0">
              <a:buNone/>
            </a:pPr>
            <a:r>
              <a:rPr lang="pt-BR" dirty="0"/>
              <a:t>a) mais de 25% (vinte e cinco por cento) dos créditos totais sujeitos à recuperação judicial; ou</a:t>
            </a:r>
          </a:p>
          <a:p>
            <a:pPr marL="0" indent="0">
              <a:buNone/>
            </a:pPr>
            <a:r>
              <a:rPr lang="pt-BR" dirty="0" err="1"/>
              <a:t>b</a:t>
            </a:r>
            <a:r>
              <a:rPr lang="pt-BR" dirty="0"/>
              <a:t>) mais de 35% (trinta e cinco por cento) dos créditos dos credores presentes à assembleia-geral a que se refere o § 4º deste artigo;</a:t>
            </a:r>
          </a:p>
          <a:p>
            <a:pPr marL="0" indent="0">
              <a:buNone/>
            </a:pPr>
            <a:r>
              <a:rPr lang="pt-BR" dirty="0"/>
              <a:t>IV - não imputação de obrigações novas, não previstas em lei ou em contratos anteriormente celebrados, aos sócios do devedor;</a:t>
            </a:r>
          </a:p>
          <a:p>
            <a:pPr marL="0" indent="0">
              <a:buNone/>
            </a:pPr>
            <a:r>
              <a:rPr lang="pt-BR" dirty="0"/>
              <a:t>V - previsão de isenção das garantias pessoais prestadas por pessoas naturais em relação aos créditos a serem novados e que sejam de titularidade dos credores mencionados no inciso III deste parágrafo ou daqueles que votarem favoravelmente ao plano de recuperação judicial apresentado pelos credores, não permitidas ressalvas de voto; e</a:t>
            </a:r>
          </a:p>
          <a:p>
            <a:pPr marL="0" indent="0">
              <a:buNone/>
            </a:pPr>
            <a:r>
              <a:rPr lang="pt-BR" dirty="0"/>
              <a:t>VI - não imposição ao devedor ou aos seus sócios de sacrifício maior do que aquele que decorreria da liquidação na falência.</a:t>
            </a:r>
          </a:p>
          <a:p>
            <a:pPr marL="0" indent="0">
              <a:buNone/>
            </a:pPr>
            <a:r>
              <a:rPr lang="pt-BR" dirty="0"/>
              <a:t>§ 7º O plano de recuperação judicial apresentado pelos credores poderá prever a capitalização dos créditos, inclusive com a consequente alteração do controle da sociedade devedora, permitido o exercício do direito de retirada pelo sócio do devedor.</a:t>
            </a:r>
          </a:p>
          <a:p>
            <a:pPr marL="0" indent="0">
              <a:buNone/>
            </a:pPr>
            <a:endParaRPr lang="pt-BR" dirty="0"/>
          </a:p>
        </p:txBody>
      </p:sp>
    </p:spTree>
    <p:extLst>
      <p:ext uri="{BB962C8B-B14F-4D97-AF65-F5344CB8AC3E}">
        <p14:creationId xmlns:p14="http://schemas.microsoft.com/office/powerpoint/2010/main" val="553985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E0951-E3B4-974A-8DE4-14FA3CD63BA0}"/>
              </a:ext>
            </a:extLst>
          </p:cNvPr>
          <p:cNvSpPr>
            <a:spLocks noGrp="1"/>
          </p:cNvSpPr>
          <p:nvPr>
            <p:ph type="title"/>
          </p:nvPr>
        </p:nvSpPr>
        <p:spPr/>
        <p:txBody>
          <a:bodyPr/>
          <a:lstStyle/>
          <a:p>
            <a:r>
              <a:rPr lang="pt-BR" dirty="0"/>
              <a:t>A criação de uma UPI, e a venda sem sucessão</a:t>
            </a:r>
          </a:p>
        </p:txBody>
      </p:sp>
      <p:sp>
        <p:nvSpPr>
          <p:cNvPr id="3" name="Espaço Reservado para Conteúdo 2">
            <a:extLst>
              <a:ext uri="{FF2B5EF4-FFF2-40B4-BE49-F238E27FC236}">
                <a16:creationId xmlns:a16="http://schemas.microsoft.com/office/drawing/2014/main" id="{0BDFB42F-BBCD-554D-A5D0-B9A09A8A1E5B}"/>
              </a:ext>
            </a:extLst>
          </p:cNvPr>
          <p:cNvSpPr>
            <a:spLocks noGrp="1"/>
          </p:cNvSpPr>
          <p:nvPr>
            <p:ph idx="1"/>
          </p:nvPr>
        </p:nvSpPr>
        <p:spPr/>
        <p:txBody>
          <a:bodyPr>
            <a:normAutofit fontScale="92500"/>
          </a:bodyPr>
          <a:lstStyle/>
          <a:p>
            <a:pPr marL="0" indent="0">
              <a:buNone/>
            </a:pPr>
            <a:r>
              <a:rPr lang="pt-BR" dirty="0"/>
              <a:t>DESDE QUE APROVADO PELO PLANO:</a:t>
            </a:r>
          </a:p>
          <a:p>
            <a:pPr marL="0" indent="0">
              <a:buNone/>
            </a:pPr>
            <a:endParaRPr lang="pt-BR" b="1" dirty="0"/>
          </a:p>
          <a:p>
            <a:pPr marL="0" indent="0">
              <a:buNone/>
            </a:pPr>
            <a:r>
              <a:rPr lang="pt-BR" dirty="0"/>
              <a:t>Artigo 60, Parágrafo-único.  O objeto da alienação estará livre de qualquer ônus e não haverá sucessão do arrematante nas obrigações do devedor de qualquer natureza, incluídas, mas não exclusivamente, as de </a:t>
            </a:r>
            <a:r>
              <a:rPr lang="pt-BR" sz="3800" b="1" dirty="0"/>
              <a:t>natureza ambiental, regulatória, administrativa, penal, anticorrupção, tributária e trabalhista, observado o disposto no § 1º do art. 141 desta Lei</a:t>
            </a:r>
            <a:r>
              <a:rPr lang="pt-BR" dirty="0"/>
              <a:t>.  </a:t>
            </a:r>
          </a:p>
          <a:p>
            <a:pPr marL="0" indent="0">
              <a:buNone/>
            </a:pPr>
            <a:r>
              <a:rPr lang="pt-BR" dirty="0"/>
              <a:t>    </a:t>
            </a:r>
          </a:p>
          <a:p>
            <a:pPr marL="0" indent="0">
              <a:buNone/>
            </a:pPr>
            <a:endParaRPr lang="pt-BR" dirty="0"/>
          </a:p>
        </p:txBody>
      </p:sp>
    </p:spTree>
    <p:extLst>
      <p:ext uri="{BB962C8B-B14F-4D97-AF65-F5344CB8AC3E}">
        <p14:creationId xmlns:p14="http://schemas.microsoft.com/office/powerpoint/2010/main" val="74799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76F717-AFC1-474D-947F-9C7E256B101D}"/>
              </a:ext>
            </a:extLst>
          </p:cNvPr>
          <p:cNvSpPr>
            <a:spLocks noGrp="1"/>
          </p:cNvSpPr>
          <p:nvPr>
            <p:ph type="title"/>
          </p:nvPr>
        </p:nvSpPr>
        <p:spPr/>
        <p:txBody>
          <a:bodyPr/>
          <a:lstStyle/>
          <a:p>
            <a:r>
              <a:rPr lang="pt-BR" dirty="0"/>
              <a:t>A questão da venda da empresa inteira como UPI</a:t>
            </a:r>
          </a:p>
        </p:txBody>
      </p:sp>
      <p:sp>
        <p:nvSpPr>
          <p:cNvPr id="3" name="Espaço Reservado para Conteúdo 2">
            <a:extLst>
              <a:ext uri="{FF2B5EF4-FFF2-40B4-BE49-F238E27FC236}">
                <a16:creationId xmlns:a16="http://schemas.microsoft.com/office/drawing/2014/main" id="{BAEC78E1-20C6-2844-9E1E-63D773CDAD3B}"/>
              </a:ext>
            </a:extLst>
          </p:cNvPr>
          <p:cNvSpPr>
            <a:spLocks noGrp="1"/>
          </p:cNvSpPr>
          <p:nvPr>
            <p:ph idx="1"/>
          </p:nvPr>
        </p:nvSpPr>
        <p:spPr/>
        <p:txBody>
          <a:bodyPr>
            <a:normAutofit fontScale="77500" lnSpcReduction="20000"/>
          </a:bodyPr>
          <a:lstStyle/>
          <a:p>
            <a:pPr marL="0" indent="0">
              <a:buNone/>
            </a:pPr>
            <a:r>
              <a:rPr lang="pt-BR" dirty="0"/>
              <a:t>Lei permite:</a:t>
            </a:r>
          </a:p>
          <a:p>
            <a:pPr marL="0" indent="0">
              <a:buNone/>
            </a:pPr>
            <a:endParaRPr lang="pt-BR" dirty="0"/>
          </a:p>
          <a:p>
            <a:pPr marL="0" indent="0">
              <a:buNone/>
            </a:pPr>
            <a:r>
              <a:rPr lang="pt-BR" dirty="0"/>
              <a:t>XVIII - </a:t>
            </a:r>
            <a:r>
              <a:rPr lang="pt-BR" b="1" dirty="0"/>
              <a:t>venda integral da devedora, desde que garantidas aos credores não submetidos ou não aderentes condições, no mínimo, equivalentes àquelas que teriam na falência, hipótese em que será, para todos os fins, considerada unidade produtiva isolada</a:t>
            </a:r>
          </a:p>
          <a:p>
            <a:pPr marL="0" indent="0">
              <a:buNone/>
            </a:pPr>
            <a:r>
              <a:rPr lang="pt-BR" b="1" dirty="0"/>
              <a:t>Segundo Francisco </a:t>
            </a:r>
            <a:r>
              <a:rPr lang="pt-BR" b="1" dirty="0" err="1"/>
              <a:t>Satiro</a:t>
            </a:r>
            <a:r>
              <a:rPr lang="pt-BR" b="1" dirty="0"/>
              <a:t>, é quase um meio termo entre ¨</a:t>
            </a:r>
            <a:r>
              <a:rPr lang="pt-BR" b="1" i="1" dirty="0"/>
              <a:t>a falência com perda significativa do valor do negócio e a continuidade, com o devedor apropriando-se da maior parte da mais-valia que a recuperação judicial proporciona¨.</a:t>
            </a:r>
          </a:p>
          <a:p>
            <a:pPr marL="0" indent="0">
              <a:buNone/>
            </a:pPr>
            <a:endParaRPr lang="pt-BR" b="1" dirty="0"/>
          </a:p>
          <a:p>
            <a:pPr marL="0" indent="0">
              <a:buNone/>
            </a:pPr>
            <a:r>
              <a:rPr lang="pt-BR" dirty="0"/>
              <a:t>É uma forma mais segura de comprar uma empresa inteira: para comprar empresa em crise, pode-se propor que a vendedora entre em RJ primeiro....</a:t>
            </a:r>
          </a:p>
          <a:p>
            <a:pPr marL="0" indent="0">
              <a:buNone/>
            </a:pPr>
            <a:endParaRPr lang="pt-BR" b="1" dirty="0"/>
          </a:p>
          <a:p>
            <a:pPr marL="0" indent="0">
              <a:buNone/>
            </a:pPr>
            <a:r>
              <a:rPr lang="pt-BR" b="1" dirty="0"/>
              <a:t>Crédito fiscal </a:t>
            </a:r>
            <a:r>
              <a:rPr lang="pt-BR" b="1" dirty="0" err="1"/>
              <a:t>nao</a:t>
            </a:r>
            <a:r>
              <a:rPr lang="pt-BR" b="1" dirty="0"/>
              <a:t> participa da recuperação judicial. Quem paga o fisco nesta hipótese? </a:t>
            </a:r>
            <a:endParaRPr lang="pt-BR" dirty="0"/>
          </a:p>
        </p:txBody>
      </p:sp>
    </p:spTree>
    <p:extLst>
      <p:ext uri="{BB962C8B-B14F-4D97-AF65-F5344CB8AC3E}">
        <p14:creationId xmlns:p14="http://schemas.microsoft.com/office/powerpoint/2010/main" val="2401706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6BD438-C961-864F-BBD7-4BD793DEA1E9}"/>
              </a:ext>
            </a:extLst>
          </p:cNvPr>
          <p:cNvSpPr>
            <a:spLocks noGrp="1"/>
          </p:cNvSpPr>
          <p:nvPr>
            <p:ph type="title"/>
          </p:nvPr>
        </p:nvSpPr>
        <p:spPr/>
        <p:txBody>
          <a:bodyPr/>
          <a:lstStyle/>
          <a:p>
            <a:r>
              <a:rPr lang="pt-BR" dirty="0"/>
              <a:t>A LRF prevê  a exigência de CND.</a:t>
            </a:r>
          </a:p>
        </p:txBody>
      </p:sp>
      <p:sp>
        <p:nvSpPr>
          <p:cNvPr id="3" name="Espaço Reservado para Conteúdo 2">
            <a:extLst>
              <a:ext uri="{FF2B5EF4-FFF2-40B4-BE49-F238E27FC236}">
                <a16:creationId xmlns:a16="http://schemas.microsoft.com/office/drawing/2014/main" id="{0FB6CBF1-AFB6-464E-AE89-3A572033C5E8}"/>
              </a:ext>
            </a:extLst>
          </p:cNvPr>
          <p:cNvSpPr>
            <a:spLocks noGrp="1"/>
          </p:cNvSpPr>
          <p:nvPr>
            <p:ph idx="1"/>
          </p:nvPr>
        </p:nvSpPr>
        <p:spPr/>
        <p:txBody>
          <a:bodyPr>
            <a:normAutofit fontScale="92500" lnSpcReduction="20000"/>
          </a:bodyPr>
          <a:lstStyle/>
          <a:p>
            <a:r>
              <a:rPr lang="pt-BR" dirty="0"/>
              <a:t>Art. 57. Após a juntada aos autos do plano aprovado pela </a:t>
            </a:r>
            <a:r>
              <a:rPr lang="pt-BR" dirty="0" err="1"/>
              <a:t>assembléia</a:t>
            </a:r>
            <a:r>
              <a:rPr lang="pt-BR" dirty="0"/>
              <a:t>-geral de credores ou decorrido o prazo previsto no art. 55 desta Lei sem objeção de credores, o devedor apresentará certidões negativas de débitos tributários nos termos dos </a:t>
            </a:r>
            <a:r>
              <a:rPr lang="pt-BR" dirty="0">
                <a:hlinkClick r:id="rId2"/>
              </a:rPr>
              <a:t>arts. 151, </a:t>
            </a:r>
            <a:r>
              <a:rPr lang="pt-BR" dirty="0">
                <a:hlinkClick r:id="rId3"/>
              </a:rPr>
              <a:t>205, 206 da Lei nº 5.172, de 25 de outubro de 1966 </a:t>
            </a:r>
            <a:r>
              <a:rPr lang="pt-BR" dirty="0"/>
              <a:t>- Código Tributário Nacional.</a:t>
            </a:r>
          </a:p>
          <a:p>
            <a:endParaRPr lang="pt-BR" dirty="0"/>
          </a:p>
          <a:p>
            <a:r>
              <a:rPr lang="pt-BR" dirty="0"/>
              <a:t>A jurisprudência dispensava essa exigência, afirmando que faltava a previsão de parcelamento especial para as empresas em recuperação.</a:t>
            </a:r>
          </a:p>
          <a:p>
            <a:endParaRPr lang="pt-BR" dirty="0"/>
          </a:p>
          <a:p>
            <a:endParaRPr lang="pt-BR" dirty="0"/>
          </a:p>
          <a:p>
            <a:r>
              <a:rPr lang="pt-BR" dirty="0"/>
              <a:t>Em 2014 criou-se regime especial de parcelamento, melhorado em 2020. Alguns juízes continuam dispensando o prévio parcelamento como condição para homologar os planos, apesar da lei exigir a CND.</a:t>
            </a:r>
          </a:p>
        </p:txBody>
      </p:sp>
    </p:spTree>
    <p:extLst>
      <p:ext uri="{BB962C8B-B14F-4D97-AF65-F5344CB8AC3E}">
        <p14:creationId xmlns:p14="http://schemas.microsoft.com/office/powerpoint/2010/main" val="17459682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F10A61-D2EE-F241-B630-3963F21A05E0}"/>
              </a:ext>
            </a:extLst>
          </p:cNvPr>
          <p:cNvSpPr>
            <a:spLocks noGrp="1"/>
          </p:cNvSpPr>
          <p:nvPr>
            <p:ph type="title"/>
          </p:nvPr>
        </p:nvSpPr>
        <p:spPr/>
        <p:txBody>
          <a:bodyPr>
            <a:normAutofit fontScale="90000"/>
          </a:bodyPr>
          <a:lstStyle/>
          <a:p>
            <a:r>
              <a:rPr lang="pt-BR" dirty="0"/>
              <a:t>Como resolver o passivo fiscal da empresa  em RJ? A lei 10522, reformada em 2020, dá 3 caminhos para a </a:t>
            </a:r>
            <a:r>
              <a:rPr lang="pt-BR" dirty="0" err="1"/>
              <a:t>recuperanda</a:t>
            </a:r>
            <a:endParaRPr lang="pt-BR" dirty="0"/>
          </a:p>
        </p:txBody>
      </p:sp>
      <p:sp>
        <p:nvSpPr>
          <p:cNvPr id="3" name="Espaço Reservado para Conteúdo 2">
            <a:extLst>
              <a:ext uri="{FF2B5EF4-FFF2-40B4-BE49-F238E27FC236}">
                <a16:creationId xmlns:a16="http://schemas.microsoft.com/office/drawing/2014/main" id="{8A4CB789-D8F5-4344-BFE3-C635ADD6A90A}"/>
              </a:ext>
            </a:extLst>
          </p:cNvPr>
          <p:cNvSpPr>
            <a:spLocks noGrp="1"/>
          </p:cNvSpPr>
          <p:nvPr>
            <p:ph idx="1"/>
          </p:nvPr>
        </p:nvSpPr>
        <p:spPr/>
        <p:txBody>
          <a:bodyPr>
            <a:normAutofit fontScale="85000" lnSpcReduction="20000"/>
          </a:bodyPr>
          <a:lstStyle/>
          <a:p>
            <a:pPr marL="514350" indent="-514350">
              <a:buAutoNum type="arabicParenR"/>
            </a:pPr>
            <a:r>
              <a:rPr lang="pt-BR" dirty="0"/>
              <a:t>Parcelamento em 120 vezes, pagando-se 0,5% da dívida por mês no primeiro ano, 0,6% ao mês no seguinte, e dividindo-se o saldo entre os meses do período restante;</a:t>
            </a:r>
          </a:p>
          <a:p>
            <a:pPr marL="514350" indent="-514350">
              <a:buAutoNum type="arabicParenR"/>
            </a:pPr>
            <a:r>
              <a:rPr lang="pt-BR" dirty="0"/>
              <a:t> Uso de de créditos decorrentes de prejuízo fiscal e de base de cálculo negativa da Contribuição Social sobre o Lucro Líquido (CSLL) ou com outros créditos fiscais para abater até 30% da dívida total, e parcelamento do saldo em 84 parcelas;</a:t>
            </a:r>
          </a:p>
          <a:p>
            <a:pPr marL="514350" indent="-514350">
              <a:buAutoNum type="arabicParenR"/>
            </a:pPr>
            <a:r>
              <a:rPr lang="pt-BR" b="1" dirty="0"/>
              <a:t>Melhor opção</a:t>
            </a:r>
            <a:r>
              <a:rPr lang="pt-BR" dirty="0"/>
              <a:t>: Fazer à Receita proposta de transação penal, o que permite pedir desconto de até 70% da divida e parcelar em 120 vezes. A aceitação pelo fisco dependerá de uma análise que considera, entre outros fatores postos na lei: a) a </a:t>
            </a:r>
            <a:r>
              <a:rPr lang="pt-BR" dirty="0" err="1"/>
              <a:t>recuperabilidade</a:t>
            </a:r>
            <a:r>
              <a:rPr lang="pt-BR" dirty="0"/>
              <a:t> do crédito, inclusive considerando eventual prognóstico em caso de falência, </a:t>
            </a:r>
            <a:r>
              <a:rPr lang="pt-BR" dirty="0" err="1"/>
              <a:t>b</a:t>
            </a:r>
            <a:r>
              <a:rPr lang="pt-BR" dirty="0"/>
              <a:t>) a proporção entre o passivo fiscal e o restante das dívidas do sujeito passivo; e  </a:t>
            </a:r>
            <a:r>
              <a:rPr lang="pt-BR" dirty="0" err="1"/>
              <a:t>c</a:t>
            </a:r>
            <a:r>
              <a:rPr lang="pt-BR" dirty="0"/>
              <a:t>) o porte e a quantidade de vínculos empregatícios mantidos pela pessoa jurídica;     </a:t>
            </a:r>
          </a:p>
        </p:txBody>
      </p:sp>
    </p:spTree>
    <p:extLst>
      <p:ext uri="{BB962C8B-B14F-4D97-AF65-F5344CB8AC3E}">
        <p14:creationId xmlns:p14="http://schemas.microsoft.com/office/powerpoint/2010/main" val="2707135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14119E-6B9E-3248-9745-2F89EB217653}"/>
              </a:ext>
            </a:extLst>
          </p:cNvPr>
          <p:cNvSpPr>
            <a:spLocks noGrp="1"/>
          </p:cNvSpPr>
          <p:nvPr>
            <p:ph type="title"/>
          </p:nvPr>
        </p:nvSpPr>
        <p:spPr/>
        <p:txBody>
          <a:bodyPr>
            <a:normAutofit fontScale="90000"/>
          </a:bodyPr>
          <a:lstStyle/>
          <a:p>
            <a:r>
              <a:rPr lang="pt-BR" dirty="0"/>
              <a:t>Um precedente complicado: multas não tributárias cobradas por execução fiscal não participam da recuperação .</a:t>
            </a:r>
          </a:p>
        </p:txBody>
      </p:sp>
      <p:sp>
        <p:nvSpPr>
          <p:cNvPr id="3" name="Espaço Reservado para Conteúdo 2">
            <a:extLst>
              <a:ext uri="{FF2B5EF4-FFF2-40B4-BE49-F238E27FC236}">
                <a16:creationId xmlns:a16="http://schemas.microsoft.com/office/drawing/2014/main" id="{FE8ACD12-8C91-B84A-B85C-9FEFD63E220B}"/>
              </a:ext>
            </a:extLst>
          </p:cNvPr>
          <p:cNvSpPr>
            <a:spLocks noGrp="1"/>
          </p:cNvSpPr>
          <p:nvPr>
            <p:ph idx="1"/>
          </p:nvPr>
        </p:nvSpPr>
        <p:spPr/>
        <p:txBody>
          <a:bodyPr>
            <a:normAutofit lnSpcReduction="10000"/>
          </a:bodyPr>
          <a:lstStyle/>
          <a:p>
            <a:r>
              <a:rPr lang="pt-BR" dirty="0"/>
              <a:t>O STJ, no julgamento do Recurso Especial nº 1.931.633/GO de relatoria da Ministra Nancy </a:t>
            </a:r>
            <a:r>
              <a:rPr lang="pt-BR" dirty="0" err="1"/>
              <a:t>Andrighi</a:t>
            </a:r>
            <a:r>
              <a:rPr lang="pt-BR" dirty="0"/>
              <a:t>, reputou que, “em que pese a dicção aparentemente restritiva da norma do caput do art. 187 do CTN, a interpretação conjugada das demais disposições que regem a cobrança dos créditos da Fazenda Pública insertas na Lei de Execução Fiscal, bem como daquelas integrantes da própria Lei 11.101/05 e da Lei 10.522/02, autorizam a conclusão de que, para fins de não sujeição aos efeitos do plano de recuperação judicial, a natureza tributária ou não tributária do valor devido é irrelevante”.</a:t>
            </a:r>
          </a:p>
          <a:p>
            <a:r>
              <a:rPr lang="pt-BR" dirty="0"/>
              <a:t>Logo, os credores acabam sendo penalizados.</a:t>
            </a:r>
          </a:p>
          <a:p>
            <a:r>
              <a:rPr lang="pt-BR" dirty="0"/>
              <a:t>O problema das dividas das empresas da </a:t>
            </a:r>
            <a:r>
              <a:rPr lang="pt-BR" dirty="0" err="1"/>
              <a:t>Lavajato</a:t>
            </a:r>
            <a:r>
              <a:rPr lang="pt-BR" dirty="0"/>
              <a:t>.</a:t>
            </a:r>
          </a:p>
        </p:txBody>
      </p:sp>
    </p:spTree>
    <p:extLst>
      <p:ext uri="{BB962C8B-B14F-4D97-AF65-F5344CB8AC3E}">
        <p14:creationId xmlns:p14="http://schemas.microsoft.com/office/powerpoint/2010/main" val="11733664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5ADCE6-09EF-F346-BC2C-8B9C45A65636}"/>
              </a:ext>
            </a:extLst>
          </p:cNvPr>
          <p:cNvSpPr>
            <a:spLocks noGrp="1"/>
          </p:cNvSpPr>
          <p:nvPr>
            <p:ph type="title"/>
          </p:nvPr>
        </p:nvSpPr>
        <p:spPr/>
        <p:txBody>
          <a:bodyPr>
            <a:normAutofit/>
          </a:bodyPr>
          <a:lstStyle/>
          <a:p>
            <a:r>
              <a:rPr lang="pt-BR" dirty="0"/>
              <a:t>CONVOLAÇAO EM FALÊNCIA VS. PEDIDO AUTÔNOMO DE FALÊNCIA</a:t>
            </a:r>
          </a:p>
        </p:txBody>
      </p:sp>
      <p:sp>
        <p:nvSpPr>
          <p:cNvPr id="3" name="Espaço Reservado para Conteúdo 2">
            <a:extLst>
              <a:ext uri="{FF2B5EF4-FFF2-40B4-BE49-F238E27FC236}">
                <a16:creationId xmlns:a16="http://schemas.microsoft.com/office/drawing/2014/main" id="{E0B8F646-0FA9-E74F-8718-A7A4641B41CE}"/>
              </a:ext>
            </a:extLst>
          </p:cNvPr>
          <p:cNvSpPr>
            <a:spLocks noGrp="1"/>
          </p:cNvSpPr>
          <p:nvPr>
            <p:ph idx="1"/>
          </p:nvPr>
        </p:nvSpPr>
        <p:spPr/>
        <p:txBody>
          <a:bodyPr>
            <a:normAutofit fontScale="62500" lnSpcReduction="20000"/>
          </a:bodyPr>
          <a:lstStyle/>
          <a:p>
            <a:pPr marL="0" indent="0">
              <a:buNone/>
            </a:pPr>
            <a:r>
              <a:rPr lang="pt-BR" dirty="0"/>
              <a:t>PLANO DESCUMPRIDO NA FASE JUDICIAL DE ATÉ 2 ANOS: CONVOLAÇÃO EM FALÊNCIA</a:t>
            </a:r>
          </a:p>
          <a:p>
            <a:pPr marL="0" indent="0">
              <a:buNone/>
            </a:pPr>
            <a:r>
              <a:rPr lang="pt-BR" dirty="0"/>
              <a:t>PLANO DESCUMPRIDO NA FASE EXTRAJUDICIAL: EXECUÇÃO ESPECÍFICA OU PEDIDO AUTÔNOMO</a:t>
            </a:r>
          </a:p>
          <a:p>
            <a:endParaRPr lang="pt-BR" dirty="0"/>
          </a:p>
          <a:p>
            <a:endParaRPr lang="pt-BR" dirty="0"/>
          </a:p>
          <a:p>
            <a:r>
              <a:rPr lang="pt-BR" dirty="0"/>
              <a:t>Art. 61. Proferida a decisão prevista no art. 58 desta Lei, o juiz poderá determinar a manutenção do devedor em recuperação judicial até que sejam cumpridas todas as obrigações previstas no plano que vencerem até, no máximo, 2 (dois) anos depois da concessão da recuperação judicial, independentemente do eventual período de carência.     </a:t>
            </a:r>
          </a:p>
          <a:p>
            <a:r>
              <a:rPr lang="pt-BR" dirty="0"/>
              <a:t>§ 1º Durante o período estabelecido no </a:t>
            </a:r>
            <a:r>
              <a:rPr lang="pt-BR" b="1" dirty="0"/>
              <a:t>caput </a:t>
            </a:r>
            <a:r>
              <a:rPr lang="pt-BR" dirty="0"/>
              <a:t>deste artigo, o descumprimento de qualquer obrigação prevista no plano acarretará a convolação da recuperação em falência, nos termos do art. 73 desta Lei.</a:t>
            </a:r>
          </a:p>
          <a:p>
            <a:r>
              <a:rPr lang="pt-BR" dirty="0"/>
              <a:t>§ 2º Decretada a falência, os credores terão reconstituídos seus direitos e garantias nas condições originalmente contratadas, deduzidos os valores eventualmente pagos e ressalvados os atos validamente praticados no âmbito da recuperação judicial.</a:t>
            </a:r>
          </a:p>
          <a:p>
            <a:r>
              <a:rPr lang="pt-BR" dirty="0"/>
              <a:t>Art. 62. Após o período previsto no art. 61 desta Lei, no caso de descumprimento de qualquer obrigação prevista no plano de recuperação judicial, qualquer credor poderá requerer a execução específica ou a falência com base no art. 94 desta Lei.</a:t>
            </a:r>
          </a:p>
          <a:p>
            <a:pPr marL="0" indent="0">
              <a:buNone/>
            </a:pPr>
            <a:endParaRPr lang="pt-BR" dirty="0"/>
          </a:p>
        </p:txBody>
      </p:sp>
    </p:spTree>
    <p:extLst>
      <p:ext uri="{BB962C8B-B14F-4D97-AF65-F5344CB8AC3E}">
        <p14:creationId xmlns:p14="http://schemas.microsoft.com/office/powerpoint/2010/main" val="7798331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1F8564-D35A-8148-8EE6-EC24C4957728}"/>
              </a:ext>
            </a:extLst>
          </p:cNvPr>
          <p:cNvSpPr>
            <a:spLocks noGrp="1"/>
          </p:cNvSpPr>
          <p:nvPr>
            <p:ph type="title"/>
          </p:nvPr>
        </p:nvSpPr>
        <p:spPr/>
        <p:txBody>
          <a:bodyPr/>
          <a:lstStyle/>
          <a:p>
            <a:r>
              <a:rPr lang="pt-BR" dirty="0"/>
              <a:t>Convolação da Recuperação em Falência</a:t>
            </a:r>
          </a:p>
        </p:txBody>
      </p:sp>
      <p:sp>
        <p:nvSpPr>
          <p:cNvPr id="3" name="Espaço Reservado para Conteúdo 2">
            <a:extLst>
              <a:ext uri="{FF2B5EF4-FFF2-40B4-BE49-F238E27FC236}">
                <a16:creationId xmlns:a16="http://schemas.microsoft.com/office/drawing/2014/main" id="{D63DF0D4-7D46-BA45-A6F1-28CA0640780E}"/>
              </a:ext>
            </a:extLst>
          </p:cNvPr>
          <p:cNvSpPr>
            <a:spLocks noGrp="1"/>
          </p:cNvSpPr>
          <p:nvPr>
            <p:ph idx="1"/>
          </p:nvPr>
        </p:nvSpPr>
        <p:spPr/>
        <p:txBody>
          <a:bodyPr>
            <a:normAutofit fontScale="70000" lnSpcReduction="20000"/>
          </a:bodyPr>
          <a:lstStyle/>
          <a:p>
            <a:pPr marL="0" indent="0">
              <a:buNone/>
            </a:pPr>
            <a:r>
              <a:rPr lang="pt-BR" dirty="0"/>
              <a:t>Art. 73. O juiz decretará a falência durante o processo de recuperação judicial:</a:t>
            </a:r>
          </a:p>
          <a:p>
            <a:pPr marL="0" indent="0">
              <a:buNone/>
            </a:pPr>
            <a:r>
              <a:rPr lang="pt-BR" dirty="0" err="1"/>
              <a:t>I</a:t>
            </a:r>
            <a:r>
              <a:rPr lang="pt-BR" dirty="0"/>
              <a:t> – por deliberação da </a:t>
            </a:r>
            <a:r>
              <a:rPr lang="pt-BR" dirty="0" err="1"/>
              <a:t>assembléia</a:t>
            </a:r>
            <a:r>
              <a:rPr lang="pt-BR" dirty="0"/>
              <a:t>-geral de credores, na forma do art. 42 desta Lei;</a:t>
            </a:r>
          </a:p>
          <a:p>
            <a:pPr marL="0" indent="0">
              <a:buNone/>
            </a:pPr>
            <a:r>
              <a:rPr lang="pt-BR" dirty="0"/>
              <a:t>II – pela não apresentação, pelo devedor, do plano de recuperação no prazo do art. 53 desta Lei (HÁ PRECEDENTES DE PRORROGAÇAO PELO JUIZ);</a:t>
            </a:r>
          </a:p>
          <a:p>
            <a:pPr marL="0" indent="0">
              <a:buNone/>
            </a:pPr>
            <a:r>
              <a:rPr lang="pt-BR" dirty="0"/>
              <a:t>III - quando não aplicado o disposto nos §§ 4º, 5º e 6º do art. 56 desta Lei, ou rejeitado o plano de recuperação judicial proposto pelos credores, nos termos do § 7º do art. 56 e do art. 58-A desta Lei;</a:t>
            </a:r>
          </a:p>
          <a:p>
            <a:pPr marL="0" indent="0">
              <a:buNone/>
            </a:pPr>
            <a:r>
              <a:rPr lang="pt-BR" dirty="0"/>
              <a:t>IV – por descumprimento de qualquer obrigação assumida no plano de recuperação, na forma do § 1º do art. 61 desta Lei.</a:t>
            </a:r>
          </a:p>
          <a:p>
            <a:pPr marL="0" indent="0">
              <a:buNone/>
            </a:pPr>
            <a:r>
              <a:rPr lang="pt-BR" dirty="0"/>
              <a:t>V - por descumprimento dos parcelamentos referidos no art. 68 desta Lei ou da transação prevista no </a:t>
            </a:r>
            <a:r>
              <a:rPr lang="pt-BR" dirty="0">
                <a:hlinkClick r:id="rId2"/>
              </a:rPr>
              <a:t>art. 10-C da Lei nº 10.522, de 19 de julho de 2002</a:t>
            </a:r>
            <a:r>
              <a:rPr lang="pt-BR" dirty="0"/>
              <a:t>;  (É UM ABSURDO, POIS A DÍVIDA FISCAL NAO ESTÁ SUJEITA À RJ, E PODE SER EXECUTADA); e   </a:t>
            </a:r>
          </a:p>
          <a:p>
            <a:pPr marL="0" indent="0">
              <a:buNone/>
            </a:pPr>
            <a:r>
              <a:rPr lang="pt-BR" dirty="0"/>
              <a:t>VI - quando identificado o esvaziamento patrimonial da devedora que implique liquidação substancial da empresa, em prejuízo de credores não sujeitos à recuperação judicial, inclusive as Fazendas Públicas.   </a:t>
            </a:r>
          </a:p>
          <a:p>
            <a:pPr marL="0" indent="0">
              <a:buNone/>
            </a:pPr>
            <a:endParaRPr lang="pt-BR" dirty="0"/>
          </a:p>
        </p:txBody>
      </p:sp>
    </p:spTree>
    <p:extLst>
      <p:ext uri="{BB962C8B-B14F-4D97-AF65-F5344CB8AC3E}">
        <p14:creationId xmlns:p14="http://schemas.microsoft.com/office/powerpoint/2010/main" val="2937388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604D691-BFC4-884B-84CA-7CAC890AE622}"/>
              </a:ext>
            </a:extLst>
          </p:cNvPr>
          <p:cNvSpPr>
            <a:spLocks noGrp="1"/>
          </p:cNvSpPr>
          <p:nvPr>
            <p:ph type="title"/>
          </p:nvPr>
        </p:nvSpPr>
        <p:spPr>
          <a:xfrm>
            <a:off x="586478" y="1683756"/>
            <a:ext cx="3115265" cy="2396359"/>
          </a:xfrm>
        </p:spPr>
        <p:txBody>
          <a:bodyPr anchor="b">
            <a:normAutofit/>
          </a:bodyPr>
          <a:lstStyle/>
          <a:p>
            <a:pPr algn="r"/>
            <a:r>
              <a:rPr lang="pt-BR" sz="4000">
                <a:solidFill>
                  <a:srgbClr val="FFFFFF"/>
                </a:solidFill>
              </a:rPr>
              <a:t>Lei 14.112</a:t>
            </a:r>
          </a:p>
        </p:txBody>
      </p:sp>
      <p:graphicFrame>
        <p:nvGraphicFramePr>
          <p:cNvPr id="5" name="Espaço Reservado para Conteúdo 2">
            <a:extLst>
              <a:ext uri="{FF2B5EF4-FFF2-40B4-BE49-F238E27FC236}">
                <a16:creationId xmlns:a16="http://schemas.microsoft.com/office/drawing/2014/main" id="{084AD342-F527-7EB6-33EB-B27E90D10702}"/>
              </a:ext>
            </a:extLst>
          </p:cNvPr>
          <p:cNvGraphicFramePr>
            <a:graphicFrameLocks noGrp="1"/>
          </p:cNvGraphicFramePr>
          <p:nvPr>
            <p:ph idx="1"/>
            <p:extLst>
              <p:ext uri="{D42A27DB-BD31-4B8C-83A1-F6EECF244321}">
                <p14:modId xmlns:p14="http://schemas.microsoft.com/office/powerpoint/2010/main" val="73658635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2469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8159D1-BA12-254C-A79A-EDD07EB60216}"/>
              </a:ext>
            </a:extLst>
          </p:cNvPr>
          <p:cNvSpPr>
            <a:spLocks noGrp="1"/>
          </p:cNvSpPr>
          <p:nvPr>
            <p:ph type="title"/>
          </p:nvPr>
        </p:nvSpPr>
        <p:spPr/>
        <p:txBody>
          <a:bodyPr>
            <a:normAutofit fontScale="90000"/>
          </a:bodyPr>
          <a:lstStyle/>
          <a:p>
            <a:r>
              <a:rPr lang="pt-BR" dirty="0"/>
              <a:t>Como lidar com a crise do grupo de empresas: a consolidação e o problema da autonomia da PJ</a:t>
            </a:r>
          </a:p>
        </p:txBody>
      </p:sp>
      <p:sp>
        <p:nvSpPr>
          <p:cNvPr id="3" name="Espaço Reservado para Conteúdo 2">
            <a:extLst>
              <a:ext uri="{FF2B5EF4-FFF2-40B4-BE49-F238E27FC236}">
                <a16:creationId xmlns:a16="http://schemas.microsoft.com/office/drawing/2014/main" id="{BBFDF91E-6028-4E41-A849-F8D3AC15AF1D}"/>
              </a:ext>
            </a:extLst>
          </p:cNvPr>
          <p:cNvSpPr>
            <a:spLocks noGrp="1"/>
          </p:cNvSpPr>
          <p:nvPr>
            <p:ph idx="1"/>
          </p:nvPr>
        </p:nvSpPr>
        <p:spPr/>
        <p:txBody>
          <a:bodyPr>
            <a:normAutofit fontScale="47500" lnSpcReduction="20000"/>
          </a:bodyPr>
          <a:lstStyle/>
          <a:p>
            <a:pPr marL="0" indent="0">
              <a:buNone/>
            </a:pPr>
            <a:r>
              <a:rPr lang="pt-BR" dirty="0"/>
              <a:t>‘ </a:t>
            </a:r>
            <a:r>
              <a:rPr lang="pt-BR" dirty="0">
                <a:hlinkClick r:id="rId2"/>
              </a:rPr>
              <a:t>Art. 69-G. </a:t>
            </a:r>
            <a:r>
              <a:rPr lang="pt-BR" dirty="0"/>
              <a:t>Os devedores que atendam aos requisitos previstos nesta Lei e que integrem grupo sob controle societário comum poderão requerer recuperação judicial sob consolidação processual.</a:t>
            </a:r>
          </a:p>
          <a:p>
            <a:pPr marL="0" indent="0">
              <a:buNone/>
            </a:pPr>
            <a:r>
              <a:rPr lang="pt-BR" dirty="0"/>
              <a:t>§ 1º Cada devedor apresentará individualmente a documentação exigida no art. 51 desta Lei.</a:t>
            </a:r>
          </a:p>
          <a:p>
            <a:pPr marL="0" indent="0">
              <a:buNone/>
            </a:pPr>
            <a:r>
              <a:rPr lang="pt-BR" dirty="0"/>
              <a:t>§ 2º O juízo do local do principal estabelecimento entre os dos devedores é competente para deferir a recuperação judicial sob consolidação processual, em observância ao disposto no art. 3º desta Lei.</a:t>
            </a:r>
          </a:p>
          <a:p>
            <a:pPr marL="0" indent="0">
              <a:buNone/>
            </a:pPr>
            <a:r>
              <a:rPr lang="pt-BR" dirty="0"/>
              <a:t>§ 3º Exceto quando disciplinado de forma diversa, as demais disposições desta Lei aplicam-se aos casos de que trata esta </a:t>
            </a:r>
            <a:r>
              <a:rPr lang="pt-BR" dirty="0" err="1"/>
              <a:t>Seção</a:t>
            </a:r>
            <a:r>
              <a:rPr lang="pt-BR" dirty="0"/>
              <a:t>.’</a:t>
            </a:r>
          </a:p>
          <a:p>
            <a:pPr marL="0" indent="0">
              <a:buNone/>
            </a:pPr>
            <a:r>
              <a:rPr lang="pt-BR" dirty="0">
                <a:hlinkClick r:id="rId3"/>
              </a:rPr>
              <a:t>‘Art. 69-H. </a:t>
            </a:r>
            <a:r>
              <a:rPr lang="pt-BR" dirty="0"/>
              <a:t>Na hipótese de a documentação de cada devedor ser considerada adequada, apenas um administrador judicial será nomeado, observado o disposto na </a:t>
            </a:r>
            <a:r>
              <a:rPr lang="pt-BR" dirty="0" err="1"/>
              <a:t>Seção</a:t>
            </a:r>
            <a:r>
              <a:rPr lang="pt-BR" dirty="0"/>
              <a:t> III do Capítulo II desta Lei.’</a:t>
            </a:r>
          </a:p>
          <a:p>
            <a:pPr marL="0" indent="0">
              <a:buNone/>
            </a:pPr>
            <a:r>
              <a:rPr lang="pt-BR" dirty="0">
                <a:hlinkClick r:id="rId4"/>
              </a:rPr>
              <a:t>‘Art. 69-I. </a:t>
            </a:r>
            <a:r>
              <a:rPr lang="pt-BR" dirty="0"/>
              <a:t>A consolidação processual, prevista no art. 69-G desta Lei, acarreta a coordenação de atos processuais, garantida a independência dos devedores, dos seus ativos e dos seus passivos.</a:t>
            </a:r>
          </a:p>
          <a:p>
            <a:pPr marL="0" indent="0">
              <a:buNone/>
            </a:pPr>
            <a:r>
              <a:rPr lang="pt-BR" dirty="0"/>
              <a:t>§ 1º Os devedores proporão meios de recuperação independentes e específicos para a composição de seus passivos, admitida a sua apresentação em plano único.</a:t>
            </a:r>
          </a:p>
          <a:p>
            <a:pPr marL="0" indent="0">
              <a:buNone/>
            </a:pPr>
            <a:r>
              <a:rPr lang="pt-BR" dirty="0"/>
              <a:t>§ 2º Os credores de cada devedor deliberarão em assembleias-gerais de credores independentes.</a:t>
            </a:r>
          </a:p>
          <a:p>
            <a:pPr marL="0" indent="0">
              <a:buNone/>
            </a:pPr>
            <a:r>
              <a:rPr lang="pt-BR" dirty="0"/>
              <a:t>§ 3º Os quóruns de instalação e de deliberação das assembleias-gerais de que trata o § 2º deste artigo serão verificados, exclusivamente, em referência aos credores de cada devedor, e serão elaboradas atas para cada um dos devedores.</a:t>
            </a:r>
          </a:p>
          <a:p>
            <a:pPr marL="0" indent="0">
              <a:buNone/>
            </a:pPr>
            <a:r>
              <a:rPr lang="pt-BR" dirty="0"/>
              <a:t>§ 4º A consolidação processual não impede que alguns devedores obtenham a concessão da recuperação judicial e outros tenham a falência decretada.</a:t>
            </a:r>
          </a:p>
          <a:p>
            <a:pPr marL="0" indent="0">
              <a:buNone/>
            </a:pPr>
            <a:r>
              <a:rPr lang="pt-BR" dirty="0"/>
              <a:t>§ 5º Na hipótese prevista no § 4º deste artigo, o processo será desmembrado em tantos processos quantos forem necessários.’</a:t>
            </a:r>
          </a:p>
          <a:p>
            <a:pPr marL="0" indent="0">
              <a:buNone/>
            </a:pPr>
            <a:br>
              <a:rPr lang="pt-BR" dirty="0"/>
            </a:br>
            <a:endParaRPr lang="pt-BR" dirty="0"/>
          </a:p>
        </p:txBody>
      </p:sp>
    </p:spTree>
    <p:extLst>
      <p:ext uri="{BB962C8B-B14F-4D97-AF65-F5344CB8AC3E}">
        <p14:creationId xmlns:p14="http://schemas.microsoft.com/office/powerpoint/2010/main" val="3633518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017D40-6F9E-9A40-BD49-ACC38767E170}"/>
              </a:ext>
            </a:extLst>
          </p:cNvPr>
          <p:cNvSpPr>
            <a:spLocks noGrp="1"/>
          </p:cNvSpPr>
          <p:nvPr>
            <p:ph type="title"/>
          </p:nvPr>
        </p:nvSpPr>
        <p:spPr/>
        <p:txBody>
          <a:bodyPr/>
          <a:lstStyle/>
          <a:p>
            <a:r>
              <a:rPr lang="pt-BR" dirty="0"/>
              <a:t>Consolidação Substancial</a:t>
            </a:r>
          </a:p>
        </p:txBody>
      </p:sp>
      <p:sp>
        <p:nvSpPr>
          <p:cNvPr id="3" name="Espaço Reservado para Conteúdo 2">
            <a:extLst>
              <a:ext uri="{FF2B5EF4-FFF2-40B4-BE49-F238E27FC236}">
                <a16:creationId xmlns:a16="http://schemas.microsoft.com/office/drawing/2014/main" id="{E74B103E-6048-F846-8F6A-DE49CFB318BD}"/>
              </a:ext>
            </a:extLst>
          </p:cNvPr>
          <p:cNvSpPr>
            <a:spLocks noGrp="1"/>
          </p:cNvSpPr>
          <p:nvPr>
            <p:ph idx="1"/>
          </p:nvPr>
        </p:nvSpPr>
        <p:spPr/>
        <p:txBody>
          <a:bodyPr>
            <a:normAutofit fontScale="47500" lnSpcReduction="20000"/>
          </a:bodyPr>
          <a:lstStyle/>
          <a:p>
            <a:pPr marL="0" indent="0">
              <a:buNone/>
            </a:pPr>
            <a:r>
              <a:rPr lang="pt-BR" dirty="0">
                <a:hlinkClick r:id="rId2"/>
              </a:rPr>
              <a:t>‘Art. 69-J. </a:t>
            </a:r>
            <a:r>
              <a:rPr lang="pt-BR" dirty="0"/>
              <a:t>O juiz poderá, de forma excepcional, independentemente da realização de assembleia-geral, autorizar a consolidação substancial de ativos e passivos dos devedores integrantes do mesmo grupo econômico que estejam em recuperação judicial sob consolidação processual, apenas quando constatar a interconexão e a confusão entre ativos ou passivos dos devedores, de modo que não seja possível identificar a sua titularidade sem excessivo dispêndio de tempo ou de recursos, cumulativamente com a ocorrência de, no mínimo, 2 (duas) das seguintes hipóteses:</a:t>
            </a:r>
          </a:p>
          <a:p>
            <a:pPr marL="0" indent="0">
              <a:buNone/>
            </a:pPr>
            <a:r>
              <a:rPr lang="pt-BR" dirty="0" err="1"/>
              <a:t>I</a:t>
            </a:r>
            <a:r>
              <a:rPr lang="pt-BR" dirty="0"/>
              <a:t> - existência de garantias cruzadas;</a:t>
            </a:r>
          </a:p>
          <a:p>
            <a:pPr marL="0" indent="0">
              <a:buNone/>
            </a:pPr>
            <a:r>
              <a:rPr lang="pt-BR" dirty="0"/>
              <a:t>II - relação de controle ou de dependência;</a:t>
            </a:r>
          </a:p>
          <a:p>
            <a:pPr marL="0" indent="0">
              <a:buNone/>
            </a:pPr>
            <a:r>
              <a:rPr lang="pt-BR" dirty="0"/>
              <a:t>III - identidade total ou parcial do quadro societário; e</a:t>
            </a:r>
          </a:p>
          <a:p>
            <a:pPr marL="0" indent="0">
              <a:buNone/>
            </a:pPr>
            <a:r>
              <a:rPr lang="pt-BR" dirty="0"/>
              <a:t>IV - atuação conjunta no mercado entre os postulantes.’</a:t>
            </a:r>
          </a:p>
          <a:p>
            <a:pPr marL="0" indent="0">
              <a:buNone/>
            </a:pPr>
            <a:r>
              <a:rPr lang="pt-BR" dirty="0">
                <a:hlinkClick r:id="rId3"/>
              </a:rPr>
              <a:t>‘Art. 69-K </a:t>
            </a:r>
            <a:r>
              <a:rPr lang="pt-BR" dirty="0"/>
              <a:t>. Em decorrência da consolidação substancial, ativos e passivos de devedores serão tratados como se pertencessem a um único devedor.</a:t>
            </a:r>
          </a:p>
          <a:p>
            <a:pPr marL="0" indent="0">
              <a:buNone/>
            </a:pPr>
            <a:r>
              <a:rPr lang="pt-BR" dirty="0"/>
              <a:t>§ 1º A consolidação substancial acarretará a extinção imediata de garantias fidejussórias e de créditos detidos por um devedor em face de outro.</a:t>
            </a:r>
          </a:p>
          <a:p>
            <a:pPr marL="0" indent="0">
              <a:buNone/>
            </a:pPr>
            <a:r>
              <a:rPr lang="pt-BR" dirty="0"/>
              <a:t>§ 2º A consolidação substancial não impactará a garantia real de nenhum credor, exceto mediante </a:t>
            </a:r>
            <a:r>
              <a:rPr lang="pt-BR" dirty="0" err="1"/>
              <a:t>aprovação</a:t>
            </a:r>
            <a:r>
              <a:rPr lang="pt-BR" dirty="0"/>
              <a:t> expressa do titular.’</a:t>
            </a:r>
          </a:p>
          <a:p>
            <a:pPr marL="0" indent="0">
              <a:buNone/>
            </a:pPr>
            <a:r>
              <a:rPr lang="pt-BR" dirty="0">
                <a:hlinkClick r:id="rId4"/>
              </a:rPr>
              <a:t>‘Art. 69-L </a:t>
            </a:r>
            <a:r>
              <a:rPr lang="pt-BR" dirty="0"/>
              <a:t>. Admitida a consolidação substancial, os devedores apresentarão plano unitário, que discriminará os meios de recuperação a serem empregados e será submetido a uma assembleia-geral de credores para a qual serão convocados os credores dos devedores.</a:t>
            </a:r>
          </a:p>
          <a:p>
            <a:pPr marL="0" indent="0">
              <a:buNone/>
            </a:pPr>
            <a:r>
              <a:rPr lang="pt-BR" dirty="0"/>
              <a:t>§ 1º As regras sobre deliberação e homologação previstas nesta Lei </a:t>
            </a:r>
            <a:r>
              <a:rPr lang="pt-BR" dirty="0" err="1"/>
              <a:t>serão</a:t>
            </a:r>
            <a:r>
              <a:rPr lang="pt-BR" dirty="0"/>
              <a:t> aplicadas à assembleia-geral de credores a que se refere o </a:t>
            </a:r>
            <a:r>
              <a:rPr lang="pt-BR" b="1" dirty="0"/>
              <a:t>caput </a:t>
            </a:r>
            <a:r>
              <a:rPr lang="pt-BR" dirty="0"/>
              <a:t>deste artigo.</a:t>
            </a:r>
          </a:p>
          <a:p>
            <a:pPr marL="0" indent="0">
              <a:buNone/>
            </a:pPr>
            <a:r>
              <a:rPr lang="pt-BR" dirty="0"/>
              <a:t>§ 2º A rejeição do plano unitário de que trata o </a:t>
            </a:r>
            <a:r>
              <a:rPr lang="pt-BR" b="1" dirty="0"/>
              <a:t>caput </a:t>
            </a:r>
            <a:r>
              <a:rPr lang="pt-BR" dirty="0"/>
              <a:t>deste artigo implicará a convolação da recuperação judicial em falência dos devedores sob </a:t>
            </a:r>
            <a:r>
              <a:rPr lang="pt-BR" dirty="0" err="1"/>
              <a:t>consolidação</a:t>
            </a:r>
            <a:r>
              <a:rPr lang="pt-BR" dirty="0"/>
              <a:t> substancial.’”</a:t>
            </a:r>
          </a:p>
          <a:p>
            <a:endParaRPr lang="pt-BR" dirty="0"/>
          </a:p>
          <a:p>
            <a:r>
              <a:rPr lang="pt-BR" dirty="0"/>
              <a:t>ANTES DA REFORMA DA LEI, FOI ADMITIDA CONSOLIDACAO SUBSTANCIAL NO CASO OI, SETTE BRASIL, OAS, etc...</a:t>
            </a:r>
          </a:p>
        </p:txBody>
      </p:sp>
    </p:spTree>
    <p:extLst>
      <p:ext uri="{BB962C8B-B14F-4D97-AF65-F5344CB8AC3E}">
        <p14:creationId xmlns:p14="http://schemas.microsoft.com/office/powerpoint/2010/main" val="4930796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60826-4408-F945-A3EE-F863EAB28ED4}"/>
              </a:ext>
            </a:extLst>
          </p:cNvPr>
          <p:cNvSpPr>
            <a:spLocks noGrp="1"/>
          </p:cNvSpPr>
          <p:nvPr>
            <p:ph type="title"/>
          </p:nvPr>
        </p:nvSpPr>
        <p:spPr/>
        <p:txBody>
          <a:bodyPr/>
          <a:lstStyle/>
          <a:p>
            <a:r>
              <a:rPr lang="pt-BR" dirty="0"/>
              <a:t>Recuperação Extrajudicial</a:t>
            </a:r>
          </a:p>
        </p:txBody>
      </p:sp>
      <p:sp>
        <p:nvSpPr>
          <p:cNvPr id="3" name="Espaço Reservado para Conteúdo 2">
            <a:extLst>
              <a:ext uri="{FF2B5EF4-FFF2-40B4-BE49-F238E27FC236}">
                <a16:creationId xmlns:a16="http://schemas.microsoft.com/office/drawing/2014/main" id="{8BD5B353-22EE-4443-BB8D-389740A91973}"/>
              </a:ext>
            </a:extLst>
          </p:cNvPr>
          <p:cNvSpPr>
            <a:spLocks noGrp="1"/>
          </p:cNvSpPr>
          <p:nvPr>
            <p:ph idx="1"/>
          </p:nvPr>
        </p:nvSpPr>
        <p:spPr/>
        <p:txBody>
          <a:bodyPr>
            <a:normAutofit fontScale="55000" lnSpcReduction="20000"/>
          </a:bodyPr>
          <a:lstStyle/>
          <a:p>
            <a:pPr marL="0" indent="0">
              <a:buNone/>
            </a:pPr>
            <a:r>
              <a:rPr lang="pt-BR" dirty="0"/>
              <a:t>Art. 161. O devedor que preencher os requisitos do art. 48 desta Lei poderá propor e negociar com credores plano de recuperação extrajudicial.</a:t>
            </a:r>
          </a:p>
          <a:p>
            <a:pPr marL="0" indent="0">
              <a:buNone/>
            </a:pPr>
            <a:r>
              <a:rPr lang="pt-BR" dirty="0"/>
              <a:t>§ 1º Estão sujeitos à recuperação extrajudicial todos os créditos existentes na data do pedido, exceto os créditos de natureza tributária e aqueles previstos no § 3º do art. 49 e no inciso II do </a:t>
            </a:r>
            <a:r>
              <a:rPr lang="pt-BR" b="1" dirty="0"/>
              <a:t>caput</a:t>
            </a:r>
            <a:r>
              <a:rPr lang="pt-BR" dirty="0"/>
              <a:t> do art. 86 desta Lei, e a sujeição dos créditos de natureza trabalhista e por acidentes de trabalho exige negociação coletiva com o sindicato da respectiva categoria profissional.      </a:t>
            </a:r>
          </a:p>
          <a:p>
            <a:pPr marL="0" indent="0">
              <a:buNone/>
            </a:pPr>
            <a:r>
              <a:rPr lang="pt-BR" dirty="0"/>
              <a:t>§ 2º O plano não poderá contemplar o pagamento antecipado de dívidas nem tratamento desfavorável aos credores que a ele não estejam sujeitos.</a:t>
            </a:r>
          </a:p>
          <a:p>
            <a:pPr marL="0" indent="0">
              <a:buNone/>
            </a:pPr>
            <a:r>
              <a:rPr lang="pt-BR" dirty="0"/>
              <a:t>§ 3º O devedor não poderá requerer a homologação de plano extrajudicial, se estiver pendente pedido de recuperação judicial ou se houver obtido recuperação judicial ou homologação de outro plano de recuperação extrajudicial há menos de 2 (dois) anos.</a:t>
            </a:r>
          </a:p>
          <a:p>
            <a:pPr marL="0" indent="0">
              <a:buNone/>
            </a:pPr>
            <a:r>
              <a:rPr lang="pt-BR" dirty="0"/>
              <a:t>§ 4º O pedido de homologação do plano de recuperação extrajudicial não acarretará suspensão de direitos, ações ou execuções, nem a impossibilidade do pedido de decretação de falência pelos credores não sujeitos ao plano de recuperação extrajudicial.</a:t>
            </a:r>
          </a:p>
          <a:p>
            <a:pPr marL="0" indent="0">
              <a:buNone/>
            </a:pPr>
            <a:r>
              <a:rPr lang="pt-BR" dirty="0"/>
              <a:t>§ 5º Após a distribuição do pedido de homologação, os credores não poderão desistir da adesão ao plano, salvo com a anuência expressa dos demais signatários.</a:t>
            </a:r>
          </a:p>
          <a:p>
            <a:pPr marL="0" indent="0">
              <a:buNone/>
            </a:pPr>
            <a:r>
              <a:rPr lang="pt-BR" dirty="0"/>
              <a:t>§ 6º A sentença de homologação do plano de recuperação extrajudicial constituirá título executivo judicial, nos termos do </a:t>
            </a:r>
            <a:r>
              <a:rPr lang="pt-BR" dirty="0">
                <a:hlinkClick r:id="rId2"/>
              </a:rPr>
              <a:t>art. 584, inciso III do </a:t>
            </a:r>
            <a:r>
              <a:rPr lang="pt-BR" b="1" dirty="0">
                <a:hlinkClick r:id="rId2"/>
              </a:rPr>
              <a:t>caput, </a:t>
            </a:r>
            <a:r>
              <a:rPr lang="pt-BR" dirty="0">
                <a:hlinkClick r:id="rId2"/>
              </a:rPr>
              <a:t>da Lei nº 5.869, de 11 de janeiro de 1973 </a:t>
            </a:r>
            <a:r>
              <a:rPr lang="pt-BR" dirty="0"/>
              <a:t>- Código de Processo Civil.</a:t>
            </a:r>
          </a:p>
          <a:p>
            <a:pPr marL="0" indent="0">
              <a:buNone/>
            </a:pPr>
            <a:r>
              <a:rPr lang="pt-BR" dirty="0"/>
              <a:t>Art. 162. O devedor poderá requerer a homologação em juízo do plano de recuperação extrajudicial, juntando sua justificativa e o documento que contenha seus termos e condições, com as assinaturas dos credores que a ele aderiram.</a:t>
            </a:r>
          </a:p>
          <a:p>
            <a:pPr marL="0" indent="0">
              <a:buNone/>
            </a:pPr>
            <a:endParaRPr lang="pt-BR" dirty="0"/>
          </a:p>
        </p:txBody>
      </p:sp>
    </p:spTree>
    <p:extLst>
      <p:ext uri="{BB962C8B-B14F-4D97-AF65-F5344CB8AC3E}">
        <p14:creationId xmlns:p14="http://schemas.microsoft.com/office/powerpoint/2010/main" val="25264869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24FEE2-CC2D-494B-BF68-5DEF7E116C89}"/>
              </a:ext>
            </a:extLst>
          </p:cNvPr>
          <p:cNvSpPr>
            <a:spLocks noGrp="1"/>
          </p:cNvSpPr>
          <p:nvPr>
            <p:ph type="title"/>
          </p:nvPr>
        </p:nvSpPr>
        <p:spPr/>
        <p:txBody>
          <a:bodyPr/>
          <a:lstStyle/>
          <a:p>
            <a:r>
              <a:rPr lang="pt-BR" dirty="0"/>
              <a:t>Recuperação Extrajudicial</a:t>
            </a:r>
          </a:p>
        </p:txBody>
      </p:sp>
      <p:sp>
        <p:nvSpPr>
          <p:cNvPr id="3" name="Espaço Reservado para Conteúdo 2">
            <a:extLst>
              <a:ext uri="{FF2B5EF4-FFF2-40B4-BE49-F238E27FC236}">
                <a16:creationId xmlns:a16="http://schemas.microsoft.com/office/drawing/2014/main" id="{7A0171BC-A6AD-5D4B-A703-7BBA0F78C797}"/>
              </a:ext>
            </a:extLst>
          </p:cNvPr>
          <p:cNvSpPr>
            <a:spLocks noGrp="1"/>
          </p:cNvSpPr>
          <p:nvPr>
            <p:ph idx="1"/>
          </p:nvPr>
        </p:nvSpPr>
        <p:spPr/>
        <p:txBody>
          <a:bodyPr>
            <a:normAutofit fontScale="77500" lnSpcReduction="20000"/>
          </a:bodyPr>
          <a:lstStyle/>
          <a:p>
            <a:pPr marL="0" indent="0">
              <a:buNone/>
            </a:pPr>
            <a:r>
              <a:rPr lang="pt-BR" dirty="0"/>
              <a:t>Art. 163. O devedor poderá </a:t>
            </a:r>
            <a:r>
              <a:rPr lang="pt-BR" dirty="0" err="1"/>
              <a:t>também</a:t>
            </a:r>
            <a:r>
              <a:rPr lang="pt-BR" dirty="0"/>
              <a:t> requerer a homologação de plano de recuperação extrajudicial que obriga todos os credores por ele abrangidos, desde que assinado por credores que representem mais da metade dos créditos de cada espécie abrangidos pelo plano de recuperação extrajudicial.   </a:t>
            </a:r>
          </a:p>
          <a:p>
            <a:pPr marL="0" indent="0">
              <a:buNone/>
            </a:pPr>
            <a:r>
              <a:rPr lang="pt-BR" dirty="0"/>
              <a:t>§ 1º O plano poderá abranger a totalidade de uma ou mais espécies de créditos previstos no art. 83, incisos II, IV, V, VI e VIII do </a:t>
            </a:r>
            <a:r>
              <a:rPr lang="pt-BR" b="1" dirty="0"/>
              <a:t>caput, </a:t>
            </a:r>
            <a:r>
              <a:rPr lang="pt-BR" dirty="0"/>
              <a:t>desta Lei, </a:t>
            </a:r>
            <a:r>
              <a:rPr lang="pt-BR" sz="4100" b="1" dirty="0"/>
              <a:t>ou grupo de credores de mesma natureza e sujeito a semelhantes condições de pagamento, </a:t>
            </a:r>
            <a:r>
              <a:rPr lang="pt-BR" dirty="0"/>
              <a:t>e, uma vez homologado, obriga a todos os credores das espécies por ele abrangidas, exclusivamente em relação aos créditos constituídos até a data do pedido de homologação.</a:t>
            </a:r>
          </a:p>
          <a:p>
            <a:pPr marL="0" indent="0">
              <a:buNone/>
            </a:pPr>
            <a:r>
              <a:rPr lang="pt-BR" dirty="0"/>
              <a:t>§ 2º Não serão considerados para fins de apuração do percentual previsto no </a:t>
            </a:r>
            <a:r>
              <a:rPr lang="pt-BR" b="1" dirty="0"/>
              <a:t>caput </a:t>
            </a:r>
            <a:r>
              <a:rPr lang="pt-BR" dirty="0"/>
              <a:t>deste artigo os créditos não incluídos no plano de recuperação extrajudicial, os quais não poderão ter seu valor ou condições originais de pagamento alteradas.</a:t>
            </a:r>
          </a:p>
          <a:p>
            <a:pPr marL="0" indent="0">
              <a:buNone/>
            </a:pPr>
            <a:br>
              <a:rPr lang="pt-BR" dirty="0"/>
            </a:br>
            <a:endParaRPr lang="pt-BR" dirty="0"/>
          </a:p>
        </p:txBody>
      </p:sp>
    </p:spTree>
    <p:extLst>
      <p:ext uri="{BB962C8B-B14F-4D97-AF65-F5344CB8AC3E}">
        <p14:creationId xmlns:p14="http://schemas.microsoft.com/office/powerpoint/2010/main" val="292374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038B70-F376-9041-9B29-735DF03D9AB8}"/>
              </a:ext>
            </a:extLst>
          </p:cNvPr>
          <p:cNvSpPr>
            <a:spLocks noGrp="1"/>
          </p:cNvSpPr>
          <p:nvPr>
            <p:ph type="title"/>
          </p:nvPr>
        </p:nvSpPr>
        <p:spPr/>
        <p:txBody>
          <a:bodyPr/>
          <a:lstStyle/>
          <a:p>
            <a:r>
              <a:rPr lang="pt-BR" dirty="0"/>
              <a:t>Observatório da Insolvência da PUC - SP</a:t>
            </a:r>
          </a:p>
        </p:txBody>
      </p:sp>
      <p:pic>
        <p:nvPicPr>
          <p:cNvPr id="4" name="Espaço Reservado para Conteúdo 3">
            <a:extLst>
              <a:ext uri="{FF2B5EF4-FFF2-40B4-BE49-F238E27FC236}">
                <a16:creationId xmlns:a16="http://schemas.microsoft.com/office/drawing/2014/main" id="{8B6AABB5-C995-BF4B-8823-36BE76CBE707}"/>
              </a:ext>
            </a:extLst>
          </p:cNvPr>
          <p:cNvPicPr>
            <a:picLocks noGrp="1" noChangeAspect="1"/>
          </p:cNvPicPr>
          <p:nvPr>
            <p:ph idx="1"/>
          </p:nvPr>
        </p:nvPicPr>
        <p:blipFill>
          <a:blip r:embed="rId2"/>
          <a:stretch>
            <a:fillRect/>
          </a:stretch>
        </p:blipFill>
        <p:spPr>
          <a:xfrm>
            <a:off x="2159000" y="2782094"/>
            <a:ext cx="7874000" cy="2438400"/>
          </a:xfrm>
          <a:prstGeom prst="rect">
            <a:avLst/>
          </a:prstGeom>
        </p:spPr>
      </p:pic>
      <p:sp>
        <p:nvSpPr>
          <p:cNvPr id="5" name="CaixaDeTexto 4">
            <a:extLst>
              <a:ext uri="{FF2B5EF4-FFF2-40B4-BE49-F238E27FC236}">
                <a16:creationId xmlns:a16="http://schemas.microsoft.com/office/drawing/2014/main" id="{1EC31558-75BE-654F-BF4B-DA95D3FA6B80}"/>
              </a:ext>
            </a:extLst>
          </p:cNvPr>
          <p:cNvSpPr txBox="1"/>
          <p:nvPr/>
        </p:nvSpPr>
        <p:spPr>
          <a:xfrm>
            <a:off x="2185988" y="1943100"/>
            <a:ext cx="5549917" cy="369332"/>
          </a:xfrm>
          <a:prstGeom prst="rect">
            <a:avLst/>
          </a:prstGeom>
          <a:noFill/>
        </p:spPr>
        <p:txBody>
          <a:bodyPr wrap="none" rtlCol="0">
            <a:spAutoFit/>
          </a:bodyPr>
          <a:lstStyle/>
          <a:p>
            <a:r>
              <a:rPr lang="pt-BR" dirty="0"/>
              <a:t>Pesquisou casos de RJ no Estado de SP entre 2010 e 2017</a:t>
            </a:r>
          </a:p>
        </p:txBody>
      </p:sp>
    </p:spTree>
    <p:extLst>
      <p:ext uri="{BB962C8B-B14F-4D97-AF65-F5344CB8AC3E}">
        <p14:creationId xmlns:p14="http://schemas.microsoft.com/office/powerpoint/2010/main" val="31056887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B4F36FB5-D522-E64C-9B01-D3514EFAF211}"/>
              </a:ext>
            </a:extLst>
          </p:cNvPr>
          <p:cNvPicPr>
            <a:picLocks noGrp="1" noChangeAspect="1"/>
          </p:cNvPicPr>
          <p:nvPr>
            <p:ph idx="1"/>
          </p:nvPr>
        </p:nvPicPr>
        <p:blipFill>
          <a:blip r:embed="rId2"/>
          <a:stretch>
            <a:fillRect/>
          </a:stretch>
        </p:blipFill>
        <p:spPr>
          <a:xfrm>
            <a:off x="905083" y="457200"/>
            <a:ext cx="10381834" cy="5943600"/>
          </a:xfrm>
          <a:prstGeom prst="rect">
            <a:avLst/>
          </a:prstGeom>
        </p:spPr>
      </p:pic>
    </p:spTree>
    <p:extLst>
      <p:ext uri="{BB962C8B-B14F-4D97-AF65-F5344CB8AC3E}">
        <p14:creationId xmlns:p14="http://schemas.microsoft.com/office/powerpoint/2010/main" val="1508525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3AB6C3-2528-274A-81F5-C4F048D5577C}"/>
              </a:ext>
            </a:extLst>
          </p:cNvPr>
          <p:cNvSpPr>
            <a:spLocks noGrp="1"/>
          </p:cNvSpPr>
          <p:nvPr>
            <p:ph type="title"/>
          </p:nvPr>
        </p:nvSpPr>
        <p:spPr/>
        <p:txBody>
          <a:bodyPr/>
          <a:lstStyle/>
          <a:p>
            <a:r>
              <a:rPr lang="pt-BR" dirty="0"/>
              <a:t>O que aconteceu em cada caso?</a:t>
            </a:r>
          </a:p>
        </p:txBody>
      </p:sp>
      <p:pic>
        <p:nvPicPr>
          <p:cNvPr id="4" name="Espaço Reservado para Conteúdo 3">
            <a:extLst>
              <a:ext uri="{FF2B5EF4-FFF2-40B4-BE49-F238E27FC236}">
                <a16:creationId xmlns:a16="http://schemas.microsoft.com/office/drawing/2014/main" id="{E58D9432-3152-8D4F-B95E-8655ADC40929}"/>
              </a:ext>
            </a:extLst>
          </p:cNvPr>
          <p:cNvPicPr>
            <a:picLocks noGrp="1" noChangeAspect="1"/>
          </p:cNvPicPr>
          <p:nvPr>
            <p:ph idx="1"/>
          </p:nvPr>
        </p:nvPicPr>
        <p:blipFill>
          <a:blip r:embed="rId2"/>
          <a:stretch>
            <a:fillRect/>
          </a:stretch>
        </p:blipFill>
        <p:spPr>
          <a:xfrm>
            <a:off x="2038350" y="2388394"/>
            <a:ext cx="8115300" cy="3225800"/>
          </a:xfrm>
          <a:prstGeom prst="rect">
            <a:avLst/>
          </a:prstGeom>
        </p:spPr>
      </p:pic>
    </p:spTree>
    <p:extLst>
      <p:ext uri="{BB962C8B-B14F-4D97-AF65-F5344CB8AC3E}">
        <p14:creationId xmlns:p14="http://schemas.microsoft.com/office/powerpoint/2010/main" val="23845672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96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B0A24A93-2B99-D345-9535-F1FBE0C4CC5E}"/>
              </a:ext>
            </a:extLst>
          </p:cNvPr>
          <p:cNvPicPr>
            <a:picLocks noGrp="1" noChangeAspect="1"/>
          </p:cNvPicPr>
          <p:nvPr>
            <p:ph idx="1"/>
          </p:nvPr>
        </p:nvPicPr>
        <p:blipFill>
          <a:blip r:embed="rId2"/>
          <a:stretch>
            <a:fillRect/>
          </a:stretch>
        </p:blipFill>
        <p:spPr>
          <a:xfrm>
            <a:off x="1354667" y="643467"/>
            <a:ext cx="9482665" cy="5571066"/>
          </a:xfrm>
          <a:prstGeom prst="rect">
            <a:avLst/>
          </a:prstGeom>
        </p:spPr>
      </p:pic>
    </p:spTree>
    <p:extLst>
      <p:ext uri="{BB962C8B-B14F-4D97-AF65-F5344CB8AC3E}">
        <p14:creationId xmlns:p14="http://schemas.microsoft.com/office/powerpoint/2010/main" val="33334852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32C339-C608-1046-9295-4AC69AD57315}"/>
              </a:ext>
            </a:extLst>
          </p:cNvPr>
          <p:cNvSpPr>
            <a:spLocks noGrp="1"/>
          </p:cNvSpPr>
          <p:nvPr>
            <p:ph type="title"/>
          </p:nvPr>
        </p:nvSpPr>
        <p:spPr/>
        <p:txBody>
          <a:bodyPr/>
          <a:lstStyle/>
          <a:p>
            <a:r>
              <a:rPr lang="pt-BR" dirty="0"/>
              <a:t>O que consta do plano?</a:t>
            </a:r>
          </a:p>
        </p:txBody>
      </p:sp>
      <p:pic>
        <p:nvPicPr>
          <p:cNvPr id="4" name="Espaço Reservado para Conteúdo 3">
            <a:extLst>
              <a:ext uri="{FF2B5EF4-FFF2-40B4-BE49-F238E27FC236}">
                <a16:creationId xmlns:a16="http://schemas.microsoft.com/office/drawing/2014/main" id="{9661610C-C49C-A44C-8A27-EAED9AF12FD7}"/>
              </a:ext>
            </a:extLst>
          </p:cNvPr>
          <p:cNvPicPr>
            <a:picLocks noGrp="1" noChangeAspect="1"/>
          </p:cNvPicPr>
          <p:nvPr>
            <p:ph idx="1"/>
          </p:nvPr>
        </p:nvPicPr>
        <p:blipFill>
          <a:blip r:embed="rId2"/>
          <a:stretch>
            <a:fillRect/>
          </a:stretch>
        </p:blipFill>
        <p:spPr>
          <a:xfrm>
            <a:off x="1879600" y="2337594"/>
            <a:ext cx="8432800" cy="3327400"/>
          </a:xfrm>
          <a:prstGeom prst="rect">
            <a:avLst/>
          </a:prstGeom>
        </p:spPr>
      </p:pic>
    </p:spTree>
    <p:extLst>
      <p:ext uri="{BB962C8B-B14F-4D97-AF65-F5344CB8AC3E}">
        <p14:creationId xmlns:p14="http://schemas.microsoft.com/office/powerpoint/2010/main" val="20470295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3C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92E9E3EA-96BF-1447-8E41-7108E981A791}"/>
              </a:ext>
            </a:extLst>
          </p:cNvPr>
          <p:cNvPicPr>
            <a:picLocks noGrp="1" noChangeAspect="1"/>
          </p:cNvPicPr>
          <p:nvPr>
            <p:ph idx="1"/>
          </p:nvPr>
        </p:nvPicPr>
        <p:blipFill>
          <a:blip r:embed="rId2"/>
          <a:stretch>
            <a:fillRect/>
          </a:stretch>
        </p:blipFill>
        <p:spPr>
          <a:xfrm>
            <a:off x="3224316" y="643467"/>
            <a:ext cx="5743367" cy="5571066"/>
          </a:xfrm>
          <a:prstGeom prst="rect">
            <a:avLst/>
          </a:prstGeom>
        </p:spPr>
      </p:pic>
    </p:spTree>
    <p:extLst>
      <p:ext uri="{BB962C8B-B14F-4D97-AF65-F5344CB8AC3E}">
        <p14:creationId xmlns:p14="http://schemas.microsoft.com/office/powerpoint/2010/main" val="1984276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241F57-0945-F74C-83FD-482E9AAA33DE}"/>
              </a:ext>
            </a:extLst>
          </p:cNvPr>
          <p:cNvSpPr>
            <a:spLocks noGrp="1"/>
          </p:cNvSpPr>
          <p:nvPr>
            <p:ph type="title"/>
          </p:nvPr>
        </p:nvSpPr>
        <p:spPr>
          <a:xfrm>
            <a:off x="524741" y="620392"/>
            <a:ext cx="3808268" cy="5504688"/>
          </a:xfrm>
        </p:spPr>
        <p:txBody>
          <a:bodyPr>
            <a:normAutofit/>
          </a:bodyPr>
          <a:lstStyle/>
          <a:p>
            <a:r>
              <a:rPr lang="pt-BR" sz="5600">
                <a:solidFill>
                  <a:schemeClr val="accent5"/>
                </a:solidFill>
              </a:rPr>
              <a:t>Entendendo a crise da empresa</a:t>
            </a:r>
          </a:p>
        </p:txBody>
      </p:sp>
      <p:graphicFrame>
        <p:nvGraphicFramePr>
          <p:cNvPr id="5" name="Espaço Reservado para Conteúdo 2">
            <a:extLst>
              <a:ext uri="{FF2B5EF4-FFF2-40B4-BE49-F238E27FC236}">
                <a16:creationId xmlns:a16="http://schemas.microsoft.com/office/drawing/2014/main" id="{CBE72242-D3E8-7BD9-2B78-FD320D4AB67C}"/>
              </a:ext>
            </a:extLst>
          </p:cNvPr>
          <p:cNvGraphicFramePr>
            <a:graphicFrameLocks noGrp="1"/>
          </p:cNvGraphicFramePr>
          <p:nvPr>
            <p:ph idx="1"/>
            <p:extLst>
              <p:ext uri="{D42A27DB-BD31-4B8C-83A1-F6EECF244321}">
                <p14:modId xmlns:p14="http://schemas.microsoft.com/office/powerpoint/2010/main" val="2064480738"/>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75711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F5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CC2EF76B-2AFB-E249-A540-EB0944EECDDE}"/>
              </a:ext>
            </a:extLst>
          </p:cNvPr>
          <p:cNvPicPr>
            <a:picLocks noGrp="1" noChangeAspect="1"/>
          </p:cNvPicPr>
          <p:nvPr>
            <p:ph idx="1"/>
          </p:nvPr>
        </p:nvPicPr>
        <p:blipFill>
          <a:blip r:embed="rId2"/>
          <a:stretch>
            <a:fillRect/>
          </a:stretch>
        </p:blipFill>
        <p:spPr>
          <a:xfrm>
            <a:off x="2267089" y="643467"/>
            <a:ext cx="7657822" cy="5571066"/>
          </a:xfrm>
          <a:prstGeom prst="rect">
            <a:avLst/>
          </a:prstGeom>
        </p:spPr>
      </p:pic>
    </p:spTree>
    <p:extLst>
      <p:ext uri="{BB962C8B-B14F-4D97-AF65-F5344CB8AC3E}">
        <p14:creationId xmlns:p14="http://schemas.microsoft.com/office/powerpoint/2010/main" val="34192423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2FAE23-287B-8C4B-A94A-D566629D5A49}"/>
              </a:ext>
            </a:extLst>
          </p:cNvPr>
          <p:cNvSpPr>
            <a:spLocks noGrp="1"/>
          </p:cNvSpPr>
          <p:nvPr>
            <p:ph type="title"/>
          </p:nvPr>
        </p:nvSpPr>
        <p:spPr/>
        <p:txBody>
          <a:bodyPr/>
          <a:lstStyle/>
          <a:p>
            <a:r>
              <a:rPr lang="pt-BR" dirty="0"/>
              <a:t>Observatório da Insolvência pesquisou </a:t>
            </a:r>
            <a:r>
              <a:rPr lang="pt-BR" dirty="0" err="1"/>
              <a:t>RJs</a:t>
            </a:r>
            <a:r>
              <a:rPr lang="pt-BR" dirty="0"/>
              <a:t> no Estado de São Paulo de 2010 a 2017</a:t>
            </a:r>
          </a:p>
        </p:txBody>
      </p:sp>
      <p:sp>
        <p:nvSpPr>
          <p:cNvPr id="3" name="Espaço Reservado para Conteúdo 2">
            <a:extLst>
              <a:ext uri="{FF2B5EF4-FFF2-40B4-BE49-F238E27FC236}">
                <a16:creationId xmlns:a16="http://schemas.microsoft.com/office/drawing/2014/main" id="{C130DEC8-514B-6544-B8A9-52ABE72F8817}"/>
              </a:ext>
            </a:extLst>
          </p:cNvPr>
          <p:cNvSpPr>
            <a:spLocks noGrp="1"/>
          </p:cNvSpPr>
          <p:nvPr>
            <p:ph idx="1"/>
          </p:nvPr>
        </p:nvSpPr>
        <p:spPr/>
        <p:txBody>
          <a:bodyPr>
            <a:normAutofit/>
          </a:bodyPr>
          <a:lstStyle/>
          <a:p>
            <a:r>
              <a:rPr lang="pt-BR" dirty="0"/>
              <a:t>Apenas 20% dos planos previam o pagamentos integral da classe 3 de credores (quirografários); 30%, </a:t>
            </a:r>
            <a:r>
              <a:rPr lang="pt-BR" dirty="0" err="1"/>
              <a:t>n</a:t>
            </a:r>
            <a:r>
              <a:rPr lang="pt-BR" dirty="0"/>
              <a:t> a classe 2 (com garantia real).</a:t>
            </a:r>
          </a:p>
          <a:p>
            <a:r>
              <a:rPr lang="pt-BR" dirty="0"/>
              <a:t>Prazos para pagamento de juros das dívidas reestruturadas às classes 2 e 3:  55,8% e 53,1%, respectivamente, entre cinco e dez anos. Outro dado interessante: cerca de um terço dos 906 casos de RJ ocorridos entre 2010 e 2017 não teve cobrança de juros.</a:t>
            </a:r>
          </a:p>
          <a:p>
            <a:r>
              <a:rPr lang="pt-BR" dirty="0"/>
              <a:t>Dos planos de RJ aprovados até 2016, 57,1% ainda não foram concluídos, sendo que 18,2% das empresas saíram do plano e 24,7% faliram ao cumpri-lo. Das empresas que faliram ou das RJ que acabaram, 42% saíram da RJ. </a:t>
            </a:r>
          </a:p>
          <a:p>
            <a:pPr marL="0" indent="0">
              <a:buNone/>
            </a:pPr>
            <a:endParaRPr lang="pt-BR" dirty="0"/>
          </a:p>
        </p:txBody>
      </p:sp>
    </p:spTree>
    <p:extLst>
      <p:ext uri="{BB962C8B-B14F-4D97-AF65-F5344CB8AC3E}">
        <p14:creationId xmlns:p14="http://schemas.microsoft.com/office/powerpoint/2010/main" val="22629613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9F6B24-ECC9-884A-B9FF-22EB7EBFE9A0}"/>
              </a:ext>
            </a:extLst>
          </p:cNvPr>
          <p:cNvSpPr>
            <a:spLocks noGrp="1"/>
          </p:cNvSpPr>
          <p:nvPr>
            <p:ph type="title"/>
          </p:nvPr>
        </p:nvSpPr>
        <p:spPr/>
        <p:txBody>
          <a:bodyPr/>
          <a:lstStyle/>
          <a:p>
            <a:r>
              <a:rPr lang="pt-BR" dirty="0"/>
              <a:t>Falência</a:t>
            </a:r>
          </a:p>
        </p:txBody>
      </p:sp>
      <p:sp>
        <p:nvSpPr>
          <p:cNvPr id="3" name="Espaço Reservado para Conteúdo 2">
            <a:extLst>
              <a:ext uri="{FF2B5EF4-FFF2-40B4-BE49-F238E27FC236}">
                <a16:creationId xmlns:a16="http://schemas.microsoft.com/office/drawing/2014/main" id="{FF7F9B15-4DB4-F54B-907C-A2E3F437AE50}"/>
              </a:ext>
            </a:extLst>
          </p:cNvPr>
          <p:cNvSpPr>
            <a:spLocks noGrp="1"/>
          </p:cNvSpPr>
          <p:nvPr>
            <p:ph idx="1"/>
          </p:nvPr>
        </p:nvSpPr>
        <p:spPr/>
        <p:txBody>
          <a:bodyPr/>
          <a:lstStyle/>
          <a:p>
            <a:pPr marL="0" indent="0">
              <a:buNone/>
            </a:pPr>
            <a:r>
              <a:rPr lang="pt-BR" dirty="0"/>
              <a:t>Execução </a:t>
            </a:r>
            <a:r>
              <a:rPr lang="pt-BR" dirty="0" err="1"/>
              <a:t>concursal</a:t>
            </a:r>
            <a:r>
              <a:rPr lang="pt-BR" dirty="0"/>
              <a:t> que tem 3 objetivos:</a:t>
            </a:r>
          </a:p>
          <a:p>
            <a:pPr marL="0" indent="0">
              <a:buNone/>
            </a:pPr>
            <a:endParaRPr lang="pt-BR" dirty="0"/>
          </a:p>
          <a:p>
            <a:pPr marL="514350" indent="-514350">
              <a:buAutoNum type="alphaLcParenR"/>
            </a:pPr>
            <a:r>
              <a:rPr lang="pt-BR" dirty="0"/>
              <a:t>Valorização dos ativos (permitir ao menos que cada um receba uma fração do que receberia se fizesse execução individual)</a:t>
            </a:r>
          </a:p>
          <a:p>
            <a:pPr marL="514350" indent="-514350">
              <a:buAutoNum type="alphaLcParenR"/>
            </a:pPr>
            <a:r>
              <a:rPr lang="pt-BR" dirty="0"/>
              <a:t>Liquidação célere de empresas inviáveis</a:t>
            </a:r>
          </a:p>
          <a:p>
            <a:pPr marL="514350" indent="-514350">
              <a:buAutoNum type="alphaLcParenR"/>
            </a:pPr>
            <a:r>
              <a:rPr lang="pt-BR" dirty="0"/>
              <a:t>Transferência ágil de ativos produtivos para novos empreendedores.</a:t>
            </a:r>
          </a:p>
        </p:txBody>
      </p:sp>
    </p:spTree>
    <p:extLst>
      <p:ext uri="{BB962C8B-B14F-4D97-AF65-F5344CB8AC3E}">
        <p14:creationId xmlns:p14="http://schemas.microsoft.com/office/powerpoint/2010/main" val="12374615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96BD75-F5D0-B843-B789-0C852A3202AC}"/>
              </a:ext>
            </a:extLst>
          </p:cNvPr>
          <p:cNvSpPr>
            <a:spLocks noGrp="1"/>
          </p:cNvSpPr>
          <p:nvPr>
            <p:ph type="title"/>
          </p:nvPr>
        </p:nvSpPr>
        <p:spPr/>
        <p:txBody>
          <a:bodyPr/>
          <a:lstStyle/>
          <a:p>
            <a:r>
              <a:rPr lang="pt-BR" dirty="0"/>
              <a:t>Decretação da Falência</a:t>
            </a:r>
          </a:p>
        </p:txBody>
      </p:sp>
      <p:sp>
        <p:nvSpPr>
          <p:cNvPr id="3" name="Espaço Reservado para Conteúdo 2">
            <a:extLst>
              <a:ext uri="{FF2B5EF4-FFF2-40B4-BE49-F238E27FC236}">
                <a16:creationId xmlns:a16="http://schemas.microsoft.com/office/drawing/2014/main" id="{3425757C-25BE-AA47-AEC0-F08370D2F567}"/>
              </a:ext>
            </a:extLst>
          </p:cNvPr>
          <p:cNvSpPr>
            <a:spLocks noGrp="1"/>
          </p:cNvSpPr>
          <p:nvPr>
            <p:ph idx="1"/>
          </p:nvPr>
        </p:nvSpPr>
        <p:spPr/>
        <p:txBody>
          <a:bodyPr>
            <a:normAutofit fontScale="55000" lnSpcReduction="20000"/>
          </a:bodyPr>
          <a:lstStyle/>
          <a:p>
            <a:pPr marL="0" indent="0">
              <a:buNone/>
            </a:pPr>
            <a:r>
              <a:rPr lang="pt-BR" dirty="0"/>
              <a:t>Art. 94. Será decretada a falência do devedor que:</a:t>
            </a:r>
          </a:p>
          <a:p>
            <a:pPr marL="0" indent="0">
              <a:buNone/>
            </a:pPr>
            <a:r>
              <a:rPr lang="pt-BR" dirty="0" err="1"/>
              <a:t>I</a:t>
            </a:r>
            <a:r>
              <a:rPr lang="pt-BR" dirty="0"/>
              <a:t> – sem relevante razão de direito, não paga, no vencimento, obrigação líquida materializada em título ou títulos executivos protestados cuja soma ultrapasse o equivalente a 40 (quarenta) salários-mínimos na data do pedido de falência;</a:t>
            </a:r>
          </a:p>
          <a:p>
            <a:pPr marL="0" indent="0">
              <a:buNone/>
            </a:pPr>
            <a:r>
              <a:rPr lang="pt-BR" dirty="0"/>
              <a:t>II – executado por qualquer quantia líquida, não paga, não deposita e não nomeia à penhora bens suficientes dentro do prazo legal;</a:t>
            </a:r>
          </a:p>
          <a:p>
            <a:pPr marL="0" indent="0">
              <a:buNone/>
            </a:pPr>
            <a:r>
              <a:rPr lang="pt-BR" dirty="0"/>
              <a:t>III – pratica qualquer dos seguintes atos, exceto se fizer parte de plano de recuperação judicial:</a:t>
            </a:r>
          </a:p>
          <a:p>
            <a:pPr marL="0" indent="0">
              <a:buNone/>
            </a:pPr>
            <a:r>
              <a:rPr lang="pt-BR" dirty="0"/>
              <a:t>a) procede à liquidação precipitada de seus ativos ou lança mão de meio ruinoso ou fraudulento para realizar pagamentos;</a:t>
            </a:r>
          </a:p>
          <a:p>
            <a:pPr marL="0" indent="0">
              <a:buNone/>
            </a:pPr>
            <a:r>
              <a:rPr lang="pt-BR" dirty="0" err="1"/>
              <a:t>b</a:t>
            </a:r>
            <a:r>
              <a:rPr lang="pt-BR" dirty="0"/>
              <a:t>) realiza ou, por atos inequívocos, tenta realizar, com o objetivo de retardar pagamentos ou fraudar credores, negócio simulado ou alienação de parte ou da totalidade de seu ativo a terceiro, credor ou não;</a:t>
            </a:r>
          </a:p>
          <a:p>
            <a:pPr marL="0" indent="0">
              <a:buNone/>
            </a:pPr>
            <a:r>
              <a:rPr lang="pt-BR" dirty="0" err="1"/>
              <a:t>c</a:t>
            </a:r>
            <a:r>
              <a:rPr lang="pt-BR" dirty="0"/>
              <a:t>) transfere estabelecimento a terceiro, credor ou não, sem o consentimento de todos os credores e sem ficar com bens suficientes para solver seu passivo;</a:t>
            </a:r>
          </a:p>
          <a:p>
            <a:pPr marL="0" indent="0">
              <a:buNone/>
            </a:pPr>
            <a:r>
              <a:rPr lang="pt-BR" dirty="0" err="1"/>
              <a:t>d</a:t>
            </a:r>
            <a:r>
              <a:rPr lang="pt-BR" dirty="0"/>
              <a:t>) simula a transferência de seu principal estabelecimento com o objetivo de burlar a legislação ou a fiscalização ou para prejudicar credor;</a:t>
            </a:r>
          </a:p>
          <a:p>
            <a:pPr marL="0" indent="0">
              <a:buNone/>
            </a:pPr>
            <a:r>
              <a:rPr lang="pt-BR" dirty="0"/>
              <a:t>e) dá ou reforça garantia a credor por dívida contraída anteriormente sem ficar com bens livres e desembaraçados suficientes para saldar seu passivo;</a:t>
            </a:r>
          </a:p>
          <a:p>
            <a:pPr marL="0" indent="0">
              <a:buNone/>
            </a:pPr>
            <a:r>
              <a:rPr lang="pt-BR" dirty="0" err="1"/>
              <a:t>f</a:t>
            </a:r>
            <a:r>
              <a:rPr lang="pt-BR" dirty="0"/>
              <a:t>) ausenta-se sem deixar representante habilitado e com recursos suficientes para pagar os credores, abandona estabelecimento ou tenta ocultar-se de seu domicílio, do local de sua sede ou de seu principal estabelecimento;</a:t>
            </a:r>
          </a:p>
          <a:p>
            <a:pPr marL="0" indent="0">
              <a:buNone/>
            </a:pPr>
            <a:r>
              <a:rPr lang="pt-BR" dirty="0" err="1"/>
              <a:t>g</a:t>
            </a:r>
            <a:r>
              <a:rPr lang="pt-BR" dirty="0"/>
              <a:t>) deixa de cumprir, no prazo estabelecido, obrigação assumida no plano de recuperação judicial.</a:t>
            </a:r>
          </a:p>
          <a:p>
            <a:endParaRPr lang="pt-BR" dirty="0"/>
          </a:p>
        </p:txBody>
      </p:sp>
    </p:spTree>
    <p:extLst>
      <p:ext uri="{BB962C8B-B14F-4D97-AF65-F5344CB8AC3E}">
        <p14:creationId xmlns:p14="http://schemas.microsoft.com/office/powerpoint/2010/main" val="746504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306A4D-D58E-AB49-B3C7-02E186261706}"/>
              </a:ext>
            </a:extLst>
          </p:cNvPr>
          <p:cNvSpPr>
            <a:spLocks noGrp="1"/>
          </p:cNvSpPr>
          <p:nvPr>
            <p:ph type="title"/>
          </p:nvPr>
        </p:nvSpPr>
        <p:spPr/>
        <p:txBody>
          <a:bodyPr/>
          <a:lstStyle/>
          <a:p>
            <a:r>
              <a:rPr lang="pt-BR" dirty="0"/>
              <a:t>Características</a:t>
            </a:r>
          </a:p>
        </p:txBody>
      </p:sp>
      <p:sp>
        <p:nvSpPr>
          <p:cNvPr id="3" name="Espaço Reservado para Conteúdo 2">
            <a:extLst>
              <a:ext uri="{FF2B5EF4-FFF2-40B4-BE49-F238E27FC236}">
                <a16:creationId xmlns:a16="http://schemas.microsoft.com/office/drawing/2014/main" id="{2CD55BF3-54C1-6940-A96D-E95030AB9FA7}"/>
              </a:ext>
            </a:extLst>
          </p:cNvPr>
          <p:cNvSpPr>
            <a:spLocks noGrp="1"/>
          </p:cNvSpPr>
          <p:nvPr>
            <p:ph idx="1"/>
          </p:nvPr>
        </p:nvSpPr>
        <p:spPr/>
        <p:txBody>
          <a:bodyPr>
            <a:normAutofit lnSpcReduction="10000"/>
          </a:bodyPr>
          <a:lstStyle/>
          <a:p>
            <a:r>
              <a:rPr lang="pt-BR" dirty="0"/>
              <a:t>Massa subjetiva e objetiva</a:t>
            </a:r>
          </a:p>
          <a:p>
            <a:r>
              <a:rPr lang="pt-BR" dirty="0"/>
              <a:t>Juízo Universal (exceto causas trabalhistas, fiscais, ou em que a massa seja autora)</a:t>
            </a:r>
          </a:p>
          <a:p>
            <a:r>
              <a:rPr lang="pt-BR" dirty="0"/>
              <a:t>Vencimento antecipado de todas as dívidas</a:t>
            </a:r>
          </a:p>
          <a:p>
            <a:r>
              <a:rPr lang="pt-BR" dirty="0"/>
              <a:t>Possibilidade de responsabilidade pessoal dos administradores e controladores por fraudes</a:t>
            </a:r>
          </a:p>
          <a:p>
            <a:r>
              <a:rPr lang="pt-BR" dirty="0"/>
              <a:t>Art. 82-A. É vedada a extensão da falência ou de seus efeitos, no todo ou em parte, aos sócios de responsabilidade limitada, aos controladores e aos administradores da sociedade falida, admitida, contudo, a desconsideração da personalidade jurídica.  </a:t>
            </a:r>
          </a:p>
        </p:txBody>
      </p:sp>
    </p:spTree>
    <p:extLst>
      <p:ext uri="{BB962C8B-B14F-4D97-AF65-F5344CB8AC3E}">
        <p14:creationId xmlns:p14="http://schemas.microsoft.com/office/powerpoint/2010/main" val="27769915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28D933-0187-544B-935E-593BD319E14B}"/>
              </a:ext>
            </a:extLst>
          </p:cNvPr>
          <p:cNvSpPr>
            <a:spLocks noGrp="1"/>
          </p:cNvSpPr>
          <p:nvPr>
            <p:ph type="title"/>
          </p:nvPr>
        </p:nvSpPr>
        <p:spPr/>
        <p:txBody>
          <a:bodyPr/>
          <a:lstStyle/>
          <a:p>
            <a:r>
              <a:rPr lang="pt-BR" dirty="0"/>
              <a:t>Sentença declaratória de Falência</a:t>
            </a:r>
          </a:p>
        </p:txBody>
      </p:sp>
      <p:sp>
        <p:nvSpPr>
          <p:cNvPr id="3" name="Espaço Reservado para Conteúdo 2">
            <a:extLst>
              <a:ext uri="{FF2B5EF4-FFF2-40B4-BE49-F238E27FC236}">
                <a16:creationId xmlns:a16="http://schemas.microsoft.com/office/drawing/2014/main" id="{339B55FC-E007-F645-886D-5A45774C49AB}"/>
              </a:ext>
            </a:extLst>
          </p:cNvPr>
          <p:cNvSpPr>
            <a:spLocks noGrp="1"/>
          </p:cNvSpPr>
          <p:nvPr>
            <p:ph idx="1"/>
          </p:nvPr>
        </p:nvSpPr>
        <p:spPr/>
        <p:txBody>
          <a:bodyPr>
            <a:normAutofit lnSpcReduction="10000"/>
          </a:bodyPr>
          <a:lstStyle/>
          <a:p>
            <a:r>
              <a:rPr lang="pt-BR" dirty="0"/>
              <a:t>Pode determinar lacração e arrecadação dos bens, se </a:t>
            </a:r>
            <a:r>
              <a:rPr lang="pt-BR" dirty="0" err="1"/>
              <a:t>nao</a:t>
            </a:r>
            <a:r>
              <a:rPr lang="pt-BR" dirty="0"/>
              <a:t> autorizar a continuação dos negócios do falido</a:t>
            </a:r>
          </a:p>
          <a:p>
            <a:endParaRPr lang="pt-BR" dirty="0"/>
          </a:p>
          <a:p>
            <a:r>
              <a:rPr lang="pt-BR" dirty="0"/>
              <a:t>Fixa termo legal da falência, sem poder retrotraí-lo por mais de 90 (noventa) dias contados do pedido de falência, do pedido de recuperação judicial ou do 1º (primeiro) protesto por falta de pagamento, excluindo-se, para esta finalidade, os protestos que tenham sido cancelados.  </a:t>
            </a:r>
          </a:p>
          <a:p>
            <a:endParaRPr lang="pt-BR" dirty="0"/>
          </a:p>
          <a:p>
            <a:r>
              <a:rPr lang="pt-BR" dirty="0"/>
              <a:t>Ineficácia de atos após esse momento</a:t>
            </a:r>
          </a:p>
        </p:txBody>
      </p:sp>
    </p:spTree>
    <p:extLst>
      <p:ext uri="{BB962C8B-B14F-4D97-AF65-F5344CB8AC3E}">
        <p14:creationId xmlns:p14="http://schemas.microsoft.com/office/powerpoint/2010/main" val="19668597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ED35F3-2B1C-874F-948F-0235A08D0087}"/>
              </a:ext>
            </a:extLst>
          </p:cNvPr>
          <p:cNvSpPr>
            <a:spLocks noGrp="1"/>
          </p:cNvSpPr>
          <p:nvPr>
            <p:ph type="title"/>
          </p:nvPr>
        </p:nvSpPr>
        <p:spPr/>
        <p:txBody>
          <a:bodyPr/>
          <a:lstStyle/>
          <a:p>
            <a:r>
              <a:rPr lang="pt-BR" dirty="0"/>
              <a:t>Classificação de Créditos</a:t>
            </a:r>
          </a:p>
        </p:txBody>
      </p:sp>
      <p:sp>
        <p:nvSpPr>
          <p:cNvPr id="3" name="Espaço Reservado para Conteúdo 2">
            <a:extLst>
              <a:ext uri="{FF2B5EF4-FFF2-40B4-BE49-F238E27FC236}">
                <a16:creationId xmlns:a16="http://schemas.microsoft.com/office/drawing/2014/main" id="{0C1A4BD3-88B8-6F49-A0BA-62248E60C62D}"/>
              </a:ext>
            </a:extLst>
          </p:cNvPr>
          <p:cNvSpPr>
            <a:spLocks noGrp="1"/>
          </p:cNvSpPr>
          <p:nvPr>
            <p:ph idx="1"/>
          </p:nvPr>
        </p:nvSpPr>
        <p:spPr/>
        <p:txBody>
          <a:bodyPr/>
          <a:lstStyle/>
          <a:p>
            <a:r>
              <a:rPr lang="pt-BR" dirty="0"/>
              <a:t>Uma questão de justiça distributiva</a:t>
            </a:r>
          </a:p>
        </p:txBody>
      </p:sp>
    </p:spTree>
    <p:extLst>
      <p:ext uri="{BB962C8B-B14F-4D97-AF65-F5344CB8AC3E}">
        <p14:creationId xmlns:p14="http://schemas.microsoft.com/office/powerpoint/2010/main" val="19603953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6B6BFB-E1FD-564D-9610-BF7E4CEE2B1A}"/>
              </a:ext>
            </a:extLst>
          </p:cNvPr>
          <p:cNvSpPr>
            <a:spLocks noGrp="1"/>
          </p:cNvSpPr>
          <p:nvPr>
            <p:ph type="title"/>
          </p:nvPr>
        </p:nvSpPr>
        <p:spPr/>
        <p:txBody>
          <a:bodyPr/>
          <a:lstStyle/>
          <a:p>
            <a:r>
              <a:rPr lang="pt-BR" dirty="0"/>
              <a:t>Classificação dos créditos – Créditos </a:t>
            </a:r>
            <a:r>
              <a:rPr lang="pt-BR" dirty="0" err="1"/>
              <a:t>Extraconcursais</a:t>
            </a:r>
            <a:endParaRPr lang="pt-BR" dirty="0"/>
          </a:p>
        </p:txBody>
      </p:sp>
      <p:sp>
        <p:nvSpPr>
          <p:cNvPr id="3" name="Espaço Reservado para Conteúdo 2">
            <a:extLst>
              <a:ext uri="{FF2B5EF4-FFF2-40B4-BE49-F238E27FC236}">
                <a16:creationId xmlns:a16="http://schemas.microsoft.com/office/drawing/2014/main" id="{D850944D-2689-2B4D-A07A-976167EEBA5E}"/>
              </a:ext>
            </a:extLst>
          </p:cNvPr>
          <p:cNvSpPr>
            <a:spLocks noGrp="1"/>
          </p:cNvSpPr>
          <p:nvPr>
            <p:ph idx="1"/>
          </p:nvPr>
        </p:nvSpPr>
        <p:spPr/>
        <p:txBody>
          <a:bodyPr>
            <a:normAutofit fontScale="40000" lnSpcReduction="20000"/>
          </a:bodyPr>
          <a:lstStyle/>
          <a:p>
            <a:pPr marL="0" indent="0">
              <a:buNone/>
            </a:pPr>
            <a:r>
              <a:rPr lang="pt-BR" dirty="0"/>
              <a:t>“ </a:t>
            </a:r>
            <a:r>
              <a:rPr lang="pt-BR" dirty="0">
                <a:hlinkClick r:id="rId2"/>
              </a:rPr>
              <a:t>Art. 84. </a:t>
            </a:r>
            <a:r>
              <a:rPr lang="pt-BR" dirty="0"/>
              <a:t>Serão considerados créditos </a:t>
            </a:r>
            <a:r>
              <a:rPr lang="pt-BR" dirty="0" err="1"/>
              <a:t>extraconcursais</a:t>
            </a:r>
            <a:r>
              <a:rPr lang="pt-BR" dirty="0"/>
              <a:t> e serão pagos com precedência sobre os mencionados no art. 83 desta Lei, na ordem a seguir, aqueles relativos:</a:t>
            </a:r>
          </a:p>
          <a:p>
            <a:pPr marL="0" indent="0">
              <a:buNone/>
            </a:pPr>
            <a:r>
              <a:rPr lang="pt-BR" dirty="0"/>
              <a:t>I-A - às quantias referidas nos </a:t>
            </a:r>
            <a:r>
              <a:rPr lang="pt-BR" dirty="0" err="1"/>
              <a:t>arts</a:t>
            </a:r>
            <a:r>
              <a:rPr lang="pt-BR" dirty="0"/>
              <a:t>. 150 e 151 desta Lei;</a:t>
            </a:r>
          </a:p>
          <a:p>
            <a:pPr marL="0" indent="0">
              <a:buNone/>
            </a:pPr>
            <a:r>
              <a:rPr lang="pt-BR" dirty="0"/>
              <a:t>Art. 150. As despesas cujo pagamento antecipado seja indispensável à administração da falência, inclusive na hipótese de continuação provisória das atividades previstas no inciso XI do </a:t>
            </a:r>
            <a:r>
              <a:rPr lang="pt-BR" b="1" dirty="0"/>
              <a:t>caput </a:t>
            </a:r>
            <a:r>
              <a:rPr lang="pt-BR" dirty="0"/>
              <a:t>do art. 99 desta Lei, serão pagas pelo administrador judicial com os recursos disponíveis em caixa.</a:t>
            </a:r>
          </a:p>
          <a:p>
            <a:pPr marL="0" indent="0">
              <a:buNone/>
            </a:pPr>
            <a:r>
              <a:rPr lang="pt-BR" dirty="0"/>
              <a:t>Art. 151. Os créditos trabalhistas de natureza estritamente salarial vencidos nos 3 (três) meses anteriores à decretação da falência, até o limite de 5 (cinco) salários-mínimos por trabalhador, serão pagos tão logo haja disponibilidade em caixa.</a:t>
            </a:r>
          </a:p>
          <a:p>
            <a:pPr marL="0" indent="0">
              <a:buNone/>
            </a:pPr>
            <a:endParaRPr lang="pt-BR" dirty="0"/>
          </a:p>
          <a:p>
            <a:pPr marL="0" indent="0">
              <a:buNone/>
            </a:pPr>
            <a:r>
              <a:rPr lang="pt-BR" dirty="0"/>
              <a:t>I-B - ao valor efetivamente entregue ao devedor em recuperação judicial pelo financiador, em conformidade com o disposto na Seção IV-A do Capítulo III desta Lei;</a:t>
            </a:r>
          </a:p>
          <a:p>
            <a:pPr marL="0" indent="0">
              <a:buNone/>
            </a:pPr>
            <a:r>
              <a:rPr lang="pt-BR" dirty="0"/>
              <a:t>I-C - aos créditos em dinheiro objeto de restituição, conforme previsto no art. 86 desta Lei;</a:t>
            </a:r>
          </a:p>
          <a:p>
            <a:pPr marL="0" indent="0">
              <a:buNone/>
            </a:pPr>
            <a:r>
              <a:rPr lang="pt-BR" dirty="0"/>
              <a:t>I-D - às remunerações devidas ao administrador judicial e aos seus auxiliares, aos reembolsos devidos a membros do Comitê de Credores, e aos créditos derivados da legislação trabalhista ou decorrentes de acidentes de trabalho relativos a serviços prestados após a decretação da falência;</a:t>
            </a:r>
          </a:p>
          <a:p>
            <a:pPr marL="0" indent="0">
              <a:buNone/>
            </a:pPr>
            <a:r>
              <a:rPr lang="pt-BR" dirty="0"/>
              <a:t>I-E - às obrigações resultantes de atos jurídicos válidos praticados durante a recuperação judicial, nos termos do art. 67 desta Lei, ou após a decretação da falência;</a:t>
            </a:r>
          </a:p>
          <a:p>
            <a:pPr marL="0" indent="0">
              <a:buNone/>
            </a:pPr>
            <a:r>
              <a:rPr lang="pt-BR" dirty="0"/>
              <a:t>II - às quantias fornecidas à massa falida pelos credores;</a:t>
            </a:r>
          </a:p>
          <a:p>
            <a:pPr marL="0" indent="0">
              <a:buNone/>
            </a:pPr>
            <a:r>
              <a:rPr lang="pt-BR" dirty="0"/>
              <a:t>III - às despesas com arrecadação, administração, realização do ativo, distribuição do seu produto e custas do processo de falência;</a:t>
            </a:r>
          </a:p>
          <a:p>
            <a:pPr marL="0" indent="0">
              <a:buNone/>
            </a:pPr>
            <a:r>
              <a:rPr lang="pt-BR" dirty="0"/>
              <a:t>IV - às custas judiciais relativas às ações e às execuções em que a massa falida tenha sido vencida;</a:t>
            </a:r>
          </a:p>
          <a:p>
            <a:pPr marL="0" indent="0">
              <a:buNone/>
            </a:pPr>
            <a:r>
              <a:rPr lang="pt-BR" dirty="0"/>
              <a:t>V - aos tributos relativos a fatos geradores ocorridos após a decretação da falência, respeitada a ordem estabelecida no art. 83 desta Lei.</a:t>
            </a:r>
            <a:br>
              <a:rPr lang="pt-BR" dirty="0"/>
            </a:br>
            <a:endParaRPr lang="pt-BR" dirty="0"/>
          </a:p>
        </p:txBody>
      </p:sp>
    </p:spTree>
    <p:extLst>
      <p:ext uri="{BB962C8B-B14F-4D97-AF65-F5344CB8AC3E}">
        <p14:creationId xmlns:p14="http://schemas.microsoft.com/office/powerpoint/2010/main" val="38842229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E9FF8D-9475-864E-9CF1-D46C561454DB}"/>
              </a:ext>
            </a:extLst>
          </p:cNvPr>
          <p:cNvSpPr>
            <a:spLocks noGrp="1"/>
          </p:cNvSpPr>
          <p:nvPr>
            <p:ph type="title"/>
          </p:nvPr>
        </p:nvSpPr>
        <p:spPr/>
        <p:txBody>
          <a:bodyPr/>
          <a:lstStyle/>
          <a:p>
            <a:r>
              <a:rPr lang="pt-BR" dirty="0"/>
              <a:t>Classificação de Créditos</a:t>
            </a:r>
          </a:p>
        </p:txBody>
      </p:sp>
      <p:sp>
        <p:nvSpPr>
          <p:cNvPr id="3" name="Espaço Reservado para Conteúdo 2">
            <a:extLst>
              <a:ext uri="{FF2B5EF4-FFF2-40B4-BE49-F238E27FC236}">
                <a16:creationId xmlns:a16="http://schemas.microsoft.com/office/drawing/2014/main" id="{85660DE7-5CB2-3846-97A7-D88922D579B3}"/>
              </a:ext>
            </a:extLst>
          </p:cNvPr>
          <p:cNvSpPr>
            <a:spLocks noGrp="1"/>
          </p:cNvSpPr>
          <p:nvPr>
            <p:ph idx="1"/>
          </p:nvPr>
        </p:nvSpPr>
        <p:spPr/>
        <p:txBody>
          <a:bodyPr>
            <a:normAutofit fontScale="55000" lnSpcReduction="20000"/>
          </a:bodyPr>
          <a:lstStyle/>
          <a:p>
            <a:pPr marL="0" indent="0">
              <a:buNone/>
            </a:pPr>
            <a:r>
              <a:rPr lang="pt-BR" dirty="0"/>
              <a:t>Art. 83. A classificação dos créditos na falência obedece à seguinte ordem:</a:t>
            </a:r>
          </a:p>
          <a:p>
            <a:pPr marL="0" indent="0">
              <a:buNone/>
            </a:pPr>
            <a:r>
              <a:rPr lang="pt-BR" dirty="0">
                <a:hlinkClick r:id="rId2"/>
              </a:rPr>
              <a:t>I - </a:t>
            </a:r>
            <a:r>
              <a:rPr lang="pt-BR" dirty="0"/>
              <a:t>os créditos derivados da legislação trabalhista, limitados a 150 (cento e cinquenta) salários-mínimos por credor, e aqueles decorrentes de acidentes de trabalho;</a:t>
            </a:r>
          </a:p>
          <a:p>
            <a:pPr marL="0" indent="0">
              <a:buNone/>
            </a:pPr>
            <a:r>
              <a:rPr lang="pt-BR" dirty="0">
                <a:hlinkClick r:id="rId3"/>
              </a:rPr>
              <a:t>II - </a:t>
            </a:r>
            <a:r>
              <a:rPr lang="pt-BR" dirty="0"/>
              <a:t>os créditos gravados com direito real de garantia até o limite do valor do bem gravado;</a:t>
            </a:r>
          </a:p>
          <a:p>
            <a:pPr marL="0" indent="0">
              <a:buNone/>
            </a:pPr>
            <a:r>
              <a:rPr lang="pt-BR" dirty="0">
                <a:hlinkClick r:id="rId4"/>
              </a:rPr>
              <a:t>III - </a:t>
            </a:r>
            <a:r>
              <a:rPr lang="pt-BR" dirty="0"/>
              <a:t>os créditos tributários, independentemente da sua natureza e do tempo de constituição, exceto os créditos </a:t>
            </a:r>
            <a:r>
              <a:rPr lang="pt-BR" dirty="0" err="1"/>
              <a:t>extraconcursais</a:t>
            </a:r>
            <a:r>
              <a:rPr lang="pt-BR" dirty="0"/>
              <a:t> e as multas tributárias;</a:t>
            </a:r>
          </a:p>
          <a:p>
            <a:pPr marL="0" indent="0">
              <a:buNone/>
            </a:pPr>
            <a:r>
              <a:rPr lang="pt-BR" dirty="0">
                <a:hlinkClick r:id="rId5"/>
              </a:rPr>
              <a:t>VI - </a:t>
            </a:r>
            <a:r>
              <a:rPr lang="pt-BR" dirty="0"/>
              <a:t>os créditos quirografários, a saber:</a:t>
            </a:r>
          </a:p>
          <a:p>
            <a:pPr marL="0" indent="0">
              <a:buNone/>
            </a:pPr>
            <a:r>
              <a:rPr lang="pt-BR" dirty="0"/>
              <a:t>................................................................................................................................</a:t>
            </a:r>
          </a:p>
          <a:p>
            <a:pPr marL="0" indent="0">
              <a:buNone/>
            </a:pPr>
            <a:r>
              <a:rPr lang="pt-BR" dirty="0">
                <a:hlinkClick r:id="rId6"/>
              </a:rPr>
              <a:t>b) </a:t>
            </a:r>
            <a:r>
              <a:rPr lang="pt-BR" dirty="0"/>
              <a:t>os saldos dos créditos não cobertos pelo produto da alienação dos bens vinculados ao seu pagamento; e</a:t>
            </a:r>
          </a:p>
          <a:p>
            <a:pPr marL="0" indent="0">
              <a:buNone/>
            </a:pPr>
            <a:r>
              <a:rPr lang="pt-BR" dirty="0" err="1"/>
              <a:t>c</a:t>
            </a:r>
            <a:r>
              <a:rPr lang="pt-BR" dirty="0"/>
              <a:t>) os saldos dos créditos derivados da legislação trabalhista que excederem o limite estabelecido no inciso </a:t>
            </a:r>
            <a:r>
              <a:rPr lang="pt-BR" dirty="0" err="1"/>
              <a:t>I</a:t>
            </a:r>
            <a:r>
              <a:rPr lang="pt-BR" dirty="0"/>
              <a:t> do </a:t>
            </a:r>
            <a:r>
              <a:rPr lang="pt-BR" b="1" dirty="0"/>
              <a:t>caput </a:t>
            </a:r>
            <a:r>
              <a:rPr lang="pt-BR" dirty="0"/>
              <a:t>deste artigo;</a:t>
            </a:r>
          </a:p>
          <a:p>
            <a:pPr marL="0" indent="0">
              <a:buNone/>
            </a:pPr>
            <a:r>
              <a:rPr lang="pt-BR" dirty="0">
                <a:hlinkClick r:id="rId7"/>
              </a:rPr>
              <a:t>VII - </a:t>
            </a:r>
            <a:r>
              <a:rPr lang="pt-BR" dirty="0"/>
              <a:t>as multas contratuais e as penas pecuniárias por infração das leis penais ou administrativas, incluídas as multas tributárias;</a:t>
            </a:r>
          </a:p>
          <a:p>
            <a:pPr marL="0" indent="0">
              <a:buNone/>
            </a:pPr>
            <a:r>
              <a:rPr lang="pt-BR" dirty="0">
                <a:hlinkClick r:id="rId8"/>
              </a:rPr>
              <a:t>VIII - </a:t>
            </a:r>
            <a:r>
              <a:rPr lang="pt-BR" dirty="0"/>
              <a:t>os créditos subordinados, a saber:</a:t>
            </a:r>
          </a:p>
          <a:p>
            <a:pPr marL="0" indent="0">
              <a:buNone/>
            </a:pPr>
            <a:r>
              <a:rPr lang="pt-BR" dirty="0"/>
              <a:t>a) os previstos em lei ou em contrato; e</a:t>
            </a:r>
          </a:p>
          <a:p>
            <a:pPr marL="0" indent="0">
              <a:buNone/>
            </a:pPr>
            <a:r>
              <a:rPr lang="pt-BR" dirty="0" err="1"/>
              <a:t>b</a:t>
            </a:r>
            <a:r>
              <a:rPr lang="pt-BR" dirty="0"/>
              <a:t>) os créditos dos sócios e dos administradores sem vínculo empregatício cuja contratação não tenha observado as condições estritamente comutativas e as práticas de mercado; e</a:t>
            </a:r>
          </a:p>
          <a:p>
            <a:pPr marL="0" indent="0">
              <a:buNone/>
            </a:pPr>
            <a:r>
              <a:rPr lang="pt-BR" dirty="0">
                <a:hlinkClick r:id="rId9"/>
              </a:rPr>
              <a:t>IX - </a:t>
            </a:r>
            <a:r>
              <a:rPr lang="pt-BR" dirty="0"/>
              <a:t>os juros vencidos após a decretação da falência, conforme previsto no art. 124 desta Lei.</a:t>
            </a:r>
            <a:br>
              <a:rPr lang="pt-BR" dirty="0"/>
            </a:br>
            <a:endParaRPr lang="pt-BR" dirty="0"/>
          </a:p>
        </p:txBody>
      </p:sp>
    </p:spTree>
    <p:extLst>
      <p:ext uri="{BB962C8B-B14F-4D97-AF65-F5344CB8AC3E}">
        <p14:creationId xmlns:p14="http://schemas.microsoft.com/office/powerpoint/2010/main" val="3214231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B5B13A-0760-3046-9726-6EB2B4C6BD4A}"/>
              </a:ext>
            </a:extLst>
          </p:cNvPr>
          <p:cNvSpPr>
            <a:spLocks noGrp="1"/>
          </p:cNvSpPr>
          <p:nvPr>
            <p:ph type="title"/>
          </p:nvPr>
        </p:nvSpPr>
        <p:spPr/>
        <p:txBody>
          <a:bodyPr/>
          <a:lstStyle/>
          <a:p>
            <a:r>
              <a:rPr lang="pt-BR" dirty="0"/>
              <a:t>Pedido de restituição</a:t>
            </a:r>
          </a:p>
        </p:txBody>
      </p:sp>
      <p:sp>
        <p:nvSpPr>
          <p:cNvPr id="3" name="Espaço Reservado para Conteúdo 2">
            <a:extLst>
              <a:ext uri="{FF2B5EF4-FFF2-40B4-BE49-F238E27FC236}">
                <a16:creationId xmlns:a16="http://schemas.microsoft.com/office/drawing/2014/main" id="{2066D0FB-BB9C-BC4D-AB35-BB631EA5538B}"/>
              </a:ext>
            </a:extLst>
          </p:cNvPr>
          <p:cNvSpPr>
            <a:spLocks noGrp="1"/>
          </p:cNvSpPr>
          <p:nvPr>
            <p:ph idx="1"/>
          </p:nvPr>
        </p:nvSpPr>
        <p:spPr/>
        <p:txBody>
          <a:bodyPr/>
          <a:lstStyle/>
          <a:p>
            <a:pPr marL="0" indent="0">
              <a:buNone/>
            </a:pPr>
            <a:r>
              <a:rPr lang="pt-BR" dirty="0"/>
              <a:t>Art. 85. O proprietário de bem arrecadado no processo de falência ou que se encontre em poder do devedor na data da decretação da falência poderá pedir sua restituição.</a:t>
            </a:r>
          </a:p>
          <a:p>
            <a:pPr marL="0" indent="0">
              <a:buNone/>
            </a:pPr>
            <a:r>
              <a:rPr lang="pt-BR" dirty="0"/>
              <a:t>Parágrafo único. Também pode ser pedida a restituição de coisa vendida a crédito e entregue ao devedor nos 15 (quinze) dias anteriores ao requerimento de sua falência, se ainda não alienada.</a:t>
            </a:r>
          </a:p>
          <a:p>
            <a:pPr marL="0" indent="0">
              <a:buNone/>
            </a:pPr>
            <a:endParaRPr lang="pt-BR" dirty="0"/>
          </a:p>
        </p:txBody>
      </p:sp>
    </p:spTree>
    <p:extLst>
      <p:ext uri="{BB962C8B-B14F-4D97-AF65-F5344CB8AC3E}">
        <p14:creationId xmlns:p14="http://schemas.microsoft.com/office/powerpoint/2010/main" val="2489487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1E19D5E6-9C10-9245-9D43-07CF6D159E56}"/>
              </a:ext>
            </a:extLst>
          </p:cNvPr>
          <p:cNvSpPr>
            <a:spLocks noGrp="1"/>
          </p:cNvSpPr>
          <p:nvPr>
            <p:ph type="title"/>
          </p:nvPr>
        </p:nvSpPr>
        <p:spPr>
          <a:xfrm>
            <a:off x="826396" y="586855"/>
            <a:ext cx="4230100" cy="3387497"/>
          </a:xfrm>
        </p:spPr>
        <p:txBody>
          <a:bodyPr anchor="b">
            <a:normAutofit/>
          </a:bodyPr>
          <a:lstStyle/>
          <a:p>
            <a:pPr algn="r"/>
            <a:r>
              <a:rPr lang="pt-BR" sz="3400">
                <a:solidFill>
                  <a:srgbClr val="FFFFFF"/>
                </a:solidFill>
              </a:rPr>
              <a:t>Quando manter a empresa em funcionamento, e quando liquidá-la, liberando seus ativos para usos mais eficientes?</a:t>
            </a:r>
          </a:p>
        </p:txBody>
      </p:sp>
      <p:sp>
        <p:nvSpPr>
          <p:cNvPr id="3" name="Espaço Reservado para Conteúdo 2">
            <a:extLst>
              <a:ext uri="{FF2B5EF4-FFF2-40B4-BE49-F238E27FC236}">
                <a16:creationId xmlns:a16="http://schemas.microsoft.com/office/drawing/2014/main" id="{26D6BA5D-C974-8543-81DF-DF85A38F3B1D}"/>
              </a:ext>
            </a:extLst>
          </p:cNvPr>
          <p:cNvSpPr>
            <a:spLocks noGrp="1"/>
          </p:cNvSpPr>
          <p:nvPr>
            <p:ph idx="1"/>
          </p:nvPr>
        </p:nvSpPr>
        <p:spPr>
          <a:xfrm>
            <a:off x="6503158" y="649480"/>
            <a:ext cx="4862447" cy="5546047"/>
          </a:xfrm>
        </p:spPr>
        <p:txBody>
          <a:bodyPr anchor="ctr">
            <a:normAutofit/>
          </a:bodyPr>
          <a:lstStyle/>
          <a:p>
            <a:endParaRPr lang="pt-BR" sz="1700"/>
          </a:p>
          <a:p>
            <a:endParaRPr lang="pt-BR" sz="1700"/>
          </a:p>
          <a:p>
            <a:r>
              <a:rPr lang="pt-BR" sz="1700"/>
              <a:t>O tamanho da dívida não implica a inviabilidade da empresa, se ela produz riqueza e é potencialmente superavitária.</a:t>
            </a:r>
          </a:p>
          <a:p>
            <a:endParaRPr lang="pt-BR" sz="1700"/>
          </a:p>
          <a:p>
            <a:r>
              <a:rPr lang="pt-BR" sz="1700"/>
              <a:t>Mas é necessário estruturar um processo coletivo, seja para a negociação da dívida, seja para a liquidação dos ativos, pois do contrário haverá custo ainda maior para o financiamento, pois será maior o risco de recebimento.</a:t>
            </a:r>
          </a:p>
          <a:p>
            <a:endParaRPr lang="pt-BR" sz="1700"/>
          </a:p>
          <a:p>
            <a:r>
              <a:rPr lang="pt-BR" sz="1700"/>
              <a:t>E é necessário proteger a empresa durante o processo, seja de recuperação seja de falência, pois do contrário os devedores mais ágeis ou agressivos receberão na frente dos outros, e isso antecipará os ataques de credores.</a:t>
            </a:r>
          </a:p>
          <a:p>
            <a:endParaRPr lang="pt-BR" sz="1700"/>
          </a:p>
        </p:txBody>
      </p:sp>
    </p:spTree>
    <p:extLst>
      <p:ext uri="{BB962C8B-B14F-4D97-AF65-F5344CB8AC3E}">
        <p14:creationId xmlns:p14="http://schemas.microsoft.com/office/powerpoint/2010/main" val="13514469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6D036C-2CED-9C42-A16D-86D3CC8E24FF}"/>
              </a:ext>
            </a:extLst>
          </p:cNvPr>
          <p:cNvSpPr>
            <a:spLocks noGrp="1"/>
          </p:cNvSpPr>
          <p:nvPr>
            <p:ph type="title"/>
          </p:nvPr>
        </p:nvSpPr>
        <p:spPr/>
        <p:txBody>
          <a:bodyPr/>
          <a:lstStyle/>
          <a:p>
            <a:r>
              <a:rPr lang="pt-BR" dirty="0"/>
              <a:t>Medidas para proteção e recomposição da massa</a:t>
            </a:r>
          </a:p>
        </p:txBody>
      </p:sp>
      <p:sp>
        <p:nvSpPr>
          <p:cNvPr id="3" name="Espaço Reservado para Conteúdo 2">
            <a:extLst>
              <a:ext uri="{FF2B5EF4-FFF2-40B4-BE49-F238E27FC236}">
                <a16:creationId xmlns:a16="http://schemas.microsoft.com/office/drawing/2014/main" id="{BB55DC56-D8A6-F846-A338-3A542EA3BB54}"/>
              </a:ext>
            </a:extLst>
          </p:cNvPr>
          <p:cNvSpPr>
            <a:spLocks noGrp="1"/>
          </p:cNvSpPr>
          <p:nvPr>
            <p:ph idx="1"/>
          </p:nvPr>
        </p:nvSpPr>
        <p:spPr/>
        <p:txBody>
          <a:bodyPr>
            <a:normAutofit lnSpcReduction="10000"/>
          </a:bodyPr>
          <a:lstStyle/>
          <a:p>
            <a:r>
              <a:rPr lang="pt-BR" dirty="0"/>
              <a:t>Indenização</a:t>
            </a:r>
          </a:p>
          <a:p>
            <a:endParaRPr lang="pt-BR" dirty="0"/>
          </a:p>
          <a:p>
            <a:r>
              <a:rPr lang="pt-BR" dirty="0" err="1"/>
              <a:t>Desconsideraçao</a:t>
            </a:r>
            <a:r>
              <a:rPr lang="pt-BR" dirty="0"/>
              <a:t> </a:t>
            </a:r>
          </a:p>
          <a:p>
            <a:endParaRPr lang="pt-BR" dirty="0"/>
          </a:p>
          <a:p>
            <a:endParaRPr lang="pt-BR" dirty="0"/>
          </a:p>
          <a:p>
            <a:r>
              <a:rPr lang="pt-BR" dirty="0"/>
              <a:t>Ineficácia</a:t>
            </a:r>
          </a:p>
          <a:p>
            <a:endParaRPr lang="pt-BR" dirty="0"/>
          </a:p>
          <a:p>
            <a:endParaRPr lang="pt-BR" dirty="0"/>
          </a:p>
          <a:p>
            <a:r>
              <a:rPr lang="pt-BR" dirty="0"/>
              <a:t>Revocatória</a:t>
            </a:r>
          </a:p>
        </p:txBody>
      </p:sp>
    </p:spTree>
    <p:extLst>
      <p:ext uri="{BB962C8B-B14F-4D97-AF65-F5344CB8AC3E}">
        <p14:creationId xmlns:p14="http://schemas.microsoft.com/office/powerpoint/2010/main" val="33425271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25717B-ECC5-5D46-B886-915AE8A0C6DC}"/>
              </a:ext>
            </a:extLst>
          </p:cNvPr>
          <p:cNvSpPr>
            <a:spLocks noGrp="1"/>
          </p:cNvSpPr>
          <p:nvPr>
            <p:ph type="title"/>
          </p:nvPr>
        </p:nvSpPr>
        <p:spPr/>
        <p:txBody>
          <a:bodyPr/>
          <a:lstStyle/>
          <a:p>
            <a:r>
              <a:rPr lang="pt-BR" dirty="0"/>
              <a:t>Ineficácia de atos</a:t>
            </a:r>
          </a:p>
        </p:txBody>
      </p:sp>
      <p:sp>
        <p:nvSpPr>
          <p:cNvPr id="3" name="Espaço Reservado para Conteúdo 2">
            <a:extLst>
              <a:ext uri="{FF2B5EF4-FFF2-40B4-BE49-F238E27FC236}">
                <a16:creationId xmlns:a16="http://schemas.microsoft.com/office/drawing/2014/main" id="{249774EF-C487-F344-923B-3AF69C930113}"/>
              </a:ext>
            </a:extLst>
          </p:cNvPr>
          <p:cNvSpPr>
            <a:spLocks noGrp="1"/>
          </p:cNvSpPr>
          <p:nvPr>
            <p:ph idx="1"/>
          </p:nvPr>
        </p:nvSpPr>
        <p:spPr/>
        <p:txBody>
          <a:bodyPr>
            <a:normAutofit fontScale="55000" lnSpcReduction="20000"/>
          </a:bodyPr>
          <a:lstStyle/>
          <a:p>
            <a:pPr marL="0" indent="0">
              <a:buNone/>
            </a:pPr>
            <a:r>
              <a:rPr lang="pt-BR" dirty="0"/>
              <a:t>Art. 129. São ineficazes em relação à massa falida, tenha ou não o contratante conhecimento do estado de crise econômico-financeira do devedor, seja ou não intenção deste fraudar credores:</a:t>
            </a:r>
          </a:p>
          <a:p>
            <a:pPr marL="0" indent="0">
              <a:buNone/>
            </a:pPr>
            <a:r>
              <a:rPr lang="pt-BR" dirty="0" err="1"/>
              <a:t>I</a:t>
            </a:r>
            <a:r>
              <a:rPr lang="pt-BR" dirty="0"/>
              <a:t> – o pagamento de dívidas não vencidas realizado pelo devedor dentro do termo legal, por qualquer meio extintivo do direito de crédito, ainda que pelo desconto do próprio título;</a:t>
            </a:r>
          </a:p>
          <a:p>
            <a:pPr marL="0" indent="0">
              <a:buNone/>
            </a:pPr>
            <a:r>
              <a:rPr lang="pt-BR" dirty="0"/>
              <a:t>II – o pagamento de dívidas vencidas e exigíveis realizado dentro do termo legal, por qualquer forma que não seja a prevista pelo contrato;</a:t>
            </a:r>
          </a:p>
          <a:p>
            <a:pPr marL="0" indent="0">
              <a:buNone/>
            </a:pPr>
            <a:r>
              <a:rPr lang="pt-BR" dirty="0"/>
              <a:t>III – a constituição de direito real de garantia, inclusive a retenção, dentro do termo legal, tratando-se de dívida contraída anteriormente; se os bens dados em hipoteca forem objeto de outras posteriores, a massa falida receberá a parte que devia caber ao credor da hipoteca revogada;</a:t>
            </a:r>
          </a:p>
          <a:p>
            <a:pPr marL="0" indent="0">
              <a:buNone/>
            </a:pPr>
            <a:r>
              <a:rPr lang="pt-BR" dirty="0"/>
              <a:t>IV – a prática de atos a título gratuito, desde 2 (dois) anos antes da decretação da falência;</a:t>
            </a:r>
          </a:p>
          <a:p>
            <a:pPr marL="0" indent="0">
              <a:buNone/>
            </a:pPr>
            <a:r>
              <a:rPr lang="pt-BR" dirty="0"/>
              <a:t>V – a renúncia à herança ou a legado, até 2 (dois) anos antes da decretação da falência;</a:t>
            </a:r>
          </a:p>
          <a:p>
            <a:pPr marL="0" indent="0">
              <a:buNone/>
            </a:pPr>
            <a:r>
              <a:rPr lang="pt-BR" dirty="0"/>
              <a:t>VI – a venda ou transferência de estabelecimento feita sem o consentimento expresso ou o pagamento de todos os credores, a esse tempo existentes, não tendo restado ao devedor bens suficientes para solver o seu passivo, salvo se, no prazo de 30 (trinta) dias, não houver oposição dos credores, após serem devidamente notificados, judicialmente ou pelo oficial do registro de títulos e documentos;</a:t>
            </a:r>
          </a:p>
          <a:p>
            <a:pPr marL="0" indent="0">
              <a:buNone/>
            </a:pPr>
            <a:r>
              <a:rPr lang="pt-BR" dirty="0"/>
              <a:t>VII – os registros de direitos reais e de transferência de propriedade entre vivos, por título oneroso ou gratuito, ou a averbação relativa a imóveis realizados após a decretação da falência, salvo se tiver havido </a:t>
            </a:r>
            <a:r>
              <a:rPr lang="pt-BR" dirty="0" err="1"/>
              <a:t>prenotação</a:t>
            </a:r>
            <a:r>
              <a:rPr lang="pt-BR" dirty="0"/>
              <a:t> anterior.</a:t>
            </a:r>
          </a:p>
          <a:p>
            <a:pPr marL="0" indent="0">
              <a:buNone/>
            </a:pPr>
            <a:r>
              <a:rPr lang="pt-BR" dirty="0"/>
              <a:t>Parágrafo único. A ineficácia poderá ser declarada de ofício pelo juiz, alegada em defesa ou pleiteada mediante ação própria ou incidentalmente no curso do processo.</a:t>
            </a:r>
          </a:p>
          <a:p>
            <a:endParaRPr lang="pt-BR" dirty="0"/>
          </a:p>
        </p:txBody>
      </p:sp>
    </p:spTree>
    <p:extLst>
      <p:ext uri="{BB962C8B-B14F-4D97-AF65-F5344CB8AC3E}">
        <p14:creationId xmlns:p14="http://schemas.microsoft.com/office/powerpoint/2010/main" val="9456118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966A7C-5BB8-0C40-BE66-385AF898CA7C}"/>
              </a:ext>
            </a:extLst>
          </p:cNvPr>
          <p:cNvSpPr>
            <a:spLocks noGrp="1"/>
          </p:cNvSpPr>
          <p:nvPr>
            <p:ph type="title"/>
          </p:nvPr>
        </p:nvSpPr>
        <p:spPr/>
        <p:txBody>
          <a:bodyPr/>
          <a:lstStyle/>
          <a:p>
            <a:r>
              <a:rPr lang="pt-BR" dirty="0"/>
              <a:t>Ações Revocatórias</a:t>
            </a:r>
          </a:p>
        </p:txBody>
      </p:sp>
      <p:sp>
        <p:nvSpPr>
          <p:cNvPr id="3" name="Espaço Reservado para Conteúdo 2">
            <a:extLst>
              <a:ext uri="{FF2B5EF4-FFF2-40B4-BE49-F238E27FC236}">
                <a16:creationId xmlns:a16="http://schemas.microsoft.com/office/drawing/2014/main" id="{062B9584-0382-6840-AB68-8C49F82B3EAB}"/>
              </a:ext>
            </a:extLst>
          </p:cNvPr>
          <p:cNvSpPr>
            <a:spLocks noGrp="1"/>
          </p:cNvSpPr>
          <p:nvPr>
            <p:ph idx="1"/>
          </p:nvPr>
        </p:nvSpPr>
        <p:spPr/>
        <p:txBody>
          <a:bodyPr>
            <a:normAutofit lnSpcReduction="10000"/>
          </a:bodyPr>
          <a:lstStyle/>
          <a:p>
            <a:pPr marL="0" indent="0">
              <a:buNone/>
            </a:pPr>
            <a:r>
              <a:rPr lang="pt-BR" dirty="0"/>
              <a:t>Art. 130. São revogáveis os atos praticados com a intenção de prejudicar credores, provando-se o conluio fraudulento entre o devedor e o terceiro que com ele contratar e o efetivo prejuízo sofrido pela massa falida.</a:t>
            </a:r>
          </a:p>
          <a:p>
            <a:pPr marL="0" indent="0">
              <a:buNone/>
            </a:pPr>
            <a:endParaRPr lang="pt-BR" dirty="0"/>
          </a:p>
          <a:p>
            <a:pPr marL="0" indent="0">
              <a:buNone/>
            </a:pPr>
            <a:r>
              <a:rPr lang="pt-BR" dirty="0"/>
              <a:t>Art. 133. A ação revocatória pode ser promovida:</a:t>
            </a:r>
          </a:p>
          <a:p>
            <a:pPr marL="0" indent="0">
              <a:buNone/>
            </a:pPr>
            <a:r>
              <a:rPr lang="pt-BR" dirty="0" err="1"/>
              <a:t>I</a:t>
            </a:r>
            <a:r>
              <a:rPr lang="pt-BR" dirty="0"/>
              <a:t> – contra todos os que figuraram no ato ou que por efeito dele foram pagos, garantidos ou beneficiados;</a:t>
            </a:r>
          </a:p>
          <a:p>
            <a:pPr marL="0" indent="0">
              <a:buNone/>
            </a:pPr>
            <a:r>
              <a:rPr lang="pt-BR" dirty="0"/>
              <a:t>II – contra os terceiros adquirentes, se tiveram conhecimento, ao se criar o direito, da intenção do devedor de prejudicar os credores;</a:t>
            </a:r>
          </a:p>
          <a:p>
            <a:pPr marL="0" indent="0">
              <a:buNone/>
            </a:pPr>
            <a:endParaRPr lang="pt-BR" dirty="0"/>
          </a:p>
        </p:txBody>
      </p:sp>
    </p:spTree>
    <p:extLst>
      <p:ext uri="{BB962C8B-B14F-4D97-AF65-F5344CB8AC3E}">
        <p14:creationId xmlns:p14="http://schemas.microsoft.com/office/powerpoint/2010/main" val="42572562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4C135A-E78C-524E-B733-BA81EE0DE8EC}"/>
              </a:ext>
            </a:extLst>
          </p:cNvPr>
          <p:cNvSpPr>
            <a:spLocks noGrp="1"/>
          </p:cNvSpPr>
          <p:nvPr>
            <p:ph type="title"/>
          </p:nvPr>
        </p:nvSpPr>
        <p:spPr/>
        <p:txBody>
          <a:bodyPr/>
          <a:lstStyle/>
          <a:p>
            <a:r>
              <a:rPr lang="pt-BR" dirty="0"/>
              <a:t>Alienação dos bens na falência</a:t>
            </a:r>
          </a:p>
        </p:txBody>
      </p:sp>
      <p:sp>
        <p:nvSpPr>
          <p:cNvPr id="3" name="Espaço Reservado para Conteúdo 2">
            <a:extLst>
              <a:ext uri="{FF2B5EF4-FFF2-40B4-BE49-F238E27FC236}">
                <a16:creationId xmlns:a16="http://schemas.microsoft.com/office/drawing/2014/main" id="{2C88B9E3-7959-484D-AAF5-3379D3C1A46D}"/>
              </a:ext>
            </a:extLst>
          </p:cNvPr>
          <p:cNvSpPr>
            <a:spLocks noGrp="1"/>
          </p:cNvSpPr>
          <p:nvPr>
            <p:ph idx="1"/>
          </p:nvPr>
        </p:nvSpPr>
        <p:spPr/>
        <p:txBody>
          <a:bodyPr>
            <a:normAutofit fontScale="70000" lnSpcReduction="20000"/>
          </a:bodyPr>
          <a:lstStyle/>
          <a:p>
            <a:pPr marL="0" indent="0">
              <a:buNone/>
            </a:pPr>
            <a:r>
              <a:rPr lang="pt-BR" dirty="0"/>
              <a:t>Art. 140. A alienação dos bens será realizada de uma das seguintes formas, observada a seguinte ordem de preferência:</a:t>
            </a:r>
          </a:p>
          <a:p>
            <a:pPr marL="0" indent="0">
              <a:buNone/>
            </a:pPr>
            <a:r>
              <a:rPr lang="pt-BR" dirty="0" err="1"/>
              <a:t>I</a:t>
            </a:r>
            <a:r>
              <a:rPr lang="pt-BR" dirty="0"/>
              <a:t> – alienação da empresa, com a venda de seus estabelecimentos em bloco;</a:t>
            </a:r>
          </a:p>
          <a:p>
            <a:pPr marL="0" indent="0">
              <a:buNone/>
            </a:pPr>
            <a:r>
              <a:rPr lang="pt-BR" dirty="0"/>
              <a:t>II – alienação da empresa, com a venda de suas filiais ou unidades produtivas isoladamente;</a:t>
            </a:r>
          </a:p>
          <a:p>
            <a:pPr marL="0" indent="0">
              <a:buNone/>
            </a:pPr>
            <a:r>
              <a:rPr lang="pt-BR" dirty="0"/>
              <a:t>III – alienação em bloco dos bens que integram cada um dos estabelecimentos do devedor;</a:t>
            </a:r>
          </a:p>
          <a:p>
            <a:pPr marL="0" indent="0">
              <a:buNone/>
            </a:pPr>
            <a:r>
              <a:rPr lang="pt-BR" dirty="0"/>
              <a:t>IV – alienação dos bens individualmente considerados.</a:t>
            </a:r>
          </a:p>
          <a:p>
            <a:pPr marL="0" indent="0">
              <a:buNone/>
            </a:pPr>
            <a:r>
              <a:rPr lang="pt-BR" dirty="0"/>
              <a:t>§ 1º Se convier à realização do ativo, ou em razão de oportunidade, podem ser adotadas mais de uma forma de alienação.</a:t>
            </a:r>
          </a:p>
          <a:p>
            <a:pPr marL="0" indent="0">
              <a:buNone/>
            </a:pPr>
            <a:r>
              <a:rPr lang="pt-BR" dirty="0"/>
              <a:t>§ 2º A realização do ativo terá início independentemente da formação do quadro-geral de credores.</a:t>
            </a:r>
          </a:p>
          <a:p>
            <a:pPr marL="0" indent="0">
              <a:buNone/>
            </a:pPr>
            <a:r>
              <a:rPr lang="pt-BR" dirty="0"/>
              <a:t>§ 3º A alienação da empresa terá por objeto o conjunto de determinados bens necessários à operação rentável da unidade de produção, que poderá compreender a transferência de contratos específicos.</a:t>
            </a:r>
          </a:p>
          <a:p>
            <a:pPr marL="0" indent="0">
              <a:buNone/>
            </a:pPr>
            <a:br>
              <a:rPr lang="pt-BR" dirty="0"/>
            </a:br>
            <a:endParaRPr lang="pt-BR" dirty="0"/>
          </a:p>
        </p:txBody>
      </p:sp>
    </p:spTree>
    <p:extLst>
      <p:ext uri="{BB962C8B-B14F-4D97-AF65-F5344CB8AC3E}">
        <p14:creationId xmlns:p14="http://schemas.microsoft.com/office/powerpoint/2010/main" val="35845465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BCDE6D-4211-D84C-97C4-C4751482AFE6}"/>
              </a:ext>
            </a:extLst>
          </p:cNvPr>
          <p:cNvSpPr>
            <a:spLocks noGrp="1"/>
          </p:cNvSpPr>
          <p:nvPr>
            <p:ph type="title"/>
          </p:nvPr>
        </p:nvSpPr>
        <p:spPr/>
        <p:txBody>
          <a:bodyPr/>
          <a:lstStyle/>
          <a:p>
            <a:r>
              <a:rPr lang="pt-BR" dirty="0"/>
              <a:t>Ausência de sucessão e exceções</a:t>
            </a:r>
          </a:p>
        </p:txBody>
      </p:sp>
      <p:sp>
        <p:nvSpPr>
          <p:cNvPr id="3" name="Espaço Reservado para Conteúdo 2">
            <a:extLst>
              <a:ext uri="{FF2B5EF4-FFF2-40B4-BE49-F238E27FC236}">
                <a16:creationId xmlns:a16="http://schemas.microsoft.com/office/drawing/2014/main" id="{2A1311FD-74D5-A14A-9C72-A86767B55FA4}"/>
              </a:ext>
            </a:extLst>
          </p:cNvPr>
          <p:cNvSpPr>
            <a:spLocks noGrp="1"/>
          </p:cNvSpPr>
          <p:nvPr>
            <p:ph idx="1"/>
          </p:nvPr>
        </p:nvSpPr>
        <p:spPr/>
        <p:txBody>
          <a:bodyPr>
            <a:normAutofit fontScale="70000" lnSpcReduction="20000"/>
          </a:bodyPr>
          <a:lstStyle/>
          <a:p>
            <a:pPr marL="0" indent="0">
              <a:buNone/>
            </a:pPr>
            <a:r>
              <a:rPr lang="pt-BR" dirty="0"/>
              <a:t>Art. 141. Na alienação conjunta ou separada de ativos, inclusive da empresa ou de suas filiais, promovida sob qualquer das modalidades de que trata o art. 142: </a:t>
            </a:r>
          </a:p>
          <a:p>
            <a:pPr marL="0" indent="0">
              <a:buNone/>
            </a:pPr>
            <a:r>
              <a:rPr lang="pt-BR" dirty="0" err="1"/>
              <a:t>I</a:t>
            </a:r>
            <a:r>
              <a:rPr lang="pt-BR" dirty="0"/>
              <a:t> – todos os credores, observada a ordem de preferência definida no art. 83 desta Lei, sub-rogam-se no produto da realização do ativo;</a:t>
            </a:r>
          </a:p>
          <a:p>
            <a:pPr marL="0" indent="0">
              <a:buNone/>
            </a:pPr>
            <a:r>
              <a:rPr lang="pt-BR" dirty="0"/>
              <a:t>II – o objeto da alienação estará livre de qualquer ônus e não haverá sucessão do arrematante nas obrigações do devedor, inclusive as de natureza tributária, as derivadas da legislação do trabalho e as decorrentes de acidentes de trabalho.</a:t>
            </a:r>
          </a:p>
          <a:p>
            <a:pPr marL="0" indent="0">
              <a:buNone/>
            </a:pPr>
            <a:r>
              <a:rPr lang="pt-BR" dirty="0"/>
              <a:t>§ 1º O disposto no inciso II do </a:t>
            </a:r>
            <a:r>
              <a:rPr lang="pt-BR" b="1" dirty="0"/>
              <a:t>caput </a:t>
            </a:r>
            <a:r>
              <a:rPr lang="pt-BR" dirty="0"/>
              <a:t>deste artigo não se aplica quando o arrematante for:</a:t>
            </a:r>
          </a:p>
          <a:p>
            <a:pPr marL="0" indent="0">
              <a:buNone/>
            </a:pPr>
            <a:r>
              <a:rPr lang="pt-BR" dirty="0" err="1"/>
              <a:t>I</a:t>
            </a:r>
            <a:r>
              <a:rPr lang="pt-BR" dirty="0"/>
              <a:t> – sócio da sociedade falida, ou sociedade controlada pelo falido;</a:t>
            </a:r>
          </a:p>
          <a:p>
            <a:pPr marL="0" indent="0">
              <a:buNone/>
            </a:pPr>
            <a:r>
              <a:rPr lang="pt-BR" dirty="0"/>
              <a:t>II – parente, em linha reta ou colateral até o 4º (quarto) grau, </a:t>
            </a:r>
            <a:r>
              <a:rPr lang="pt-BR" dirty="0" err="1"/>
              <a:t>consangüíneo</a:t>
            </a:r>
            <a:r>
              <a:rPr lang="pt-BR" dirty="0"/>
              <a:t> ou afim, do falido ou de sócio da sociedade falida; ou</a:t>
            </a:r>
          </a:p>
          <a:p>
            <a:pPr marL="0" indent="0">
              <a:buNone/>
            </a:pPr>
            <a:r>
              <a:rPr lang="pt-BR" dirty="0"/>
              <a:t>III – identificado como agente do falido com o objetivo de fraudar a sucessão.</a:t>
            </a:r>
          </a:p>
          <a:p>
            <a:pPr marL="0" indent="0">
              <a:buNone/>
            </a:pPr>
            <a:r>
              <a:rPr lang="pt-BR" dirty="0"/>
              <a:t>§ 2º Empregados do devedor contratados pelo arrematante serão admitidos mediante novos contratos de trabalho e o arrematante não responde por obrigações decorrentes do contrato anterior.</a:t>
            </a:r>
          </a:p>
          <a:p>
            <a:pPr marL="0" indent="0">
              <a:buNone/>
            </a:pPr>
            <a:endParaRPr lang="pt-BR" dirty="0"/>
          </a:p>
        </p:txBody>
      </p:sp>
    </p:spTree>
    <p:extLst>
      <p:ext uri="{BB962C8B-B14F-4D97-AF65-F5344CB8AC3E}">
        <p14:creationId xmlns:p14="http://schemas.microsoft.com/office/powerpoint/2010/main" val="21988770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2AD60C-D018-EE4B-AC61-BD615939857C}"/>
              </a:ext>
            </a:extLst>
          </p:cNvPr>
          <p:cNvSpPr>
            <a:spLocks noGrp="1"/>
          </p:cNvSpPr>
          <p:nvPr>
            <p:ph type="title"/>
          </p:nvPr>
        </p:nvSpPr>
        <p:spPr/>
        <p:txBody>
          <a:bodyPr/>
          <a:lstStyle/>
          <a:p>
            <a:r>
              <a:rPr lang="pt-BR" dirty="0"/>
              <a:t>Rateio e conclusão do processo</a:t>
            </a:r>
          </a:p>
        </p:txBody>
      </p:sp>
      <p:sp>
        <p:nvSpPr>
          <p:cNvPr id="3" name="Espaço Reservado para Conteúdo 2">
            <a:extLst>
              <a:ext uri="{FF2B5EF4-FFF2-40B4-BE49-F238E27FC236}">
                <a16:creationId xmlns:a16="http://schemas.microsoft.com/office/drawing/2014/main" id="{D3902882-1B82-8A4C-91CD-277ABCD0501A}"/>
              </a:ext>
            </a:extLst>
          </p:cNvPr>
          <p:cNvSpPr>
            <a:spLocks noGrp="1"/>
          </p:cNvSpPr>
          <p:nvPr>
            <p:ph idx="1"/>
          </p:nvPr>
        </p:nvSpPr>
        <p:spPr/>
        <p:txBody>
          <a:bodyPr/>
          <a:lstStyle/>
          <a:p>
            <a:pPr marL="0" indent="0">
              <a:buNone/>
            </a:pPr>
            <a:br>
              <a:rPr lang="pt-BR" dirty="0"/>
            </a:br>
            <a:r>
              <a:rPr lang="pt-BR" dirty="0"/>
              <a:t>Art. 154. Concluída a realização de todo o ativo, e distribuído o produto entre os credores, o administrador judicial apresentará suas contas ao juiz no prazo de 30 (trinta) dias.</a:t>
            </a:r>
          </a:p>
          <a:p>
            <a:pPr marL="0" indent="0">
              <a:buNone/>
            </a:pPr>
            <a:br>
              <a:rPr lang="pt-BR" dirty="0"/>
            </a:br>
            <a:endParaRPr lang="pt-BR" dirty="0"/>
          </a:p>
        </p:txBody>
      </p:sp>
    </p:spTree>
    <p:extLst>
      <p:ext uri="{BB962C8B-B14F-4D97-AF65-F5344CB8AC3E}">
        <p14:creationId xmlns:p14="http://schemas.microsoft.com/office/powerpoint/2010/main" val="4894448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BDB392-5E7A-CF49-987D-DD3150830953}"/>
              </a:ext>
            </a:extLst>
          </p:cNvPr>
          <p:cNvSpPr>
            <a:spLocks noGrp="1"/>
          </p:cNvSpPr>
          <p:nvPr>
            <p:ph type="title"/>
          </p:nvPr>
        </p:nvSpPr>
        <p:spPr/>
        <p:txBody>
          <a:bodyPr/>
          <a:lstStyle/>
          <a:p>
            <a:r>
              <a:rPr lang="pt-BR" dirty="0"/>
              <a:t>Extinção das Obrigações do falido e </a:t>
            </a:r>
            <a:r>
              <a:rPr lang="pt-BR" dirty="0" err="1"/>
              <a:t>Fresh</a:t>
            </a:r>
            <a:r>
              <a:rPr lang="pt-BR" dirty="0"/>
              <a:t> Start</a:t>
            </a:r>
          </a:p>
        </p:txBody>
      </p:sp>
      <p:sp>
        <p:nvSpPr>
          <p:cNvPr id="3" name="Espaço Reservado para Conteúdo 2">
            <a:extLst>
              <a:ext uri="{FF2B5EF4-FFF2-40B4-BE49-F238E27FC236}">
                <a16:creationId xmlns:a16="http://schemas.microsoft.com/office/drawing/2014/main" id="{8A6B704B-ACCF-594E-AA6C-9234E84ED608}"/>
              </a:ext>
            </a:extLst>
          </p:cNvPr>
          <p:cNvSpPr>
            <a:spLocks noGrp="1"/>
          </p:cNvSpPr>
          <p:nvPr>
            <p:ph idx="1"/>
          </p:nvPr>
        </p:nvSpPr>
        <p:spPr/>
        <p:txBody>
          <a:bodyPr>
            <a:normAutofit fontScale="62500" lnSpcReduction="20000"/>
          </a:bodyPr>
          <a:lstStyle/>
          <a:p>
            <a:pPr marL="0" indent="0">
              <a:buNone/>
            </a:pPr>
            <a:br>
              <a:rPr lang="pt-BR" dirty="0"/>
            </a:br>
            <a:r>
              <a:rPr lang="pt-BR" dirty="0"/>
              <a:t>Art. 158. Extingue as obrigações do falido:</a:t>
            </a:r>
          </a:p>
          <a:p>
            <a:pPr marL="0" indent="0">
              <a:buNone/>
            </a:pPr>
            <a:r>
              <a:rPr lang="pt-BR" dirty="0" err="1"/>
              <a:t>I</a:t>
            </a:r>
            <a:r>
              <a:rPr lang="pt-BR" dirty="0"/>
              <a:t> – o pagamento de todos os créditos;</a:t>
            </a:r>
          </a:p>
          <a:p>
            <a:pPr marL="0" indent="0">
              <a:buNone/>
            </a:pPr>
            <a:r>
              <a:rPr lang="pt-BR" dirty="0"/>
              <a:t>II - o pagamento, após realizado todo o ativo, de mais de 25% (vinte e cinco por cento) dos créditos quirografários, facultado ao falido o depósito da quantia necessária para atingir a referida porcentagem se para isso não tiver sido suficiente a integral liquidação do ativo; </a:t>
            </a:r>
          </a:p>
          <a:p>
            <a:pPr marL="0" indent="0">
              <a:buNone/>
            </a:pPr>
            <a:r>
              <a:rPr lang="pt-BR" dirty="0"/>
              <a:t>V - o decurso do prazo de 3 (três) anos, contado da decretação da falência, ressalvada a utilização dos bens arrecadados anteriormente, que serão destinados à liquidação para a satisfação dos credores habilitados ou com pedido de reserva realizado;      </a:t>
            </a:r>
            <a:r>
              <a:rPr lang="pt-BR" dirty="0">
                <a:hlinkClick r:id="rId2"/>
              </a:rPr>
              <a:t>(Incluído pela Lei nº 14.112, de 2020) </a:t>
            </a:r>
            <a:r>
              <a:rPr lang="pt-BR" dirty="0"/>
              <a:t>   </a:t>
            </a:r>
            <a:r>
              <a:rPr lang="pt-BR" dirty="0">
                <a:hlinkClick r:id="rId3"/>
              </a:rPr>
              <a:t>(Vigência)</a:t>
            </a:r>
            <a:endParaRPr lang="pt-BR" dirty="0"/>
          </a:p>
          <a:p>
            <a:pPr marL="0" indent="0">
              <a:buNone/>
            </a:pPr>
            <a:r>
              <a:rPr lang="pt-BR" dirty="0"/>
              <a:t>VI - o encerramento da falência nos termos dos </a:t>
            </a:r>
            <a:r>
              <a:rPr lang="pt-BR" dirty="0" err="1"/>
              <a:t>arts</a:t>
            </a:r>
            <a:r>
              <a:rPr lang="pt-BR" dirty="0"/>
              <a:t>. 114-A ou 156 desta Lei.      </a:t>
            </a:r>
            <a:r>
              <a:rPr lang="pt-BR" dirty="0">
                <a:hlinkClick r:id="rId2"/>
              </a:rPr>
              <a:t>(Incluído pela Lei nº 14.112, de 2020) </a:t>
            </a:r>
            <a:r>
              <a:rPr lang="pt-BR" dirty="0"/>
              <a:t>   (114-A. quando </a:t>
            </a:r>
            <a:r>
              <a:rPr lang="pt-BR" dirty="0" err="1"/>
              <a:t>nao</a:t>
            </a:r>
            <a:r>
              <a:rPr lang="pt-BR" dirty="0"/>
              <a:t> se encontram bens)</a:t>
            </a:r>
          </a:p>
          <a:p>
            <a:pPr marL="0" indent="0">
              <a:buNone/>
            </a:pPr>
            <a:r>
              <a:rPr lang="pt-BR" dirty="0"/>
              <a:t>Art. 159. Configurada qualquer das hipóteses do art. 158 desta Lei, o falido poderá requerer ao juízo da falência que suas obrigações sejam declaradas extintas por sentença.</a:t>
            </a:r>
          </a:p>
          <a:p>
            <a:pPr marL="0" indent="0">
              <a:buNone/>
            </a:pPr>
            <a:r>
              <a:rPr lang="pt-BR" dirty="0"/>
              <a:t>A pessoa jurídica devedora é extinta pela falência, mas a extinção pode favorecer indiretamente seus sócios, com o nome limpo.</a:t>
            </a:r>
          </a:p>
          <a:p>
            <a:pPr marL="0" indent="0">
              <a:buNone/>
            </a:pPr>
            <a:br>
              <a:rPr lang="pt-BR" dirty="0"/>
            </a:br>
            <a:endParaRPr lang="pt-BR" dirty="0"/>
          </a:p>
        </p:txBody>
      </p:sp>
    </p:spTree>
    <p:extLst>
      <p:ext uri="{BB962C8B-B14F-4D97-AF65-F5344CB8AC3E}">
        <p14:creationId xmlns:p14="http://schemas.microsoft.com/office/powerpoint/2010/main" val="12017782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21021D-1E62-E943-9844-AD12B14449C4}"/>
              </a:ext>
            </a:extLst>
          </p:cNvPr>
          <p:cNvSpPr>
            <a:spLocks noGrp="1"/>
          </p:cNvSpPr>
          <p:nvPr>
            <p:ph type="title"/>
          </p:nvPr>
        </p:nvSpPr>
        <p:spPr/>
        <p:txBody>
          <a:bodyPr/>
          <a:lstStyle/>
          <a:p>
            <a:r>
              <a:rPr lang="pt-BR" dirty="0"/>
              <a:t>Crimes Falimentares</a:t>
            </a:r>
          </a:p>
        </p:txBody>
      </p:sp>
      <p:sp>
        <p:nvSpPr>
          <p:cNvPr id="3" name="Espaço Reservado para Conteúdo 2">
            <a:extLst>
              <a:ext uri="{FF2B5EF4-FFF2-40B4-BE49-F238E27FC236}">
                <a16:creationId xmlns:a16="http://schemas.microsoft.com/office/drawing/2014/main" id="{0DB494F9-4A98-5B49-AAA5-9FEECCB10A4D}"/>
              </a:ext>
            </a:extLst>
          </p:cNvPr>
          <p:cNvSpPr>
            <a:spLocks noGrp="1"/>
          </p:cNvSpPr>
          <p:nvPr>
            <p:ph idx="1"/>
          </p:nvPr>
        </p:nvSpPr>
        <p:spPr/>
        <p:txBody>
          <a:bodyPr>
            <a:normAutofit fontScale="47500" lnSpcReduction="20000"/>
          </a:bodyPr>
          <a:lstStyle/>
          <a:p>
            <a:pPr marL="0" indent="0">
              <a:buNone/>
            </a:pPr>
            <a:r>
              <a:rPr lang="pt-BR" dirty="0"/>
              <a:t>Art. 168. Praticar, antes ou depois da sentença que decretar a falência, conceder a recuperação judicial ou homologar a recuperação extrajudicial, ato fraudulento de que resulte ou possa resultar prejuízo aos credores, com o fim de obter ou assegurar vantagem indevida para si ou para outrem.</a:t>
            </a:r>
          </a:p>
          <a:p>
            <a:pPr marL="0" indent="0">
              <a:buNone/>
            </a:pPr>
            <a:r>
              <a:rPr lang="pt-BR" dirty="0"/>
              <a:t>Pena – reclusão, de 3 (três) a 6 (seis) anos, e multa.</a:t>
            </a:r>
          </a:p>
          <a:p>
            <a:pPr marL="0" indent="0">
              <a:buNone/>
            </a:pPr>
            <a:r>
              <a:rPr lang="pt-BR" dirty="0"/>
              <a:t>Aumento da pena</a:t>
            </a:r>
          </a:p>
          <a:p>
            <a:pPr marL="0" indent="0">
              <a:buNone/>
            </a:pPr>
            <a:r>
              <a:rPr lang="pt-BR" dirty="0"/>
              <a:t>§ 1º A pena aumenta-se de 1/6 (um sexto) a 1/3 (um terço), se o agente:</a:t>
            </a:r>
          </a:p>
          <a:p>
            <a:pPr marL="0" indent="0">
              <a:buNone/>
            </a:pPr>
            <a:r>
              <a:rPr lang="pt-BR" dirty="0" err="1"/>
              <a:t>I</a:t>
            </a:r>
            <a:r>
              <a:rPr lang="pt-BR" dirty="0"/>
              <a:t> – elabora escrituração contábil ou balanço com dados inexatos;</a:t>
            </a:r>
          </a:p>
          <a:p>
            <a:pPr marL="0" indent="0">
              <a:buNone/>
            </a:pPr>
            <a:r>
              <a:rPr lang="pt-BR" dirty="0"/>
              <a:t>II – omite, na escrituração contábil ou no balanço, lançamento que deles deveria constar, ou altera escrituração ou balanço verdadeiros;</a:t>
            </a:r>
          </a:p>
          <a:p>
            <a:pPr marL="0" indent="0">
              <a:buNone/>
            </a:pPr>
            <a:r>
              <a:rPr lang="pt-BR" dirty="0"/>
              <a:t>III – destrói, apaga ou corrompe dados contábeis ou negociais armazenados em computador ou sistema informatizado;</a:t>
            </a:r>
          </a:p>
          <a:p>
            <a:pPr marL="0" indent="0">
              <a:buNone/>
            </a:pPr>
            <a:r>
              <a:rPr lang="pt-BR" dirty="0"/>
              <a:t>IV – simula a composição do capital social;</a:t>
            </a:r>
          </a:p>
          <a:p>
            <a:pPr marL="0" indent="0">
              <a:buNone/>
            </a:pPr>
            <a:r>
              <a:rPr lang="pt-BR" dirty="0"/>
              <a:t>V – destrói, oculta ou inutiliza, total ou parcialmente, os documentos de escrituração contábil obrigatórios.</a:t>
            </a:r>
          </a:p>
          <a:p>
            <a:endParaRPr lang="pt-BR" dirty="0"/>
          </a:p>
          <a:p>
            <a:pPr marL="0" indent="0">
              <a:buNone/>
            </a:pPr>
            <a:r>
              <a:rPr lang="pt-BR" dirty="0"/>
              <a:t>Contabilidade paralela e distribuição de lucros ou dividendos a sócios e acionistas até a aprovação do plano de recuperação judicial  </a:t>
            </a:r>
          </a:p>
          <a:p>
            <a:pPr marL="0" indent="0">
              <a:buNone/>
            </a:pPr>
            <a:r>
              <a:rPr lang="pt-BR" dirty="0"/>
              <a:t>§ 2º A pena é aumentada de 1/3 (um terço) até metade se o devedor manteve ou movimentou recursos ou valores paralelamente à contabilidade exigida pela legislação, inclusive na hipótese de violação do disposto no art. 6º-A desta Lei.     </a:t>
            </a:r>
          </a:p>
          <a:p>
            <a:pPr marL="0" indent="0">
              <a:buNone/>
            </a:pPr>
            <a:endParaRPr lang="pt-BR" dirty="0"/>
          </a:p>
          <a:p>
            <a:pPr marL="0" indent="0">
              <a:buNone/>
            </a:pPr>
            <a:br>
              <a:rPr lang="pt-BR" dirty="0"/>
            </a:br>
            <a:endParaRPr lang="pt-BR" dirty="0"/>
          </a:p>
        </p:txBody>
      </p:sp>
    </p:spTree>
    <p:extLst>
      <p:ext uri="{BB962C8B-B14F-4D97-AF65-F5344CB8AC3E}">
        <p14:creationId xmlns:p14="http://schemas.microsoft.com/office/powerpoint/2010/main" val="1706332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EF6F77-C47B-7D43-98C4-C390DB294389}"/>
              </a:ext>
            </a:extLst>
          </p:cNvPr>
          <p:cNvSpPr>
            <a:spLocks noGrp="1"/>
          </p:cNvSpPr>
          <p:nvPr>
            <p:ph type="title"/>
          </p:nvPr>
        </p:nvSpPr>
        <p:spPr>
          <a:xfrm>
            <a:off x="804673" y="1445494"/>
            <a:ext cx="3616856" cy="4376572"/>
          </a:xfrm>
        </p:spPr>
        <p:txBody>
          <a:bodyPr anchor="ctr">
            <a:normAutofit/>
          </a:bodyPr>
          <a:lstStyle/>
          <a:p>
            <a:r>
              <a:rPr lang="pt-BR"/>
              <a:t>Quais os procedimentos que a lei estabelece para lidar com a crise da empresa?</a:t>
            </a:r>
            <a:endParaRPr lang="pt-BR" dirty="0"/>
          </a:p>
        </p:txBody>
      </p:sp>
      <p:sp>
        <p:nvSpPr>
          <p:cNvPr id="32"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59DFBC96-B4AC-8340-BE75-485694C347A4}"/>
              </a:ext>
            </a:extLst>
          </p:cNvPr>
          <p:cNvSpPr>
            <a:spLocks noGrp="1"/>
          </p:cNvSpPr>
          <p:nvPr>
            <p:ph idx="1"/>
          </p:nvPr>
        </p:nvSpPr>
        <p:spPr>
          <a:xfrm>
            <a:off x="6096000" y="1399032"/>
            <a:ext cx="5501834" cy="4471416"/>
          </a:xfrm>
        </p:spPr>
        <p:txBody>
          <a:bodyPr anchor="ctr">
            <a:normAutofit/>
          </a:bodyPr>
          <a:lstStyle/>
          <a:p>
            <a:r>
              <a:rPr lang="pt-BR" sz="1900">
                <a:solidFill>
                  <a:schemeClr val="bg1"/>
                </a:solidFill>
              </a:rPr>
              <a:t>Recuperação Judicial: é um convite a todos os credores para negociar, com vistas a conseguir a aprovação, em uma Assembleia Geral de Credores (AGC) de um plano para o pagamento das dividas, sem geral com descontos (haircut e prazo). Se não for aprovado, pode ser decretada a falência.</a:t>
            </a:r>
          </a:p>
          <a:p>
            <a:r>
              <a:rPr lang="pt-BR" sz="1900">
                <a:solidFill>
                  <a:schemeClr val="bg1"/>
                </a:solidFill>
              </a:rPr>
              <a:t>Recuperação Extrajudicial: é uma ação judicial que pretende a homologação, por sentença, de acordo alcançado com ao menos metade dos créditos de determinada espécie, sendo impositivo para os demais credores da mesma espécie. Se não der certo, não há decretação da falência.</a:t>
            </a:r>
          </a:p>
          <a:p>
            <a:r>
              <a:rPr lang="pt-BR" sz="1900">
                <a:solidFill>
                  <a:schemeClr val="bg1"/>
                </a:solidFill>
              </a:rPr>
              <a:t>Falência: execução coletiva, com duas fases. O pedido de falência e o processo de liquidação.</a:t>
            </a:r>
          </a:p>
          <a:p>
            <a:endParaRPr lang="pt-BR" sz="1900">
              <a:solidFill>
                <a:schemeClr val="bg1"/>
              </a:solidFill>
            </a:endParaRPr>
          </a:p>
        </p:txBody>
      </p:sp>
    </p:spTree>
    <p:extLst>
      <p:ext uri="{BB962C8B-B14F-4D97-AF65-F5344CB8AC3E}">
        <p14:creationId xmlns:p14="http://schemas.microsoft.com/office/powerpoint/2010/main" val="29219499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5" name="Group 9">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1" name="Rectangle 10">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ítulo 1">
            <a:extLst>
              <a:ext uri="{FF2B5EF4-FFF2-40B4-BE49-F238E27FC236}">
                <a16:creationId xmlns:a16="http://schemas.microsoft.com/office/drawing/2014/main" id="{31B89739-2B61-A94D-BA1E-29E3AC564BB2}"/>
              </a:ext>
            </a:extLst>
          </p:cNvPr>
          <p:cNvSpPr>
            <a:spLocks noGrp="1"/>
          </p:cNvSpPr>
          <p:nvPr>
            <p:ph type="title"/>
          </p:nvPr>
        </p:nvSpPr>
        <p:spPr>
          <a:xfrm>
            <a:off x="1143000" y="1676400"/>
            <a:ext cx="3810000" cy="3505200"/>
          </a:xfrm>
        </p:spPr>
        <p:txBody>
          <a:bodyPr anchor="t">
            <a:normAutofit/>
          </a:bodyPr>
          <a:lstStyle/>
          <a:p>
            <a:r>
              <a:rPr lang="pt-BR" sz="4000"/>
              <a:t>Preservação da empresa, mas no interesse dos credores</a:t>
            </a:r>
          </a:p>
        </p:txBody>
      </p:sp>
      <p:sp>
        <p:nvSpPr>
          <p:cNvPr id="3" name="Espaço Reservado para Conteúdo 2">
            <a:extLst>
              <a:ext uri="{FF2B5EF4-FFF2-40B4-BE49-F238E27FC236}">
                <a16:creationId xmlns:a16="http://schemas.microsoft.com/office/drawing/2014/main" id="{E62126D3-16A7-F84F-827C-64D36BA3DB33}"/>
              </a:ext>
            </a:extLst>
          </p:cNvPr>
          <p:cNvSpPr>
            <a:spLocks noGrp="1"/>
          </p:cNvSpPr>
          <p:nvPr>
            <p:ph idx="1"/>
          </p:nvPr>
        </p:nvSpPr>
        <p:spPr>
          <a:xfrm>
            <a:off x="5181604" y="1676400"/>
            <a:ext cx="5638796" cy="3505200"/>
          </a:xfrm>
        </p:spPr>
        <p:txBody>
          <a:bodyPr>
            <a:normAutofit/>
          </a:bodyPr>
          <a:lstStyle/>
          <a:p>
            <a:r>
              <a:rPr lang="pt-BR" sz="1900">
                <a:solidFill>
                  <a:schemeClr val="tx1">
                    <a:alpha val="55000"/>
                  </a:schemeClr>
                </a:solidFill>
              </a:rPr>
              <a:t>Há uma preocupação com a preservação da empresa, pois ela, em atividade, tem </a:t>
            </a:r>
            <a:r>
              <a:rPr lang="pt-BR" sz="1900" i="1">
                <a:solidFill>
                  <a:schemeClr val="tx1">
                    <a:alpha val="55000"/>
                  </a:schemeClr>
                </a:solidFill>
              </a:rPr>
              <a:t>on going concern value</a:t>
            </a:r>
            <a:r>
              <a:rPr lang="pt-BR" sz="1900">
                <a:solidFill>
                  <a:schemeClr val="tx1">
                    <a:alpha val="55000"/>
                  </a:schemeClr>
                </a:solidFill>
              </a:rPr>
              <a:t>. Além disso, algumas empresas têm ativos que se desvalorizam muito se vendidos separadamente. A recuperação judicial surgiu nos EUA quando houve crise de ferrovias, pois não era viável a venda separada dos trilhos. Mesmo na falência, busca-se vender a empresa em conjunto.</a:t>
            </a:r>
          </a:p>
          <a:p>
            <a:endParaRPr lang="pt-BR" sz="1900">
              <a:solidFill>
                <a:schemeClr val="tx1">
                  <a:alpha val="55000"/>
                </a:schemeClr>
              </a:solidFill>
            </a:endParaRPr>
          </a:p>
          <a:p>
            <a:r>
              <a:rPr lang="pt-BR" sz="1900">
                <a:solidFill>
                  <a:schemeClr val="tx1">
                    <a:alpha val="55000"/>
                  </a:schemeClr>
                </a:solidFill>
              </a:rPr>
              <a:t>Mas isso é feito no interesse dos credores, que podem livremente votar pela falência, quando acharem que é mais vantajosa.</a:t>
            </a:r>
          </a:p>
        </p:txBody>
      </p:sp>
    </p:spTree>
    <p:extLst>
      <p:ext uri="{BB962C8B-B14F-4D97-AF65-F5344CB8AC3E}">
        <p14:creationId xmlns:p14="http://schemas.microsoft.com/office/powerpoint/2010/main" val="2339701002"/>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c414ac8-549e-4ca5-81e3-16b3f3eb5c24">
      <Terms xmlns="http://schemas.microsoft.com/office/infopath/2007/PartnerControls"/>
    </lcf76f155ced4ddcb4097134ff3c332f>
    <TaxCatchAll xmlns="ebba5f7d-3b76-4a58-9735-74f0064eafb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9E5DFEBCE2E50B4B8EF365B1600A6302" ma:contentTypeVersion="15" ma:contentTypeDescription="Crie um novo documento." ma:contentTypeScope="" ma:versionID="0103d65d0e737d692b676c872728f369">
  <xsd:schema xmlns:xsd="http://www.w3.org/2001/XMLSchema" xmlns:xs="http://www.w3.org/2001/XMLSchema" xmlns:p="http://schemas.microsoft.com/office/2006/metadata/properties" xmlns:ns2="4c414ac8-549e-4ca5-81e3-16b3f3eb5c24" xmlns:ns3="ebba5f7d-3b76-4a58-9735-74f0064eafba" targetNamespace="http://schemas.microsoft.com/office/2006/metadata/properties" ma:root="true" ma:fieldsID="7e923275e42780db4afb5e008224c4d8" ns2:_="" ns3:_="">
    <xsd:import namespace="4c414ac8-549e-4ca5-81e3-16b3f3eb5c24"/>
    <xsd:import namespace="ebba5f7d-3b76-4a58-9735-74f0064eaf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414ac8-549e-4ca5-81e3-16b3f3eb5c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eb74ff96-4672-4cf9-94f6-964b0040e37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bba5f7d-3b76-4a58-9735-74f0064eafba"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6f9f65b9-77c0-44a2-867b-74e860691405}" ma:internalName="TaxCatchAll" ma:showField="CatchAllData" ma:web="ebba5f7d-3b76-4a58-9735-74f0064ea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4B12BF-F7F1-447B-A3AF-C5D9F532412E}">
  <ds:schemaRefs>
    <ds:schemaRef ds:uri="http://purl.org/dc/elements/1.1/"/>
    <ds:schemaRef ds:uri="http://schemas.microsoft.com/office/2006/documentManagement/types"/>
    <ds:schemaRef ds:uri="http://purl.org/dc/terms/"/>
    <ds:schemaRef ds:uri="http://purl.org/dc/dcmitype/"/>
    <ds:schemaRef ds:uri="http://schemas.microsoft.com/office/infopath/2007/PartnerControls"/>
    <ds:schemaRef ds:uri="ebba5f7d-3b76-4a58-9735-74f0064eafba"/>
    <ds:schemaRef ds:uri="http://www.w3.org/XML/1998/namespace"/>
    <ds:schemaRef ds:uri="http://schemas.openxmlformats.org/package/2006/metadata/core-properties"/>
    <ds:schemaRef ds:uri="4c414ac8-549e-4ca5-81e3-16b3f3eb5c24"/>
    <ds:schemaRef ds:uri="http://schemas.microsoft.com/office/2006/metadata/properties"/>
  </ds:schemaRefs>
</ds:datastoreItem>
</file>

<file path=customXml/itemProps2.xml><?xml version="1.0" encoding="utf-8"?>
<ds:datastoreItem xmlns:ds="http://schemas.openxmlformats.org/officeDocument/2006/customXml" ds:itemID="{4548F777-8DEA-4758-96FD-E11CC309E367}">
  <ds:schemaRefs>
    <ds:schemaRef ds:uri="http://schemas.microsoft.com/sharepoint/v3/contenttype/forms"/>
  </ds:schemaRefs>
</ds:datastoreItem>
</file>

<file path=customXml/itemProps3.xml><?xml version="1.0" encoding="utf-8"?>
<ds:datastoreItem xmlns:ds="http://schemas.openxmlformats.org/officeDocument/2006/customXml" ds:itemID="{D3E2434A-5C86-4BBC-A6C0-47A8F79F95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414ac8-549e-4ca5-81e3-16b3f3eb5c24"/>
    <ds:schemaRef ds:uri="ebba5f7d-3b76-4a58-9735-74f0064ea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158</TotalTime>
  <Words>8890</Words>
  <Application>Microsoft Macintosh PowerPoint</Application>
  <PresentationFormat>Widescreen</PresentationFormat>
  <Paragraphs>472</Paragraphs>
  <Slides>77</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77</vt:i4>
      </vt:variant>
    </vt:vector>
  </HeadingPairs>
  <TitlesOfParts>
    <vt:vector size="81" baseType="lpstr">
      <vt:lpstr>Arial</vt:lpstr>
      <vt:lpstr>Calibri</vt:lpstr>
      <vt:lpstr>Calibri Light</vt:lpstr>
      <vt:lpstr>Tema do Office</vt:lpstr>
      <vt:lpstr>O Direito da Empresa em Crise</vt:lpstr>
      <vt:lpstr>Como o direito lida com a crise da empresa?</vt:lpstr>
      <vt:lpstr>Breve visão da história do direito da empresa em crise</vt:lpstr>
      <vt:lpstr>Lei 11.101, de 2005</vt:lpstr>
      <vt:lpstr>Lei 14.112</vt:lpstr>
      <vt:lpstr>Entendendo a crise da empresa</vt:lpstr>
      <vt:lpstr>Quando manter a empresa em funcionamento, e quando liquidá-la, liberando seus ativos para usos mais eficientes?</vt:lpstr>
      <vt:lpstr>Quais os procedimentos que a lei estabelece para lidar com a crise da empresa?</vt:lpstr>
      <vt:lpstr>Preservação da empresa, mas no interesse dos credores</vt:lpstr>
      <vt:lpstr>Por que os credores têm a última decisão, na crise da empresa?</vt:lpstr>
      <vt:lpstr>Os Princípios da Lei 11.101</vt:lpstr>
      <vt:lpstr>Os Princípios da Lei 11.101</vt:lpstr>
      <vt:lpstr>Quem está sujeito à lei 11.101 (pode pedir RJ ou pode ter sua falência requerida)</vt:lpstr>
      <vt:lpstr>Mas há muita confusão nessa área:</vt:lpstr>
      <vt:lpstr>Também não se sujeitam à RJ </vt:lpstr>
      <vt:lpstr>Stay Period</vt:lpstr>
      <vt:lpstr>Quais créditos não participam do concurso?</vt:lpstr>
      <vt:lpstr>Em que comarca a empresa pede RJ ou tem sua falência requerida?</vt:lpstr>
      <vt:lpstr>Processo de Recuperação Judicial</vt:lpstr>
      <vt:lpstr>Pedido de Recuperação Judicial </vt:lpstr>
      <vt:lpstr>Pedido de Recuperação Judicial</vt:lpstr>
      <vt:lpstr>Pedido de recuperação judicial</vt:lpstr>
      <vt:lpstr>Vistoria  Prévia</vt:lpstr>
      <vt:lpstr>Deferimento do Processamento do Pedido</vt:lpstr>
      <vt:lpstr>Verificação de Créditos – Fase Administrativa</vt:lpstr>
      <vt:lpstr>Impugnação Judicial </vt:lpstr>
      <vt:lpstr>Apresentação do plano</vt:lpstr>
      <vt:lpstr>Regras específicas para o crédito trabalhista</vt:lpstr>
      <vt:lpstr>Como estruturar o plano?</vt:lpstr>
      <vt:lpstr>Como estruturar o plano?</vt:lpstr>
      <vt:lpstr>Como lidar com o ganho de capital?</vt:lpstr>
      <vt:lpstr>Apresentação do PowerPoint</vt:lpstr>
      <vt:lpstr>Cram down</vt:lpstr>
      <vt:lpstr>Plano alternativo dos credores</vt:lpstr>
      <vt:lpstr>Afastamento do devedor ou administrador</vt:lpstr>
      <vt:lpstr>Controle do Juiz sobre plano é apenas de legalidade.</vt:lpstr>
      <vt:lpstr>DIP FINANCING</vt:lpstr>
      <vt:lpstr>Plano OI</vt:lpstr>
      <vt:lpstr>Plano OI – Uma das Opções para os Credores Quirografários</vt:lpstr>
      <vt:lpstr>Plano OI</vt:lpstr>
      <vt:lpstr>Alteração do plano pela AGC</vt:lpstr>
      <vt:lpstr>Proposta de plano novo pelos credores</vt:lpstr>
      <vt:lpstr>A criação de uma UPI, e a venda sem sucessão</vt:lpstr>
      <vt:lpstr>A questão da venda da empresa inteira como UPI</vt:lpstr>
      <vt:lpstr>A LRF prevê  a exigência de CND.</vt:lpstr>
      <vt:lpstr>Como resolver o passivo fiscal da empresa  em RJ? A lei 10522, reformada em 2020, dá 3 caminhos para a recuperanda</vt:lpstr>
      <vt:lpstr>Um precedente complicado: multas não tributárias cobradas por execução fiscal não participam da recuperação .</vt:lpstr>
      <vt:lpstr>CONVOLAÇAO EM FALÊNCIA VS. PEDIDO AUTÔNOMO DE FALÊNCIA</vt:lpstr>
      <vt:lpstr>Convolação da Recuperação em Falência</vt:lpstr>
      <vt:lpstr>Como lidar com a crise do grupo de empresas: a consolidação e o problema da autonomia da PJ</vt:lpstr>
      <vt:lpstr>Consolidação Substancial</vt:lpstr>
      <vt:lpstr>Recuperação Extrajudicial</vt:lpstr>
      <vt:lpstr>Recuperação Extrajudicial</vt:lpstr>
      <vt:lpstr>Observatório da Insolvência da PUC - SP</vt:lpstr>
      <vt:lpstr>Apresentação do PowerPoint</vt:lpstr>
      <vt:lpstr>O que aconteceu em cada caso?</vt:lpstr>
      <vt:lpstr>Apresentação do PowerPoint</vt:lpstr>
      <vt:lpstr>O que consta do plano?</vt:lpstr>
      <vt:lpstr>Apresentação do PowerPoint</vt:lpstr>
      <vt:lpstr>Apresentação do PowerPoint</vt:lpstr>
      <vt:lpstr>Observatório da Insolvência pesquisou RJs no Estado de São Paulo de 2010 a 2017</vt:lpstr>
      <vt:lpstr>Falência</vt:lpstr>
      <vt:lpstr>Decretação da Falência</vt:lpstr>
      <vt:lpstr>Características</vt:lpstr>
      <vt:lpstr>Sentença declaratória de Falência</vt:lpstr>
      <vt:lpstr>Classificação de Créditos</vt:lpstr>
      <vt:lpstr>Classificação dos créditos – Créditos Extraconcursais</vt:lpstr>
      <vt:lpstr>Classificação de Créditos</vt:lpstr>
      <vt:lpstr>Pedido de restituição</vt:lpstr>
      <vt:lpstr>Medidas para proteção e recomposição da massa</vt:lpstr>
      <vt:lpstr>Ineficácia de atos</vt:lpstr>
      <vt:lpstr>Ações Revocatórias</vt:lpstr>
      <vt:lpstr>Alienação dos bens na falência</vt:lpstr>
      <vt:lpstr>Ausência de sucessão e exceções</vt:lpstr>
      <vt:lpstr>Rateio e conclusão do processo</vt:lpstr>
      <vt:lpstr>Extinção das Obrigações do falido e Fresh Start</vt:lpstr>
      <vt:lpstr>Crimes Falimentares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Direito da Empresa em Crise</dc:title>
  <dc:creator>Ruy Pereira Camilo Junior</dc:creator>
  <cp:lastModifiedBy>Ruy Camilo</cp:lastModifiedBy>
  <cp:revision>2</cp:revision>
  <dcterms:created xsi:type="dcterms:W3CDTF">2022-06-14T04:08:20Z</dcterms:created>
  <dcterms:modified xsi:type="dcterms:W3CDTF">2023-11-23T09:44:40Z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0x0101009E5DFEBCE2E50B4B8EF365B1600A6302</vt:lpwstr>
  </property>
  <property fmtid="{D5CDD505-2E9C-101B-9397-08002B2CF9AE}" pid="3" name="MediaServiceImageTags">
    <vt:lpwstr/>
  </property>
</Properties>
</file>