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621" r:id="rId3"/>
    <p:sldId id="464" r:id="rId4"/>
    <p:sldId id="258" r:id="rId5"/>
    <p:sldId id="259" r:id="rId6"/>
    <p:sldId id="463" r:id="rId7"/>
    <p:sldId id="622" r:id="rId8"/>
    <p:sldId id="265" r:id="rId9"/>
    <p:sldId id="266" r:id="rId10"/>
    <p:sldId id="594" r:id="rId11"/>
    <p:sldId id="267" r:id="rId12"/>
    <p:sldId id="620" r:id="rId13"/>
    <p:sldId id="262" r:id="rId14"/>
    <p:sldId id="268" r:id="rId15"/>
    <p:sldId id="270" r:id="rId16"/>
    <p:sldId id="618" r:id="rId17"/>
    <p:sldId id="271" r:id="rId18"/>
    <p:sldId id="623" r:id="rId19"/>
    <p:sldId id="272" r:id="rId20"/>
    <p:sldId id="478" r:id="rId21"/>
    <p:sldId id="624" r:id="rId22"/>
    <p:sldId id="625" r:id="rId23"/>
    <p:sldId id="31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FD076-57D8-4F58-932D-55E9E7E67CE0}" v="1" dt="2023-08-22T16:56:12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Silva" userId="f3277c6bf2fff4ac" providerId="LiveId" clId="{238FD076-57D8-4F58-932D-55E9E7E67CE0}"/>
    <pc:docChg chg="custSel modSld">
      <pc:chgData name="Roberto Silva" userId="f3277c6bf2fff4ac" providerId="LiveId" clId="{238FD076-57D8-4F58-932D-55E9E7E67CE0}" dt="2023-08-22T16:56:54.481" v="6" actId="478"/>
      <pc:docMkLst>
        <pc:docMk/>
      </pc:docMkLst>
      <pc:sldChg chg="delSp modSp mod">
        <pc:chgData name="Roberto Silva" userId="f3277c6bf2fff4ac" providerId="LiveId" clId="{238FD076-57D8-4F58-932D-55E9E7E67CE0}" dt="2023-08-22T16:56:54.481" v="6" actId="478"/>
        <pc:sldMkLst>
          <pc:docMk/>
          <pc:sldMk cId="0" sldId="257"/>
        </pc:sldMkLst>
        <pc:spChg chg="del mod">
          <ac:chgData name="Roberto Silva" userId="f3277c6bf2fff4ac" providerId="LiveId" clId="{238FD076-57D8-4F58-932D-55E9E7E67CE0}" dt="2023-08-22T16:56:54.481" v="6" actId="478"/>
          <ac:spMkLst>
            <pc:docMk/>
            <pc:sldMk cId="0" sldId="257"/>
            <ac:spMk id="3" creationId="{B6FFCCE9-3CEA-43FC-B00F-A928C48A0AD5}"/>
          </ac:spMkLst>
        </pc:spChg>
        <pc:picChg chg="mod">
          <ac:chgData name="Roberto Silva" userId="f3277c6bf2fff4ac" providerId="LiveId" clId="{238FD076-57D8-4F58-932D-55E9E7E67CE0}" dt="2023-08-22T16:56:12.998" v="0" actId="1076"/>
          <ac:picMkLst>
            <pc:docMk/>
            <pc:sldMk cId="0" sldId="257"/>
            <ac:picMk id="3076" creationId="{69FFFA5F-4998-495B-8531-74C9F681B5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C74C6-9985-47F9-8212-5FCE2F9AE7C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A3D7A-B5BC-40D1-B4FB-A5D4162A3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EF60003-82E2-4C74-A188-9445F09F56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474C157-5C79-4541-992A-C2A69D268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9D3B-2EC9-4B35-AC51-910DE9796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D75C7-9A18-4853-8D8D-E353C4E80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CF19D-B6B9-4639-A033-B5A5FBAD7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B2B2-7464-4B71-9855-9915C8A2958B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F9188-8432-4D02-A1D2-B1B45CE83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3F781-EC47-4CAD-A580-3543238F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E775-7C9D-4D9A-BEC6-90FE5548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59D7D-30DF-4A40-99B5-AF2F17D39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256DD0-E7AD-4205-A72C-0A6F32E59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41467-3841-436E-A14F-F6A20D38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B2B2-7464-4B71-9855-9915C8A2958B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2E02B-397E-4EB3-8971-826736D2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AAD8A-0ABE-4ABF-8D5C-D3DA99BA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E775-7C9D-4D9A-BEC6-90FE5548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5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FAF8A-8204-4D9B-BE07-35CAE0BBA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8675F-EFE7-4EAC-80EF-D8778CC40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F5FC2-DA42-4F47-9097-40D8689E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B2B2-7464-4B71-9855-9915C8A2958B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E1EFA-7745-4868-9E34-AAA3C3AD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FA0DF-4250-407D-A935-E4E89FCF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E775-7C9D-4D9A-BEC6-90FE5548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2BF7-5504-4D4A-9436-5C776C2C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26940-1090-48D7-8177-656C3F05F25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676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2FB36-BCDF-4651-AAAD-3045A1193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531F6-B44B-4074-92F9-1F026914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4E8FC-8AEE-4EDF-B2EA-EB45B2C0A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CE379-E160-44E6-A426-1D0317CC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5235AC6-9BBE-4E34-B054-9BF542503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79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9AF6-4F23-4C58-8156-5B6021BDB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F6722-02DD-474A-B45D-C615208D2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1AD31-ADB3-48F8-AE10-5BD6DC4DE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B2B2-7464-4B71-9855-9915C8A2958B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F26E7-740F-454E-83EF-EA0D18E8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288D2-6284-48B8-AF49-55DF5C03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E775-7C9D-4D9A-BEC6-90FE5548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2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5FC6C-792A-4C2E-849C-3233A3D5F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D4B9D-08DC-404E-8AEE-29837B2A7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AB22D-2BB5-4648-8C2B-8F2AFCB1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B2B2-7464-4B71-9855-9915C8A2958B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DFE85-4127-4C13-A0A5-74B2A0D3F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3852A-02CE-43A9-B233-F891FCE23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E775-7C9D-4D9A-BEC6-90FE5548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20BC6-4A97-4C64-A7F3-96CB86488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5515A-3B36-4488-BE11-C8087E361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F8955-F272-4BA5-AB8D-83B6ED5C5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A3174-EED3-48B2-B09E-C86561FE8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B2B2-7464-4B71-9855-9915C8A2958B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167D4-EF5F-4523-B723-C9BCC22D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783D3-7DDC-489C-8715-DF8F013C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E775-7C9D-4D9A-BEC6-90FE5548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4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814B-F952-4DFE-9BB6-D421466A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9E3CC-FF40-42A5-A0CF-C4FCE0A3C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AC766-BBC2-42F7-B6DD-D34DF0798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98729-BC6B-4635-871B-F54E0CC0E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7996D-5384-41BC-9964-C0487153B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C6997-0331-4A38-BDA3-D497A0894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B2B2-7464-4B71-9855-9915C8A2958B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B1577E-4DC2-4061-973B-40637696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9A0299-0B20-4C6C-B2DB-443F3D31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E775-7C9D-4D9A-BEC6-90FE5548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3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E94F-D30D-4352-A7B2-E63DEB94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C329B-3E5C-4032-92D1-D6120465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B2B2-7464-4B71-9855-9915C8A2958B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263D9-08BE-463D-9D06-E9CEA4F8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5679C-7663-4077-AF80-0747B5A0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E775-7C9D-4D9A-BEC6-90FE5548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7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0673A8-EAAB-4D6D-8249-C9DD9109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B2B2-7464-4B71-9855-9915C8A2958B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13FDF1-0AFF-4D5E-A918-9D6FA112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15999-7252-4A74-B3D0-D283BEC4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E775-7C9D-4D9A-BEC6-90FE5548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F353-4115-4312-A030-CD3820E81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A6FC8-668F-458F-B36B-729A02215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C3D7D-59C6-4BD7-8ABA-672286D03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111C2-9F50-4FB3-A539-D80117AE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B2B2-7464-4B71-9855-9915C8A2958B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68274-417E-4C00-BA03-7E23FBD8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D98FF-9CA3-4117-968F-8263CE20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E775-7C9D-4D9A-BEC6-90FE5548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6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48E6-F4C4-4273-9E14-E7F2AB6A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F446C7-2956-49FF-AEED-271509BE6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57ED7-40F7-42D1-8394-DE7748D9A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5103E-ABCE-45FD-9DE7-FD70B7C3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B2B2-7464-4B71-9855-9915C8A2958B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5CA95-90A5-40A1-A83E-4A25F42D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00EF2-4B2B-438B-A0FE-DF81FA85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E775-7C9D-4D9A-BEC6-90FE5548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9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F82CA0-F417-4C3A-A7F5-F4C1EBD4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AB19E-6187-4411-A37A-FB69828F8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B2765-182D-41F4-9492-52B55076A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B2B2-7464-4B71-9855-9915C8A2958B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494A0-6E79-4B14-B1E0-C8E30A9E4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4945D-C931-4629-A0CE-1E11FD764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7E775-7C9D-4D9A-BEC6-90FE5548F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1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g11.jpg">
            <a:extLst>
              <a:ext uri="{FF2B5EF4-FFF2-40B4-BE49-F238E27FC236}">
                <a16:creationId xmlns:a16="http://schemas.microsoft.com/office/drawing/2014/main" id="{69FFFA5F-4998-495B-8531-74C9F681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33" y="1035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491C9567-CC4D-4B3F-8C71-FFDD1297AE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4233" y="2286000"/>
            <a:ext cx="8458200" cy="1143000"/>
          </a:xfrm>
        </p:spPr>
        <p:txBody>
          <a:bodyPr anchor="ctr">
            <a:normAutofit fontScale="90000"/>
          </a:bodyPr>
          <a:lstStyle/>
          <a:p>
            <a:r>
              <a:rPr lang="pt-BR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SPECTROSCOPIA DE FLUORESCÊNCIA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>
            <a:extLst>
              <a:ext uri="{FF2B5EF4-FFF2-40B4-BE49-F238E27FC236}">
                <a16:creationId xmlns:a16="http://schemas.microsoft.com/office/drawing/2014/main" id="{8EB774A8-E161-49D8-B195-23C265014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dirty="0"/>
              <a:t>I. </a:t>
            </a:r>
            <a:r>
              <a:rPr lang="en-US" altLang="en-US" dirty="0" err="1"/>
              <a:t>Princípios</a:t>
            </a:r>
            <a:r>
              <a:rPr lang="en-US" altLang="en-US" dirty="0"/>
              <a:t> de </a:t>
            </a:r>
            <a:r>
              <a:rPr lang="en-US" altLang="en-US" dirty="0" err="1"/>
              <a:t>Fluorescência</a:t>
            </a:r>
            <a:endParaRPr lang="en-US" altLang="en-US" dirty="0"/>
          </a:p>
        </p:txBody>
      </p:sp>
      <p:sp>
        <p:nvSpPr>
          <p:cNvPr id="642051" name="Rectangle 3">
            <a:extLst>
              <a:ext uri="{FF2B5EF4-FFF2-40B4-BE49-F238E27FC236}">
                <a16:creationId xmlns:a16="http://schemas.microsoft.com/office/drawing/2014/main" id="{EC034D24-E31D-40E1-A4EF-E301C6266B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990600"/>
            <a:ext cx="6934201" cy="5638800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 dirty="0"/>
              <a:t>5b. </a:t>
            </a:r>
            <a:r>
              <a:rPr lang="en-US" altLang="en-US" dirty="0" err="1"/>
              <a:t>Fluorescência</a:t>
            </a:r>
            <a:r>
              <a:rPr lang="en-US" altLang="en-US" dirty="0"/>
              <a:t> process: </a:t>
            </a:r>
            <a:r>
              <a:rPr lang="en-US" altLang="en-US" dirty="0" err="1"/>
              <a:t>Excitação</a:t>
            </a:r>
            <a:endParaRPr lang="en-US" altLang="en-US" dirty="0"/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000" dirty="0"/>
              <a:t>A temperature </a:t>
            </a:r>
            <a:r>
              <a:rPr lang="en-US" altLang="en-US" sz="2000" dirty="0" err="1"/>
              <a:t>ambiente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pode</a:t>
            </a:r>
            <a:r>
              <a:rPr lang="en-US" altLang="en-US" sz="2000" dirty="0"/>
              <a:t>-se observer </a:t>
            </a:r>
            <a:r>
              <a:rPr lang="en-US" altLang="en-US" sz="2000" dirty="0" err="1"/>
              <a:t>níveis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vibracionais</a:t>
            </a:r>
            <a:r>
              <a:rPr lang="en-US" altLang="en-US" sz="2000" dirty="0"/>
              <a:t> no </a:t>
            </a:r>
            <a:r>
              <a:rPr lang="en-US" altLang="en-US" sz="2000" dirty="0" err="1"/>
              <a:t>estado</a:t>
            </a:r>
            <a:r>
              <a:rPr lang="en-US" altLang="en-US" sz="2000" dirty="0"/>
              <a:t> fundamental e </a:t>
            </a:r>
            <a:r>
              <a:rPr lang="en-US" altLang="en-US" sz="2000" dirty="0" err="1"/>
              <a:t>excitado</a:t>
            </a:r>
            <a:endParaRPr lang="en-US" altLang="en-US" sz="2000" dirty="0"/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None/>
            </a:pPr>
            <a:endParaRPr lang="en-US" altLang="en-US" sz="1800" dirty="0"/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000" dirty="0"/>
              <a:t>A luz é </a:t>
            </a:r>
            <a:r>
              <a:rPr lang="en-US" altLang="en-US" sz="2000" dirty="0" err="1"/>
              <a:t>absorvida</a:t>
            </a:r>
            <a:r>
              <a:rPr lang="en-US" altLang="en-US" sz="2000" dirty="0"/>
              <a:t> e o </a:t>
            </a:r>
            <a:r>
              <a:rPr lang="en-US" altLang="en-US" sz="2000" dirty="0" err="1"/>
              <a:t>elétron</a:t>
            </a:r>
            <a:r>
              <a:rPr lang="en-US" altLang="en-US" sz="2000" dirty="0"/>
              <a:t> é </a:t>
            </a:r>
            <a:r>
              <a:rPr lang="en-US" altLang="en-US" sz="2000" dirty="0" err="1"/>
              <a:t>promovido</a:t>
            </a:r>
            <a:r>
              <a:rPr lang="en-US" altLang="en-US" sz="2000" dirty="0"/>
              <a:t> para o </a:t>
            </a:r>
            <a:r>
              <a:rPr lang="en-US" altLang="en-US" sz="2000" dirty="0" err="1"/>
              <a:t>estado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excitado</a:t>
            </a:r>
            <a:r>
              <a:rPr lang="en-US" altLang="en-US" sz="2000" dirty="0"/>
              <a:t>. Lei de Lambert-Beer é </a:t>
            </a:r>
            <a:r>
              <a:rPr lang="en-US" altLang="en-US" sz="2000" dirty="0" err="1"/>
              <a:t>observado</a:t>
            </a:r>
            <a:r>
              <a:rPr lang="en-US" altLang="en-US" sz="2000" dirty="0"/>
              <a:t>, para </a:t>
            </a:r>
            <a:r>
              <a:rPr lang="en-US" altLang="en-US" sz="2000" dirty="0" err="1"/>
              <a:t>soluções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diluídas</a:t>
            </a:r>
            <a:r>
              <a:rPr lang="en-US" altLang="en-US" sz="2000" dirty="0"/>
              <a:t>. </a:t>
            </a: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None/>
            </a:pPr>
            <a:endParaRPr lang="en-US" altLang="en-US" sz="2000" dirty="0"/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000" dirty="0" err="1"/>
              <a:t>Excitação</a:t>
            </a:r>
            <a:r>
              <a:rPr lang="en-US" altLang="en-US" sz="2000" dirty="0"/>
              <a:t> para </a:t>
            </a:r>
            <a:r>
              <a:rPr lang="en-US" altLang="en-US" sz="2000" dirty="0" err="1"/>
              <a:t>níveis</a:t>
            </a:r>
            <a:r>
              <a:rPr lang="en-US" altLang="en-US" sz="2000" dirty="0"/>
              <a:t> S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or S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en-US" altLang="en-US" sz="2000" dirty="0"/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000" dirty="0"/>
              <a:t>O </a:t>
            </a:r>
            <a:r>
              <a:rPr lang="en-US" altLang="en-US" sz="2000" dirty="0" err="1"/>
              <a:t>processo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absorção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ocorre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numa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escala</a:t>
            </a:r>
            <a:r>
              <a:rPr lang="en-US" altLang="en-US" sz="2000" dirty="0"/>
              <a:t> de tempo de 10</a:t>
            </a:r>
            <a:r>
              <a:rPr lang="en-US" altLang="en-US" sz="2000" baseline="30000" dirty="0"/>
              <a:t>-15</a:t>
            </a:r>
            <a:r>
              <a:rPr lang="en-US" altLang="en-US" sz="2000" dirty="0"/>
              <a:t> s.</a:t>
            </a:r>
            <a:endParaRPr lang="en-US" altLang="en-US" sz="1800" dirty="0"/>
          </a:p>
        </p:txBody>
      </p:sp>
      <p:pic>
        <p:nvPicPr>
          <p:cNvPr id="642053" name="Picture 5" descr="19">
            <a:extLst>
              <a:ext uri="{FF2B5EF4-FFF2-40B4-BE49-F238E27FC236}">
                <a16:creationId xmlns:a16="http://schemas.microsoft.com/office/drawing/2014/main" id="{D79B763F-A061-4461-8CAE-BF5AA4115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2" t="46249"/>
          <a:stretch>
            <a:fillRect/>
          </a:stretch>
        </p:blipFill>
        <p:spPr bwMode="auto">
          <a:xfrm>
            <a:off x="7834314" y="1066800"/>
            <a:ext cx="283368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2054" name="Text Box 6">
            <a:extLst>
              <a:ext uri="{FF2B5EF4-FFF2-40B4-BE49-F238E27FC236}">
                <a16:creationId xmlns:a16="http://schemas.microsoft.com/office/drawing/2014/main" id="{3E9108CB-50D4-4C59-A194-4333D9AB7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3048000"/>
            <a:ext cx="4122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</a:t>
            </a:r>
          </a:p>
        </p:txBody>
      </p:sp>
      <p:sp>
        <p:nvSpPr>
          <p:cNvPr id="642055" name="Text Box 7">
            <a:extLst>
              <a:ext uri="{FF2B5EF4-FFF2-40B4-BE49-F238E27FC236}">
                <a16:creationId xmlns:a16="http://schemas.microsoft.com/office/drawing/2014/main" id="{977D81E5-5478-4BF6-85C2-59016FAEA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1905000"/>
            <a:ext cx="407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S1</a:t>
            </a:r>
          </a:p>
        </p:txBody>
      </p:sp>
      <p:sp>
        <p:nvSpPr>
          <p:cNvPr id="642058" name="Text Box 10">
            <a:extLst>
              <a:ext uri="{FF2B5EF4-FFF2-40B4-BE49-F238E27FC236}">
                <a16:creationId xmlns:a16="http://schemas.microsoft.com/office/drawing/2014/main" id="{7CCFB69D-6030-4EB7-A2A4-266C3F75937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511049" y="2127528"/>
            <a:ext cx="824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Energy</a:t>
            </a:r>
          </a:p>
        </p:txBody>
      </p:sp>
      <p:sp>
        <p:nvSpPr>
          <p:cNvPr id="642059" name="Text Box 11">
            <a:extLst>
              <a:ext uri="{FF2B5EF4-FFF2-40B4-BE49-F238E27FC236}">
                <a16:creationId xmlns:a16="http://schemas.microsoft.com/office/drawing/2014/main" id="{74441FEC-0AC5-450F-8DD4-28C6F9015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1" y="3733800"/>
            <a:ext cx="21879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nuclear configuration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C2FAE92-2944-4C33-BB06-CF64A7B37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914400"/>
          </a:xfrm>
        </p:spPr>
        <p:txBody>
          <a:bodyPr/>
          <a:lstStyle/>
          <a:p>
            <a:r>
              <a:rPr lang="en-US" altLang="zh-TW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Deslocamento</a:t>
            </a:r>
            <a:r>
              <a:rPr lang="en-US" altLang="zh-TW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Stokes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71D5035-158C-441E-BD13-460D005C5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914400"/>
            <a:ext cx="8915400" cy="1524000"/>
          </a:xfrm>
        </p:spPr>
        <p:txBody>
          <a:bodyPr>
            <a:normAutofit/>
          </a:bodyPr>
          <a:lstStyle/>
          <a:p>
            <a:pPr marL="4763" indent="-4763">
              <a:buNone/>
            </a:pPr>
            <a:r>
              <a:rPr lang="en-US" altLang="zh-TW" dirty="0" err="1">
                <a:ea typeface="AdvP3D139F" charset="-120"/>
              </a:rPr>
              <a:t>Deslocamento</a:t>
            </a:r>
            <a:r>
              <a:rPr lang="en-US" altLang="zh-TW" dirty="0">
                <a:ea typeface="AdvP3D139F" charset="-120"/>
              </a:rPr>
              <a:t> Stokes é a </a:t>
            </a:r>
            <a:r>
              <a:rPr lang="en-US" altLang="zh-TW" dirty="0" err="1">
                <a:ea typeface="AdvP3D139F" charset="-120"/>
              </a:rPr>
              <a:t>distância</a:t>
            </a:r>
            <a:r>
              <a:rPr lang="en-US" altLang="zh-TW" dirty="0">
                <a:ea typeface="AdvP3D139F" charset="-120"/>
              </a:rPr>
              <a:t> entre </a:t>
            </a:r>
            <a:r>
              <a:rPr lang="en-US" altLang="zh-TW" dirty="0" err="1">
                <a:ea typeface="AdvP3D139F" charset="-120"/>
              </a:rPr>
              <a:t>os</a:t>
            </a:r>
            <a:r>
              <a:rPr lang="en-US" altLang="zh-TW" dirty="0">
                <a:ea typeface="AdvP3D139F" charset="-120"/>
              </a:rPr>
              <a:t> </a:t>
            </a:r>
            <a:r>
              <a:rPr lang="en-US" altLang="zh-TW" dirty="0" err="1">
                <a:ea typeface="AdvP3D139F" charset="-120"/>
              </a:rPr>
              <a:t>máximos</a:t>
            </a:r>
            <a:r>
              <a:rPr lang="en-US" altLang="zh-TW" dirty="0">
                <a:ea typeface="AdvP3D139F" charset="-120"/>
              </a:rPr>
              <a:t> da </a:t>
            </a:r>
            <a:r>
              <a:rPr lang="en-US" altLang="zh-TW" dirty="0" err="1">
                <a:ea typeface="AdvP3D139F" charset="-120"/>
              </a:rPr>
              <a:t>banda</a:t>
            </a:r>
            <a:r>
              <a:rPr lang="en-US" altLang="zh-TW" dirty="0">
                <a:ea typeface="AdvP3D139F" charset="-120"/>
              </a:rPr>
              <a:t> de </a:t>
            </a:r>
            <a:r>
              <a:rPr lang="en-US" altLang="zh-TW" dirty="0" err="1">
                <a:ea typeface="AdvP3D139F" charset="-120"/>
              </a:rPr>
              <a:t>absorção</a:t>
            </a:r>
            <a:r>
              <a:rPr lang="en-US" altLang="zh-TW" dirty="0">
                <a:ea typeface="AdvP3D139F" charset="-120"/>
              </a:rPr>
              <a:t> e o </a:t>
            </a:r>
            <a:r>
              <a:rPr lang="en-US" altLang="zh-TW" dirty="0" err="1">
                <a:ea typeface="AdvP3D139F" charset="-120"/>
              </a:rPr>
              <a:t>máximo</a:t>
            </a:r>
            <a:r>
              <a:rPr lang="en-US" altLang="zh-TW" dirty="0">
                <a:ea typeface="AdvP3D139F" charset="-120"/>
              </a:rPr>
              <a:t> do </a:t>
            </a:r>
            <a:r>
              <a:rPr lang="en-US" altLang="zh-TW" dirty="0" err="1">
                <a:ea typeface="AdvP3D139F" charset="-120"/>
              </a:rPr>
              <a:t>espectro</a:t>
            </a:r>
            <a:r>
              <a:rPr lang="en-US" altLang="zh-TW" dirty="0">
                <a:ea typeface="AdvP3D139F" charset="-120"/>
              </a:rPr>
              <a:t> de </a:t>
            </a:r>
            <a:r>
              <a:rPr lang="en-US" altLang="zh-TW" dirty="0" err="1">
                <a:ea typeface="AdvP3D139F" charset="-120"/>
              </a:rPr>
              <a:t>fluorescência</a:t>
            </a:r>
            <a:r>
              <a:rPr lang="en-US" altLang="zh-TW" dirty="0">
                <a:ea typeface="AdvP3D139F" charset="-120"/>
              </a:rPr>
              <a:t>. </a:t>
            </a:r>
            <a:endParaRPr lang="en-US" altLang="zh-TW" dirty="0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AE3E364E-9743-413F-B283-ABF3E6878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14601"/>
            <a:ext cx="4114800" cy="392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45A5618B-043A-4030-9AD3-CD356B5CD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1"/>
            <a:ext cx="40386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Line 7">
            <a:extLst>
              <a:ext uri="{FF2B5EF4-FFF2-40B4-BE49-F238E27FC236}">
                <a16:creationId xmlns:a16="http://schemas.microsoft.com/office/drawing/2014/main" id="{928E2FD7-82A5-465F-BA85-8BEC09CCA2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200400"/>
            <a:ext cx="0" cy="1066800"/>
          </a:xfrm>
          <a:prstGeom prst="line">
            <a:avLst/>
          </a:prstGeom>
          <a:noFill/>
          <a:ln w="3175">
            <a:solidFill>
              <a:srgbClr val="FFFF00"/>
            </a:solidFill>
            <a:prstDash val="sysDot"/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181D4138-D407-4436-9155-A42324D14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352800"/>
            <a:ext cx="0" cy="914400"/>
          </a:xfrm>
          <a:prstGeom prst="line">
            <a:avLst/>
          </a:prstGeom>
          <a:noFill/>
          <a:ln w="3175">
            <a:solidFill>
              <a:srgbClr val="FFFF00"/>
            </a:solidFill>
            <a:prstDash val="sysDot"/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268672D8-23BF-490F-ADEB-C3F745A87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505200"/>
            <a:ext cx="0" cy="762000"/>
          </a:xfrm>
          <a:prstGeom prst="line">
            <a:avLst/>
          </a:prstGeom>
          <a:noFill/>
          <a:ln w="3175">
            <a:solidFill>
              <a:srgbClr val="FFFF00"/>
            </a:solidFill>
            <a:prstDash val="sysDot"/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54671CBE-D17A-4310-9074-E0A439623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657600"/>
            <a:ext cx="0" cy="609600"/>
          </a:xfrm>
          <a:prstGeom prst="line">
            <a:avLst/>
          </a:prstGeom>
          <a:noFill/>
          <a:ln w="3175">
            <a:solidFill>
              <a:srgbClr val="FFFF00"/>
            </a:solidFill>
            <a:prstDash val="sysDot"/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51A2A1C1-A35C-47AA-BCC7-7595492A7F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810000"/>
            <a:ext cx="0" cy="457200"/>
          </a:xfrm>
          <a:prstGeom prst="line">
            <a:avLst/>
          </a:prstGeom>
          <a:noFill/>
          <a:ln w="3175">
            <a:solidFill>
              <a:srgbClr val="FFFF00"/>
            </a:solidFill>
            <a:prstDash val="sysDot"/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Freeform 13">
            <a:extLst>
              <a:ext uri="{FF2B5EF4-FFF2-40B4-BE49-F238E27FC236}">
                <a16:creationId xmlns:a16="http://schemas.microsoft.com/office/drawing/2014/main" id="{53619B52-7B34-47F5-904C-C99C61355EE6}"/>
              </a:ext>
            </a:extLst>
          </p:cNvPr>
          <p:cNvSpPr>
            <a:spLocks/>
          </p:cNvSpPr>
          <p:nvPr/>
        </p:nvSpPr>
        <p:spPr bwMode="auto">
          <a:xfrm>
            <a:off x="4876800" y="3581400"/>
            <a:ext cx="990600" cy="165100"/>
          </a:xfrm>
          <a:custGeom>
            <a:avLst/>
            <a:gdLst>
              <a:gd name="T0" fmla="*/ 0 w 624"/>
              <a:gd name="T1" fmla="*/ 96 h 104"/>
              <a:gd name="T2" fmla="*/ 48 w 624"/>
              <a:gd name="T3" fmla="*/ 0 h 104"/>
              <a:gd name="T4" fmla="*/ 96 w 624"/>
              <a:gd name="T5" fmla="*/ 96 h 104"/>
              <a:gd name="T6" fmla="*/ 144 w 624"/>
              <a:gd name="T7" fmla="*/ 0 h 104"/>
              <a:gd name="T8" fmla="*/ 192 w 624"/>
              <a:gd name="T9" fmla="*/ 96 h 104"/>
              <a:gd name="T10" fmla="*/ 240 w 624"/>
              <a:gd name="T11" fmla="*/ 0 h 104"/>
              <a:gd name="T12" fmla="*/ 288 w 624"/>
              <a:gd name="T13" fmla="*/ 96 h 104"/>
              <a:gd name="T14" fmla="*/ 336 w 624"/>
              <a:gd name="T15" fmla="*/ 0 h 104"/>
              <a:gd name="T16" fmla="*/ 384 w 624"/>
              <a:gd name="T17" fmla="*/ 96 h 104"/>
              <a:gd name="T18" fmla="*/ 432 w 624"/>
              <a:gd name="T19" fmla="*/ 0 h 104"/>
              <a:gd name="T20" fmla="*/ 480 w 624"/>
              <a:gd name="T21" fmla="*/ 96 h 104"/>
              <a:gd name="T22" fmla="*/ 528 w 624"/>
              <a:gd name="T23" fmla="*/ 0 h 104"/>
              <a:gd name="T24" fmla="*/ 576 w 624"/>
              <a:gd name="T25" fmla="*/ 96 h 104"/>
              <a:gd name="T26" fmla="*/ 624 w 624"/>
              <a:gd name="T27" fmla="*/ 4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24" h="104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28" y="0"/>
                  <a:pt x="144" y="0"/>
                </a:cubicBezTo>
                <a:cubicBezTo>
                  <a:pt x="160" y="0"/>
                  <a:pt x="176" y="96"/>
                  <a:pt x="192" y="96"/>
                </a:cubicBezTo>
                <a:cubicBezTo>
                  <a:pt x="208" y="96"/>
                  <a:pt x="224" y="0"/>
                  <a:pt x="240" y="0"/>
                </a:cubicBezTo>
                <a:cubicBezTo>
                  <a:pt x="256" y="0"/>
                  <a:pt x="272" y="96"/>
                  <a:pt x="288" y="96"/>
                </a:cubicBezTo>
                <a:cubicBezTo>
                  <a:pt x="304" y="96"/>
                  <a:pt x="320" y="0"/>
                  <a:pt x="336" y="0"/>
                </a:cubicBezTo>
                <a:cubicBezTo>
                  <a:pt x="352" y="0"/>
                  <a:pt x="368" y="96"/>
                  <a:pt x="384" y="96"/>
                </a:cubicBezTo>
                <a:cubicBezTo>
                  <a:pt x="400" y="96"/>
                  <a:pt x="416" y="0"/>
                  <a:pt x="432" y="0"/>
                </a:cubicBezTo>
                <a:cubicBezTo>
                  <a:pt x="448" y="0"/>
                  <a:pt x="464" y="96"/>
                  <a:pt x="480" y="96"/>
                </a:cubicBezTo>
                <a:cubicBezTo>
                  <a:pt x="496" y="96"/>
                  <a:pt x="512" y="0"/>
                  <a:pt x="528" y="0"/>
                </a:cubicBezTo>
                <a:cubicBezTo>
                  <a:pt x="544" y="0"/>
                  <a:pt x="560" y="88"/>
                  <a:pt x="576" y="96"/>
                </a:cubicBezTo>
                <a:cubicBezTo>
                  <a:pt x="592" y="104"/>
                  <a:pt x="616" y="56"/>
                  <a:pt x="624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057FBDDF-D4B4-4098-B92B-DC98F8007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429001"/>
            <a:ext cx="7620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zh-TW" sz="2000" dirty="0">
                <a:solidFill>
                  <a:srgbClr val="FF3300"/>
                </a:solidFill>
              </a:rPr>
              <a:t>c</a:t>
            </a:r>
            <a:r>
              <a:rPr lang="en-US" altLang="zh-TW" sz="2000" dirty="0" err="1">
                <a:solidFill>
                  <a:srgbClr val="FF3300"/>
                </a:solidFill>
              </a:rPr>
              <a:t>alor</a:t>
            </a:r>
            <a:endParaRPr lang="en-US" altLang="zh-TW" sz="20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60" name="Rectangle 4">
            <a:extLst>
              <a:ext uri="{FF2B5EF4-FFF2-40B4-BE49-F238E27FC236}">
                <a16:creationId xmlns:a16="http://schemas.microsoft.com/office/drawing/2014/main" id="{D11E92E1-627B-4D55-B69E-7794CBB80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I. </a:t>
            </a:r>
            <a:r>
              <a:rPr lang="en-US" altLang="en-US" dirty="0" err="1"/>
              <a:t>Princípios</a:t>
            </a:r>
            <a:r>
              <a:rPr lang="en-US" altLang="en-US" dirty="0"/>
              <a:t> de </a:t>
            </a:r>
            <a:r>
              <a:rPr lang="en-US" altLang="en-US" dirty="0" err="1"/>
              <a:t>Fluorescência</a:t>
            </a:r>
            <a:endParaRPr lang="en-US" altLang="en-US" dirty="0"/>
          </a:p>
        </p:txBody>
      </p:sp>
      <p:sp>
        <p:nvSpPr>
          <p:cNvPr id="685061" name="Rectangle 5">
            <a:extLst>
              <a:ext uri="{FF2B5EF4-FFF2-40B4-BE49-F238E27FC236}">
                <a16:creationId xmlns:a16="http://schemas.microsoft.com/office/drawing/2014/main" id="{D8EB646C-470C-4A53-A506-A12FA002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143000"/>
            <a:ext cx="6324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6c. </a:t>
            </a:r>
            <a:r>
              <a:rPr lang="en-US" altLang="en-US" sz="2800" dirty="0" err="1">
                <a:solidFill>
                  <a:schemeClr val="tx2"/>
                </a:solidFill>
              </a:rPr>
              <a:t>Regra</a:t>
            </a:r>
            <a:r>
              <a:rPr lang="en-US" altLang="en-US" sz="2800" dirty="0">
                <a:solidFill>
                  <a:schemeClr val="tx2"/>
                </a:solidFill>
              </a:rPr>
              <a:t> do </a:t>
            </a:r>
            <a:r>
              <a:rPr lang="en-US" altLang="en-US" sz="2800" dirty="0" err="1">
                <a:solidFill>
                  <a:schemeClr val="tx2"/>
                </a:solidFill>
              </a:rPr>
              <a:t>espelho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</a:rPr>
              <a:t>especular</a:t>
            </a:r>
            <a:endParaRPr lang="en-US" altLang="en-US" sz="2800" dirty="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 dirty="0" err="1">
                <a:solidFill>
                  <a:schemeClr val="tx1"/>
                </a:solidFill>
              </a:rPr>
              <a:t>Níveis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vibracionais</a:t>
            </a:r>
            <a:r>
              <a:rPr lang="en-US" altLang="en-US" sz="2400" dirty="0">
                <a:solidFill>
                  <a:schemeClr val="tx1"/>
                </a:solidFill>
              </a:rPr>
              <a:t> de </a:t>
            </a:r>
            <a:r>
              <a:rPr lang="en-US" altLang="en-US" sz="2400" dirty="0" err="1">
                <a:solidFill>
                  <a:schemeClr val="tx1"/>
                </a:solidFill>
              </a:rPr>
              <a:t>energia</a:t>
            </a:r>
            <a:r>
              <a:rPr lang="en-US" altLang="en-US" sz="2400" dirty="0">
                <a:solidFill>
                  <a:schemeClr val="tx1"/>
                </a:solidFill>
              </a:rPr>
              <a:t> do </a:t>
            </a:r>
            <a:r>
              <a:rPr lang="en-US" altLang="en-US" sz="2400" dirty="0" err="1">
                <a:solidFill>
                  <a:schemeClr val="tx1"/>
                </a:solidFill>
              </a:rPr>
              <a:t>estado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excitado</a:t>
            </a:r>
            <a:r>
              <a:rPr lang="en-US" altLang="en-US" sz="2400" dirty="0">
                <a:solidFill>
                  <a:schemeClr val="tx1"/>
                </a:solidFill>
              </a:rPr>
              <a:t> é similar </a:t>
            </a:r>
            <a:r>
              <a:rPr lang="en-US" altLang="en-US" sz="2400" dirty="0" err="1">
                <a:solidFill>
                  <a:schemeClr val="tx1"/>
                </a:solidFill>
              </a:rPr>
              <a:t>ao</a:t>
            </a:r>
            <a:r>
              <a:rPr lang="en-US" altLang="en-US" sz="2400" dirty="0">
                <a:solidFill>
                  <a:schemeClr val="tx1"/>
                </a:solidFill>
              </a:rPr>
              <a:t> do </a:t>
            </a:r>
            <a:r>
              <a:rPr lang="en-US" altLang="en-US" sz="2400" dirty="0" err="1">
                <a:solidFill>
                  <a:schemeClr val="tx1"/>
                </a:solidFill>
              </a:rPr>
              <a:t>estado</a:t>
            </a:r>
            <a:r>
              <a:rPr lang="en-US" altLang="en-US" sz="2400" dirty="0">
                <a:solidFill>
                  <a:schemeClr val="tx1"/>
                </a:solidFill>
              </a:rPr>
              <a:t> fundamental.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altLang="en-US" sz="24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 dirty="0" err="1">
                <a:solidFill>
                  <a:schemeClr val="tx1"/>
                </a:solidFill>
              </a:rPr>
              <a:t>Espectro</a:t>
            </a:r>
            <a:r>
              <a:rPr lang="en-US" altLang="en-US" sz="2400" dirty="0">
                <a:solidFill>
                  <a:schemeClr val="tx1"/>
                </a:solidFill>
              </a:rPr>
              <a:t> de </a:t>
            </a:r>
            <a:r>
              <a:rPr lang="en-US" altLang="en-US" sz="2400" dirty="0" err="1">
                <a:solidFill>
                  <a:schemeClr val="tx1"/>
                </a:solidFill>
              </a:rPr>
              <a:t>emissão</a:t>
            </a:r>
            <a:r>
              <a:rPr lang="en-US" altLang="en-US" sz="2400" dirty="0">
                <a:solidFill>
                  <a:schemeClr val="tx1"/>
                </a:solidFill>
              </a:rPr>
              <a:t> de </a:t>
            </a:r>
            <a:r>
              <a:rPr lang="en-US" altLang="en-US" sz="2400" dirty="0" err="1">
                <a:solidFill>
                  <a:schemeClr val="tx1"/>
                </a:solidFill>
              </a:rPr>
              <a:t>Fluorescência</a:t>
            </a:r>
            <a:r>
              <a:rPr lang="en-US" altLang="en-US" sz="2400" dirty="0">
                <a:solidFill>
                  <a:schemeClr val="tx1"/>
                </a:solidFill>
              </a:rPr>
              <a:t> é a </a:t>
            </a:r>
            <a:r>
              <a:rPr lang="en-US" altLang="en-US" sz="2400" dirty="0" err="1">
                <a:solidFill>
                  <a:schemeClr val="tx1"/>
                </a:solidFill>
              </a:rPr>
              <a:t>imagem</a:t>
            </a:r>
            <a:r>
              <a:rPr lang="en-US" altLang="en-US" sz="2400" dirty="0">
                <a:solidFill>
                  <a:schemeClr val="tx1"/>
                </a:solidFill>
              </a:rPr>
              <a:t> do </a:t>
            </a:r>
            <a:r>
              <a:rPr lang="en-US" altLang="en-US" sz="2400" dirty="0" err="1">
                <a:solidFill>
                  <a:schemeClr val="tx1"/>
                </a:solidFill>
              </a:rPr>
              <a:t>espectro</a:t>
            </a:r>
            <a:r>
              <a:rPr lang="en-US" altLang="en-US" sz="2400" dirty="0">
                <a:solidFill>
                  <a:schemeClr val="tx1"/>
                </a:solidFill>
              </a:rPr>
              <a:t> de </a:t>
            </a:r>
            <a:r>
              <a:rPr lang="en-US" altLang="en-US" sz="2400" dirty="0" err="1">
                <a:solidFill>
                  <a:schemeClr val="tx1"/>
                </a:solidFill>
              </a:rPr>
              <a:t>absorção</a:t>
            </a:r>
            <a:r>
              <a:rPr lang="en-US" altLang="en-US" sz="2400" dirty="0">
                <a:solidFill>
                  <a:schemeClr val="tx1"/>
                </a:solidFill>
              </a:rPr>
              <a:t>. 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685062" name="Line 6">
            <a:extLst>
              <a:ext uri="{FF2B5EF4-FFF2-40B4-BE49-F238E27FC236}">
                <a16:creationId xmlns:a16="http://schemas.microsoft.com/office/drawing/2014/main" id="{C987F313-E464-4952-81FC-B163A7D06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432435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63" name="Line 7">
            <a:extLst>
              <a:ext uri="{FF2B5EF4-FFF2-40B4-BE49-F238E27FC236}">
                <a16:creationId xmlns:a16="http://schemas.microsoft.com/office/drawing/2014/main" id="{6ED8847B-F832-45EE-BAA0-58D6EB2F7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386715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64" name="Line 8">
            <a:extLst>
              <a:ext uri="{FF2B5EF4-FFF2-40B4-BE49-F238E27FC236}">
                <a16:creationId xmlns:a16="http://schemas.microsoft.com/office/drawing/2014/main" id="{DF6BB0A3-DBA4-45A4-8305-7CCAECBDC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0550" y="3486150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65" name="Line 9">
            <a:extLst>
              <a:ext uri="{FF2B5EF4-FFF2-40B4-BE49-F238E27FC236}">
                <a16:creationId xmlns:a16="http://schemas.microsoft.com/office/drawing/2014/main" id="{B3ED757D-E8AD-4CD7-A85C-6D52E420B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302895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66" name="Line 10">
            <a:extLst>
              <a:ext uri="{FF2B5EF4-FFF2-40B4-BE49-F238E27FC236}">
                <a16:creationId xmlns:a16="http://schemas.microsoft.com/office/drawing/2014/main" id="{F812BBB0-FD47-4AC2-BD41-3FE9E30C0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8701" y="2019300"/>
            <a:ext cx="1763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67" name="Line 11">
            <a:extLst>
              <a:ext uri="{FF2B5EF4-FFF2-40B4-BE49-F238E27FC236}">
                <a16:creationId xmlns:a16="http://schemas.microsoft.com/office/drawing/2014/main" id="{3F9A85A4-8A05-4749-85AA-B7358710F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17335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68" name="Line 12">
            <a:extLst>
              <a:ext uri="{FF2B5EF4-FFF2-40B4-BE49-F238E27FC236}">
                <a16:creationId xmlns:a16="http://schemas.microsoft.com/office/drawing/2014/main" id="{5D50AD03-431D-4531-85A7-D0D13DC65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9650" y="15049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69" name="Line 13">
            <a:extLst>
              <a:ext uri="{FF2B5EF4-FFF2-40B4-BE49-F238E27FC236}">
                <a16:creationId xmlns:a16="http://schemas.microsoft.com/office/drawing/2014/main" id="{F4263C30-91D2-47C9-B0E2-78072BE8F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9650" y="13525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70" name="Line 14">
            <a:extLst>
              <a:ext uri="{FF2B5EF4-FFF2-40B4-BE49-F238E27FC236}">
                <a16:creationId xmlns:a16="http://schemas.microsoft.com/office/drawing/2014/main" id="{DB1B3F55-AD74-4D30-8065-3729081E8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8700" y="12604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71" name="Line 15">
            <a:extLst>
              <a:ext uri="{FF2B5EF4-FFF2-40B4-BE49-F238E27FC236}">
                <a16:creationId xmlns:a16="http://schemas.microsoft.com/office/drawing/2014/main" id="{569DA35F-26CE-4E6C-9912-29022E2550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8700" y="11811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72" name="Text Box 16">
            <a:extLst>
              <a:ext uri="{FF2B5EF4-FFF2-40B4-BE49-F238E27FC236}">
                <a16:creationId xmlns:a16="http://schemas.microsoft.com/office/drawing/2014/main" id="{25C6BE55-D3AD-481D-B0F4-DB62F0E5D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8725" y="3908425"/>
            <a:ext cx="369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</a:t>
            </a:r>
            <a:r>
              <a:rPr lang="en-US" altLang="en-US" baseline="-25000"/>
              <a:t>0</a:t>
            </a:r>
          </a:p>
        </p:txBody>
      </p:sp>
      <p:sp>
        <p:nvSpPr>
          <p:cNvPr id="685073" name="Text Box 17">
            <a:extLst>
              <a:ext uri="{FF2B5EF4-FFF2-40B4-BE49-F238E27FC236}">
                <a16:creationId xmlns:a16="http://schemas.microsoft.com/office/drawing/2014/main" id="{3601A983-6A80-4ABB-86F8-22D0C3731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2388" y="1504950"/>
            <a:ext cx="369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</a:t>
            </a:r>
            <a:r>
              <a:rPr lang="en-US" altLang="en-US" baseline="-25000"/>
              <a:t>1</a:t>
            </a:r>
          </a:p>
        </p:txBody>
      </p:sp>
      <p:sp>
        <p:nvSpPr>
          <p:cNvPr id="685074" name="Text Box 18">
            <a:extLst>
              <a:ext uri="{FF2B5EF4-FFF2-40B4-BE49-F238E27FC236}">
                <a16:creationId xmlns:a16="http://schemas.microsoft.com/office/drawing/2014/main" id="{9EA71BC4-5AAA-47C4-A719-53A28D41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6" y="4133850"/>
            <a:ext cx="5212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v=0</a:t>
            </a:r>
          </a:p>
        </p:txBody>
      </p:sp>
      <p:sp>
        <p:nvSpPr>
          <p:cNvPr id="685075" name="Text Box 19">
            <a:extLst>
              <a:ext uri="{FF2B5EF4-FFF2-40B4-BE49-F238E27FC236}">
                <a16:creationId xmlns:a16="http://schemas.microsoft.com/office/drawing/2014/main" id="{A844D858-3D59-4849-A0BB-34D457C33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1" y="3676650"/>
            <a:ext cx="5212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v=1</a:t>
            </a:r>
          </a:p>
        </p:txBody>
      </p:sp>
      <p:sp>
        <p:nvSpPr>
          <p:cNvPr id="685076" name="Text Box 20">
            <a:extLst>
              <a:ext uri="{FF2B5EF4-FFF2-40B4-BE49-F238E27FC236}">
                <a16:creationId xmlns:a16="http://schemas.microsoft.com/office/drawing/2014/main" id="{1F48F4D3-D00B-4B80-BFDB-F28C32E89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1" y="3333750"/>
            <a:ext cx="5212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v=2</a:t>
            </a:r>
          </a:p>
        </p:txBody>
      </p:sp>
      <p:sp>
        <p:nvSpPr>
          <p:cNvPr id="685077" name="Text Box 21">
            <a:extLst>
              <a:ext uri="{FF2B5EF4-FFF2-40B4-BE49-F238E27FC236}">
                <a16:creationId xmlns:a16="http://schemas.microsoft.com/office/drawing/2014/main" id="{CF6A2BE5-4A02-4CA3-997C-A7CE3D891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1" y="3048000"/>
            <a:ext cx="5212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v=3</a:t>
            </a:r>
          </a:p>
        </p:txBody>
      </p:sp>
      <p:sp>
        <p:nvSpPr>
          <p:cNvPr id="685078" name="Text Box 22">
            <a:extLst>
              <a:ext uri="{FF2B5EF4-FFF2-40B4-BE49-F238E27FC236}">
                <a16:creationId xmlns:a16="http://schemas.microsoft.com/office/drawing/2014/main" id="{6618806C-4044-4EE7-B53B-6003FB717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1" y="2838450"/>
            <a:ext cx="5212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v=4</a:t>
            </a:r>
          </a:p>
        </p:txBody>
      </p:sp>
      <p:sp>
        <p:nvSpPr>
          <p:cNvPr id="685079" name="Text Box 23">
            <a:extLst>
              <a:ext uri="{FF2B5EF4-FFF2-40B4-BE49-F238E27FC236}">
                <a16:creationId xmlns:a16="http://schemas.microsoft.com/office/drawing/2014/main" id="{AAF6D941-E929-4A60-A0EA-40A9B8BD6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1" y="2647950"/>
            <a:ext cx="5212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v=5</a:t>
            </a:r>
          </a:p>
        </p:txBody>
      </p:sp>
      <p:sp>
        <p:nvSpPr>
          <p:cNvPr id="685080" name="Text Box 24">
            <a:extLst>
              <a:ext uri="{FF2B5EF4-FFF2-40B4-BE49-F238E27FC236}">
                <a16:creationId xmlns:a16="http://schemas.microsoft.com/office/drawing/2014/main" id="{31F37E16-6761-47E2-8737-10D57E2A9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425" y="1828800"/>
            <a:ext cx="5857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v’=0</a:t>
            </a:r>
          </a:p>
        </p:txBody>
      </p:sp>
      <p:sp>
        <p:nvSpPr>
          <p:cNvPr id="685081" name="Text Box 25">
            <a:extLst>
              <a:ext uri="{FF2B5EF4-FFF2-40B4-BE49-F238E27FC236}">
                <a16:creationId xmlns:a16="http://schemas.microsoft.com/office/drawing/2014/main" id="{BC803A70-FCC8-4CBE-8C13-7CE2C38F0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0" y="1562100"/>
            <a:ext cx="5857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v’=1</a:t>
            </a:r>
          </a:p>
        </p:txBody>
      </p:sp>
      <p:sp>
        <p:nvSpPr>
          <p:cNvPr id="685082" name="Text Box 26">
            <a:extLst>
              <a:ext uri="{FF2B5EF4-FFF2-40B4-BE49-F238E27FC236}">
                <a16:creationId xmlns:a16="http://schemas.microsoft.com/office/drawing/2014/main" id="{898FDF5E-539F-4C83-88F1-C3A25E657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0" y="1333500"/>
            <a:ext cx="5857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v’=2</a:t>
            </a:r>
          </a:p>
        </p:txBody>
      </p:sp>
      <p:sp>
        <p:nvSpPr>
          <p:cNvPr id="685083" name="Text Box 27">
            <a:extLst>
              <a:ext uri="{FF2B5EF4-FFF2-40B4-BE49-F238E27FC236}">
                <a16:creationId xmlns:a16="http://schemas.microsoft.com/office/drawing/2014/main" id="{C5544783-94EB-4AC2-82FD-18F2AD412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192214"/>
            <a:ext cx="4977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v’=3</a:t>
            </a:r>
          </a:p>
        </p:txBody>
      </p:sp>
      <p:sp>
        <p:nvSpPr>
          <p:cNvPr id="685084" name="Text Box 28">
            <a:extLst>
              <a:ext uri="{FF2B5EF4-FFF2-40B4-BE49-F238E27FC236}">
                <a16:creationId xmlns:a16="http://schemas.microsoft.com/office/drawing/2014/main" id="{D975E487-EC9F-4E52-8050-D1D2DC3BA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151" y="1084264"/>
            <a:ext cx="4520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v’=4</a:t>
            </a:r>
          </a:p>
        </p:txBody>
      </p:sp>
      <p:sp>
        <p:nvSpPr>
          <p:cNvPr id="685085" name="Text Box 29">
            <a:extLst>
              <a:ext uri="{FF2B5EF4-FFF2-40B4-BE49-F238E27FC236}">
                <a16:creationId xmlns:a16="http://schemas.microsoft.com/office/drawing/2014/main" id="{9854E11A-3D2D-41B2-8C9D-226BC061E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151" y="969964"/>
            <a:ext cx="4520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v’=5</a:t>
            </a:r>
          </a:p>
        </p:txBody>
      </p:sp>
      <p:sp>
        <p:nvSpPr>
          <p:cNvPr id="685086" name="Line 30">
            <a:extLst>
              <a:ext uri="{FF2B5EF4-FFF2-40B4-BE49-F238E27FC236}">
                <a16:creationId xmlns:a16="http://schemas.microsoft.com/office/drawing/2014/main" id="{4306F2D3-57AF-4413-BD72-223C2A28EF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63000" y="120015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87" name="Line 31">
            <a:extLst>
              <a:ext uri="{FF2B5EF4-FFF2-40B4-BE49-F238E27FC236}">
                <a16:creationId xmlns:a16="http://schemas.microsoft.com/office/drawing/2014/main" id="{05025F99-531B-4048-8B50-27B24C702B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9200" y="127635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88" name="Line 32">
            <a:extLst>
              <a:ext uri="{FF2B5EF4-FFF2-40B4-BE49-F238E27FC236}">
                <a16:creationId xmlns:a16="http://schemas.microsoft.com/office/drawing/2014/main" id="{80F00089-FED7-4B31-8051-97300978B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15400" y="135255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89" name="Line 33">
            <a:extLst>
              <a:ext uri="{FF2B5EF4-FFF2-40B4-BE49-F238E27FC236}">
                <a16:creationId xmlns:a16="http://schemas.microsoft.com/office/drawing/2014/main" id="{2716D481-EDEB-4CDC-B228-35D63A811F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91600" y="150495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90" name="Line 34">
            <a:extLst>
              <a:ext uri="{FF2B5EF4-FFF2-40B4-BE49-F238E27FC236}">
                <a16:creationId xmlns:a16="http://schemas.microsoft.com/office/drawing/2014/main" id="{EC4688A9-23FE-4029-82E9-96DA5FCF67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7800" y="173355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91" name="Line 35">
            <a:extLst>
              <a:ext uri="{FF2B5EF4-FFF2-40B4-BE49-F238E27FC236}">
                <a16:creationId xmlns:a16="http://schemas.microsoft.com/office/drawing/2014/main" id="{408A6750-7EA2-4598-9BF7-0B620D77BC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0" y="203835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92" name="Line 36">
            <a:extLst>
              <a:ext uri="{FF2B5EF4-FFF2-40B4-BE49-F238E27FC236}">
                <a16:creationId xmlns:a16="http://schemas.microsoft.com/office/drawing/2014/main" id="{B5E87637-04FC-41B3-AFF2-E3C846031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0550" y="287655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93" name="Line 37">
            <a:extLst>
              <a:ext uri="{FF2B5EF4-FFF2-40B4-BE49-F238E27FC236}">
                <a16:creationId xmlns:a16="http://schemas.microsoft.com/office/drawing/2014/main" id="{7B30D93B-2F00-4A28-A712-528BE3997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8650" y="32385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94" name="Line 38">
            <a:extLst>
              <a:ext uri="{FF2B5EF4-FFF2-40B4-BE49-F238E27FC236}">
                <a16:creationId xmlns:a16="http://schemas.microsoft.com/office/drawing/2014/main" id="{0BEC424B-F359-4783-8500-81D646490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000" y="203835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95" name="Line 39">
            <a:extLst>
              <a:ext uri="{FF2B5EF4-FFF2-40B4-BE49-F238E27FC236}">
                <a16:creationId xmlns:a16="http://schemas.microsoft.com/office/drawing/2014/main" id="{19DBFCD2-B5CE-4C99-BD1C-7CA02FAA1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203835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96" name="Line 40">
            <a:extLst>
              <a:ext uri="{FF2B5EF4-FFF2-40B4-BE49-F238E27FC236}">
                <a16:creationId xmlns:a16="http://schemas.microsoft.com/office/drawing/2014/main" id="{58397E2D-F263-4EE3-A91B-5733D2EC9EE6}"/>
              </a:ext>
            </a:extLst>
          </p:cNvPr>
          <p:cNvSpPr>
            <a:spLocks noChangeShapeType="1"/>
          </p:cNvSpPr>
          <p:nvPr/>
        </p:nvSpPr>
        <p:spPr bwMode="auto">
          <a:xfrm>
            <a:off x="9677400" y="203835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97" name="Line 41">
            <a:extLst>
              <a:ext uri="{FF2B5EF4-FFF2-40B4-BE49-F238E27FC236}">
                <a16:creationId xmlns:a16="http://schemas.microsoft.com/office/drawing/2014/main" id="{B3AB2F95-AEBD-4333-BE31-8079B3380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20383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98" name="Line 42">
            <a:extLst>
              <a:ext uri="{FF2B5EF4-FFF2-40B4-BE49-F238E27FC236}">
                <a16:creationId xmlns:a16="http://schemas.microsoft.com/office/drawing/2014/main" id="{FF1EE65D-6D1C-489A-B68B-6736C4356875}"/>
              </a:ext>
            </a:extLst>
          </p:cNvPr>
          <p:cNvSpPr>
            <a:spLocks noChangeShapeType="1"/>
          </p:cNvSpPr>
          <p:nvPr/>
        </p:nvSpPr>
        <p:spPr bwMode="auto">
          <a:xfrm>
            <a:off x="9829800" y="203835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99" name="Line 43">
            <a:extLst>
              <a:ext uri="{FF2B5EF4-FFF2-40B4-BE49-F238E27FC236}">
                <a16:creationId xmlns:a16="http://schemas.microsoft.com/office/drawing/2014/main" id="{E87AF880-A8DB-4028-BAC5-FEAC3F1A0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0" y="20383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5100" name="Picture 44" descr="fluorescenceintrofigure3">
            <a:extLst>
              <a:ext uri="{FF2B5EF4-FFF2-40B4-BE49-F238E27FC236}">
                <a16:creationId xmlns:a16="http://schemas.microsoft.com/office/drawing/2014/main" id="{4F5A6407-5444-4122-A09F-9D16190F7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08514"/>
            <a:ext cx="3048000" cy="22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istrator\My Documents\Mira\Cours Spectroscopy\Coumarin_Dapi.jpg">
            <a:extLst>
              <a:ext uri="{FF2B5EF4-FFF2-40B4-BE49-F238E27FC236}">
                <a16:creationId xmlns:a16="http://schemas.microsoft.com/office/drawing/2014/main" id="{AC48AD21-30C9-40E7-8AE1-957D4A1C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3352800" cy="2241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5" name="Group 3">
            <a:extLst>
              <a:ext uri="{FF2B5EF4-FFF2-40B4-BE49-F238E27FC236}">
                <a16:creationId xmlns:a16="http://schemas.microsoft.com/office/drawing/2014/main" id="{239FBD80-AF63-43A3-B55A-E72EB254C1A7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362200"/>
            <a:ext cx="4800600" cy="3886200"/>
            <a:chOff x="0" y="0"/>
            <a:chExt cx="2544" cy="1863"/>
          </a:xfrm>
        </p:grpSpPr>
        <p:pic>
          <p:nvPicPr>
            <p:cNvPr id="8196" name="Picture 4">
              <a:extLst>
                <a:ext uri="{FF2B5EF4-FFF2-40B4-BE49-F238E27FC236}">
                  <a16:creationId xmlns:a16="http://schemas.microsoft.com/office/drawing/2014/main" id="{CA177005-3B70-4A77-B825-CEE48F265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44" cy="1863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5" descr="C:\Documents and Settings\Administrator\My Documents\Mira\Cours Spectroscopy\coumarin st.gif">
              <a:extLst>
                <a:ext uri="{FF2B5EF4-FFF2-40B4-BE49-F238E27FC236}">
                  <a16:creationId xmlns:a16="http://schemas.microsoft.com/office/drawing/2014/main" id="{217A0F48-41CC-411E-9309-0A9D5D4C8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0"/>
              <a:ext cx="624" cy="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98" name="Line 6">
            <a:extLst>
              <a:ext uri="{FF2B5EF4-FFF2-40B4-BE49-F238E27FC236}">
                <a16:creationId xmlns:a16="http://schemas.microsoft.com/office/drawing/2014/main" id="{B14CFA3B-D086-4E5E-86F9-76CCD14F6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419600"/>
            <a:ext cx="7620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C3746649-1F89-46BE-8B99-60E313F9415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09600"/>
            <a:ext cx="7772400" cy="685800"/>
          </a:xfrm>
        </p:spPr>
        <p:txBody>
          <a:bodyPr/>
          <a:lstStyle/>
          <a:p>
            <a:r>
              <a:rPr lang="en-US" altLang="en-US" sz="32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Exemplo</a:t>
            </a:r>
            <a:r>
              <a:rPr lang="en-US" altLang="en-US" sz="3200" dirty="0"/>
              <a:t>: 7-amino-4-methylcoumarin (AMC)</a:t>
            </a:r>
            <a:endParaRPr lang="en-US" altLang="zh-TW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67616A14-6F61-4306-9FD8-74996F977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0"/>
            <a:ext cx="543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57C71EFC-9FFB-4911-BB91-929B8D3410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2286000" cy="1143000"/>
          </a:xfrm>
        </p:spPr>
        <p:txBody>
          <a:bodyPr/>
          <a:lstStyle/>
          <a:p>
            <a:r>
              <a:rPr lang="en-US" altLang="zh-TW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Exemplo</a:t>
            </a:r>
            <a:endParaRPr lang="en-US" altLang="zh-TW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1AE9A337-383F-4A46-874B-32B1EDC8C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1"/>
            <a:ext cx="2286000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1ADB6B45-5C48-4265-97AA-E19F1CD0C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11674"/>
            <a:ext cx="3200400" cy="26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4B516D9E-6FC7-424F-BD00-294C38625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2514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6345C299-CF29-45FE-B57D-EAE18A83C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81400"/>
            <a:ext cx="3048000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Rectangle 6">
            <a:extLst>
              <a:ext uri="{FF2B5EF4-FFF2-40B4-BE49-F238E27FC236}">
                <a16:creationId xmlns:a16="http://schemas.microsoft.com/office/drawing/2014/main" id="{0B9FAC38-B8C1-4060-93C9-293DFC77C8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4648200" cy="762000"/>
          </a:xfrm>
        </p:spPr>
        <p:txBody>
          <a:bodyPr/>
          <a:lstStyle/>
          <a:p>
            <a:r>
              <a:rPr lang="en-US" altLang="zh-TW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Exemplo</a:t>
            </a:r>
            <a:r>
              <a:rPr lang="en-US" altLang="zh-TW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zh-TW" sz="2400" b="1" dirty="0">
                <a:latin typeface="Arial" panose="020B0604020202020204" pitchFamily="34" charset="0"/>
              </a:rPr>
              <a:t>fluorophores</a:t>
            </a: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CFCBC94F-B1B0-4746-8148-8C924874E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828800"/>
            <a:ext cx="1415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latin typeface="Arial" panose="020B0604020202020204" pitchFamily="34" charset="0"/>
              </a:rPr>
              <a:t>fluorescein</a:t>
            </a:r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0D09519F-0F13-4857-95B1-B645D1A96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267200"/>
            <a:ext cx="28194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latin typeface="Arial" panose="020B0604020202020204" pitchFamily="34" charset="0"/>
              </a:rPr>
              <a:t>ethidium bromide </a:t>
            </a:r>
          </a:p>
          <a:p>
            <a:pPr>
              <a:spcBef>
                <a:spcPct val="50000"/>
              </a:spcBef>
            </a:pPr>
            <a:r>
              <a:rPr lang="en-US" altLang="zh-TW" b="1">
                <a:latin typeface="Arial" panose="020B0604020202020204" pitchFamily="34" charset="0"/>
              </a:rPr>
              <a:t>bound to DNA.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012" name="Picture 4" descr="fluorescenceintrofigure3">
            <a:extLst>
              <a:ext uri="{FF2B5EF4-FFF2-40B4-BE49-F238E27FC236}">
                <a16:creationId xmlns:a16="http://schemas.microsoft.com/office/drawing/2014/main" id="{C3E2B801-AB8F-4A73-B64D-55BC0DA2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572000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013" name="Picture 5" descr="fluorescenceintrofigure4">
            <a:extLst>
              <a:ext uri="{FF2B5EF4-FFF2-40B4-BE49-F238E27FC236}">
                <a16:creationId xmlns:a16="http://schemas.microsoft.com/office/drawing/2014/main" id="{2B1D4CE1-383B-4289-A6B6-B0FE3BA0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71788"/>
            <a:ext cx="4572000" cy="39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3014" name="Text Box 6">
            <a:extLst>
              <a:ext uri="{FF2B5EF4-FFF2-40B4-BE49-F238E27FC236}">
                <a16:creationId xmlns:a16="http://schemas.microsoft.com/office/drawing/2014/main" id="{371323E6-CAD8-4FA6-B114-D876593FC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6" y="193676"/>
            <a:ext cx="42830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 err="1"/>
              <a:t>Imagem</a:t>
            </a:r>
            <a:r>
              <a:rPr lang="en-US" altLang="en-US" dirty="0"/>
              <a:t> specular </a:t>
            </a:r>
            <a:r>
              <a:rPr lang="en-US" altLang="en-US" dirty="0" err="1"/>
              <a:t>tipicamente</a:t>
            </a:r>
            <a:r>
              <a:rPr lang="en-US" altLang="en-US" dirty="0"/>
              <a:t> é </a:t>
            </a:r>
            <a:r>
              <a:rPr lang="en-US" altLang="en-US" dirty="0" err="1"/>
              <a:t>observada</a:t>
            </a:r>
            <a:r>
              <a:rPr lang="en-US" altLang="en-US" dirty="0"/>
              <a:t> </a:t>
            </a:r>
            <a:r>
              <a:rPr lang="en-US" altLang="en-US" dirty="0" err="1"/>
              <a:t>quando</a:t>
            </a:r>
            <a:r>
              <a:rPr lang="en-US" altLang="en-US" dirty="0"/>
              <a:t> </a:t>
            </a:r>
            <a:r>
              <a:rPr lang="en-US" altLang="en-US" dirty="0" err="1"/>
              <a:t>há</a:t>
            </a:r>
            <a:r>
              <a:rPr lang="en-US" altLang="en-US" dirty="0"/>
              <a:t> </a:t>
            </a:r>
            <a:r>
              <a:rPr lang="en-US" altLang="en-US" dirty="0" err="1"/>
              <a:t>somente</a:t>
            </a:r>
            <a:r>
              <a:rPr lang="en-US" altLang="en-US" dirty="0"/>
              <a:t> a </a:t>
            </a:r>
            <a:r>
              <a:rPr lang="en-US" altLang="en-US" dirty="0" err="1"/>
              <a:t>transição</a:t>
            </a:r>
            <a:r>
              <a:rPr lang="en-US" altLang="en-US" dirty="0"/>
              <a:t> S</a:t>
            </a:r>
            <a:r>
              <a:rPr lang="en-US" altLang="en-US" baseline="-25000" dirty="0"/>
              <a:t>0</a:t>
            </a:r>
            <a:r>
              <a:rPr lang="en-US" altLang="en-US" dirty="0"/>
              <a:t> </a:t>
            </a:r>
            <a:r>
              <a:rPr lang="en-US" altLang="en-US" dirty="0">
                <a:cs typeface="Times New Roman" panose="02020603050405020304" pitchFamily="18" charset="0"/>
              </a:rPr>
              <a:t>→ </a:t>
            </a:r>
            <a:r>
              <a:rPr lang="en-US" altLang="en-US" dirty="0"/>
              <a:t>S</a:t>
            </a:r>
            <a:r>
              <a:rPr lang="en-US" altLang="en-US" baseline="-25000" dirty="0"/>
              <a:t>1</a:t>
            </a: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04C535B-6A2A-4AC0-887D-0A3551D9C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7162800" cy="25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099" name="Object 3">
            <a:extLst>
              <a:ext uri="{FF2B5EF4-FFF2-40B4-BE49-F238E27FC236}">
                <a16:creationId xmlns:a16="http://schemas.microsoft.com/office/drawing/2014/main" id="{28BA3D0C-EDF2-49E9-9411-998001A574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2592388"/>
          <a:ext cx="6629400" cy="426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3" imgW="4352381" imgH="2800000" progId="PI3.Image">
                  <p:embed/>
                </p:oleObj>
              </mc:Choice>
              <mc:Fallback>
                <p:oleObj name="PhotoImpact" r:id="rId3" imgW="4352381" imgH="2800000" progId="PI3.Image">
                  <p:embed/>
                  <p:pic>
                    <p:nvPicPr>
                      <p:cNvPr id="4099" name="Object 3">
                        <a:extLst>
                          <a:ext uri="{FF2B5EF4-FFF2-40B4-BE49-F238E27FC236}">
                            <a16:creationId xmlns:a16="http://schemas.microsoft.com/office/drawing/2014/main" id="{28BA3D0C-EDF2-49E9-9411-998001A574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92388"/>
                        <a:ext cx="6629400" cy="426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63A4E3-959A-48D1-8913-635896CB2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099" y="903916"/>
            <a:ext cx="6733801" cy="505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26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PPLICATIONS&#10;âª There are many and highly varied applications for fluorescence&#10;despite the fact that relatively few compoun...">
            <a:extLst>
              <a:ext uri="{FF2B5EF4-FFF2-40B4-BE49-F238E27FC236}">
                <a16:creationId xmlns:a16="http://schemas.microsoft.com/office/drawing/2014/main" id="{0AEBD987-B97B-440B-A05B-A7ED8B164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92" y="1178489"/>
            <a:ext cx="8682191" cy="488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1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40A2E8-79FC-4DCA-B330-771638DCE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74" y="643467"/>
            <a:ext cx="748025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82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>
            <a:extLst>
              <a:ext uri="{FF2B5EF4-FFF2-40B4-BE49-F238E27FC236}">
                <a16:creationId xmlns:a16="http://schemas.microsoft.com/office/drawing/2014/main" id="{A2CD7A80-68A0-47A2-B945-8E5CD3B55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III. Fluorescence Intensities</a:t>
            </a:r>
          </a:p>
        </p:txBody>
      </p:sp>
      <p:sp>
        <p:nvSpPr>
          <p:cNvPr id="443395" name="Rectangle 3">
            <a:extLst>
              <a:ext uri="{FF2B5EF4-FFF2-40B4-BE49-F238E27FC236}">
                <a16:creationId xmlns:a16="http://schemas.microsoft.com/office/drawing/2014/main" id="{335D19B6-BED2-4F5D-B4F5-6719714B1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1c. </a:t>
            </a:r>
            <a:r>
              <a:rPr lang="en-US" altLang="en-US" dirty="0" err="1">
                <a:solidFill>
                  <a:schemeClr val="tx2"/>
                </a:solidFill>
              </a:rPr>
              <a:t>Relação</a:t>
            </a:r>
            <a:r>
              <a:rPr lang="en-US" altLang="en-US" dirty="0">
                <a:solidFill>
                  <a:schemeClr val="tx2"/>
                </a:solidFill>
              </a:rPr>
              <a:t> da </a:t>
            </a:r>
            <a:r>
              <a:rPr lang="en-US" altLang="en-US" dirty="0" err="1">
                <a:solidFill>
                  <a:schemeClr val="tx2"/>
                </a:solidFill>
              </a:rPr>
              <a:t>intensidade</a:t>
            </a:r>
            <a:r>
              <a:rPr lang="en-US" altLang="en-US" dirty="0">
                <a:solidFill>
                  <a:schemeClr val="tx2"/>
                </a:solidFill>
              </a:rPr>
              <a:t> de </a:t>
            </a:r>
            <a:r>
              <a:rPr lang="en-US" altLang="en-US" dirty="0" err="1">
                <a:solidFill>
                  <a:schemeClr val="tx2"/>
                </a:solidFill>
              </a:rPr>
              <a:t>Fluorescência</a:t>
            </a:r>
            <a:endParaRPr lang="en-US" altLang="en-US" dirty="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dirty="0"/>
              <a:t>	A </a:t>
            </a:r>
            <a:r>
              <a:rPr lang="en-US" altLang="en-US" dirty="0" err="1"/>
              <a:t>intensidade</a:t>
            </a:r>
            <a:r>
              <a:rPr lang="en-US" altLang="en-US" dirty="0"/>
              <a:t> de </a:t>
            </a:r>
            <a:r>
              <a:rPr lang="en-US" altLang="en-US" dirty="0" err="1"/>
              <a:t>fluorescência</a:t>
            </a:r>
            <a:r>
              <a:rPr lang="en-US" altLang="en-US" dirty="0"/>
              <a:t>, num </a:t>
            </a:r>
            <a:r>
              <a:rPr lang="en-US" altLang="en-US" dirty="0" err="1"/>
              <a:t>determinado</a:t>
            </a:r>
            <a:r>
              <a:rPr lang="en-US" altLang="en-US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l</a:t>
            </a:r>
            <a:r>
              <a:rPr lang="en-US" altLang="en-US" baseline="-25000" dirty="0"/>
              <a:t>x</a:t>
            </a:r>
            <a:r>
              <a:rPr lang="en-US" altLang="en-US" dirty="0"/>
              <a:t> </a:t>
            </a:r>
            <a:r>
              <a:rPr lang="en-US" altLang="en-US" dirty="0" err="1"/>
              <a:t>depende</a:t>
            </a:r>
            <a:r>
              <a:rPr lang="en-US" altLang="en-US" dirty="0"/>
              <a:t> </a:t>
            </a:r>
            <a:r>
              <a:rPr lang="en-US" altLang="en-US" dirty="0" err="1"/>
              <a:t>diretamente</a:t>
            </a:r>
            <a:r>
              <a:rPr lang="en-US" altLang="en-US" dirty="0"/>
              <a:t> da </a:t>
            </a:r>
            <a:r>
              <a:rPr lang="en-US" altLang="en-US" dirty="0" err="1"/>
              <a:t>concentração</a:t>
            </a:r>
            <a:r>
              <a:rPr lang="en-US" altLang="en-US" dirty="0"/>
              <a:t>.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US" altLang="en-US" dirty="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US" altLang="en-US" dirty="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US" altLang="en-US" dirty="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dirty="0" err="1"/>
              <a:t>onde</a:t>
            </a:r>
            <a:r>
              <a:rPr lang="en-US" altLang="en-US" dirty="0"/>
              <a:t>,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dirty="0"/>
              <a:t>I</a:t>
            </a:r>
            <a:r>
              <a:rPr lang="en-US" altLang="en-US" baseline="-25000" dirty="0"/>
              <a:t>o</a:t>
            </a:r>
            <a:r>
              <a:rPr lang="en-US" altLang="en-US" dirty="0"/>
              <a:t> – </a:t>
            </a:r>
            <a:r>
              <a:rPr lang="en-US" altLang="en-US" dirty="0" err="1"/>
              <a:t>Intensidade</a:t>
            </a:r>
            <a:r>
              <a:rPr lang="en-US" altLang="en-US" dirty="0"/>
              <a:t> de luz </a:t>
            </a:r>
            <a:r>
              <a:rPr lang="en-US" altLang="en-US" dirty="0" err="1"/>
              <a:t>incidente</a:t>
            </a:r>
            <a:r>
              <a:rPr lang="en-US" altLang="en-US" dirty="0"/>
              <a:t> 	</a:t>
            </a:r>
            <a:r>
              <a:rPr lang="en-US" altLang="en-US" dirty="0">
                <a:latin typeface="Symbol" panose="05050102010706020507" pitchFamily="18" charset="2"/>
              </a:rPr>
              <a:t>f </a:t>
            </a:r>
            <a:r>
              <a:rPr lang="en-US" altLang="en-US" dirty="0"/>
              <a:t>– </a:t>
            </a:r>
            <a:r>
              <a:rPr lang="en-US" altLang="en-US" dirty="0" err="1"/>
              <a:t>rendimento</a:t>
            </a:r>
            <a:r>
              <a:rPr lang="en-US" altLang="en-US" dirty="0"/>
              <a:t> </a:t>
            </a:r>
            <a:r>
              <a:rPr lang="en-US" altLang="en-US" dirty="0" err="1"/>
              <a:t>quântico</a:t>
            </a:r>
            <a:endParaRPr lang="en-US" altLang="en-US" dirty="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dirty="0"/>
              <a:t>C – </a:t>
            </a:r>
            <a:r>
              <a:rPr lang="en-US" altLang="en-US" dirty="0" err="1"/>
              <a:t>concentração</a:t>
            </a:r>
            <a:r>
              <a:rPr lang="en-US" altLang="en-US" dirty="0"/>
              <a:t>			</a:t>
            </a:r>
            <a:r>
              <a:rPr lang="en-US" altLang="en-US" dirty="0">
                <a:latin typeface="Symbol" panose="05050102010706020507" pitchFamily="18" charset="2"/>
              </a:rPr>
              <a:t>e</a:t>
            </a:r>
            <a:r>
              <a:rPr lang="en-US" altLang="en-US" dirty="0"/>
              <a:t> – </a:t>
            </a:r>
            <a:r>
              <a:rPr lang="en-US" altLang="en-US" dirty="0" err="1"/>
              <a:t>coeficiente</a:t>
            </a:r>
            <a:r>
              <a:rPr lang="en-US" altLang="en-US" dirty="0"/>
              <a:t> de </a:t>
            </a:r>
            <a:r>
              <a:rPr lang="en-US" altLang="en-US" dirty="0" err="1"/>
              <a:t>absortividade</a:t>
            </a:r>
            <a:r>
              <a:rPr lang="en-US" altLang="en-US" dirty="0"/>
              <a:t> molar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dirty="0"/>
              <a:t>L – </a:t>
            </a:r>
            <a:r>
              <a:rPr lang="en-US" altLang="en-US" dirty="0" err="1"/>
              <a:t>caminho</a:t>
            </a:r>
            <a:r>
              <a:rPr lang="en-US" altLang="en-US" dirty="0"/>
              <a:t> </a:t>
            </a:r>
            <a:r>
              <a:rPr lang="en-US" altLang="en-US" dirty="0" err="1"/>
              <a:t>ótico</a:t>
            </a:r>
            <a:r>
              <a:rPr lang="en-US" altLang="en-US" dirty="0"/>
              <a:t> 		</a:t>
            </a:r>
          </a:p>
        </p:txBody>
      </p:sp>
      <p:graphicFrame>
        <p:nvGraphicFramePr>
          <p:cNvPr id="443396" name="Object 4">
            <a:extLst>
              <a:ext uri="{FF2B5EF4-FFF2-40B4-BE49-F238E27FC236}">
                <a16:creationId xmlns:a16="http://schemas.microsoft.com/office/drawing/2014/main" id="{CE911A08-EF83-45F6-9B9D-FEF1DBA4F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643310"/>
              </p:ext>
            </p:extLst>
          </p:nvPr>
        </p:nvGraphicFramePr>
        <p:xfrm>
          <a:off x="2971800" y="3429000"/>
          <a:ext cx="6781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160" imgH="228600" progId="Equation.3">
                  <p:embed/>
                </p:oleObj>
              </mc:Choice>
              <mc:Fallback>
                <p:oleObj name="Equation" r:id="rId2" imgW="2108160" imgH="228600" progId="Equation.3">
                  <p:embed/>
                  <p:pic>
                    <p:nvPicPr>
                      <p:cNvPr id="443396" name="Object 4">
                        <a:extLst>
                          <a:ext uri="{FF2B5EF4-FFF2-40B4-BE49-F238E27FC236}">
                            <a16:creationId xmlns:a16="http://schemas.microsoft.com/office/drawing/2014/main" id="{CE911A08-EF83-45F6-9B9D-FEF1DBA4F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2971800" y="3429000"/>
                        <a:ext cx="6781800" cy="736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70019B-C980-47E0-8900-320E823EB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99" y="1087266"/>
            <a:ext cx="6656401" cy="46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69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503CEB-99DD-4748-95EF-C99162CE9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699" y="1087266"/>
            <a:ext cx="6888601" cy="46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81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>
            <a:extLst>
              <a:ext uri="{FF2B5EF4-FFF2-40B4-BE49-F238E27FC236}">
                <a16:creationId xmlns:a16="http://schemas.microsoft.com/office/drawing/2014/main" id="{95982ED4-F649-4EB4-9A22-133F6D4E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692150"/>
            <a:ext cx="7827962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E67F76A-4DE3-4532-A200-B1367B294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>
                <a:solidFill>
                  <a:srgbClr val="FFFFFF"/>
                </a:solidFill>
              </a:rPr>
              <a:t>I. Principíos de Fluorescência</a:t>
            </a:r>
          </a:p>
        </p:txBody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A18956E0-E0D1-4339-AD09-E519A16DF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1. Luminescência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1700">
                <a:solidFill>
                  <a:srgbClr val="000000"/>
                </a:solidFill>
              </a:rPr>
              <a:t>	Emissão de fotons de um estado eletronicamente excitado</a:t>
            </a:r>
          </a:p>
          <a:p>
            <a:pPr lvl="1">
              <a:buClr>
                <a:schemeClr val="tx1"/>
              </a:buClr>
              <a:buFontTx/>
              <a:buChar char="•"/>
            </a:pPr>
            <a:endParaRPr lang="en-US" altLang="en-US" sz="1700">
              <a:solidFill>
                <a:srgbClr val="000000"/>
              </a:solidFill>
            </a:endParaRP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1700">
                <a:solidFill>
                  <a:srgbClr val="000000"/>
                </a:solidFill>
              </a:rPr>
              <a:t>	Dois tipos de luminescência:</a:t>
            </a:r>
          </a:p>
          <a:p>
            <a:pPr lvl="1"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			Relaxação do estado excitado singleto				Relaxação do estado excitado tripleto</a:t>
            </a:r>
          </a:p>
          <a:p>
            <a:pPr lvl="1">
              <a:buFontTx/>
              <a:buNone/>
            </a:pPr>
            <a:endParaRPr lang="en-US" altLang="en-US" sz="1700">
              <a:solidFill>
                <a:srgbClr val="000000"/>
              </a:solidFill>
            </a:endParaRPr>
          </a:p>
          <a:p>
            <a:pPr lvl="1">
              <a:buFontTx/>
              <a:buNone/>
            </a:pPr>
            <a:endParaRPr lang="en-US" altLang="en-US" sz="1700">
              <a:solidFill>
                <a:srgbClr val="000000"/>
              </a:solidFill>
            </a:endParaRPr>
          </a:p>
          <a:p>
            <a:pPr lvl="1">
              <a:buFontTx/>
              <a:buNone/>
            </a:pPr>
            <a:r>
              <a:rPr lang="en-US" altLang="en-US" sz="1700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3DDCBBF-7367-4B72-AE89-714701129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464"/>
            <a:ext cx="7391400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05983CDC-F967-454F-88FF-B14FEF1C71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1037" y="0"/>
            <a:ext cx="3200400" cy="1143000"/>
          </a:xfrm>
        </p:spPr>
        <p:txBody>
          <a:bodyPr>
            <a:normAutofit/>
          </a:bodyPr>
          <a:lstStyle/>
          <a:p>
            <a:r>
              <a:rPr lang="en-US" altLang="zh-TW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Diagrama</a:t>
            </a:r>
            <a:r>
              <a:rPr lang="en-US" altLang="zh-TW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Perrin-Jablonski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31CCE85-F94B-4516-BDD8-E2B6581DA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33464"/>
            <a:ext cx="91440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594EFEF5-06EC-4066-8A57-9ED69B15E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029201"/>
            <a:ext cx="86106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latin typeface="Arial" panose="020B0604020202020204" pitchFamily="34" charset="0"/>
              </a:rPr>
              <a:t>S is singlet and T is triplet. </a:t>
            </a:r>
          </a:p>
          <a:p>
            <a:pPr>
              <a:spcBef>
                <a:spcPct val="50000"/>
              </a:spcBef>
            </a:pPr>
            <a:r>
              <a:rPr lang="en-US" altLang="zh-TW" b="1">
                <a:latin typeface="Arial" panose="020B0604020202020204" pitchFamily="34" charset="0"/>
              </a:rPr>
              <a:t>The S</a:t>
            </a:r>
            <a:r>
              <a:rPr lang="en-US" altLang="zh-TW" b="1" baseline="-25000">
                <a:latin typeface="Arial" panose="020B0604020202020204" pitchFamily="34" charset="0"/>
              </a:rPr>
              <a:t>0</a:t>
            </a:r>
            <a:r>
              <a:rPr lang="en-US" altLang="zh-TW" b="1">
                <a:latin typeface="Arial" panose="020B0604020202020204" pitchFamily="34" charset="0"/>
              </a:rPr>
              <a:t> state is the ground state and the subscript numbers identify individual states.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>
            <a:extLst>
              <a:ext uri="{FF2B5EF4-FFF2-40B4-BE49-F238E27FC236}">
                <a16:creationId xmlns:a16="http://schemas.microsoft.com/office/drawing/2014/main" id="{A4953DAC-78DB-4CB0-A6B9-072FDC07B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I. </a:t>
            </a:r>
            <a:r>
              <a:rPr lang="en-US" altLang="en-US" dirty="0" err="1"/>
              <a:t>Principíos</a:t>
            </a:r>
            <a:r>
              <a:rPr lang="en-US" altLang="en-US" dirty="0"/>
              <a:t> de </a:t>
            </a:r>
            <a:r>
              <a:rPr lang="en-US" altLang="en-US" dirty="0" err="1"/>
              <a:t>Fluorescência</a:t>
            </a:r>
            <a:endParaRPr lang="en-US" altLang="en-US" dirty="0"/>
          </a:p>
        </p:txBody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BC4A711E-EC5A-4128-A36F-F651FFB978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4630" y="1676401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2</a:t>
            </a:r>
            <a:r>
              <a:rPr lang="en-US" altLang="en-US" sz="2400" dirty="0">
                <a:solidFill>
                  <a:schemeClr val="tx2"/>
                </a:solidFill>
              </a:rPr>
              <a:t>. </a:t>
            </a:r>
            <a:r>
              <a:rPr lang="en-US" altLang="en-US" dirty="0" err="1">
                <a:solidFill>
                  <a:schemeClr val="tx2"/>
                </a:solidFill>
              </a:rPr>
              <a:t>Estados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singletos</a:t>
            </a:r>
            <a:r>
              <a:rPr lang="en-US" altLang="en-US" dirty="0">
                <a:solidFill>
                  <a:schemeClr val="tx2"/>
                </a:solidFill>
              </a:rPr>
              <a:t> e </a:t>
            </a:r>
            <a:r>
              <a:rPr lang="en-US" altLang="en-US" dirty="0" err="1">
                <a:solidFill>
                  <a:schemeClr val="tx2"/>
                </a:solidFill>
              </a:rPr>
              <a:t>tripletos</a:t>
            </a:r>
            <a:endParaRPr lang="en-US" altLang="en-US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dirty="0"/>
              <a:t>Estado Fundamental – </a:t>
            </a:r>
            <a:r>
              <a:rPr lang="en-US" altLang="en-US" dirty="0" err="1"/>
              <a:t>dois</a:t>
            </a:r>
            <a:r>
              <a:rPr lang="en-US" altLang="en-US" dirty="0"/>
              <a:t> </a:t>
            </a:r>
            <a:r>
              <a:rPr lang="en-US" altLang="en-US" dirty="0" err="1"/>
              <a:t>eletrons</a:t>
            </a:r>
            <a:r>
              <a:rPr lang="en-US" altLang="en-US" dirty="0"/>
              <a:t> por orbital; </a:t>
            </a:r>
            <a:r>
              <a:rPr lang="en-US" altLang="en-US" dirty="0" err="1"/>
              <a:t>eletrons</a:t>
            </a:r>
            <a:r>
              <a:rPr lang="en-US" altLang="en-US" dirty="0"/>
              <a:t> </a:t>
            </a:r>
            <a:r>
              <a:rPr lang="en-US" altLang="en-US" dirty="0" err="1"/>
              <a:t>tem</a:t>
            </a:r>
            <a:r>
              <a:rPr lang="en-US" altLang="en-US" dirty="0"/>
              <a:t> spins </a:t>
            </a:r>
            <a:r>
              <a:rPr lang="en-US" altLang="en-US" dirty="0" err="1"/>
              <a:t>opostos</a:t>
            </a:r>
            <a:r>
              <a:rPr lang="en-US" altLang="en-US" dirty="0"/>
              <a:t> e </a:t>
            </a:r>
            <a:r>
              <a:rPr lang="en-US" altLang="en-US" dirty="0" err="1"/>
              <a:t>são</a:t>
            </a:r>
            <a:r>
              <a:rPr lang="en-US" altLang="en-US" dirty="0"/>
              <a:t> </a:t>
            </a:r>
            <a:r>
              <a:rPr lang="en-US" altLang="en-US" dirty="0" err="1"/>
              <a:t>pareados</a:t>
            </a:r>
            <a:endParaRPr lang="en-US" altLang="en-US" dirty="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endParaRPr lang="en-US" altLang="en-US" dirty="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dirty="0"/>
              <a:t>Estado </a:t>
            </a:r>
            <a:r>
              <a:rPr lang="en-US" altLang="en-US" dirty="0" err="1"/>
              <a:t>excitado</a:t>
            </a:r>
            <a:r>
              <a:rPr lang="en-US" altLang="en-US" dirty="0"/>
              <a:t> </a:t>
            </a:r>
            <a:r>
              <a:rPr lang="en-US" altLang="en-US" dirty="0" err="1"/>
              <a:t>singleto</a:t>
            </a:r>
            <a:endParaRPr lang="en-US" altLang="en-US" dirty="0"/>
          </a:p>
          <a:p>
            <a:pPr lvl="2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Eletron</a:t>
            </a:r>
            <a:r>
              <a:rPr lang="en-US" altLang="en-US" dirty="0"/>
              <a:t> no orbital de </a:t>
            </a:r>
            <a:r>
              <a:rPr lang="en-US" altLang="en-US" dirty="0" err="1"/>
              <a:t>maior</a:t>
            </a:r>
            <a:r>
              <a:rPr lang="en-US" altLang="en-US" dirty="0"/>
              <a:t> </a:t>
            </a:r>
            <a:r>
              <a:rPr lang="en-US" altLang="en-US" dirty="0" err="1"/>
              <a:t>energia</a:t>
            </a:r>
            <a:r>
              <a:rPr lang="en-US" altLang="en-US" dirty="0"/>
              <a:t> </a:t>
            </a:r>
            <a:r>
              <a:rPr lang="en-US" altLang="en-US" dirty="0" err="1"/>
              <a:t>tem</a:t>
            </a:r>
            <a:r>
              <a:rPr lang="en-US" altLang="en-US" dirty="0"/>
              <a:t> </a:t>
            </a:r>
            <a:r>
              <a:rPr lang="en-US" altLang="en-US" dirty="0" err="1"/>
              <a:t>orientação</a:t>
            </a:r>
            <a:r>
              <a:rPr lang="en-US" altLang="en-US" dirty="0"/>
              <a:t> de spin </a:t>
            </a:r>
            <a:r>
              <a:rPr lang="en-US" altLang="en-US" dirty="0" err="1"/>
              <a:t>oposto</a:t>
            </a:r>
            <a:r>
              <a:rPr lang="en-US" altLang="en-US" dirty="0"/>
              <a:t> </a:t>
            </a:r>
            <a:r>
              <a:rPr lang="en-US" altLang="en-US" dirty="0" err="1"/>
              <a:t>ao</a:t>
            </a:r>
            <a:r>
              <a:rPr lang="en-US" altLang="en-US" dirty="0"/>
              <a:t> </a:t>
            </a:r>
            <a:r>
              <a:rPr lang="en-US" altLang="en-US" dirty="0" err="1"/>
              <a:t>eletron</a:t>
            </a:r>
            <a:r>
              <a:rPr lang="en-US" altLang="en-US" dirty="0"/>
              <a:t> de </a:t>
            </a:r>
            <a:r>
              <a:rPr lang="en-US" altLang="en-US" dirty="0" err="1"/>
              <a:t>energia</a:t>
            </a:r>
            <a:r>
              <a:rPr lang="en-US" altLang="en-US" dirty="0"/>
              <a:t> </a:t>
            </a:r>
            <a:r>
              <a:rPr lang="en-US" altLang="en-US" dirty="0" err="1"/>
              <a:t>menor</a:t>
            </a:r>
            <a:r>
              <a:rPr lang="en-US" altLang="en-US" dirty="0"/>
              <a:t>. 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altLang="en-US" dirty="0"/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dirty="0"/>
              <a:t>Estado </a:t>
            </a:r>
            <a:r>
              <a:rPr lang="en-US" altLang="en-US" dirty="0" err="1"/>
              <a:t>excitado</a:t>
            </a:r>
            <a:r>
              <a:rPr lang="en-US" altLang="en-US" dirty="0"/>
              <a:t> </a:t>
            </a:r>
            <a:r>
              <a:rPr lang="en-US" altLang="en-US" dirty="0" err="1"/>
              <a:t>tripleto</a:t>
            </a:r>
            <a:endParaRPr lang="en-US" altLang="en-US" dirty="0"/>
          </a:p>
          <a:p>
            <a:pPr lvl="2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	O </a:t>
            </a:r>
            <a:r>
              <a:rPr lang="en-US" altLang="en-US" dirty="0" err="1">
                <a:solidFill>
                  <a:schemeClr val="tx2"/>
                </a:solidFill>
              </a:rPr>
              <a:t>eletron</a:t>
            </a:r>
            <a:r>
              <a:rPr lang="en-US" altLang="en-US" dirty="0">
                <a:solidFill>
                  <a:schemeClr val="tx2"/>
                </a:solidFill>
              </a:rPr>
              <a:t> no </a:t>
            </a:r>
            <a:r>
              <a:rPr lang="en-US" altLang="en-US" dirty="0" err="1">
                <a:solidFill>
                  <a:schemeClr val="tx2"/>
                </a:solidFill>
              </a:rPr>
              <a:t>estado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excitado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pode</a:t>
            </a:r>
            <a:r>
              <a:rPr lang="en-US" altLang="en-US" dirty="0">
                <a:solidFill>
                  <a:schemeClr val="tx2"/>
                </a:solidFill>
              </a:rPr>
              <a:t>, </a:t>
            </a:r>
            <a:r>
              <a:rPr lang="en-US" altLang="en-US" dirty="0" err="1">
                <a:solidFill>
                  <a:schemeClr val="tx2"/>
                </a:solidFill>
              </a:rPr>
              <a:t>espontaneamente</a:t>
            </a:r>
            <a:r>
              <a:rPr lang="en-US" altLang="en-US" dirty="0">
                <a:solidFill>
                  <a:schemeClr val="tx2"/>
                </a:solidFill>
              </a:rPr>
              <a:t>, inverter a </a:t>
            </a:r>
            <a:r>
              <a:rPr lang="en-US" altLang="en-US" dirty="0" err="1">
                <a:solidFill>
                  <a:schemeClr val="tx2"/>
                </a:solidFill>
              </a:rPr>
              <a:t>direção</a:t>
            </a:r>
            <a:r>
              <a:rPr lang="en-US" altLang="en-US" dirty="0">
                <a:solidFill>
                  <a:schemeClr val="tx2"/>
                </a:solidFill>
              </a:rPr>
              <a:t> do spin. Ambos </a:t>
            </a:r>
            <a:r>
              <a:rPr lang="en-US" altLang="en-US" dirty="0" err="1">
                <a:solidFill>
                  <a:schemeClr val="tx2"/>
                </a:solidFill>
              </a:rPr>
              <a:t>orbitsis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terão</a:t>
            </a:r>
            <a:r>
              <a:rPr lang="en-US" altLang="en-US" dirty="0">
                <a:solidFill>
                  <a:schemeClr val="tx2"/>
                </a:solidFill>
              </a:rPr>
              <a:t> a </a:t>
            </a:r>
            <a:r>
              <a:rPr lang="en-US" altLang="en-US" dirty="0" err="1">
                <a:solidFill>
                  <a:schemeClr val="tx2"/>
                </a:solidFill>
              </a:rPr>
              <a:t>mesma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orientação</a:t>
            </a:r>
            <a:r>
              <a:rPr lang="en-US" altLang="en-US" dirty="0">
                <a:solidFill>
                  <a:schemeClr val="tx2"/>
                </a:solidFill>
              </a:rPr>
              <a:t> de spin. </a:t>
            </a:r>
            <a:r>
              <a:rPr lang="en-US" altLang="en-US" sz="2000" dirty="0"/>
              <a:t>	</a:t>
            </a:r>
          </a:p>
        </p:txBody>
      </p:sp>
      <p:grpSp>
        <p:nvGrpSpPr>
          <p:cNvPr id="427022" name="Group 14">
            <a:extLst>
              <a:ext uri="{FF2B5EF4-FFF2-40B4-BE49-F238E27FC236}">
                <a16:creationId xmlns:a16="http://schemas.microsoft.com/office/drawing/2014/main" id="{99920285-6022-45CF-B435-0C8889CABD5A}"/>
              </a:ext>
            </a:extLst>
          </p:cNvPr>
          <p:cNvGrpSpPr>
            <a:grpSpLocks/>
          </p:cNvGrpSpPr>
          <p:nvPr/>
        </p:nvGrpSpPr>
        <p:grpSpPr bwMode="auto">
          <a:xfrm>
            <a:off x="9067800" y="3048000"/>
            <a:ext cx="838200" cy="838200"/>
            <a:chOff x="4848" y="2496"/>
            <a:chExt cx="528" cy="528"/>
          </a:xfrm>
        </p:grpSpPr>
        <p:sp>
          <p:nvSpPr>
            <p:cNvPr id="427012" name="Line 4">
              <a:extLst>
                <a:ext uri="{FF2B5EF4-FFF2-40B4-BE49-F238E27FC236}">
                  <a16:creationId xmlns:a16="http://schemas.microsoft.com/office/drawing/2014/main" id="{D894DE84-13D3-442F-8FB3-66501BDB1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68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013" name="Line 5">
              <a:extLst>
                <a:ext uri="{FF2B5EF4-FFF2-40B4-BE49-F238E27FC236}">
                  <a16:creationId xmlns:a16="http://schemas.microsoft.com/office/drawing/2014/main" id="{7D5D7B56-C505-4BFF-835D-B31051EBB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268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014" name="Line 6">
              <a:extLst>
                <a:ext uri="{FF2B5EF4-FFF2-40B4-BE49-F238E27FC236}">
                  <a16:creationId xmlns:a16="http://schemas.microsoft.com/office/drawing/2014/main" id="{BA3FAFE4-BBFC-40D2-8507-62B4FADE7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015" name="Line 7">
              <a:extLst>
                <a:ext uri="{FF2B5EF4-FFF2-40B4-BE49-F238E27FC236}">
                  <a16:creationId xmlns:a16="http://schemas.microsoft.com/office/drawing/2014/main" id="{85BCE105-D67C-466D-8D87-103CF1823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016" name="Line 8">
              <a:extLst>
                <a:ext uri="{FF2B5EF4-FFF2-40B4-BE49-F238E27FC236}">
                  <a16:creationId xmlns:a16="http://schemas.microsoft.com/office/drawing/2014/main" id="{400DE988-7F8C-439B-8347-67D875CA2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8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017" name="Line 9">
              <a:extLst>
                <a:ext uri="{FF2B5EF4-FFF2-40B4-BE49-F238E27FC236}">
                  <a16:creationId xmlns:a16="http://schemas.microsoft.com/office/drawing/2014/main" id="{5803FC59-1F19-4C7B-9801-CCFCC38F2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28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018" name="Line 10">
              <a:extLst>
                <a:ext uri="{FF2B5EF4-FFF2-40B4-BE49-F238E27FC236}">
                  <a16:creationId xmlns:a16="http://schemas.microsoft.com/office/drawing/2014/main" id="{BB07BFA1-217B-4567-B605-6D51D02EC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24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019" name="Line 11">
              <a:extLst>
                <a:ext uri="{FF2B5EF4-FFF2-40B4-BE49-F238E27FC236}">
                  <a16:creationId xmlns:a16="http://schemas.microsoft.com/office/drawing/2014/main" id="{1B72C184-6A0B-4113-9E09-0D5827BC2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28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021" name="Line 13">
              <a:extLst>
                <a:ext uri="{FF2B5EF4-FFF2-40B4-BE49-F238E27FC236}">
                  <a16:creationId xmlns:a16="http://schemas.microsoft.com/office/drawing/2014/main" id="{DE85CD11-50A7-4B72-BBF8-F5CE3F53B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278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7024" name="Line 16">
            <a:extLst>
              <a:ext uri="{FF2B5EF4-FFF2-40B4-BE49-F238E27FC236}">
                <a16:creationId xmlns:a16="http://schemas.microsoft.com/office/drawing/2014/main" id="{0BC34D3B-4E5D-4300-98C1-BBE17AB1A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533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7025" name="Line 17">
            <a:extLst>
              <a:ext uri="{FF2B5EF4-FFF2-40B4-BE49-F238E27FC236}">
                <a16:creationId xmlns:a16="http://schemas.microsoft.com/office/drawing/2014/main" id="{6ABB2259-76E4-4F3B-9462-07BB18980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0" y="533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7026" name="Line 18">
            <a:extLst>
              <a:ext uri="{FF2B5EF4-FFF2-40B4-BE49-F238E27FC236}">
                <a16:creationId xmlns:a16="http://schemas.microsoft.com/office/drawing/2014/main" id="{D9485778-9AD8-4A02-AEF6-F31FCAC8B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586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7027" name="Line 19">
            <a:extLst>
              <a:ext uri="{FF2B5EF4-FFF2-40B4-BE49-F238E27FC236}">
                <a16:creationId xmlns:a16="http://schemas.microsoft.com/office/drawing/2014/main" id="{1C5392B9-A026-4AC0-B059-195E07B0C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0" y="586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7028" name="Line 20">
            <a:extLst>
              <a:ext uri="{FF2B5EF4-FFF2-40B4-BE49-F238E27FC236}">
                <a16:creationId xmlns:a16="http://schemas.microsoft.com/office/drawing/2014/main" id="{063FCA83-EB83-4740-8448-CA17C577E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7029" name="Line 21">
            <a:extLst>
              <a:ext uri="{FF2B5EF4-FFF2-40B4-BE49-F238E27FC236}">
                <a16:creationId xmlns:a16="http://schemas.microsoft.com/office/drawing/2014/main" id="{691AF8C1-F091-49FC-AC5B-049619D40CB7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88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7032" name="Line 24">
            <a:extLst>
              <a:ext uri="{FF2B5EF4-FFF2-40B4-BE49-F238E27FC236}">
                <a16:creationId xmlns:a16="http://schemas.microsoft.com/office/drawing/2014/main" id="{495C0508-25C0-4D2D-A2E5-DA398D25BDB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548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7034" name="Rectangle 26">
            <a:extLst>
              <a:ext uri="{FF2B5EF4-FFF2-40B4-BE49-F238E27FC236}">
                <a16:creationId xmlns:a16="http://schemas.microsoft.com/office/drawing/2014/main" id="{4AA7CBD1-7291-42AD-854B-EABE06BFE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4953000"/>
            <a:ext cx="1295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35" name="Rectangle 27">
            <a:extLst>
              <a:ext uri="{FF2B5EF4-FFF2-40B4-BE49-F238E27FC236}">
                <a16:creationId xmlns:a16="http://schemas.microsoft.com/office/drawing/2014/main" id="{29D7CD2C-66C1-4BA1-950C-DD79E00B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8697" y="2971800"/>
            <a:ext cx="1295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0">
            <a:extLst>
              <a:ext uri="{FF2B5EF4-FFF2-40B4-BE49-F238E27FC236}">
                <a16:creationId xmlns:a16="http://schemas.microsoft.com/office/drawing/2014/main" id="{9FBC13D9-18DB-47F6-88DA-A7668A3BA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22733" y="5569081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0">
            <a:extLst>
              <a:ext uri="{FF2B5EF4-FFF2-40B4-BE49-F238E27FC236}">
                <a16:creationId xmlns:a16="http://schemas.microsoft.com/office/drawing/2014/main" id="{1D70FA6A-424F-4F42-BFCC-07FA9ACBE9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22735" y="505351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199127-D5DE-4D25-B46C-5A582D697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899" y="1215933"/>
            <a:ext cx="6682201" cy="442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6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387240D-2763-4D0E-9D81-985441C2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1"/>
            <a:ext cx="89154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C24AA19C-B153-4AE1-B799-8C4B3912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22098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4">
            <a:extLst>
              <a:ext uri="{FF2B5EF4-FFF2-40B4-BE49-F238E27FC236}">
                <a16:creationId xmlns:a16="http://schemas.microsoft.com/office/drawing/2014/main" id="{CA4E4A9D-3DD5-45B6-8D4F-697197657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943600"/>
            <a:ext cx="664845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dirty="0"/>
              <a:t>n</a:t>
            </a:r>
            <a:r>
              <a:rPr lang="en-US" altLang="zh-TW" dirty="0">
                <a:latin typeface="Symbol" panose="05050102010706020507" pitchFamily="18" charset="2"/>
              </a:rPr>
              <a:t> -&gt; p</a:t>
            </a:r>
            <a:r>
              <a:rPr lang="en-US" altLang="zh-TW" baseline="30000" dirty="0"/>
              <a:t>*</a:t>
            </a:r>
            <a:r>
              <a:rPr lang="en-US" altLang="zh-TW" dirty="0">
                <a:latin typeface="Symbol" panose="05050102010706020507" pitchFamily="18" charset="2"/>
                <a:ea typeface="AdvP4C4E74" charset="-120"/>
              </a:rPr>
              <a:t> </a:t>
            </a:r>
            <a:r>
              <a:rPr lang="en-US" altLang="zh-TW" dirty="0">
                <a:latin typeface="Symbol" panose="05050102010706020507" pitchFamily="18" charset="2"/>
              </a:rPr>
              <a:t>&lt; p </a:t>
            </a:r>
            <a:r>
              <a:rPr lang="en-US" altLang="zh-TW" dirty="0">
                <a:latin typeface="Symbol" panose="05050102010706020507" pitchFamily="18" charset="2"/>
                <a:ea typeface="AdvP4C4E74" charset="-120"/>
              </a:rPr>
              <a:t>-&gt; </a:t>
            </a:r>
            <a:r>
              <a:rPr lang="en-US" altLang="zh-TW" dirty="0">
                <a:latin typeface="Symbol" panose="05050102010706020507" pitchFamily="18" charset="2"/>
              </a:rPr>
              <a:t>p</a:t>
            </a:r>
            <a:r>
              <a:rPr lang="en-US" altLang="zh-TW" baseline="30000" dirty="0"/>
              <a:t>*</a:t>
            </a:r>
            <a:r>
              <a:rPr lang="en-US" altLang="zh-TW" dirty="0">
                <a:latin typeface="Symbol" panose="05050102010706020507" pitchFamily="18" charset="2"/>
                <a:ea typeface="AdvP4C4E74" charset="-120"/>
              </a:rPr>
              <a:t> </a:t>
            </a:r>
            <a:r>
              <a:rPr lang="en-US" altLang="zh-TW" dirty="0">
                <a:latin typeface="Symbol" panose="05050102010706020507" pitchFamily="18" charset="2"/>
                <a:ea typeface="AdvP4C4E51" charset="-120"/>
              </a:rPr>
              <a:t>&lt; </a:t>
            </a:r>
            <a:r>
              <a:rPr lang="en-US" altLang="zh-TW" dirty="0"/>
              <a:t>n</a:t>
            </a:r>
            <a:r>
              <a:rPr lang="en-US" altLang="zh-TW" dirty="0">
                <a:latin typeface="Symbol" panose="05050102010706020507" pitchFamily="18" charset="2"/>
              </a:rPr>
              <a:t> </a:t>
            </a:r>
            <a:r>
              <a:rPr lang="en-US" altLang="zh-TW" dirty="0">
                <a:latin typeface="Symbol" panose="05050102010706020507" pitchFamily="18" charset="2"/>
                <a:ea typeface="AdvP4C4E74" charset="-120"/>
              </a:rPr>
              <a:t>-&gt; </a:t>
            </a:r>
            <a:r>
              <a:rPr lang="en-US" altLang="zh-TW" dirty="0">
                <a:latin typeface="Symbol" panose="05050102010706020507" pitchFamily="18" charset="2"/>
              </a:rPr>
              <a:t>s</a:t>
            </a:r>
            <a:r>
              <a:rPr lang="en-US" altLang="zh-TW" baseline="30000" dirty="0"/>
              <a:t>*</a:t>
            </a:r>
            <a:r>
              <a:rPr lang="en-US" altLang="zh-TW" dirty="0">
                <a:latin typeface="Symbol" panose="05050102010706020507" pitchFamily="18" charset="2"/>
                <a:ea typeface="AdvP4C4E74" charset="-120"/>
              </a:rPr>
              <a:t> </a:t>
            </a:r>
            <a:r>
              <a:rPr lang="en-US" altLang="zh-TW" dirty="0">
                <a:latin typeface="Symbol" panose="05050102010706020507" pitchFamily="18" charset="2"/>
                <a:ea typeface="AdvP4C4E51" charset="-120"/>
              </a:rPr>
              <a:t>&lt; </a:t>
            </a:r>
            <a:r>
              <a:rPr lang="en-US" altLang="zh-TW" dirty="0">
                <a:latin typeface="Symbol" panose="05050102010706020507" pitchFamily="18" charset="2"/>
              </a:rPr>
              <a:t>s </a:t>
            </a:r>
            <a:r>
              <a:rPr lang="en-US" altLang="zh-TW" dirty="0">
                <a:latin typeface="Symbol" panose="05050102010706020507" pitchFamily="18" charset="2"/>
                <a:ea typeface="AdvP4C4E74" charset="-120"/>
              </a:rPr>
              <a:t>-&gt; </a:t>
            </a:r>
            <a:r>
              <a:rPr lang="en-US" altLang="zh-TW" dirty="0">
                <a:latin typeface="Symbol" panose="05050102010706020507" pitchFamily="18" charset="2"/>
              </a:rPr>
              <a:t>p</a:t>
            </a:r>
            <a:r>
              <a:rPr lang="en-US" altLang="zh-TW" baseline="30000" dirty="0"/>
              <a:t>*</a:t>
            </a:r>
            <a:r>
              <a:rPr lang="en-US" altLang="zh-TW" dirty="0">
                <a:latin typeface="Symbol" panose="05050102010706020507" pitchFamily="18" charset="2"/>
                <a:ea typeface="AdvP4C4E74" charset="-120"/>
              </a:rPr>
              <a:t> </a:t>
            </a:r>
            <a:r>
              <a:rPr lang="en-US" altLang="zh-TW" dirty="0">
                <a:latin typeface="Symbol" panose="05050102010706020507" pitchFamily="18" charset="2"/>
                <a:ea typeface="AdvP4C4E51" charset="-120"/>
              </a:rPr>
              <a:t>&lt; </a:t>
            </a:r>
            <a:r>
              <a:rPr lang="en-US" altLang="zh-TW" dirty="0">
                <a:latin typeface="Symbol" panose="05050102010706020507" pitchFamily="18" charset="2"/>
              </a:rPr>
              <a:t>s </a:t>
            </a:r>
            <a:r>
              <a:rPr lang="en-US" altLang="zh-TW" dirty="0">
                <a:latin typeface="Symbol" panose="05050102010706020507" pitchFamily="18" charset="2"/>
                <a:ea typeface="AdvP4C4E74" charset="-120"/>
              </a:rPr>
              <a:t>-&gt; </a:t>
            </a:r>
            <a:r>
              <a:rPr lang="en-US" altLang="zh-TW" dirty="0">
                <a:latin typeface="Symbol" panose="05050102010706020507" pitchFamily="18" charset="2"/>
              </a:rPr>
              <a:t>s</a:t>
            </a:r>
            <a:r>
              <a:rPr lang="en-US" altLang="zh-TW" baseline="30000" dirty="0"/>
              <a:t>*</a:t>
            </a:r>
            <a:endParaRPr lang="en-US" altLang="zh-TW" dirty="0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D4D37CC-A4BC-46C5-94D5-3497B8E843E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5486400" cy="1143000"/>
          </a:xfrm>
        </p:spPr>
        <p:txBody>
          <a:bodyPr/>
          <a:lstStyle/>
          <a:p>
            <a:r>
              <a:rPr lang="pt-BR" altLang="zh-TW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zh-TW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ÍVEIS DE ENERGIA DE 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430A3DF2-3713-4A9A-A1D2-CA5977F2B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38588"/>
            <a:ext cx="6172200" cy="291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C25FF32D-E3A0-4481-8247-F84825209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"/>
            <a:ext cx="5486400" cy="35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AutoShape 4">
            <a:extLst>
              <a:ext uri="{FF2B5EF4-FFF2-40B4-BE49-F238E27FC236}">
                <a16:creationId xmlns:a16="http://schemas.microsoft.com/office/drawing/2014/main" id="{79B518FC-4631-4884-A99B-AED503B28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038600"/>
            <a:ext cx="1447800" cy="304800"/>
          </a:xfrm>
          <a:prstGeom prst="curvedDownArrow">
            <a:avLst>
              <a:gd name="adj1" fmla="val 95000"/>
              <a:gd name="adj2" fmla="val 190000"/>
              <a:gd name="adj3" fmla="val 33333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176D350F-749E-4FE3-AC05-8C5A2C33C5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3200"/>
            <a:ext cx="3276600" cy="1143000"/>
          </a:xfrm>
        </p:spPr>
        <p:txBody>
          <a:bodyPr/>
          <a:lstStyle/>
          <a:p>
            <a:r>
              <a:rPr lang="en-US" altLang="zh-TW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Singleto</a:t>
            </a:r>
            <a:r>
              <a:rPr lang="en-US" altLang="zh-TW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n-US" altLang="zh-TW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tripleto</a:t>
            </a:r>
            <a:endParaRPr lang="en-US" altLang="zh-TW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436</Words>
  <Application>Microsoft Office PowerPoint</Application>
  <PresentationFormat>Widescreen</PresentationFormat>
  <Paragraphs>77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Office Theme</vt:lpstr>
      <vt:lpstr>PhotoImpact</vt:lpstr>
      <vt:lpstr>Equation</vt:lpstr>
      <vt:lpstr>ESPECTROSCOPIA DE FLUORESCÊNCIA</vt:lpstr>
      <vt:lpstr>PowerPoint Presentation</vt:lpstr>
      <vt:lpstr>I. Principíos de Fluorescência</vt:lpstr>
      <vt:lpstr>Diagrama de Perrin-Jablonski</vt:lpstr>
      <vt:lpstr>PowerPoint Presentation</vt:lpstr>
      <vt:lpstr>I. Principíos de Fluorescência</vt:lpstr>
      <vt:lpstr>PowerPoint Presentation</vt:lpstr>
      <vt:lpstr>NÍVEIS DE ENERGIA DE OM</vt:lpstr>
      <vt:lpstr>Singleto e tripleto</vt:lpstr>
      <vt:lpstr>I. Princípios de Fluorescência</vt:lpstr>
      <vt:lpstr>Deslocamento Stokes</vt:lpstr>
      <vt:lpstr>PowerPoint Presentation</vt:lpstr>
      <vt:lpstr>Exemplo: 7-amino-4-methylcoumarin (AMC)</vt:lpstr>
      <vt:lpstr>Exemplo</vt:lpstr>
      <vt:lpstr>Exemplo  fluorophores</vt:lpstr>
      <vt:lpstr>PowerPoint Presentation</vt:lpstr>
      <vt:lpstr>PowerPoint Presentation</vt:lpstr>
      <vt:lpstr>PowerPoint Presentation</vt:lpstr>
      <vt:lpstr>PowerPoint Presentation</vt:lpstr>
      <vt:lpstr>III. Fluorescence Intensities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ESPECTROSCOPIA DE FLUORESCÊNCIA</dc:title>
  <dc:creator>Roberto Silva</dc:creator>
  <cp:lastModifiedBy>Roberto Silva</cp:lastModifiedBy>
  <cp:revision>1</cp:revision>
  <dcterms:created xsi:type="dcterms:W3CDTF">2018-10-22T13:50:14Z</dcterms:created>
  <dcterms:modified xsi:type="dcterms:W3CDTF">2023-08-22T16:57:03Z</dcterms:modified>
</cp:coreProperties>
</file>