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E9A42-9577-41EA-9A6C-1B33A559FAFB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CD0E3-A3F2-48AE-894C-A572055C59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04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EEDCE-E863-754D-4D13-6D6ABE2A4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792423-6EEA-60AC-2961-6CD637F8E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2507F5-7AAE-36EA-ED55-7B66D28F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BD9B60-7742-3DC1-00B7-63014D44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3E4C9E-C127-5402-BC9F-88B21D75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40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B5054-1DF4-E24E-AE0A-1FFB1E70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EC7F24-6A38-8C53-075D-92FA3819B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812D28-FBEE-8D63-7D18-81FC02D7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315C4D-3AC3-DC9D-BA38-9F24DF06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CA27AE-9E5A-D9D6-04E3-65FC3BDF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3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CC1B0A-942F-C50A-C13D-CA23E2E81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E3F87F-BBF2-9903-797B-1E4681724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7AD5B2-BB24-24EE-B1A8-96C26139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C9A8BC-B0AD-B1C1-B71A-AA4158DF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E224A6-B409-3F6C-A811-87C3D4D7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2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21561-5242-8B15-7380-BCF11129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098103-0DC8-0A8E-9A98-9F40C5195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DD73D-E43D-3AE3-F8E5-E088FDCF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1152E2-C79B-E0EB-8F1E-A79DA136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F9612-3B01-3324-C5AF-DA8E9B91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0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5C0E5-00EA-2A1B-D865-846FB720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65D0EB-25D3-75CC-FA34-E24AFBF3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B4D1AE-588C-4BE2-8C6B-6BA20166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8612CA-F877-158C-0D53-ECC5C889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B37613-806B-9212-FEE9-462DB2F5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64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4A3D2-F4DE-BF1F-9183-8EBDD291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69296C-5BEA-AF29-716B-5E50BC4D3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38A1A9-24C4-A650-88FB-6564CC542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1BB99D-49C7-8525-7BBC-6DE1A315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2A90E1-1C44-127C-B68B-27DF47AA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8EEC4C-BEA8-2F49-9CA9-C9CE8C5C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53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812E4-BB66-46CE-132B-605E5822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5C233A-27A2-D8AA-7EEB-DD0CA29F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A82E37-EED5-E8ED-506C-B538BAC8E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212B30-E062-BB89-927C-903C17AD6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0F72DA-7025-3D52-A9D4-1E2C841AC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99F7E7-7A32-EF8F-0BC1-B18DAC71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50384A-B85D-3875-04EB-49AADB04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76F6F0-70FD-3B37-BAA6-14BC3ADE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33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73825-CC05-318A-0637-D9888B6E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893621-BD97-E623-998B-EA296CD9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876F61-EFD8-1F8E-DE2D-D86D5FAE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0C309D-CBB6-E6E5-8767-A39E0842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11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6D7013-1EEF-D6CC-C676-76C819F3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44918F-FA9C-07B8-4704-7CE4926D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15FE1C-90B1-FCCD-CF09-F4BC03EF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5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E85B6-7D7B-194F-FA05-FA000ED6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48C41D-DE8D-C3EA-090B-95DACC70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D85246-8783-E50E-D8A0-9E90FC04C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1191AE-CF5A-AA7E-00FF-F9F312D9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94ADFD-711F-C554-B007-A5D8A001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1AE2C1-22CE-4490-440D-D832E97E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37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D2E66-22E4-05CA-31CF-F504A968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564978-68DF-2289-D9B1-315FB1DF3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284D6D-AC50-60C1-1F7B-C172CFB22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5E545E-63DA-2BBC-D4A9-05D432DB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8F062-F9F1-C9FC-7074-5D4FC59C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216C5C-53B7-8880-40A2-42723695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86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00439C-7909-ADC1-749A-5231D228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199961-B9C2-4411-C104-8C282A3B1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9EE28C-A8F5-2ECE-FF8A-4DCBEA6B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A3FE-7006-48DD-9ABC-CA56061E4E31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A40970-15F3-E7B0-2110-1F26CD87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927CD-FDEE-7A6D-E9E5-EEB8444B5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5A59-D127-46FB-B947-50EA1FD47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51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35080-465B-2D44-D87B-F70EAA385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876" y="754866"/>
            <a:ext cx="9950245" cy="3626618"/>
          </a:xfrm>
        </p:spPr>
        <p:txBody>
          <a:bodyPr anchor="ctr">
            <a:normAutofit/>
          </a:bodyPr>
          <a:lstStyle/>
          <a:p>
            <a:r>
              <a:rPr lang="pt-BR" dirty="0"/>
              <a:t>Cálculo das velocidades específicas de </a:t>
            </a:r>
            <a:r>
              <a:rPr lang="pt-BR" dirty="0">
                <a:solidFill>
                  <a:srgbClr val="FF0000"/>
                </a:solidFill>
              </a:rPr>
              <a:t>crescimento (µ)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consumo de substrato (</a:t>
            </a:r>
            <a:r>
              <a:rPr lang="pt-BR" dirty="0" err="1">
                <a:solidFill>
                  <a:srgbClr val="00B050"/>
                </a:solidFill>
              </a:rPr>
              <a:t>q</a:t>
            </a:r>
            <a:r>
              <a:rPr lang="pt-BR" baseline="-25000" dirty="0" err="1">
                <a:solidFill>
                  <a:srgbClr val="00B050"/>
                </a:solidFill>
              </a:rPr>
              <a:t>S</a:t>
            </a:r>
            <a:r>
              <a:rPr lang="pt-BR" dirty="0">
                <a:solidFill>
                  <a:srgbClr val="00B050"/>
                </a:solidFill>
              </a:rPr>
              <a:t>)</a:t>
            </a:r>
            <a:r>
              <a:rPr lang="pt-BR" dirty="0"/>
              <a:t> e </a:t>
            </a:r>
            <a:r>
              <a:rPr lang="pt-BR" dirty="0">
                <a:solidFill>
                  <a:srgbClr val="0070C0"/>
                </a:solidFill>
              </a:rPr>
              <a:t>síntese de produto (</a:t>
            </a:r>
            <a:r>
              <a:rPr lang="pt-BR" dirty="0" err="1">
                <a:solidFill>
                  <a:srgbClr val="0070C0"/>
                </a:solidFill>
              </a:rPr>
              <a:t>q</a:t>
            </a:r>
            <a:r>
              <a:rPr lang="pt-BR" baseline="-25000" dirty="0" err="1">
                <a:solidFill>
                  <a:srgbClr val="0070C0"/>
                </a:solidFill>
              </a:rPr>
              <a:t>P</a:t>
            </a:r>
            <a:r>
              <a:rPr lang="pt-BR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EF5E2A-05BA-D3FF-AB18-CF9253837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801607"/>
            <a:ext cx="9144000" cy="517678"/>
          </a:xfrm>
        </p:spPr>
        <p:txBody>
          <a:bodyPr anchor="ctr">
            <a:normAutofit/>
          </a:bodyPr>
          <a:lstStyle/>
          <a:p>
            <a:r>
              <a:rPr lang="pt-BR" sz="2800" dirty="0"/>
              <a:t>Software: </a:t>
            </a:r>
            <a:r>
              <a:rPr lang="pt-BR" sz="2800" dirty="0" err="1"/>
              <a:t>OriginPro</a:t>
            </a:r>
            <a:r>
              <a:rPr lang="pt-BR" sz="2800" dirty="0"/>
              <a:t> 2019b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85DFB4-C59D-E35B-16BD-21E3A9D7D979}"/>
              </a:ext>
            </a:extLst>
          </p:cNvPr>
          <p:cNvSpPr/>
          <p:nvPr/>
        </p:nvSpPr>
        <p:spPr>
          <a:xfrm>
            <a:off x="0" y="5984731"/>
            <a:ext cx="12192000" cy="864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5E13FFB-5EDC-4446-24CF-7D9EEF4B8316}"/>
              </a:ext>
            </a:extLst>
          </p:cNvPr>
          <p:cNvSpPr txBox="1">
            <a:spLocks/>
          </p:cNvSpPr>
          <p:nvPr/>
        </p:nvSpPr>
        <p:spPr>
          <a:xfrm>
            <a:off x="285459" y="5984731"/>
            <a:ext cx="3362310" cy="44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/>
              <a:t>Disciplina: Bioquímica Industrial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FA02585-568B-660B-1254-CEED2D433996}"/>
              </a:ext>
            </a:extLst>
          </p:cNvPr>
          <p:cNvSpPr txBox="1">
            <a:spLocks/>
          </p:cNvSpPr>
          <p:nvPr/>
        </p:nvSpPr>
        <p:spPr>
          <a:xfrm>
            <a:off x="6096000" y="5984731"/>
            <a:ext cx="5887000" cy="44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/>
              <a:t>Docente responsável: Profa. Dra. Valeria Reginatto Spiller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14A5045-2CE8-DBCA-9726-5378B5914BD2}"/>
              </a:ext>
            </a:extLst>
          </p:cNvPr>
          <p:cNvSpPr txBox="1">
            <a:spLocks/>
          </p:cNvSpPr>
          <p:nvPr/>
        </p:nvSpPr>
        <p:spPr>
          <a:xfrm>
            <a:off x="8534400" y="6404854"/>
            <a:ext cx="3448599" cy="449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/>
              <a:t>Doutorando: Jonatã Bortolucci</a:t>
            </a:r>
          </a:p>
        </p:txBody>
      </p:sp>
    </p:spTree>
    <p:extLst>
      <p:ext uri="{BB962C8B-B14F-4D97-AF65-F5344CB8AC3E}">
        <p14:creationId xmlns:p14="http://schemas.microsoft.com/office/powerpoint/2010/main" val="325128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A38FE882-F40D-1BEF-C689-F315FECC0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0"/>
          <a:stretch/>
        </p:blipFill>
        <p:spPr>
          <a:xfrm>
            <a:off x="0" y="0"/>
            <a:ext cx="11552542" cy="61344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9F344AA-9E60-2FCD-102D-EE181906C1DD}"/>
              </a:ext>
            </a:extLst>
          </p:cNvPr>
          <p:cNvSpPr/>
          <p:nvPr/>
        </p:nvSpPr>
        <p:spPr>
          <a:xfrm>
            <a:off x="5997677" y="2310581"/>
            <a:ext cx="3942735" cy="12880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Selecionar as três colunas e clicar em “</a:t>
            </a:r>
            <a:r>
              <a:rPr lang="pt-BR" sz="2400" dirty="0" err="1">
                <a:solidFill>
                  <a:schemeClr val="tx1"/>
                </a:solidFill>
              </a:rPr>
              <a:t>Scatter</a:t>
            </a:r>
            <a:r>
              <a:rPr lang="pt-BR" sz="24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BACBC5-6720-154D-36E7-067B98C3C2D2}"/>
              </a:ext>
            </a:extLst>
          </p:cNvPr>
          <p:cNvSpPr/>
          <p:nvPr/>
        </p:nvSpPr>
        <p:spPr>
          <a:xfrm>
            <a:off x="467033" y="4272117"/>
            <a:ext cx="1686231" cy="447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A4A3229-23A0-F684-7809-D9600B4D7107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2153264" y="2954594"/>
            <a:ext cx="3844413" cy="1541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702A7D5-50D5-AC08-68D9-886FFC6E8F75}"/>
              </a:ext>
            </a:extLst>
          </p:cNvPr>
          <p:cNvCxnSpPr>
            <a:cxnSpLocks/>
          </p:cNvCxnSpPr>
          <p:nvPr/>
        </p:nvCxnSpPr>
        <p:spPr>
          <a:xfrm flipV="1">
            <a:off x="766915" y="5927922"/>
            <a:ext cx="0" cy="600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8D24B37-0DDB-3996-0034-6DB1D2E230F0}"/>
              </a:ext>
            </a:extLst>
          </p:cNvPr>
          <p:cNvSpPr txBox="1"/>
          <p:nvPr/>
        </p:nvSpPr>
        <p:spPr>
          <a:xfrm>
            <a:off x="363791" y="6268194"/>
            <a:ext cx="4817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D53DA6E-07AE-1918-C73C-64AFA7C47283}"/>
              </a:ext>
            </a:extLst>
          </p:cNvPr>
          <p:cNvSpPr txBox="1"/>
          <p:nvPr/>
        </p:nvSpPr>
        <p:spPr>
          <a:xfrm>
            <a:off x="390841" y="3909627"/>
            <a:ext cx="4817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884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A1B1509-9739-2661-2474-41258252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581168" cy="61344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9F344AA-9E60-2FCD-102D-EE181906C1DD}"/>
              </a:ext>
            </a:extLst>
          </p:cNvPr>
          <p:cNvSpPr/>
          <p:nvPr/>
        </p:nvSpPr>
        <p:spPr>
          <a:xfrm>
            <a:off x="7844910" y="2423187"/>
            <a:ext cx="3942735" cy="12880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Esse é o gráfico que representa o crescimento celular ao longo do tempo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5F38224-E65D-FEFB-84E7-4753B6075EF6}"/>
              </a:ext>
            </a:extLst>
          </p:cNvPr>
          <p:cNvSpPr/>
          <p:nvPr/>
        </p:nvSpPr>
        <p:spPr>
          <a:xfrm>
            <a:off x="7844910" y="3922606"/>
            <a:ext cx="3942735" cy="17506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Para calcular a velocidade de crescimento, primeiro vamos realizar um ajuste sigmoidal ao dados experimentais</a:t>
            </a:r>
          </a:p>
        </p:txBody>
      </p:sp>
    </p:spTree>
    <p:extLst>
      <p:ext uri="{BB962C8B-B14F-4D97-AF65-F5344CB8AC3E}">
        <p14:creationId xmlns:p14="http://schemas.microsoft.com/office/powerpoint/2010/main" val="224857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D7F8BBC-4458-0729-1135-9E9701866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6"/>
          <a:stretch/>
        </p:blipFill>
        <p:spPr>
          <a:xfrm>
            <a:off x="0" y="0"/>
            <a:ext cx="11577862" cy="613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5F38224-E65D-FEFB-84E7-4753B6075EF6}"/>
              </a:ext>
            </a:extLst>
          </p:cNvPr>
          <p:cNvSpPr/>
          <p:nvPr/>
        </p:nvSpPr>
        <p:spPr>
          <a:xfrm>
            <a:off x="7776084" y="2808222"/>
            <a:ext cx="3942735" cy="124155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Clicar em “</a:t>
            </a:r>
            <a:r>
              <a:rPr lang="pt-BR" sz="2400" dirty="0" err="1">
                <a:solidFill>
                  <a:schemeClr val="tx1"/>
                </a:solidFill>
              </a:rPr>
              <a:t>Analysis</a:t>
            </a:r>
            <a:r>
              <a:rPr lang="pt-BR" sz="2400" dirty="0">
                <a:solidFill>
                  <a:schemeClr val="tx1"/>
                </a:solidFill>
              </a:rPr>
              <a:t>” → “</a:t>
            </a:r>
            <a:r>
              <a:rPr lang="pt-BR" sz="2400" dirty="0" err="1">
                <a:solidFill>
                  <a:schemeClr val="tx1"/>
                </a:solidFill>
              </a:rPr>
              <a:t>Fitting</a:t>
            </a:r>
            <a:r>
              <a:rPr lang="pt-BR" sz="2400" dirty="0">
                <a:solidFill>
                  <a:schemeClr val="tx1"/>
                </a:solidFill>
              </a:rPr>
              <a:t>” → “Sigmoidal Fit” </a:t>
            </a:r>
          </a:p>
        </p:txBody>
      </p:sp>
    </p:spTree>
    <p:extLst>
      <p:ext uri="{BB962C8B-B14F-4D97-AF65-F5344CB8AC3E}">
        <p14:creationId xmlns:p14="http://schemas.microsoft.com/office/powerpoint/2010/main" val="41616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11A6B69-CACB-8F81-1B70-FEB71ABFE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6"/>
          <a:stretch/>
        </p:blipFill>
        <p:spPr>
          <a:xfrm>
            <a:off x="0" y="0"/>
            <a:ext cx="11577862" cy="613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5F38224-E65D-FEFB-84E7-4753B6075EF6}"/>
              </a:ext>
            </a:extLst>
          </p:cNvPr>
          <p:cNvSpPr/>
          <p:nvPr/>
        </p:nvSpPr>
        <p:spPr>
          <a:xfrm>
            <a:off x="7776084" y="2808222"/>
            <a:ext cx="3942735" cy="124155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Selecionar a função de Boltzmann</a:t>
            </a:r>
          </a:p>
        </p:txBody>
      </p:sp>
    </p:spTree>
    <p:extLst>
      <p:ext uri="{BB962C8B-B14F-4D97-AF65-F5344CB8AC3E}">
        <p14:creationId xmlns:p14="http://schemas.microsoft.com/office/powerpoint/2010/main" val="186871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DDE6C1D-B69A-E59C-5C12-112540A7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5F38224-E65D-FEFB-84E7-4753B6075EF6}"/>
              </a:ext>
            </a:extLst>
          </p:cNvPr>
          <p:cNvSpPr/>
          <p:nvPr/>
        </p:nvSpPr>
        <p:spPr>
          <a:xfrm>
            <a:off x="3342968" y="4745177"/>
            <a:ext cx="8542999" cy="1803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Na aba “</a:t>
            </a:r>
            <a:r>
              <a:rPr lang="pt-BR" sz="2400" dirty="0" err="1">
                <a:solidFill>
                  <a:schemeClr val="tx1"/>
                </a:solidFill>
              </a:rPr>
              <a:t>Parameters</a:t>
            </a:r>
            <a:r>
              <a:rPr lang="pt-BR" sz="2400" dirty="0">
                <a:solidFill>
                  <a:schemeClr val="tx1"/>
                </a:solidFill>
              </a:rPr>
              <a:t>” é possível fixar o valor inicial, final ou central. Podemos fixar diferentes combinações desses valores até obtermos uma curva com bom ajuste aos dados experimentais (clique no botão minimizar para visualizar o ajuste aos dados)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72D093-F21B-7912-FBD8-2FB0BDB2E505}"/>
              </a:ext>
            </a:extLst>
          </p:cNvPr>
          <p:cNvSpPr/>
          <p:nvPr/>
        </p:nvSpPr>
        <p:spPr>
          <a:xfrm>
            <a:off x="7978878" y="684272"/>
            <a:ext cx="408036" cy="27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1DC2081-A995-C340-B22A-8B69EDD4A9CE}"/>
              </a:ext>
            </a:extLst>
          </p:cNvPr>
          <p:cNvSpPr/>
          <p:nvPr/>
        </p:nvSpPr>
        <p:spPr>
          <a:xfrm>
            <a:off x="3274141" y="1377446"/>
            <a:ext cx="629265" cy="254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4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EB58BE2-135B-F4B5-7E3D-7B03FFE53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1C1A670-0EF1-CEE5-22C1-2D6634A2D956}"/>
              </a:ext>
            </a:extLst>
          </p:cNvPr>
          <p:cNvSpPr/>
          <p:nvPr/>
        </p:nvSpPr>
        <p:spPr>
          <a:xfrm>
            <a:off x="3362633" y="5545395"/>
            <a:ext cx="8542999" cy="7336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Nesse caso, sem fixar os parâmetros, o ajuste não foi adequado</a:t>
            </a:r>
          </a:p>
        </p:txBody>
      </p:sp>
    </p:spTree>
    <p:extLst>
      <p:ext uri="{BB962C8B-B14F-4D97-AF65-F5344CB8AC3E}">
        <p14:creationId xmlns:p14="http://schemas.microsoft.com/office/powerpoint/2010/main" val="214237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1BE015-B605-C751-E38D-EE7EA7D45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6"/>
          <a:stretch/>
        </p:blipFill>
        <p:spPr>
          <a:xfrm>
            <a:off x="0" y="0"/>
            <a:ext cx="11577862" cy="613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EC89B3-B8D9-E733-76EA-FD3C15D3AD6D}"/>
              </a:ext>
            </a:extLst>
          </p:cNvPr>
          <p:cNvSpPr/>
          <p:nvPr/>
        </p:nvSpPr>
        <p:spPr>
          <a:xfrm>
            <a:off x="3342968" y="4745177"/>
            <a:ext cx="8542999" cy="1803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Outra possibilidade é utilizar o algoritmo Simplex, que faz o cálculo de uma curva para o melhor ajuste aos dados experimentais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FDD352-054D-66EE-BC9D-3B414332C2D4}"/>
              </a:ext>
            </a:extLst>
          </p:cNvPr>
          <p:cNvSpPr/>
          <p:nvPr/>
        </p:nvSpPr>
        <p:spPr>
          <a:xfrm>
            <a:off x="6582699" y="3598606"/>
            <a:ext cx="408036" cy="27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75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F786E46-6173-C88C-9512-F16225C19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1168" cy="613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EC89B3-B8D9-E733-76EA-FD3C15D3AD6D}"/>
              </a:ext>
            </a:extLst>
          </p:cNvPr>
          <p:cNvSpPr/>
          <p:nvPr/>
        </p:nvSpPr>
        <p:spPr>
          <a:xfrm>
            <a:off x="7275872" y="3097717"/>
            <a:ext cx="4611328" cy="87451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Após clicar em “Simplex”, obtemos uma curva com bom ajuste</a:t>
            </a:r>
          </a:p>
        </p:txBody>
      </p:sp>
    </p:spTree>
    <p:extLst>
      <p:ext uri="{BB962C8B-B14F-4D97-AF65-F5344CB8AC3E}">
        <p14:creationId xmlns:p14="http://schemas.microsoft.com/office/powerpoint/2010/main" val="159681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BE5AE3-79B7-AC16-260C-2164FD7C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6"/>
          <a:stretch/>
        </p:blipFill>
        <p:spPr>
          <a:xfrm>
            <a:off x="0" y="0"/>
            <a:ext cx="11577862" cy="613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EC89B3-B8D9-E733-76EA-FD3C15D3AD6D}"/>
              </a:ext>
            </a:extLst>
          </p:cNvPr>
          <p:cNvSpPr/>
          <p:nvPr/>
        </p:nvSpPr>
        <p:spPr>
          <a:xfrm>
            <a:off x="7344698" y="4710207"/>
            <a:ext cx="4611328" cy="6625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Para finalizar, clicar em “Fit”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C904AF-A496-7B5B-780B-BB4B5200842B}"/>
              </a:ext>
            </a:extLst>
          </p:cNvPr>
          <p:cNvSpPr/>
          <p:nvPr/>
        </p:nvSpPr>
        <p:spPr>
          <a:xfrm>
            <a:off x="8037873" y="3549446"/>
            <a:ext cx="594849" cy="369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2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3EFD4C6-6D15-1C12-1A9C-E6C32D7F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EC89B3-B8D9-E733-76EA-FD3C15D3AD6D}"/>
              </a:ext>
            </a:extLst>
          </p:cNvPr>
          <p:cNvSpPr/>
          <p:nvPr/>
        </p:nvSpPr>
        <p:spPr>
          <a:xfrm>
            <a:off x="7374195" y="3854801"/>
            <a:ext cx="4611328" cy="142419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O programa calcula a equação da curva, bem como outros parâmetros estatísticos</a:t>
            </a:r>
          </a:p>
        </p:txBody>
      </p:sp>
    </p:spTree>
    <p:extLst>
      <p:ext uri="{BB962C8B-B14F-4D97-AF65-F5344CB8AC3E}">
        <p14:creationId xmlns:p14="http://schemas.microsoft.com/office/powerpoint/2010/main" val="26023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9FBFFC-3DF9-C7C7-E2C2-464810B0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5698" cy="546427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7C86497-03F8-0B83-C90F-99CE3EFF78C2}"/>
              </a:ext>
            </a:extLst>
          </p:cNvPr>
          <p:cNvSpPr/>
          <p:nvPr/>
        </p:nvSpPr>
        <p:spPr>
          <a:xfrm>
            <a:off x="2428568" y="1091381"/>
            <a:ext cx="1455174" cy="1582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5A687A-8A89-82FD-C46F-4D6A8948369E}"/>
              </a:ext>
            </a:extLst>
          </p:cNvPr>
          <p:cNvSpPr/>
          <p:nvPr/>
        </p:nvSpPr>
        <p:spPr>
          <a:xfrm>
            <a:off x="8249265" y="2674374"/>
            <a:ext cx="3510116" cy="221225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Abrir o programa, selecionar “</a:t>
            </a:r>
            <a:r>
              <a:rPr lang="pt-BR" sz="2400" dirty="0" err="1">
                <a:solidFill>
                  <a:schemeClr val="tx1"/>
                </a:solidFill>
              </a:rPr>
              <a:t>Blank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err="1">
                <a:solidFill>
                  <a:schemeClr val="tx1"/>
                </a:solidFill>
              </a:rPr>
              <a:t>Workbook</a:t>
            </a:r>
            <a:r>
              <a:rPr lang="pt-BR" sz="2400" dirty="0">
                <a:solidFill>
                  <a:schemeClr val="tx1"/>
                </a:solidFill>
              </a:rPr>
              <a:t>” para abrir uma nova planilha e clicar em “Ok”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FDD003C-7310-8BFC-5141-4B82874B77E5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 flipV="1">
            <a:off x="3883742" y="1882878"/>
            <a:ext cx="4365523" cy="1897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80C33A35-4C30-2870-7314-45DAF300A629}"/>
              </a:ext>
            </a:extLst>
          </p:cNvPr>
          <p:cNvSpPr/>
          <p:nvPr/>
        </p:nvSpPr>
        <p:spPr>
          <a:xfrm>
            <a:off x="6834574" y="4306528"/>
            <a:ext cx="516193" cy="452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92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D40019-0CFB-63D8-7B2A-2DF57DD4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EC89B3-B8D9-E733-76EA-FD3C15D3AD6D}"/>
              </a:ext>
            </a:extLst>
          </p:cNvPr>
          <p:cNvSpPr/>
          <p:nvPr/>
        </p:nvSpPr>
        <p:spPr>
          <a:xfrm>
            <a:off x="7177549" y="3854802"/>
            <a:ext cx="4611328" cy="120881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Voltar para a planilha, clicando em “Book 1”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842226-E48C-E08C-4520-ACF1DA93D821}"/>
              </a:ext>
            </a:extLst>
          </p:cNvPr>
          <p:cNvSpPr/>
          <p:nvPr/>
        </p:nvSpPr>
        <p:spPr>
          <a:xfrm>
            <a:off x="313407" y="1759976"/>
            <a:ext cx="2183987" cy="344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36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081579D-A8A9-8480-F08F-09462FCEE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1168" cy="613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EC89B3-B8D9-E733-76EA-FD3C15D3AD6D}"/>
              </a:ext>
            </a:extLst>
          </p:cNvPr>
          <p:cNvSpPr/>
          <p:nvPr/>
        </p:nvSpPr>
        <p:spPr>
          <a:xfrm>
            <a:off x="7177549" y="3854802"/>
            <a:ext cx="4611328" cy="120881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Clicar na aba “FitSigmoidalCurve1” para visualizar os valores da curva ajustada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842226-E48C-E08C-4520-ACF1DA93D821}"/>
              </a:ext>
            </a:extLst>
          </p:cNvPr>
          <p:cNvSpPr/>
          <p:nvPr/>
        </p:nvSpPr>
        <p:spPr>
          <a:xfrm>
            <a:off x="3715369" y="5584725"/>
            <a:ext cx="1023779" cy="344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6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507DBB5-E512-2EF4-E6A5-2DBC3DE4E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EC89B3-B8D9-E733-76EA-FD3C15D3AD6D}"/>
              </a:ext>
            </a:extLst>
          </p:cNvPr>
          <p:cNvSpPr/>
          <p:nvPr/>
        </p:nvSpPr>
        <p:spPr>
          <a:xfrm>
            <a:off x="7226711" y="1171148"/>
            <a:ext cx="4611328" cy="16610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Esses são os valores de Tempo (x) e Concentração celular (y) ajustados pela curva, utilizando os dados experimentais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842226-E48C-E08C-4520-ACF1DA93D821}"/>
              </a:ext>
            </a:extLst>
          </p:cNvPr>
          <p:cNvSpPr/>
          <p:nvPr/>
        </p:nvSpPr>
        <p:spPr>
          <a:xfrm>
            <a:off x="2968118" y="648931"/>
            <a:ext cx="1377740" cy="5093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CDEDADC-FA09-D701-4685-CEB644B407C9}"/>
              </a:ext>
            </a:extLst>
          </p:cNvPr>
          <p:cNvSpPr/>
          <p:nvPr/>
        </p:nvSpPr>
        <p:spPr>
          <a:xfrm>
            <a:off x="7226711" y="3067200"/>
            <a:ext cx="4611328" cy="16610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Para calcular a velocidade de crescimento, vamos calcular a derivada dessa curva ajustada</a:t>
            </a:r>
          </a:p>
        </p:txBody>
      </p:sp>
    </p:spTree>
    <p:extLst>
      <p:ext uri="{BB962C8B-B14F-4D97-AF65-F5344CB8AC3E}">
        <p14:creationId xmlns:p14="http://schemas.microsoft.com/office/powerpoint/2010/main" val="367064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F7B31C6-6DA5-B667-3C1B-0675A1790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6"/>
          <a:stretch/>
        </p:blipFill>
        <p:spPr>
          <a:xfrm>
            <a:off x="0" y="0"/>
            <a:ext cx="11577862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7020234" y="3067200"/>
            <a:ext cx="4611328" cy="16610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Selecionar as duas colunas, clicar em “</a:t>
            </a:r>
            <a:r>
              <a:rPr lang="pt-BR" sz="2400" dirty="0" err="1">
                <a:solidFill>
                  <a:schemeClr val="tx1"/>
                </a:solidFill>
              </a:rPr>
              <a:t>Mathematics</a:t>
            </a:r>
            <a:r>
              <a:rPr lang="pt-BR" sz="2400" dirty="0">
                <a:solidFill>
                  <a:schemeClr val="tx1"/>
                </a:solidFill>
              </a:rPr>
              <a:t>” → “</a:t>
            </a:r>
            <a:r>
              <a:rPr lang="pt-BR" sz="2400" dirty="0" err="1">
                <a:solidFill>
                  <a:schemeClr val="tx1"/>
                </a:solidFill>
              </a:rPr>
              <a:t>Differentiate</a:t>
            </a:r>
            <a:r>
              <a:rPr lang="pt-BR" sz="2400" dirty="0">
                <a:solidFill>
                  <a:schemeClr val="tx1"/>
                </a:solidFill>
              </a:rPr>
              <a:t>” → “Open </a:t>
            </a:r>
            <a:r>
              <a:rPr lang="pt-BR" sz="2400" dirty="0" err="1">
                <a:solidFill>
                  <a:schemeClr val="tx1"/>
                </a:solidFill>
              </a:rPr>
              <a:t>Dialog</a:t>
            </a:r>
            <a:r>
              <a:rPr lang="pt-BR" sz="2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54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F30068A-DE5F-FB24-7BB5-5AD033747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8" y="0"/>
            <a:ext cx="11569792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7325034" y="4591200"/>
            <a:ext cx="4611328" cy="87553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 derivada será de ordem 1. Clicar em “Ok”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36D5FD-7A1F-D02C-9E20-AF1CB7F54FC6}"/>
              </a:ext>
            </a:extLst>
          </p:cNvPr>
          <p:cNvSpPr/>
          <p:nvPr/>
        </p:nvSpPr>
        <p:spPr>
          <a:xfrm>
            <a:off x="4256144" y="3067200"/>
            <a:ext cx="1525224" cy="28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01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F8C3AD5-2ED7-37BD-0509-B9335D00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1168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4404853" y="4719020"/>
            <a:ext cx="4611328" cy="87553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O resultado aparecerá no final da planilha, nas colunas L e M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36D5FD-7A1F-D02C-9E20-AF1CB7F54FC6}"/>
              </a:ext>
            </a:extLst>
          </p:cNvPr>
          <p:cNvSpPr/>
          <p:nvPr/>
        </p:nvSpPr>
        <p:spPr>
          <a:xfrm>
            <a:off x="9470929" y="649626"/>
            <a:ext cx="1525224" cy="28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3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268E0D3-3CFE-DE0E-FE84-0AAB23F1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1168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4119717" y="5142038"/>
            <a:ext cx="4611328" cy="1239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Esses valores correspondem ao Tempo (coluna L) e Velocidade de crescimento (coluna M)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36D5FD-7A1F-D02C-9E20-AF1CB7F54FC6}"/>
              </a:ext>
            </a:extLst>
          </p:cNvPr>
          <p:cNvSpPr/>
          <p:nvPr/>
        </p:nvSpPr>
        <p:spPr>
          <a:xfrm>
            <a:off x="9016181" y="653379"/>
            <a:ext cx="1229032" cy="5108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814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6DCFDE9-76CD-9E8D-75A6-9FC453CF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1168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4100052" y="3667432"/>
            <a:ext cx="4611328" cy="265494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Em seguida, vamos calcular a velocidade </a:t>
            </a:r>
            <a:r>
              <a:rPr lang="pt-BR" sz="2400" u="sng" dirty="0">
                <a:solidFill>
                  <a:schemeClr val="tx1"/>
                </a:solidFill>
              </a:rPr>
              <a:t>específica</a:t>
            </a:r>
            <a:r>
              <a:rPr lang="pt-BR" sz="2400" dirty="0">
                <a:solidFill>
                  <a:schemeClr val="tx1"/>
                </a:solidFill>
              </a:rPr>
              <a:t> de crescimento, que é obtida pela divisão dos valores de velocidade de crescimento (coluna M), pelos valores de concentração celular (coluna B)</a:t>
            </a:r>
            <a:endParaRPr lang="pt-BR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B0744B-95AD-DF7E-C43C-17FF362F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06"/>
          <a:stretch/>
        </p:blipFill>
        <p:spPr>
          <a:xfrm>
            <a:off x="0" y="0"/>
            <a:ext cx="11577862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4306531" y="4591664"/>
            <a:ext cx="4611328" cy="178947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Primeiro vamos adicionar uma nova coluna após a coluna M, clicando em “</a:t>
            </a:r>
            <a:r>
              <a:rPr lang="pt-BR" sz="2400" dirty="0" err="1">
                <a:solidFill>
                  <a:schemeClr val="tx1"/>
                </a:solidFill>
              </a:rPr>
              <a:t>Column</a:t>
            </a:r>
            <a:r>
              <a:rPr lang="pt-BR" sz="2400" dirty="0">
                <a:solidFill>
                  <a:schemeClr val="tx1"/>
                </a:solidFill>
              </a:rPr>
              <a:t>” → “</a:t>
            </a:r>
            <a:r>
              <a:rPr lang="pt-BR" sz="2400" dirty="0" err="1">
                <a:solidFill>
                  <a:schemeClr val="tx1"/>
                </a:solidFill>
              </a:rPr>
              <a:t>Add</a:t>
            </a:r>
            <a:r>
              <a:rPr lang="pt-BR" sz="2400" dirty="0">
                <a:solidFill>
                  <a:schemeClr val="tx1"/>
                </a:solidFill>
              </a:rPr>
              <a:t> New </a:t>
            </a:r>
            <a:r>
              <a:rPr lang="pt-BR" sz="2400" dirty="0" err="1">
                <a:solidFill>
                  <a:schemeClr val="tx1"/>
                </a:solidFill>
              </a:rPr>
              <a:t>Columns</a:t>
            </a:r>
            <a:r>
              <a:rPr lang="pt-BR" sz="2400" dirty="0">
                <a:solidFill>
                  <a:schemeClr val="tx1"/>
                </a:solidFill>
              </a:rPr>
              <a:t>”</a:t>
            </a:r>
            <a:endParaRPr lang="pt-BR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64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AB7913E-BAF4-1D3D-133E-94C660C8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1168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4306531" y="4591664"/>
            <a:ext cx="4611328" cy="178947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Com a nova coluna, vamos realizar a divisão da coluna M pela coluna B, no campo “F(x) =”</a:t>
            </a:r>
            <a:endParaRPr lang="pt-BR" sz="2400" u="sng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E92F35-EA01-4E99-1D3E-0093F0F39E4F}"/>
              </a:ext>
            </a:extLst>
          </p:cNvPr>
          <p:cNvSpPr/>
          <p:nvPr/>
        </p:nvSpPr>
        <p:spPr>
          <a:xfrm>
            <a:off x="9379974" y="2389238"/>
            <a:ext cx="717756" cy="314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11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48614F-7830-17AF-3E2D-43745811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06892" cy="54648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7C86497-03F8-0B83-C90F-99CE3EFF78C2}"/>
              </a:ext>
            </a:extLst>
          </p:cNvPr>
          <p:cNvSpPr/>
          <p:nvPr/>
        </p:nvSpPr>
        <p:spPr>
          <a:xfrm>
            <a:off x="2502311" y="743304"/>
            <a:ext cx="457199" cy="28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5A687A-8A89-82FD-C46F-4D6A8948369E}"/>
              </a:ext>
            </a:extLst>
          </p:cNvPr>
          <p:cNvSpPr/>
          <p:nvPr/>
        </p:nvSpPr>
        <p:spPr>
          <a:xfrm>
            <a:off x="8249265" y="3429000"/>
            <a:ext cx="3510116" cy="70300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Maximizar a planilha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FDD003C-7310-8BFC-5141-4B82874B77E5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 flipV="1">
            <a:off x="2959510" y="884904"/>
            <a:ext cx="5289755" cy="2895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99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00BE8F0-8B3D-01FD-3173-AEFCC3DD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81168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4306531" y="4591664"/>
            <a:ext cx="4611328" cy="178947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Esses são os valores de velocidade específica de crescimento, ponto a ponto</a:t>
            </a:r>
            <a:endParaRPr lang="pt-BR" sz="2400" u="sng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E92F35-EA01-4E99-1D3E-0093F0F39E4F}"/>
              </a:ext>
            </a:extLst>
          </p:cNvPr>
          <p:cNvSpPr/>
          <p:nvPr/>
        </p:nvSpPr>
        <p:spPr>
          <a:xfrm>
            <a:off x="9379974" y="619432"/>
            <a:ext cx="717756" cy="5240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44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6B097DF-1B25-E273-E8ED-E5AF3F77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"/>
          <a:stretch/>
        </p:blipFill>
        <p:spPr>
          <a:xfrm>
            <a:off x="0" y="0"/>
            <a:ext cx="11542725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72A0644-66CA-2B4D-BB27-3F2DB88A8BAC}"/>
              </a:ext>
            </a:extLst>
          </p:cNvPr>
          <p:cNvSpPr/>
          <p:nvPr/>
        </p:nvSpPr>
        <p:spPr>
          <a:xfrm>
            <a:off x="4306531" y="4591664"/>
            <a:ext cx="4611328" cy="178947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Selecionar as colunas L e N e clicar em “</a:t>
            </a:r>
            <a:r>
              <a:rPr lang="pt-BR" sz="2400" dirty="0" err="1">
                <a:solidFill>
                  <a:schemeClr val="tx1"/>
                </a:solidFill>
              </a:rPr>
              <a:t>Scatter</a:t>
            </a:r>
            <a:r>
              <a:rPr lang="pt-BR" sz="2400" dirty="0">
                <a:solidFill>
                  <a:schemeClr val="tx1"/>
                </a:solidFill>
              </a:rPr>
              <a:t>”, para visualizar o resultado</a:t>
            </a:r>
            <a:endParaRPr lang="pt-BR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9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F9729EF-A362-B9B7-A5EE-12D905F0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49C73A2-9B31-45CF-FB9C-665DA7F2DE41}"/>
              </a:ext>
            </a:extLst>
          </p:cNvPr>
          <p:cNvSpPr/>
          <p:nvPr/>
        </p:nvSpPr>
        <p:spPr>
          <a:xfrm>
            <a:off x="7315203" y="2143432"/>
            <a:ext cx="4611328" cy="109138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Esse é a velocidade específica de crescimento!!</a:t>
            </a:r>
            <a:endParaRPr lang="pt-BR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3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CA5FBD-1202-B0B9-EFCB-25A9D64A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15"/>
            <a:ext cx="10306892" cy="54648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7C86497-03F8-0B83-C90F-99CE3EFF78C2}"/>
              </a:ext>
            </a:extLst>
          </p:cNvPr>
          <p:cNvSpPr/>
          <p:nvPr/>
        </p:nvSpPr>
        <p:spPr>
          <a:xfrm>
            <a:off x="0" y="601703"/>
            <a:ext cx="186813" cy="807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5A687A-8A89-82FD-C46F-4D6A8948369E}"/>
              </a:ext>
            </a:extLst>
          </p:cNvPr>
          <p:cNvSpPr/>
          <p:nvPr/>
        </p:nvSpPr>
        <p:spPr>
          <a:xfrm>
            <a:off x="8249265" y="3087329"/>
            <a:ext cx="3510116" cy="138634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Fixa a aba “Project Explorer” clicando no símbolo de alfinete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FDD003C-7310-8BFC-5141-4B82874B77E5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 flipV="1">
            <a:off x="186813" y="1005309"/>
            <a:ext cx="8062452" cy="2775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9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E01797-5DE3-5145-953F-40AA0A1E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17027" cy="54648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15A687A-8A89-82FD-C46F-4D6A8948369E}"/>
              </a:ext>
            </a:extLst>
          </p:cNvPr>
          <p:cNvSpPr/>
          <p:nvPr/>
        </p:nvSpPr>
        <p:spPr>
          <a:xfrm>
            <a:off x="8249265" y="3087329"/>
            <a:ext cx="3510116" cy="138634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Agora vamos inserir os dados brutos</a:t>
            </a:r>
          </a:p>
        </p:txBody>
      </p:sp>
    </p:spTree>
    <p:extLst>
      <p:ext uri="{BB962C8B-B14F-4D97-AF65-F5344CB8AC3E}">
        <p14:creationId xmlns:p14="http://schemas.microsoft.com/office/powerpoint/2010/main" val="23324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2B2D5BEA-E114-77E0-C72E-AB588807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15A687A-8A89-82FD-C46F-4D6A8948369E}"/>
              </a:ext>
            </a:extLst>
          </p:cNvPr>
          <p:cNvSpPr/>
          <p:nvPr/>
        </p:nvSpPr>
        <p:spPr>
          <a:xfrm>
            <a:off x="5919019" y="945742"/>
            <a:ext cx="4090220" cy="259387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 coluna “A”, que está definida como eixo x, será o tempo de fermentação.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A coluna “B”, que está definida como eixo y, será variação de concentração celular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8B033F-10B8-D8AF-FFE1-78F1BC9ED6CA}"/>
              </a:ext>
            </a:extLst>
          </p:cNvPr>
          <p:cNvSpPr/>
          <p:nvPr/>
        </p:nvSpPr>
        <p:spPr>
          <a:xfrm>
            <a:off x="3161072" y="703007"/>
            <a:ext cx="1686231" cy="4473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A939EE7-7775-8955-0034-8E77355DD5D8}"/>
              </a:ext>
            </a:extLst>
          </p:cNvPr>
          <p:cNvCxnSpPr>
            <a:cxnSpLocks/>
            <a:stCxn id="9" idx="1"/>
            <a:endCxn id="5" idx="3"/>
          </p:cNvCxnSpPr>
          <p:nvPr/>
        </p:nvCxnSpPr>
        <p:spPr>
          <a:xfrm flipH="1" flipV="1">
            <a:off x="4847303" y="926691"/>
            <a:ext cx="1071716" cy="1315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119BEE3A-D8D4-97C8-D930-68CB38C72639}"/>
              </a:ext>
            </a:extLst>
          </p:cNvPr>
          <p:cNvSpPr/>
          <p:nvPr/>
        </p:nvSpPr>
        <p:spPr>
          <a:xfrm>
            <a:off x="5919019" y="4019550"/>
            <a:ext cx="3942735" cy="176304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Em “</a:t>
            </a:r>
            <a:r>
              <a:rPr lang="pt-BR" sz="2400" dirty="0" err="1">
                <a:solidFill>
                  <a:schemeClr val="tx1"/>
                </a:solidFill>
              </a:rPr>
              <a:t>Long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err="1">
                <a:solidFill>
                  <a:schemeClr val="tx1"/>
                </a:solidFill>
              </a:rPr>
              <a:t>Name</a:t>
            </a:r>
            <a:r>
              <a:rPr lang="pt-BR" sz="2400" dirty="0">
                <a:solidFill>
                  <a:schemeClr val="tx1"/>
                </a:solidFill>
              </a:rPr>
              <a:t>”, colocar o nome do eixo.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Em “</a:t>
            </a:r>
            <a:r>
              <a:rPr lang="pt-BR" sz="2400" dirty="0" err="1">
                <a:solidFill>
                  <a:schemeClr val="tx1"/>
                </a:solidFill>
              </a:rPr>
              <a:t>Units</a:t>
            </a:r>
            <a:r>
              <a:rPr lang="pt-BR" sz="2400" dirty="0">
                <a:solidFill>
                  <a:schemeClr val="tx1"/>
                </a:solidFill>
              </a:rPr>
              <a:t>”, colocar a unidade do dado em questão.</a:t>
            </a:r>
          </a:p>
        </p:txBody>
      </p:sp>
    </p:spTree>
    <p:extLst>
      <p:ext uri="{BB962C8B-B14F-4D97-AF65-F5344CB8AC3E}">
        <p14:creationId xmlns:p14="http://schemas.microsoft.com/office/powerpoint/2010/main" val="421077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B9E4029E-8F5B-151F-E929-389B5B25C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4"/>
          <a:stretch/>
        </p:blipFill>
        <p:spPr>
          <a:xfrm>
            <a:off x="0" y="-1"/>
            <a:ext cx="11560267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29E44C2-BA93-5A0C-773E-B248A27CBD11}"/>
              </a:ext>
            </a:extLst>
          </p:cNvPr>
          <p:cNvSpPr/>
          <p:nvPr/>
        </p:nvSpPr>
        <p:spPr>
          <a:xfrm>
            <a:off x="7971494" y="1706661"/>
            <a:ext cx="3942735" cy="27210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Para inserir o desvio padrão, adicionar uma nova coluna clicando com o botão direito e selecionando “</a:t>
            </a:r>
            <a:r>
              <a:rPr lang="pt-BR" sz="2400" dirty="0" err="1">
                <a:solidFill>
                  <a:schemeClr val="tx1"/>
                </a:solidFill>
              </a:rPr>
              <a:t>Add</a:t>
            </a:r>
            <a:r>
              <a:rPr lang="pt-BR" sz="2400" dirty="0">
                <a:solidFill>
                  <a:schemeClr val="tx1"/>
                </a:solidFill>
              </a:rPr>
              <a:t> New </a:t>
            </a:r>
            <a:r>
              <a:rPr lang="pt-BR" sz="2400" dirty="0" err="1">
                <a:solidFill>
                  <a:schemeClr val="tx1"/>
                </a:solidFill>
              </a:rPr>
              <a:t>Column</a:t>
            </a:r>
            <a:r>
              <a:rPr lang="pt-BR" sz="2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85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EDF054A-EA72-CF89-4BB1-55E6D32C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0"/>
          <a:stretch/>
        </p:blipFill>
        <p:spPr>
          <a:xfrm>
            <a:off x="0" y="0"/>
            <a:ext cx="11595513" cy="6134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29E44C2-BA93-5A0C-773E-B248A27CBD11}"/>
              </a:ext>
            </a:extLst>
          </p:cNvPr>
          <p:cNvSpPr/>
          <p:nvPr/>
        </p:nvSpPr>
        <p:spPr>
          <a:xfrm>
            <a:off x="8059984" y="2605549"/>
            <a:ext cx="3942735" cy="26448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Para definir a coluna como desvio dos dados, selecionar a coluna clicando com o botão esquerdo em “C”, em seguida clicar com o botão direito em “C” → “Set As” → “Y </a:t>
            </a:r>
            <a:r>
              <a:rPr lang="pt-BR" sz="2400" dirty="0" err="1">
                <a:solidFill>
                  <a:schemeClr val="tx1"/>
                </a:solidFill>
              </a:rPr>
              <a:t>Error</a:t>
            </a:r>
            <a:r>
              <a:rPr lang="pt-BR" sz="24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78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F59F04F-6C69-FCA5-BDD9-694AAB49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9792" cy="61344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9F344AA-9E60-2FCD-102D-EE181906C1DD}"/>
              </a:ext>
            </a:extLst>
          </p:cNvPr>
          <p:cNvSpPr/>
          <p:nvPr/>
        </p:nvSpPr>
        <p:spPr>
          <a:xfrm>
            <a:off x="5997677" y="2310581"/>
            <a:ext cx="3942735" cy="12880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Agora vamos construir um gráfico de dispersão utilizando os dados inseridos</a:t>
            </a:r>
          </a:p>
        </p:txBody>
      </p:sp>
    </p:spTree>
    <p:extLst>
      <p:ext uri="{BB962C8B-B14F-4D97-AF65-F5344CB8AC3E}">
        <p14:creationId xmlns:p14="http://schemas.microsoft.com/office/powerpoint/2010/main" val="3218399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630</Words>
  <Application>Microsoft Office PowerPoint</Application>
  <PresentationFormat>Widescreen</PresentationFormat>
  <Paragraphs>43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Cálculo das velocidades específicas de crescimento (µ), consumo de substrato (qS) e síntese de produto (qP)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das velocidades específicas de crescimento (µ), consumo de substrato (qS) e síntese de produto (qP)</dc:title>
  <dc:creator>Jonatã Bortolucci</dc:creator>
  <cp:lastModifiedBy>Valeria Reginatto Spiller</cp:lastModifiedBy>
  <cp:revision>39</cp:revision>
  <dcterms:created xsi:type="dcterms:W3CDTF">2023-08-30T05:47:53Z</dcterms:created>
  <dcterms:modified xsi:type="dcterms:W3CDTF">2023-08-31T10:53:03Z</dcterms:modified>
</cp:coreProperties>
</file>