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56" r:id="rId2"/>
    <p:sldId id="2266" r:id="rId3"/>
    <p:sldId id="2265" r:id="rId4"/>
    <p:sldId id="2319" r:id="rId5"/>
    <p:sldId id="2320" r:id="rId6"/>
    <p:sldId id="2321" r:id="rId7"/>
    <p:sldId id="2322" r:id="rId8"/>
    <p:sldId id="2323" r:id="rId9"/>
    <p:sldId id="2314" r:id="rId10"/>
    <p:sldId id="2315" r:id="rId11"/>
    <p:sldId id="2317" r:id="rId12"/>
    <p:sldId id="2267" r:id="rId13"/>
    <p:sldId id="2268" r:id="rId14"/>
    <p:sldId id="2318" r:id="rId15"/>
    <p:sldId id="2137" r:id="rId16"/>
    <p:sldId id="2151" r:id="rId17"/>
    <p:sldId id="2517" r:id="rId18"/>
    <p:sldId id="2518" r:id="rId19"/>
    <p:sldId id="2154" r:id="rId20"/>
    <p:sldId id="2278" r:id="rId21"/>
    <p:sldId id="2158" r:id="rId22"/>
    <p:sldId id="2279" r:id="rId23"/>
    <p:sldId id="2157" r:id="rId24"/>
    <p:sldId id="2155" r:id="rId25"/>
    <p:sldId id="2324" r:id="rId26"/>
    <p:sldId id="2159" r:id="rId27"/>
    <p:sldId id="2340" r:id="rId28"/>
    <p:sldId id="2162" r:id="rId29"/>
    <p:sldId id="2138" r:id="rId30"/>
    <p:sldId id="2163" r:id="rId31"/>
    <p:sldId id="2282" r:id="rId32"/>
    <p:sldId id="2164" r:id="rId33"/>
    <p:sldId id="2345" r:id="rId34"/>
    <p:sldId id="2141" r:id="rId35"/>
    <p:sldId id="2344" r:id="rId36"/>
    <p:sldId id="2346" r:id="rId37"/>
    <p:sldId id="2139" r:id="rId38"/>
    <p:sldId id="2283" r:id="rId39"/>
    <p:sldId id="2284" r:id="rId40"/>
    <p:sldId id="2347" r:id="rId41"/>
    <p:sldId id="2285" r:id="rId42"/>
    <p:sldId id="2286" r:id="rId43"/>
    <p:sldId id="2362" r:id="rId44"/>
    <p:sldId id="2364" r:id="rId45"/>
    <p:sldId id="2363" r:id="rId46"/>
    <p:sldId id="2417" r:id="rId47"/>
    <p:sldId id="2418" r:id="rId48"/>
    <p:sldId id="2419" r:id="rId49"/>
    <p:sldId id="2423" r:id="rId50"/>
    <p:sldId id="2424" r:id="rId51"/>
    <p:sldId id="2425" r:id="rId52"/>
    <p:sldId id="2426" r:id="rId53"/>
    <p:sldId id="2435" r:id="rId54"/>
    <p:sldId id="2436" r:id="rId55"/>
    <p:sldId id="2437" r:id="rId56"/>
    <p:sldId id="2438" r:id="rId57"/>
    <p:sldId id="2439" r:id="rId58"/>
    <p:sldId id="2440" r:id="rId59"/>
    <p:sldId id="2441" r:id="rId60"/>
    <p:sldId id="2442" r:id="rId61"/>
    <p:sldId id="2443" r:id="rId62"/>
    <p:sldId id="2444" r:id="rId63"/>
    <p:sldId id="2445" r:id="rId64"/>
    <p:sldId id="2446" r:id="rId65"/>
    <p:sldId id="2447" r:id="rId66"/>
    <p:sldId id="2448" r:id="rId67"/>
    <p:sldId id="2449" r:id="rId68"/>
    <p:sldId id="2450" r:id="rId69"/>
    <p:sldId id="2451" r:id="rId70"/>
    <p:sldId id="2452" r:id="rId71"/>
    <p:sldId id="2453" r:id="rId72"/>
    <p:sldId id="2454" r:id="rId73"/>
    <p:sldId id="2455" r:id="rId74"/>
    <p:sldId id="2456" r:id="rId75"/>
    <p:sldId id="2457" r:id="rId76"/>
    <p:sldId id="2458" r:id="rId77"/>
    <p:sldId id="2460" r:id="rId78"/>
    <p:sldId id="2461" r:id="rId79"/>
    <p:sldId id="2509" r:id="rId80"/>
    <p:sldId id="2516" r:id="rId81"/>
    <p:sldId id="2510" r:id="rId82"/>
    <p:sldId id="2511" r:id="rId83"/>
    <p:sldId id="2512" r:id="rId84"/>
    <p:sldId id="2513" r:id="rId85"/>
    <p:sldId id="2514" r:id="rId86"/>
    <p:sldId id="2515" r:id="rId87"/>
    <p:sldId id="2508" r:id="rId8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66"/>
    <a:srgbClr val="FF5050"/>
    <a:srgbClr val="00FF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8065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233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8DB25-BEE5-4008-8AB2-A8CB2BF71AB7}" type="datetimeFigureOut">
              <a:rPr lang="pt-BR" smtClean="0"/>
              <a:pPr/>
              <a:t>21/05/2017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509D0-8191-4C1F-BD14-B6ECDF40ECC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0111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5892-FE8C-486D-BE75-A66C409674EE}" type="datetimeFigureOut">
              <a:rPr lang="pt-BR" smtClean="0"/>
              <a:pPr/>
              <a:t>21/05/2017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DB2-9BA6-4717-BA58-213B3BE49EE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7161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5892-FE8C-486D-BE75-A66C409674EE}" type="datetimeFigureOut">
              <a:rPr lang="pt-BR" smtClean="0"/>
              <a:pPr/>
              <a:t>21/05/2017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DB2-9BA6-4717-BA58-213B3BE49EE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174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5892-FE8C-486D-BE75-A66C409674EE}" type="datetimeFigureOut">
              <a:rPr lang="pt-BR" smtClean="0"/>
              <a:pPr/>
              <a:t>21/05/2017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DB2-9BA6-4717-BA58-213B3BE49EE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334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5892-FE8C-486D-BE75-A66C409674EE}" type="datetimeFigureOut">
              <a:rPr lang="pt-BR" smtClean="0"/>
              <a:pPr/>
              <a:t>21/05/2017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DB2-9BA6-4717-BA58-213B3BE49EE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4531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5892-FE8C-486D-BE75-A66C409674EE}" type="datetimeFigureOut">
              <a:rPr lang="pt-BR" smtClean="0"/>
              <a:pPr/>
              <a:t>21/05/2017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DB2-9BA6-4717-BA58-213B3BE49EE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6750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5892-FE8C-486D-BE75-A66C409674EE}" type="datetimeFigureOut">
              <a:rPr lang="pt-BR" smtClean="0"/>
              <a:pPr/>
              <a:t>21/05/2017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DB2-9BA6-4717-BA58-213B3BE49EE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6579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5892-FE8C-486D-BE75-A66C409674EE}" type="datetimeFigureOut">
              <a:rPr lang="pt-BR" smtClean="0"/>
              <a:pPr/>
              <a:t>21/05/2017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DB2-9BA6-4717-BA58-213B3BE49EE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573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5892-FE8C-486D-BE75-A66C409674EE}" type="datetimeFigureOut">
              <a:rPr lang="pt-BR" smtClean="0"/>
              <a:pPr/>
              <a:t>21/05/2017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DB2-9BA6-4717-BA58-213B3BE49EE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33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5892-FE8C-486D-BE75-A66C409674EE}" type="datetimeFigureOut">
              <a:rPr lang="pt-BR" smtClean="0"/>
              <a:pPr/>
              <a:t>21/05/2017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DB2-9BA6-4717-BA58-213B3BE49EE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274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5892-FE8C-486D-BE75-A66C409674EE}" type="datetimeFigureOut">
              <a:rPr lang="pt-BR" smtClean="0"/>
              <a:pPr/>
              <a:t>21/05/2017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DB2-9BA6-4717-BA58-213B3BE49EE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9229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5892-FE8C-486D-BE75-A66C409674EE}" type="datetimeFigureOut">
              <a:rPr lang="pt-BR" smtClean="0"/>
              <a:pPr/>
              <a:t>21/05/2017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4DB2-9BA6-4717-BA58-213B3BE49EE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926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E5892-FE8C-486D-BE75-A66C409674EE}" type="datetimeFigureOut">
              <a:rPr lang="pt-BR" smtClean="0"/>
              <a:pPr/>
              <a:t>21/05/2017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84DB2-9BA6-4717-BA58-213B3BE49EE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810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t.wikipedia.org/wiki/Ficheiro:Hexahedron.gif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w9Eefj2g__k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08520" y="-315416"/>
            <a:ext cx="9649072" cy="71734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1520" y="404664"/>
            <a:ext cx="885698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</a:rPr>
              <a:t>Filosofia RAD1607</a:t>
            </a:r>
          </a:p>
          <a:p>
            <a:pPr algn="ctr"/>
            <a:endParaRPr lang="pt-BR" sz="5400" dirty="0">
              <a:solidFill>
                <a:schemeClr val="bg1"/>
              </a:solidFill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Capítulo 6 </a:t>
            </a:r>
            <a:endParaRPr lang="pt-BR" sz="4000" b="1" dirty="0" smtClean="0">
              <a:solidFill>
                <a:schemeClr val="bg1"/>
              </a:solidFill>
            </a:endParaRPr>
          </a:p>
          <a:p>
            <a:pPr algn="ctr"/>
            <a:r>
              <a:rPr lang="pt-BR" sz="4000" b="1" dirty="0" smtClean="0">
                <a:solidFill>
                  <a:schemeClr val="bg1"/>
                </a:solidFill>
              </a:rPr>
              <a:t>Depois </a:t>
            </a:r>
            <a:r>
              <a:rPr lang="pt-BR" sz="4000" b="1" dirty="0">
                <a:solidFill>
                  <a:schemeClr val="bg1"/>
                </a:solidFill>
              </a:rPr>
              <a:t>da desconstrução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78139" y="4941168"/>
            <a:ext cx="332033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pt-BR" sz="2400" dirty="0" smtClean="0">
              <a:solidFill>
                <a:schemeClr val="bg1"/>
              </a:solidFill>
            </a:endParaRPr>
          </a:p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Rogério </a:t>
            </a:r>
            <a:r>
              <a:rPr lang="pt-BR" sz="2400" dirty="0">
                <a:solidFill>
                  <a:schemeClr val="bg1"/>
                </a:solidFill>
              </a:rPr>
              <a:t>Calia, Prof. Dr</a:t>
            </a:r>
            <a:r>
              <a:rPr lang="pt-BR" sz="24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pt-BR" sz="2400" dirty="0">
              <a:solidFill>
                <a:schemeClr val="bg1"/>
              </a:solidFill>
            </a:endParaRPr>
          </a:p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rogeriocalia@gmail.com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/>
          <a:lstStyle/>
          <a:p>
            <a:r>
              <a:rPr lang="pt-BR" altLang="pt-BR" dirty="0"/>
              <a:t>Na globalização de hoje, </a:t>
            </a:r>
            <a:endParaRPr lang="pt-BR" altLang="pt-BR" dirty="0" smtClean="0"/>
          </a:p>
          <a:p>
            <a:r>
              <a:rPr lang="pt-BR" altLang="pt-BR" dirty="0" smtClean="0"/>
              <a:t>a </a:t>
            </a:r>
            <a:r>
              <a:rPr lang="pt-BR" altLang="pt-BR" dirty="0"/>
              <a:t>noção de progresso se restringe ao resultado mecânico da livre concorrência </a:t>
            </a:r>
          </a:p>
          <a:p>
            <a:endParaRPr lang="pt-BR" dirty="0"/>
          </a:p>
        </p:txBody>
      </p:sp>
      <p:pic>
        <p:nvPicPr>
          <p:cNvPr id="1026" name="Picture 2" descr="http://www.satirinhas.com/wp-content/uploads/2013/08/satirinhas-celulares-nov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719" y="2099798"/>
            <a:ext cx="619125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6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525963"/>
          </a:xfrm>
        </p:spPr>
        <p:txBody>
          <a:bodyPr/>
          <a:lstStyle/>
          <a:p>
            <a:r>
              <a:rPr lang="pt-BR" altLang="pt-BR" dirty="0" smtClean="0"/>
              <a:t>O aumento do poder dos seres humanos sobre o mundo se tornou</a:t>
            </a:r>
          </a:p>
          <a:p>
            <a:pPr lvl="1"/>
            <a:r>
              <a:rPr lang="pt-BR" altLang="pt-BR" dirty="0" smtClean="0"/>
              <a:t>Um processo absolutamente automático</a:t>
            </a:r>
          </a:p>
          <a:p>
            <a:pPr lvl="1"/>
            <a:r>
              <a:rPr lang="pt-BR" altLang="pt-BR" dirty="0" smtClean="0"/>
              <a:t>Incontrolável</a:t>
            </a:r>
          </a:p>
          <a:p>
            <a:pPr lvl="1"/>
            <a:r>
              <a:rPr lang="pt-BR" altLang="pt-BR" dirty="0" smtClean="0"/>
              <a:t>Cego</a:t>
            </a:r>
          </a:p>
          <a:p>
            <a:pPr lvl="1"/>
            <a:endParaRPr lang="pt-BR" altLang="pt-BR" dirty="0"/>
          </a:p>
          <a:p>
            <a:r>
              <a:rPr lang="pt-BR" altLang="pt-BR" dirty="0" smtClean="0"/>
              <a:t>Porque, ultrapassa as vontades individuais conscientes </a:t>
            </a:r>
            <a:endParaRPr lang="pt-BR" alt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34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Crise de 2008</a:t>
            </a:r>
            <a:endParaRPr lang="pt-BR" dirty="0"/>
          </a:p>
        </p:txBody>
      </p:sp>
      <p:pic>
        <p:nvPicPr>
          <p:cNvPr id="5" name="Picture 2" descr="http://ajcomenta.files.wordpress.com/2011/02/ti_cartaz_30cm.jpg?w=270&amp;h=3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902" y="1556792"/>
            <a:ext cx="2553011" cy="37444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img.timeinc.net/time/daily/2009/0904/homeless_04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5" y="1546557"/>
            <a:ext cx="6244791" cy="37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1115616" y="2492896"/>
            <a:ext cx="7200800" cy="42484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 smtClean="0"/>
              <a:t>	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dirty="0" smtClean="0"/>
              <a:t>Perdas de mais de um trilhão de dólares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354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poder está sem “poder”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927373"/>
            <a:ext cx="8686800" cy="4525963"/>
          </a:xfrm>
        </p:spPr>
        <p:txBody>
          <a:bodyPr/>
          <a:lstStyle/>
          <a:p>
            <a:r>
              <a:rPr lang="pt-BR" dirty="0"/>
              <a:t>O problema agora é a falta de poder</a:t>
            </a:r>
          </a:p>
          <a:p>
            <a:endParaRPr lang="pt-BR" dirty="0" smtClean="0"/>
          </a:p>
          <a:p>
            <a:r>
              <a:rPr lang="pt-BR" dirty="0" smtClean="0"/>
              <a:t>É necessário buscar novas ideias, para encontrar um novo poder</a:t>
            </a:r>
          </a:p>
          <a:p>
            <a:pPr lvl="1"/>
            <a:r>
              <a:rPr lang="pt-BR" dirty="0" smtClean="0"/>
              <a:t>para dar nova direção ao desenvolvimento do mundo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632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Que projeto humano???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pt-BR" dirty="0" smtClean="0"/>
          </a:p>
          <a:p>
            <a:pPr lvl="1"/>
            <a:endParaRPr lang="pt-BR" dirty="0"/>
          </a:p>
          <a:p>
            <a:r>
              <a:rPr lang="pt-BR" dirty="0" smtClean="0"/>
              <a:t>O mundo não é mais dirigido pela consciência dos seres humanos agrupados coletivamente em torno de um projeto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537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08520" y="-243408"/>
            <a:ext cx="9649072" cy="71014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7584" y="2852936"/>
            <a:ext cx="76328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600" b="1" dirty="0" smtClean="0">
              <a:solidFill>
                <a:schemeClr val="bg1"/>
              </a:solidFill>
            </a:endParaRPr>
          </a:p>
          <a:p>
            <a:pPr algn="ctr"/>
            <a:endParaRPr lang="pt-BR" sz="3600" b="1" dirty="0" smtClean="0">
              <a:solidFill>
                <a:schemeClr val="bg1"/>
              </a:solidFill>
            </a:endParaRPr>
          </a:p>
          <a:p>
            <a:pPr algn="r"/>
            <a:r>
              <a:rPr lang="pt-BR" sz="4000" b="1" dirty="0" smtClean="0">
                <a:solidFill>
                  <a:schemeClr val="bg1"/>
                </a:solidFill>
              </a:rPr>
              <a:t>Uma nova teoria do conhecimento</a:t>
            </a:r>
            <a:endParaRPr lang="pt-BR" sz="4000" b="1" dirty="0">
              <a:solidFill>
                <a:schemeClr val="bg1"/>
              </a:solidFill>
            </a:endParaRPr>
          </a:p>
          <a:p>
            <a:pPr algn="r"/>
            <a:endParaRPr lang="pt-BR" sz="4000" b="1" dirty="0" smtClean="0">
              <a:solidFill>
                <a:schemeClr val="bg1"/>
              </a:solidFill>
            </a:endParaRPr>
          </a:p>
          <a:p>
            <a:pPr algn="r"/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7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6131024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Transcendência sem ilusões e sem metafísica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Em nós: a liberdade</a:t>
            </a:r>
          </a:p>
          <a:p>
            <a:endParaRPr lang="pt-BR" dirty="0"/>
          </a:p>
          <a:p>
            <a:endParaRPr lang="pt-BR" dirty="0" smtClean="0"/>
          </a:p>
          <a:p>
            <a:r>
              <a:rPr lang="pt-BR" dirty="0" smtClean="0"/>
              <a:t>Fora de nós: valores</a:t>
            </a:r>
          </a:p>
          <a:p>
            <a:pPr lvl="1"/>
            <a:r>
              <a:rPr lang="pt-BR" dirty="0" smtClean="0"/>
              <a:t>Não fomos nós que inventamos a beleza da natureza ou a força </a:t>
            </a:r>
            <a:r>
              <a:rPr lang="pt-BR" smtClean="0"/>
              <a:t>do amor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942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5050904" cy="4525963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/>
              <a:t>Sinto amor por outra pessoa</a:t>
            </a:r>
          </a:p>
          <a:p>
            <a:pPr lvl="1"/>
            <a:r>
              <a:rPr lang="pt-BR" dirty="0" smtClean="0"/>
              <a:t>Transcendência em relação a mim</a:t>
            </a:r>
          </a:p>
          <a:p>
            <a:pPr lvl="1"/>
            <a:endParaRPr lang="pt-BR" dirty="0"/>
          </a:p>
          <a:p>
            <a:pPr lvl="1"/>
            <a:endParaRPr lang="pt-BR" dirty="0" smtClean="0"/>
          </a:p>
          <a:p>
            <a:r>
              <a:rPr lang="pt-BR" dirty="0" smtClean="0"/>
              <a:t>Sinto este amor em “meu coração”</a:t>
            </a:r>
          </a:p>
          <a:p>
            <a:pPr lvl="1"/>
            <a:r>
              <a:rPr lang="pt-BR" dirty="0" smtClean="0"/>
              <a:t>Imanência </a:t>
            </a:r>
          </a:p>
          <a:p>
            <a:pPr lvl="1"/>
            <a:endParaRPr lang="pt-BR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pt-BR" sz="3200" dirty="0" smtClean="0"/>
              <a:t>Portanto, </a:t>
            </a:r>
            <a:r>
              <a:rPr lang="pt-BR" sz="3200" dirty="0"/>
              <a:t>“transcendência na imanência”</a:t>
            </a:r>
          </a:p>
          <a:p>
            <a:endParaRPr lang="pt-BR" dirty="0"/>
          </a:p>
        </p:txBody>
      </p:sp>
      <p:pic>
        <p:nvPicPr>
          <p:cNvPr id="3074" name="Picture 2" descr="http://fc01.deviantart.com/images2/i/2004/05/8/c/The_pas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65352"/>
            <a:ext cx="3607258" cy="44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34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z="3600" dirty="0" smtClean="0"/>
          </a:p>
          <a:p>
            <a:pPr marL="457200" lvl="1" indent="0">
              <a:buNone/>
            </a:pPr>
            <a:r>
              <a:rPr lang="pt-BR" sz="3200" dirty="0" smtClean="0"/>
              <a:t>Com </a:t>
            </a:r>
            <a:r>
              <a:rPr lang="pt-BR" sz="3200" dirty="0"/>
              <a:t>frequência o amor “surge” </a:t>
            </a:r>
            <a:endParaRPr lang="pt-BR" sz="3200" dirty="0" smtClean="0"/>
          </a:p>
          <a:p>
            <a:pPr marL="457200" lvl="1" indent="0">
              <a:buNone/>
            </a:pPr>
            <a:r>
              <a:rPr lang="pt-BR" sz="3200" dirty="0" smtClean="0"/>
              <a:t>nem </a:t>
            </a:r>
            <a:r>
              <a:rPr lang="pt-BR" sz="3200" dirty="0"/>
              <a:t>sempre por meio de uma escolha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388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T</a:t>
            </a:r>
            <a:r>
              <a:rPr lang="pt-BR" dirty="0" smtClean="0"/>
              <a:t>ranscendência para Husserl:</a:t>
            </a:r>
          </a:p>
          <a:p>
            <a:pPr lvl="1"/>
            <a:r>
              <a:rPr lang="pt-BR" dirty="0" smtClean="0"/>
              <a:t>“transcendência na imanência”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Só vemos três faces de um cubo</a:t>
            </a:r>
            <a:r>
              <a:rPr lang="pt-BR" dirty="0"/>
              <a:t>	</a:t>
            </a:r>
            <a:endParaRPr lang="pt-BR" dirty="0" smtClean="0"/>
          </a:p>
          <a:p>
            <a:pPr lvl="2"/>
            <a:r>
              <a:rPr lang="pt-BR" dirty="0"/>
              <a:t>Toda presença </a:t>
            </a:r>
            <a:r>
              <a:rPr lang="pt-BR" dirty="0" smtClean="0"/>
              <a:t>supõe </a:t>
            </a:r>
            <a:r>
              <a:rPr lang="pt-BR" dirty="0"/>
              <a:t>uma ausência </a:t>
            </a:r>
          </a:p>
          <a:p>
            <a:pPr lvl="2"/>
            <a:r>
              <a:rPr lang="pt-BR" dirty="0" smtClean="0"/>
              <a:t>Toda imanência supõe uma transcendência</a:t>
            </a:r>
          </a:p>
          <a:p>
            <a:pPr lvl="2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935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Heidegger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88840"/>
            <a:ext cx="4834880" cy="4525963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Mundo da técnica</a:t>
            </a:r>
          </a:p>
          <a:p>
            <a:endParaRPr lang="pt-BR" dirty="0"/>
          </a:p>
          <a:p>
            <a:r>
              <a:rPr lang="pt-BR" dirty="0"/>
              <a:t>O mundo que entramos se mostra sem sentido:</a:t>
            </a:r>
          </a:p>
          <a:p>
            <a:pPr lvl="1"/>
            <a:r>
              <a:rPr lang="pt-BR" dirty="0"/>
              <a:t>Sem significado </a:t>
            </a:r>
          </a:p>
          <a:p>
            <a:pPr lvl="1"/>
            <a:r>
              <a:rPr lang="pt-BR" dirty="0"/>
              <a:t>Sem direção</a:t>
            </a:r>
          </a:p>
          <a:p>
            <a:pPr lvl="1"/>
            <a:endParaRPr lang="pt-BR" dirty="0"/>
          </a:p>
          <a:p>
            <a:r>
              <a:rPr lang="pt-BR" dirty="0"/>
              <a:t>Os meios pelos meios, sem os fins</a:t>
            </a:r>
          </a:p>
          <a:p>
            <a:endParaRPr lang="pt-BR" dirty="0"/>
          </a:p>
        </p:txBody>
      </p:sp>
      <p:pic>
        <p:nvPicPr>
          <p:cNvPr id="27650" name="Picture 2" descr="http://upload.wikimedia.org/wikipedia/en/thumb/8/84/Martin_Heidegger.jpg/220px-Martin_Heidegg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12884"/>
            <a:ext cx="2836889" cy="410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15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Husserl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3554" name="Picture 2" descr="http://www.infoescola.com/wp-content/uploads/2009/08/Edmund-Husser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21635"/>
            <a:ext cx="3424411" cy="44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Ficheiro:Hexahedr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3456856" cy="345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23864" y="5507063"/>
            <a:ext cx="280831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700" dirty="0">
                <a:hlinkClick r:id="rId4"/>
              </a:rPr>
              <a:t>http://</a:t>
            </a:r>
            <a:r>
              <a:rPr lang="pt-BR" sz="700" dirty="0" smtClean="0">
                <a:hlinkClick r:id="rId4"/>
              </a:rPr>
              <a:t>pt.wikipedia.org/wiki/Ficheiro:Hexahedron.gif</a:t>
            </a:r>
            <a:endParaRPr lang="pt-BR" sz="700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197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2 + 2 =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 smtClean="0"/>
              <a:t>Esse resultado não é decorrente de um gosto ou de escolha subjetiva</a:t>
            </a:r>
          </a:p>
          <a:p>
            <a:endParaRPr lang="pt-BR" dirty="0"/>
          </a:p>
          <a:p>
            <a:r>
              <a:rPr lang="pt-BR" dirty="0" smtClean="0"/>
              <a:t>É algo que se impõe a mim como se viesse de outro lugar</a:t>
            </a:r>
          </a:p>
          <a:p>
            <a:pPr lvl="1"/>
            <a:r>
              <a:rPr lang="pt-BR" dirty="0" smtClean="0"/>
              <a:t>Mas é em mim que essa </a:t>
            </a:r>
            <a:r>
              <a:rPr lang="pt-BR" dirty="0"/>
              <a:t>transcendência</a:t>
            </a:r>
            <a:r>
              <a:rPr lang="pt-BR" dirty="0" smtClean="0"/>
              <a:t> está presente, quase palpável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554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Portanto, a transcendência de Husserl não é um novo “ídolo”</a:t>
            </a:r>
          </a:p>
          <a:p>
            <a:pPr lvl="1"/>
            <a:r>
              <a:rPr lang="pt-BR" dirty="0" smtClean="0"/>
              <a:t>Não é uma invenção ideológica ou religiosa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Mas é um fato, uma constatação </a:t>
            </a:r>
          </a:p>
          <a:p>
            <a:pPr lvl="1"/>
            <a:r>
              <a:rPr lang="pt-BR" b="1" u="sng" dirty="0" smtClean="0"/>
              <a:t>uma dimensão incontestável da experiência humana </a:t>
            </a:r>
          </a:p>
          <a:p>
            <a:pPr lvl="2"/>
            <a:r>
              <a:rPr lang="pt-BR" dirty="0" smtClean="0"/>
              <a:t>inscrita no centro do real</a:t>
            </a:r>
          </a:p>
        </p:txBody>
      </p:sp>
    </p:spTree>
    <p:extLst>
      <p:ext uri="{BB962C8B-B14F-4D97-AF65-F5344CB8AC3E}">
        <p14:creationId xmlns:p14="http://schemas.microsoft.com/office/powerpoint/2010/main" val="91957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Valores </a:t>
            </a:r>
            <a:r>
              <a:rPr lang="pt-BR" dirty="0"/>
              <a:t> </a:t>
            </a:r>
            <a:r>
              <a:rPr lang="pt-BR" dirty="0" smtClean="0"/>
              <a:t>transcendentes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Verdade</a:t>
            </a:r>
          </a:p>
          <a:p>
            <a:pPr lvl="1"/>
            <a:r>
              <a:rPr lang="pt-BR" dirty="0" smtClean="0"/>
              <a:t>Não invento as verdades matemáticas</a:t>
            </a:r>
          </a:p>
          <a:p>
            <a:r>
              <a:rPr lang="pt-BR" dirty="0" smtClean="0"/>
              <a:t>Beleza</a:t>
            </a:r>
          </a:p>
          <a:p>
            <a:pPr lvl="1"/>
            <a:r>
              <a:rPr lang="pt-BR" dirty="0" smtClean="0"/>
              <a:t>Não invento a beleza de uma obra de arte</a:t>
            </a:r>
          </a:p>
          <a:p>
            <a:r>
              <a:rPr lang="pt-BR" dirty="0" smtClean="0"/>
              <a:t>Justiça</a:t>
            </a:r>
          </a:p>
          <a:p>
            <a:pPr lvl="1"/>
            <a:r>
              <a:rPr lang="pt-BR" dirty="0" smtClean="0"/>
              <a:t>Não invento a legitimidade dos direitos do ser humano</a:t>
            </a:r>
          </a:p>
          <a:p>
            <a:endParaRPr lang="pt-BR" dirty="0"/>
          </a:p>
          <a:p>
            <a:r>
              <a:rPr lang="pt-BR" dirty="0" smtClean="0"/>
              <a:t>São valores transcendentes para nós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73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u="sng" dirty="0" smtClean="0"/>
              <a:t>É “em mim”, em meu pensamento, em minha sensibilidade que a transcendência dos valores se manifesta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399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9600" dirty="0" smtClean="0"/>
              <a:t>A experiência é incontestável </a:t>
            </a:r>
          </a:p>
          <a:p>
            <a:endParaRPr lang="pt-BR" sz="2800" dirty="0" smtClean="0"/>
          </a:p>
          <a:p>
            <a:r>
              <a:rPr lang="pt-BR" sz="2800" dirty="0" smtClean="0"/>
              <a:t>A experiência é livre de autoridades externas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5763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Imanência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t-BR" sz="3600" dirty="0" smtClean="0"/>
              <a:t>Os valores chave são imanentes, porque</a:t>
            </a:r>
          </a:p>
          <a:p>
            <a:pPr lvl="1"/>
            <a:r>
              <a:rPr lang="pt-BR" sz="3200" dirty="0" smtClean="0"/>
              <a:t>Não são mais impostos a nós por argumentos de autoridade</a:t>
            </a:r>
          </a:p>
          <a:p>
            <a:pPr lvl="1"/>
            <a:r>
              <a:rPr lang="pt-BR" sz="3200" dirty="0" smtClean="0"/>
              <a:t>Nem são deduzidos de ficções metafísicas ou teológicas</a:t>
            </a:r>
          </a:p>
          <a:p>
            <a:pPr lvl="1"/>
            <a:endParaRPr lang="pt-BR" sz="3200" dirty="0"/>
          </a:p>
          <a:p>
            <a:pPr lvl="1"/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83168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Autorreflexão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Os </a:t>
            </a:r>
            <a:r>
              <a:rPr lang="pt-BR" dirty="0" err="1" smtClean="0"/>
              <a:t>desconstrutivistas</a:t>
            </a:r>
            <a:r>
              <a:rPr lang="pt-BR" dirty="0" smtClean="0"/>
              <a:t> em geral criticam os outros</a:t>
            </a:r>
          </a:p>
          <a:p>
            <a:pPr lvl="1"/>
            <a:r>
              <a:rPr lang="pt-BR" dirty="0" smtClean="0"/>
              <a:t>mas não utilizam a lucidez da crítica para refletir sobre si mesmos</a:t>
            </a:r>
          </a:p>
          <a:p>
            <a:endParaRPr lang="pt-BR" dirty="0"/>
          </a:p>
          <a:p>
            <a:endParaRPr lang="pt-BR" dirty="0" smtClean="0"/>
          </a:p>
          <a:p>
            <a:pPr lvl="1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846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pt-BR" sz="3200" dirty="0" smtClean="0"/>
              <a:t>Descrever como a transcendência se manifesta no meu sujeito</a:t>
            </a:r>
          </a:p>
          <a:p>
            <a:pPr marL="742950" lvl="2" indent="-342900"/>
            <a:r>
              <a:rPr lang="pt-BR" sz="2800" dirty="0"/>
              <a:t>F</a:t>
            </a:r>
            <a:r>
              <a:rPr lang="pt-BR" sz="2800" dirty="0" smtClean="0"/>
              <a:t>enomenologia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pt-BR" sz="32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pt-BR" sz="3200" dirty="0" smtClean="0"/>
              <a:t>Foco: teoria do conhecimento centrada na consciência de si</a:t>
            </a:r>
          </a:p>
          <a:p>
            <a:pPr marL="742950" lvl="2" indent="-342900"/>
            <a:r>
              <a:rPr lang="pt-BR" sz="2800" dirty="0" smtClean="0"/>
              <a:t>na autorreflexão</a:t>
            </a:r>
            <a:endParaRPr lang="pt-BR" sz="2800" dirty="0"/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dirty="0"/>
              <a:t>Teoria do novo humanismo</a:t>
            </a:r>
          </a:p>
        </p:txBody>
      </p:sp>
    </p:spTree>
    <p:extLst>
      <p:ext uri="{BB962C8B-B14F-4D97-AF65-F5344CB8AC3E}">
        <p14:creationId xmlns:p14="http://schemas.microsoft.com/office/powerpoint/2010/main" val="231263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08520" y="-243408"/>
            <a:ext cx="9649072" cy="710140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31640" y="2708920"/>
            <a:ext cx="65527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600" b="1" dirty="0" smtClean="0">
              <a:solidFill>
                <a:schemeClr val="bg1"/>
              </a:solidFill>
            </a:endParaRPr>
          </a:p>
          <a:p>
            <a:pPr algn="ctr"/>
            <a:endParaRPr lang="pt-BR" sz="3600" b="1" dirty="0" smtClean="0">
              <a:solidFill>
                <a:schemeClr val="bg1"/>
              </a:solidFill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É</a:t>
            </a:r>
            <a:r>
              <a:rPr lang="pt-BR" sz="4000" b="1" dirty="0" smtClean="0">
                <a:solidFill>
                  <a:schemeClr val="bg1"/>
                </a:solidFill>
              </a:rPr>
              <a:t>tica</a:t>
            </a:r>
            <a:endParaRPr lang="pt-BR" sz="4000" b="1" dirty="0">
              <a:solidFill>
                <a:schemeClr val="bg1"/>
              </a:solidFill>
            </a:endParaRPr>
          </a:p>
          <a:p>
            <a:pPr algn="r"/>
            <a:endParaRPr lang="pt-BR" sz="4000" b="1" dirty="0" smtClean="0">
              <a:solidFill>
                <a:schemeClr val="bg1"/>
              </a:solidFill>
            </a:endParaRPr>
          </a:p>
          <a:p>
            <a:pPr algn="r"/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i.i.uol.com.br/cinema/2010/05/17/charles-chaplin-em-imagem-de-1939-no-filme-tempos-modernos-1274137594369_956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8" y="476672"/>
            <a:ext cx="91059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89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HOJE, quem estaria disposto a sacrificar a sua vida para defender</a:t>
            </a:r>
          </a:p>
          <a:p>
            <a:pPr lvl="1"/>
            <a:r>
              <a:rPr lang="pt-BR" dirty="0" smtClean="0"/>
              <a:t>A pátria?</a:t>
            </a:r>
          </a:p>
          <a:p>
            <a:pPr lvl="1"/>
            <a:r>
              <a:rPr lang="pt-BR" dirty="0" smtClean="0"/>
              <a:t>Uma revolução proletária?</a:t>
            </a:r>
          </a:p>
          <a:p>
            <a:pPr lvl="1"/>
            <a:r>
              <a:rPr lang="pt-BR" dirty="0" smtClean="0"/>
              <a:t>Uma religião?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242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/>
          </a:bodyPr>
          <a:lstStyle/>
          <a:p>
            <a:pPr lvl="1"/>
            <a:endParaRPr lang="pt-BR" dirty="0"/>
          </a:p>
          <a:p>
            <a:r>
              <a:rPr lang="pt-BR" dirty="0" smtClean="0"/>
              <a:t>Mas muitos estariam dispostos a assumir riscos:</a:t>
            </a:r>
          </a:p>
          <a:p>
            <a:pPr lvl="1"/>
            <a:r>
              <a:rPr lang="pt-BR" dirty="0" smtClean="0"/>
              <a:t>Pela sua liberdade</a:t>
            </a:r>
          </a:p>
          <a:p>
            <a:pPr lvl="1"/>
            <a:r>
              <a:rPr lang="pt-BR" dirty="0" smtClean="0"/>
              <a:t>Pela vida de pessoas que ama</a:t>
            </a:r>
          </a:p>
          <a:p>
            <a:pPr lvl="1"/>
            <a:endParaRPr lang="pt-BR" dirty="0"/>
          </a:p>
          <a:p>
            <a:pPr lvl="1"/>
            <a:endParaRPr lang="pt-BR" dirty="0" smtClean="0"/>
          </a:p>
          <a:p>
            <a:endParaRPr lang="pt-BR" dirty="0" smtClean="0"/>
          </a:p>
          <a:p>
            <a:pPr lvl="1"/>
            <a:endParaRPr lang="pt-BR" dirty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707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83352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O empresário Henri </a:t>
            </a:r>
            <a:r>
              <a:rPr lang="pt-BR" dirty="0" err="1" smtClean="0"/>
              <a:t>Dunant</a:t>
            </a:r>
            <a:r>
              <a:rPr lang="pt-BR" dirty="0" smtClean="0"/>
              <a:t> – Criador da Cruz Vermelha</a:t>
            </a:r>
            <a:endParaRPr lang="pt-BR" dirty="0"/>
          </a:p>
        </p:txBody>
      </p:sp>
      <p:pic>
        <p:nvPicPr>
          <p:cNvPr id="4100" name="Picture 4" descr="http://s2.glbimg.com/-UYI1Q5MtCZuqFivf4eOD2yLHPk=/s.glbimg.com/og/rg/f/original/2013/12/04/cvb_606x4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615405"/>
            <a:ext cx="57721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upload.wikimedia.org/wikipedia/commons/3/38/Henry_Dunant-you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833972" cy="536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22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pt-BR" dirty="0" smtClean="0"/>
              <a:t>O soldado, uma vez derrubado, desarmado e ferido</a:t>
            </a:r>
          </a:p>
          <a:p>
            <a:r>
              <a:rPr lang="pt-BR" dirty="0" smtClean="0"/>
              <a:t>Deixa de pertencer a uma nação para voltar a ser um simples ser humano</a:t>
            </a:r>
          </a:p>
          <a:p>
            <a:pPr lvl="1"/>
            <a:r>
              <a:rPr lang="pt-BR" dirty="0" smtClean="0"/>
              <a:t>Portanto, merece ser protegido</a:t>
            </a:r>
          </a:p>
          <a:p>
            <a:endParaRPr lang="pt-BR" dirty="0"/>
          </a:p>
          <a:p>
            <a:r>
              <a:rPr lang="pt-BR" dirty="0" smtClean="0"/>
              <a:t>Nestas condições inofensivas, </a:t>
            </a:r>
          </a:p>
          <a:p>
            <a:pPr lvl="1"/>
            <a:r>
              <a:rPr lang="pt-BR" dirty="0" smtClean="0"/>
              <a:t>devemos tratar o nosso “</a:t>
            </a:r>
            <a:r>
              <a:rPr lang="pt-BR" dirty="0" err="1" smtClean="0"/>
              <a:t>ex-inimigo</a:t>
            </a:r>
            <a:r>
              <a:rPr lang="pt-BR" dirty="0" smtClean="0"/>
              <a:t>” como se fosse nosso amigo</a:t>
            </a:r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063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-171400"/>
            <a:ext cx="8229600" cy="4525963"/>
          </a:xfrm>
        </p:spPr>
        <p:txBody>
          <a:bodyPr/>
          <a:lstStyle/>
          <a:p>
            <a:endParaRPr lang="pt-BR" dirty="0" smtClean="0"/>
          </a:p>
          <a:p>
            <a:r>
              <a:rPr lang="pt-BR" dirty="0" smtClean="0"/>
              <a:t>Sacralização do outro</a:t>
            </a:r>
          </a:p>
          <a:p>
            <a:pPr lvl="1"/>
            <a:r>
              <a:rPr lang="pt-BR" dirty="0" smtClean="0"/>
              <a:t>Divinização do ser humano</a:t>
            </a:r>
          </a:p>
          <a:p>
            <a:endParaRPr lang="pt-BR" dirty="0"/>
          </a:p>
          <a:p>
            <a:r>
              <a:rPr lang="pt-BR" dirty="0" smtClean="0"/>
              <a:t>Transcendência horizontal</a:t>
            </a:r>
          </a:p>
          <a:p>
            <a:pPr lvl="1"/>
            <a:r>
              <a:rPr lang="pt-BR" dirty="0" smtClean="0"/>
              <a:t>Ao invés da transcendência vertical</a:t>
            </a:r>
            <a:endParaRPr lang="pt-BR" dirty="0"/>
          </a:p>
          <a:p>
            <a:pPr lvl="1"/>
            <a:endParaRPr lang="pt-BR" dirty="0"/>
          </a:p>
        </p:txBody>
      </p:sp>
      <p:pic>
        <p:nvPicPr>
          <p:cNvPr id="17410" name="Picture 2" descr="https://encrypted-tbn0.gstatic.com/images?q=tbn:ANd9GcRB_xYIvE9zMNqLdV_hVvMmtO3aCkOnxDrejV_bqHEpfpKFx3Q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4533663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sethroselife.com/wp-content/uploads/2014/03/mich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933056"/>
            <a:ext cx="4752528" cy="31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9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sethroselife.com/wp-content/uploads/2014/03/mich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523275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mulher.net/files/2012/12/C%C3%A9rebro-huma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214" y="3695407"/>
            <a:ext cx="3800475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86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4000" dirty="0"/>
          </a:p>
          <a:p>
            <a:r>
              <a:rPr lang="pt-BR" sz="4000" dirty="0" smtClean="0"/>
              <a:t>Mesmo tendo rosto humano, o sagrado não deixa de subsistir</a:t>
            </a:r>
          </a:p>
          <a:p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22470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08520" y="-243408"/>
            <a:ext cx="9649072" cy="7101408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03648" y="2708920"/>
            <a:ext cx="655272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600" b="1" dirty="0" smtClean="0">
              <a:solidFill>
                <a:schemeClr val="bg1"/>
              </a:solidFill>
            </a:endParaRPr>
          </a:p>
          <a:p>
            <a:pPr algn="ctr"/>
            <a:endParaRPr lang="pt-BR" sz="3600" b="1" dirty="0" smtClean="0">
              <a:solidFill>
                <a:schemeClr val="bg1"/>
              </a:solidFill>
            </a:endParaRPr>
          </a:p>
          <a:p>
            <a:pPr algn="ctr"/>
            <a:r>
              <a:rPr lang="pt-BR" sz="4000" b="1" dirty="0" smtClean="0">
                <a:solidFill>
                  <a:schemeClr val="bg1"/>
                </a:solidFill>
              </a:rPr>
              <a:t>A sabedoria</a:t>
            </a:r>
          </a:p>
          <a:p>
            <a:pPr algn="r"/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Pensamento Alargado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3777283"/>
          </a:xfrm>
        </p:spPr>
        <p:txBody>
          <a:bodyPr>
            <a:normAutofit fontScale="92500"/>
          </a:bodyPr>
          <a:lstStyle/>
          <a:p>
            <a:r>
              <a:rPr lang="pt-BR" dirty="0" smtClean="0"/>
              <a:t>O pensamento limitado se restringe a si mesmo</a:t>
            </a:r>
          </a:p>
          <a:p>
            <a:endParaRPr lang="pt-BR" dirty="0"/>
          </a:p>
          <a:p>
            <a:r>
              <a:rPr lang="pt-BR" dirty="0" smtClean="0"/>
              <a:t>O pensamento alargado consegue “sair de si mesmo” e se colocar no lugar do outro</a:t>
            </a:r>
          </a:p>
          <a:p>
            <a:pPr lvl="1"/>
            <a:r>
              <a:rPr lang="pt-BR" dirty="0" smtClean="0"/>
              <a:t>Para compreender melhor o outro</a:t>
            </a:r>
          </a:p>
          <a:p>
            <a:pPr lvl="1"/>
            <a:r>
              <a:rPr lang="pt-BR" dirty="0" smtClean="0"/>
              <a:t>Para avaliar o meu próprio modo de pensar sob a perspectiva do outro</a:t>
            </a:r>
          </a:p>
          <a:p>
            <a:pPr lvl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48445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r>
              <a:rPr lang="pt-BR" dirty="0" smtClean="0"/>
              <a:t>Isso promove a autorreflexão</a:t>
            </a:r>
          </a:p>
          <a:p>
            <a:pPr lvl="1"/>
            <a:r>
              <a:rPr lang="pt-BR" dirty="0" smtClean="0"/>
              <a:t>Para se ter consciência de si mesmo, é necessário situar-se à distância de si mesmo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923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altLang="pt-BR" sz="6600" dirty="0"/>
              <a:t>A técnica concerne aos meios e não aos </a:t>
            </a:r>
            <a:r>
              <a:rPr lang="pt-BR" altLang="pt-BR" sz="6600" dirty="0" smtClean="0"/>
              <a:t>fins</a:t>
            </a:r>
          </a:p>
          <a:p>
            <a:r>
              <a:rPr lang="pt-BR" altLang="pt-BR" sz="3500" dirty="0" smtClean="0"/>
              <a:t>A técnica é um instrumento que se coloca a serviço de todos os tipos de objetivos</a:t>
            </a:r>
          </a:p>
          <a:p>
            <a:r>
              <a:rPr lang="pt-BR" altLang="pt-BR" sz="3500" dirty="0" smtClean="0"/>
              <a:t>Mas ela não os escolhe</a:t>
            </a:r>
            <a:endParaRPr lang="pt-BR" altLang="pt-BR" sz="3500" dirty="0"/>
          </a:p>
          <a:p>
            <a:endParaRPr lang="pt-BR" sz="1900" dirty="0"/>
          </a:p>
        </p:txBody>
      </p:sp>
    </p:spTree>
    <p:extLst>
      <p:ext uri="{BB962C8B-B14F-4D97-AF65-F5344CB8AC3E}">
        <p14:creationId xmlns:p14="http://schemas.microsoft.com/office/powerpoint/2010/main" val="11735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pPr lvl="1"/>
            <a:endParaRPr lang="pt-BR" sz="3200" dirty="0" smtClean="0"/>
          </a:p>
          <a:p>
            <a:pPr lvl="1"/>
            <a:endParaRPr lang="pt-BR" sz="3200" dirty="0" smtClean="0"/>
          </a:p>
          <a:p>
            <a:r>
              <a:rPr lang="pt-BR" sz="3600" dirty="0" smtClean="0"/>
              <a:t>O pensamento alargado me permite sair de mim mesmo para melhor me encontrar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89155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4525963"/>
          </a:xfrm>
        </p:spPr>
        <p:txBody>
          <a:bodyPr>
            <a:normAutofit/>
          </a:bodyPr>
          <a:lstStyle/>
          <a:p>
            <a:r>
              <a:rPr lang="pt-BR" sz="4400" dirty="0" smtClean="0"/>
              <a:t>Liberdade é arrancar-se da condição particular</a:t>
            </a:r>
          </a:p>
          <a:p>
            <a:pPr lvl="1"/>
            <a:r>
              <a:rPr lang="pt-BR" sz="4000" dirty="0" smtClean="0"/>
              <a:t>Obter maior universalidade</a:t>
            </a:r>
            <a:endParaRPr lang="pt-BR" sz="4000" dirty="0"/>
          </a:p>
        </p:txBody>
      </p:sp>
      <p:pic>
        <p:nvPicPr>
          <p:cNvPr id="4" name="Picture 2" descr="http://files.energia-e-luzes.com/200000375-b8f36b9ed5/pomba%20gaiola%20liv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98"/>
          <a:stretch/>
        </p:blipFill>
        <p:spPr bwMode="auto">
          <a:xfrm>
            <a:off x="1558008" y="2996952"/>
            <a:ext cx="6192688" cy="339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61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30213" y="764406"/>
            <a:ext cx="3997771" cy="540089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i="1" dirty="0" smtClean="0"/>
              <a:t>“Para </a:t>
            </a:r>
            <a:r>
              <a:rPr lang="en-US" i="1" dirty="0" err="1" smtClean="0"/>
              <a:t>ser</a:t>
            </a:r>
            <a:r>
              <a:rPr lang="en-US" i="1" dirty="0" smtClean="0"/>
              <a:t> </a:t>
            </a:r>
            <a:r>
              <a:rPr lang="en-US" i="1" dirty="0" err="1" smtClean="0"/>
              <a:t>livre</a:t>
            </a:r>
            <a:r>
              <a:rPr lang="en-US" i="1" dirty="0" smtClean="0"/>
              <a:t> </a:t>
            </a:r>
            <a:r>
              <a:rPr lang="en-US" i="1" dirty="0" err="1" smtClean="0"/>
              <a:t>não</a:t>
            </a:r>
            <a:r>
              <a:rPr lang="en-US" i="1" dirty="0" smtClean="0"/>
              <a:t> </a:t>
            </a:r>
            <a:r>
              <a:rPr lang="en-US" i="1" dirty="0" err="1" smtClean="0"/>
              <a:t>basta</a:t>
            </a:r>
            <a:r>
              <a:rPr lang="en-US" i="1" dirty="0" smtClean="0"/>
              <a:t> </a:t>
            </a:r>
            <a:r>
              <a:rPr lang="en-US" i="1" dirty="0" err="1" smtClean="0"/>
              <a:t>apenas</a:t>
            </a:r>
            <a:r>
              <a:rPr lang="en-US" i="1" dirty="0" smtClean="0"/>
              <a:t> </a:t>
            </a:r>
            <a:r>
              <a:rPr lang="en-US" i="1" dirty="0" err="1" smtClean="0"/>
              <a:t>libertar</a:t>
            </a:r>
            <a:r>
              <a:rPr lang="en-US" i="1" dirty="0" smtClean="0"/>
              <a:t>-se das </a:t>
            </a:r>
            <a:r>
              <a:rPr lang="en-US" i="1" dirty="0" err="1" smtClean="0"/>
              <a:t>próprias</a:t>
            </a:r>
            <a:r>
              <a:rPr lang="en-US" i="1" dirty="0" smtClean="0"/>
              <a:t> </a:t>
            </a:r>
            <a:r>
              <a:rPr lang="en-US" i="1" dirty="0" err="1" smtClean="0"/>
              <a:t>correntes</a:t>
            </a:r>
            <a:r>
              <a:rPr lang="en-US" i="1" dirty="0" smtClean="0"/>
              <a:t>, mas  é </a:t>
            </a:r>
            <a:r>
              <a:rPr lang="en-US" i="1" dirty="0" err="1" smtClean="0"/>
              <a:t>necessário</a:t>
            </a:r>
            <a:r>
              <a:rPr lang="en-US" i="1" dirty="0" smtClean="0"/>
              <a:t> </a:t>
            </a:r>
            <a:r>
              <a:rPr lang="en-US" i="1" dirty="0" err="1" smtClean="0"/>
              <a:t>viver</a:t>
            </a:r>
            <a:r>
              <a:rPr lang="en-US" i="1" dirty="0" smtClean="0"/>
              <a:t> de </a:t>
            </a:r>
            <a:r>
              <a:rPr lang="en-US" i="1" dirty="0" err="1" smtClean="0"/>
              <a:t>modo</a:t>
            </a:r>
            <a:r>
              <a:rPr lang="en-US" i="1" dirty="0" smtClean="0"/>
              <a:t> </a:t>
            </a:r>
            <a:r>
              <a:rPr lang="en-US" i="1" dirty="0" err="1" smtClean="0"/>
              <a:t>que</a:t>
            </a:r>
            <a:r>
              <a:rPr lang="en-US" i="1" dirty="0" smtClean="0"/>
              <a:t> </a:t>
            </a:r>
            <a:r>
              <a:rPr lang="en-US" i="1" dirty="0" err="1" smtClean="0"/>
              <a:t>respeite</a:t>
            </a:r>
            <a:r>
              <a:rPr lang="en-US" i="1" dirty="0" smtClean="0"/>
              <a:t> e </a:t>
            </a:r>
            <a:r>
              <a:rPr lang="en-US" i="1" dirty="0" err="1" smtClean="0"/>
              <a:t>aumente</a:t>
            </a:r>
            <a:r>
              <a:rPr lang="en-US" i="1" dirty="0" smtClean="0"/>
              <a:t> a </a:t>
            </a:r>
            <a:r>
              <a:rPr lang="en-US" i="1" dirty="0" err="1" smtClean="0"/>
              <a:t>liberdade</a:t>
            </a:r>
            <a:r>
              <a:rPr lang="en-US" i="1" dirty="0" smtClean="0"/>
              <a:t> dos outros.”</a:t>
            </a:r>
          </a:p>
          <a:p>
            <a:pPr marL="0" indent="0">
              <a:buFontTx/>
              <a:buNone/>
              <a:defRPr/>
            </a:pPr>
            <a:r>
              <a:rPr lang="pt-BR" sz="2800" b="1" dirty="0" smtClean="0"/>
              <a:t>					Nelson Mandela</a:t>
            </a:r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pt-BR" sz="3600" dirty="0"/>
          </a:p>
        </p:txBody>
      </p:sp>
      <p:pic>
        <p:nvPicPr>
          <p:cNvPr id="26628" name="Picture 4" descr="http://www.unisinos.br/blogs/biblioteca/files/2012/07/Nelson-Mandela-by-Yousuf-Kar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40957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76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Longe de amar no outro a sua essência mais intima</a:t>
            </a:r>
          </a:p>
          <a:p>
            <a:pPr lvl="1"/>
            <a:r>
              <a:rPr lang="pt-BR" dirty="0" smtClean="0"/>
              <a:t>A sua singularidade</a:t>
            </a:r>
          </a:p>
          <a:p>
            <a:pPr lvl="1"/>
            <a:endParaRPr lang="pt-BR" dirty="0"/>
          </a:p>
          <a:p>
            <a:r>
              <a:rPr lang="pt-BR" dirty="0" smtClean="0"/>
              <a:t>Nos prendemos a suas qualidades abstratas (beleza, cargo, inteligência,...)</a:t>
            </a:r>
          </a:p>
          <a:p>
            <a:pPr lvl="1"/>
            <a:r>
              <a:rPr lang="pt-BR" dirty="0" smtClean="0"/>
              <a:t>Que poderíamos encontrar em muitas outras pessoas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380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4800" dirty="0"/>
          </a:p>
          <a:p>
            <a:r>
              <a:rPr lang="pt-BR" sz="4800" dirty="0" smtClean="0"/>
              <a:t>Por que você ama ela?</a:t>
            </a:r>
          </a:p>
        </p:txBody>
      </p:sp>
      <p:sp>
        <p:nvSpPr>
          <p:cNvPr id="4" name="Retângulo 3"/>
          <p:cNvSpPr/>
          <p:nvPr/>
        </p:nvSpPr>
        <p:spPr>
          <a:xfrm>
            <a:off x="1763688" y="3717032"/>
            <a:ext cx="52383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BR" sz="4400" dirty="0"/>
              <a:t>Porque ela é ela!!</a:t>
            </a:r>
          </a:p>
        </p:txBody>
      </p:sp>
    </p:spTree>
    <p:extLst>
      <p:ext uri="{BB962C8B-B14F-4D97-AF65-F5344CB8AC3E}">
        <p14:creationId xmlns:p14="http://schemas.microsoft.com/office/powerpoint/2010/main" val="154910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629000"/>
          </a:xfrm>
        </p:spPr>
        <p:txBody>
          <a:bodyPr>
            <a:normAutofit fontScale="92500" lnSpcReduction="20000"/>
          </a:bodyPr>
          <a:lstStyle/>
          <a:p>
            <a:r>
              <a:rPr lang="pt-BR" sz="4800" dirty="0" smtClean="0"/>
              <a:t>Só a singularidade pode ser objeto do nosso amor</a:t>
            </a:r>
          </a:p>
          <a:p>
            <a:pPr lvl="1"/>
            <a:r>
              <a:rPr lang="pt-BR" sz="4300" dirty="0" smtClean="0"/>
              <a:t>A singularidade é insubstituível, </a:t>
            </a:r>
          </a:p>
          <a:p>
            <a:pPr lvl="1"/>
            <a:r>
              <a:rPr lang="pt-BR" sz="4300" dirty="0" smtClean="0"/>
              <a:t>porque se constrói ao longo da experiência, </a:t>
            </a:r>
          </a:p>
          <a:p>
            <a:pPr lvl="2"/>
            <a:r>
              <a:rPr lang="pt-BR" sz="3900" dirty="0" smtClean="0"/>
              <a:t>ao longo da existência</a:t>
            </a:r>
          </a:p>
          <a:p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232276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 pensamento alargado me individualiza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25963"/>
          </a:xfrm>
        </p:spPr>
        <p:txBody>
          <a:bodyPr/>
          <a:lstStyle/>
          <a:p>
            <a:r>
              <a:rPr lang="pt-BR" dirty="0" smtClean="0"/>
              <a:t>Alargando o campo das minhas experiências, ultrapasso o que existe de muito particular em minha condição de origem</a:t>
            </a:r>
          </a:p>
          <a:p>
            <a:endParaRPr lang="pt-BR" dirty="0"/>
          </a:p>
          <a:p>
            <a:r>
              <a:rPr lang="pt-BR" dirty="0" smtClean="0"/>
              <a:t>Para ter acesso a um campo mais diverso e rico de possibilidades da humanidade como um todo</a:t>
            </a:r>
          </a:p>
        </p:txBody>
      </p:sp>
    </p:spTree>
    <p:extLst>
      <p:ext uri="{BB962C8B-B14F-4D97-AF65-F5344CB8AC3E}">
        <p14:creationId xmlns:p14="http://schemas.microsoft.com/office/powerpoint/2010/main" val="306650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332984"/>
            <a:ext cx="8229600" cy="4525963"/>
          </a:xfrm>
        </p:spPr>
        <p:txBody>
          <a:bodyPr/>
          <a:lstStyle/>
          <a:p>
            <a:r>
              <a:rPr lang="pt-BR" dirty="0" smtClean="0"/>
              <a:t>Quando eu me individualizo, eu começo a me interessar pela individualidade dos outros</a:t>
            </a:r>
          </a:p>
          <a:p>
            <a:pPr lvl="1"/>
            <a:r>
              <a:rPr lang="pt-BR" dirty="0" smtClean="0"/>
              <a:t>O aspecto único e essencial dos outros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839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0" y="1484784"/>
            <a:ext cx="4427984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4000" dirty="0" smtClean="0"/>
              <a:t>O que cria momentos únicos e que valem a pena ser vividos?</a:t>
            </a:r>
          </a:p>
          <a:p>
            <a:pPr marL="0" indent="0">
              <a:buNone/>
            </a:pPr>
            <a:endParaRPr lang="pt-BR" sz="4000" dirty="0" smtClean="0"/>
          </a:p>
          <a:p>
            <a:pPr marL="0" indent="0">
              <a:buNone/>
            </a:pPr>
            <a:r>
              <a:rPr lang="pt-BR" sz="4000" dirty="0" smtClean="0"/>
              <a:t>O encontro de pessoas únicas!</a:t>
            </a:r>
            <a:endParaRPr lang="pt-BR" sz="4000" dirty="0"/>
          </a:p>
        </p:txBody>
      </p:sp>
      <p:pic>
        <p:nvPicPr>
          <p:cNvPr id="4" name="Picture 2" descr="http://2.bp.blogspot.com/-PpuNyMVz5EM/TY_BLloqBHI/AAAAAAAAAfs/inCjs8LrPRk/s1600/ampulhe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864" y="1635402"/>
            <a:ext cx="4708848" cy="47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03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628800"/>
            <a:ext cx="4067944" cy="3773016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O objeto do nosso amor não é o </a:t>
            </a:r>
          </a:p>
          <a:p>
            <a:pPr lvl="1"/>
            <a:r>
              <a:rPr lang="pt-BR" dirty="0" smtClean="0"/>
              <a:t>Particular: muito restrito (um artesanato local)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Universal: muito vago ou amplo (uma fórmula científica)</a:t>
            </a:r>
          </a:p>
          <a:p>
            <a:pPr lvl="1"/>
            <a:endParaRPr lang="pt-BR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458" name="Picture 2" descr="http://www.fc.up.pt/mp/jcsantos/imagens/formul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301208"/>
            <a:ext cx="645795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artesanato.culturamix.com/blog/wp-content/uploads/2011/09/como-colorir-are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48680"/>
            <a:ext cx="476250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00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4525963"/>
          </a:xfrm>
        </p:spPr>
        <p:txBody>
          <a:bodyPr/>
          <a:lstStyle/>
          <a:p>
            <a:r>
              <a:rPr lang="pt-BR" dirty="0" smtClean="0"/>
              <a:t>Para Heidegger, a desconstrução de Nietzsche que destrói os ideais </a:t>
            </a:r>
          </a:p>
          <a:p>
            <a:pPr lvl="1"/>
            <a:r>
              <a:rPr lang="pt-BR" dirty="0" smtClean="0"/>
              <a:t>resulta na “</a:t>
            </a:r>
            <a:r>
              <a:rPr lang="pt-BR" dirty="0" err="1" smtClean="0"/>
              <a:t>tecnização</a:t>
            </a:r>
            <a:r>
              <a:rPr lang="pt-BR" dirty="0" smtClean="0"/>
              <a:t> do mundo”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689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28800"/>
            <a:ext cx="8435280" cy="3773016"/>
          </a:xfrm>
        </p:spPr>
        <p:txBody>
          <a:bodyPr>
            <a:normAutofit/>
          </a:bodyPr>
          <a:lstStyle/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r>
              <a:rPr lang="pt-BR" dirty="0" smtClean="0"/>
              <a:t>Mas o que proporciona sentido é o universal no particular e o particular no universal, ou seja:</a:t>
            </a:r>
          </a:p>
          <a:p>
            <a:pPr lvl="1"/>
            <a:r>
              <a:rPr lang="pt-BR" dirty="0" smtClean="0"/>
              <a:t>O individual, o singular (por exemplo, uma obra de arte: é única)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85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2420888"/>
            <a:ext cx="8229600" cy="3773016"/>
          </a:xfrm>
        </p:spPr>
        <p:txBody>
          <a:bodyPr>
            <a:normAutofit/>
          </a:bodyPr>
          <a:lstStyle/>
          <a:p>
            <a:r>
              <a:rPr lang="pt-BR" dirty="0" smtClean="0"/>
              <a:t>As particularidades são integradas a uma perspectiva mais ampla</a:t>
            </a:r>
          </a:p>
          <a:p>
            <a:pPr lvl="1"/>
            <a:r>
              <a:rPr lang="pt-BR" dirty="0"/>
              <a:t>Trenzinho caipira de Villa-Lobos</a:t>
            </a:r>
          </a:p>
          <a:p>
            <a:pPr lvl="1"/>
            <a:r>
              <a:rPr lang="pt-BR" dirty="0"/>
              <a:t>Polonesa de Chopin</a:t>
            </a:r>
          </a:p>
          <a:p>
            <a:pPr lvl="1"/>
            <a:r>
              <a:rPr lang="pt-BR" dirty="0"/>
              <a:t>Rapsódia Húngara de Brahms</a:t>
            </a:r>
          </a:p>
          <a:p>
            <a:pPr lvl="1"/>
            <a:r>
              <a:rPr lang="pt-BR" dirty="0"/>
              <a:t>Danças populares romenas de </a:t>
            </a:r>
            <a:r>
              <a:rPr lang="pt-BR" dirty="0" err="1"/>
              <a:t>Bartok</a:t>
            </a:r>
            <a:endParaRPr lang="pt-BR" dirty="0"/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A gênese de uma OBRA: </a:t>
            </a:r>
            <a:br>
              <a:rPr lang="pt-BR" dirty="0" smtClean="0"/>
            </a:br>
            <a:r>
              <a:rPr lang="pt-BR" dirty="0" smtClean="0"/>
              <a:t>Do particular ao universal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042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844824"/>
            <a:ext cx="8820472" cy="3773016"/>
          </a:xfrm>
        </p:spPr>
        <p:txBody>
          <a:bodyPr>
            <a:normAutofit/>
          </a:bodyPr>
          <a:lstStyle/>
          <a:p>
            <a:endParaRPr lang="pt-BR" dirty="0"/>
          </a:p>
          <a:p>
            <a:r>
              <a:rPr lang="pt-BR" dirty="0" smtClean="0"/>
              <a:t>A grande obra fala a todos os seres humanos</a:t>
            </a:r>
          </a:p>
          <a:p>
            <a:pPr lvl="1"/>
            <a:r>
              <a:rPr lang="pt-BR" dirty="0" smtClean="0"/>
              <a:t>Sem restrições de tempo e espaço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987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Ferdinand </a:t>
            </a:r>
            <a:r>
              <a:rPr lang="de-DE" dirty="0" smtClean="0"/>
              <a:t>Hodler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http://reproarte.com/images/stories/virtuemart/product/hodler_ferdinand/art-6_selbstbildn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08696"/>
            <a:ext cx="345638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71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erdinand Hodler im Alter von 56 Jahren, 19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3024336" cy="387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alentine Gode -  Darel im Alter von 36 Jahren, 19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10552"/>
            <a:ext cx="2520280" cy="379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547664" y="6095037"/>
            <a:ext cx="5310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4"/>
              </a:rPr>
              <a:t>https://www.youtube.com/watch?v=w9Eefj2g__</a:t>
            </a:r>
            <a:r>
              <a:rPr lang="pt-BR" dirty="0" smtClean="0">
                <a:hlinkClick r:id="rId4"/>
              </a:rPr>
              <a:t>k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Ferdinand Hodler e </a:t>
            </a:r>
            <a:br>
              <a:rPr lang="de-DE" dirty="0" smtClean="0"/>
            </a:br>
            <a:r>
              <a:rPr lang="de-DE" dirty="0" smtClean="0"/>
              <a:t>Valentine Gode-Darel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328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sothebys.com/content/dam/sothebys-pages/auction-sales-slides/2014/05/ZH1403_385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64704"/>
            <a:ext cx="5688632" cy="568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7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artvalue.com/image.aspx?PHOTO_ID=33352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4369668" cy="445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78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le:Ferdinand Hodler - Bildnis Valentine Godé-Darel, um 19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6672"/>
            <a:ext cx="45053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61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smtClean="0"/>
              <a:t>Valentine </a:t>
            </a:r>
            <a:r>
              <a:rPr lang="fr-FR" sz="3200" dirty="0"/>
              <a:t>Godé-Darel</a:t>
            </a:r>
            <a:r>
              <a:rPr lang="fr-FR" sz="4000" dirty="0"/>
              <a:t> </a:t>
            </a:r>
            <a:br>
              <a:rPr lang="fr-FR" sz="4000" dirty="0"/>
            </a:br>
            <a:r>
              <a:rPr lang="fr-FR" sz="2400" dirty="0"/>
              <a:t>1912</a:t>
            </a:r>
            <a:endParaRPr lang="de-DE" sz="2400" dirty="0"/>
          </a:p>
        </p:txBody>
      </p:sp>
      <p:pic>
        <p:nvPicPr>
          <p:cNvPr id="3078" name="Picture 6" descr="19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412875"/>
            <a:ext cx="3959225" cy="5254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50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/>
              <a:t/>
            </a:r>
            <a:br>
              <a:rPr lang="de-DE" sz="4000" dirty="0"/>
            </a:br>
            <a:r>
              <a:rPr lang="de-DE" sz="2400" dirty="0"/>
              <a:t>1914</a:t>
            </a:r>
          </a:p>
        </p:txBody>
      </p:sp>
      <p:pic>
        <p:nvPicPr>
          <p:cNvPr id="5126" name="Picture 6" descr="1914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557338"/>
            <a:ext cx="3959225" cy="5133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17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5229200"/>
            <a:ext cx="8784976" cy="2520280"/>
          </a:xfrm>
        </p:spPr>
        <p:txBody>
          <a:bodyPr>
            <a:normAutofit/>
          </a:bodyPr>
          <a:lstStyle/>
          <a:p>
            <a:r>
              <a:rPr lang="pt-BR" dirty="0" smtClean="0"/>
              <a:t>Pela primeira vez na história da vida, uma espécie viva detém os meios para destruir todo o planeta</a:t>
            </a:r>
          </a:p>
          <a:p>
            <a:pPr lvl="1"/>
            <a:r>
              <a:rPr lang="pt-BR" dirty="0" smtClean="0"/>
              <a:t>E esta espécie não sabe para aonde vai</a:t>
            </a:r>
          </a:p>
        </p:txBody>
      </p:sp>
      <p:pic>
        <p:nvPicPr>
          <p:cNvPr id="9224" name="Picture 8" descr="http://hypescience.com/wp-content/uploads/2010/10/terra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8279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00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File:Hodler - Valentine Godé-Darel mit aufgelöstem Haar - 191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1"/>
            <a:ext cx="4678288" cy="687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http://www.the-athenaeum.org/art/display_image.php?id=474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12" y="240358"/>
            <a:ext cx="8591575" cy="64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26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download.thelancet.com/images/journalimages/0140-6736/PIIS0140673612618704.fx1.l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848467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73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insecula.com/PhotosNew/00/00/05/35/ME0000053532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908"/>
            <a:ext cx="56769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1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sz="2400" dirty="0" smtClean="0"/>
              <a:t>Novembro </a:t>
            </a:r>
            <a:r>
              <a:rPr lang="de-DE" sz="2400" dirty="0"/>
              <a:t>1914</a:t>
            </a:r>
          </a:p>
        </p:txBody>
      </p:sp>
      <p:pic>
        <p:nvPicPr>
          <p:cNvPr id="13318" name="Picture 6" descr="1914-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1384300"/>
            <a:ext cx="4318000" cy="5473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5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/>
              <a:t/>
            </a:r>
            <a:br>
              <a:rPr lang="de-DE" sz="4000" dirty="0"/>
            </a:br>
            <a:r>
              <a:rPr lang="de-DE" sz="2400" dirty="0"/>
              <a:t>1915</a:t>
            </a:r>
          </a:p>
        </p:txBody>
      </p:sp>
      <p:pic>
        <p:nvPicPr>
          <p:cNvPr id="17414" name="Picture 6" descr="1915-0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1484313"/>
            <a:ext cx="4318000" cy="5230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68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/>
            </a:r>
            <a:br>
              <a:rPr lang="de-DE" sz="2800" dirty="0"/>
            </a:br>
            <a:r>
              <a:rPr lang="de-DE" sz="2400" dirty="0"/>
              <a:t>1915</a:t>
            </a:r>
            <a:r>
              <a:rPr lang="de-DE" sz="2800" dirty="0"/>
              <a:t> </a:t>
            </a:r>
          </a:p>
        </p:txBody>
      </p:sp>
      <p:pic>
        <p:nvPicPr>
          <p:cNvPr id="25606" name="Picture 6" descr="1915-0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1355725"/>
            <a:ext cx="3238500" cy="5502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1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2.bp.blogspot.com/_QWwvrDaI564/S5QwvzgMtMI/AAAAAAAAARE/IsAXUNZKzak/s320/1915+Valentine+God%C3%A9-Darel+moribu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6670980" cy="454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42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24 </a:t>
            </a:r>
            <a:r>
              <a:rPr lang="de-DE" sz="3200" dirty="0"/>
              <a:t>de Janeiro de 1915</a:t>
            </a:r>
            <a:endParaRPr lang="de-DE" sz="2400" dirty="0"/>
          </a:p>
        </p:txBody>
      </p:sp>
      <p:pic>
        <p:nvPicPr>
          <p:cNvPr id="27654" name="Picture 6" descr="1915-0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557338"/>
            <a:ext cx="7558088" cy="5006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32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smtClean="0"/>
              <a:t>1915</a:t>
            </a:r>
            <a:endParaRPr lang="de-DE" sz="2400" dirty="0"/>
          </a:p>
        </p:txBody>
      </p:sp>
      <p:pic>
        <p:nvPicPr>
          <p:cNvPr id="37894" name="Picture 6" descr="1915-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412875"/>
            <a:ext cx="5757863" cy="5164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5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6632"/>
            <a:ext cx="8892480" cy="2592288"/>
          </a:xfrm>
        </p:spPr>
        <p:txBody>
          <a:bodyPr>
            <a:normAutofit/>
          </a:bodyPr>
          <a:lstStyle/>
          <a:p>
            <a:pPr lvl="1"/>
            <a:endParaRPr lang="pt-BR" dirty="0"/>
          </a:p>
          <a:p>
            <a:r>
              <a:rPr lang="pt-BR" dirty="0" smtClean="0"/>
              <a:t>Como um gigante com o cérebro de um recém nascido</a:t>
            </a:r>
            <a:endParaRPr lang="pt-BR" dirty="0"/>
          </a:p>
        </p:txBody>
      </p:sp>
      <p:pic>
        <p:nvPicPr>
          <p:cNvPr id="9218" name="Picture 2" descr="http://www.mapadacachaca.com.br/wp/wp-content/uploads/2011/10/GIGANTE-Johnnie-Wal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" y="2571750"/>
            <a:ext cx="6191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imgs.sapo.pt/bebe2012/site_imgs/bebe/especial_recemn_9887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85746"/>
            <a:ext cx="3347864" cy="267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58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smtClean="0"/>
              <a:t>1915</a:t>
            </a:r>
            <a:endParaRPr lang="de-DE" sz="2400" dirty="0"/>
          </a:p>
        </p:txBody>
      </p:sp>
      <p:pic>
        <p:nvPicPr>
          <p:cNvPr id="31750" name="Picture 6" descr="1915-0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557338"/>
            <a:ext cx="6478588" cy="4984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1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26 </a:t>
            </a:r>
            <a:r>
              <a:rPr lang="de-DE" sz="3200" dirty="0"/>
              <a:t>de Janeiro de 1915</a:t>
            </a:r>
            <a:endParaRPr lang="de-DE" sz="2400" dirty="0"/>
          </a:p>
        </p:txBody>
      </p:sp>
      <p:pic>
        <p:nvPicPr>
          <p:cNvPr id="29702" name="Picture 6" descr="1915-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628775"/>
            <a:ext cx="8277225" cy="4827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7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26 </a:t>
            </a:r>
            <a:r>
              <a:rPr lang="de-DE" sz="3200" dirty="0"/>
              <a:t>de Janeiro de 1915</a:t>
            </a:r>
            <a:endParaRPr lang="de-DE" sz="2400" dirty="0"/>
          </a:p>
        </p:txBody>
      </p:sp>
      <p:pic>
        <p:nvPicPr>
          <p:cNvPr id="39942" name="Picture 6" descr="1915-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557338"/>
            <a:ext cx="6478588" cy="5108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32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aerzteblatt.de/bilder/2013/02/img41972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56791"/>
            <a:ext cx="9219207" cy="434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93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4.bp.blogspot.com/_QWwvrDaI564/S5Q0K3LGY9I/AAAAAAAAAR0/yqSQz83aLFE/s400/1915+Valentine+God%C3%A9-Darel+en+su+lecho+de+muerte+con+ros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5101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10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sz="2400" dirty="0"/>
              <a:t>1915</a:t>
            </a:r>
          </a:p>
        </p:txBody>
      </p:sp>
      <p:pic>
        <p:nvPicPr>
          <p:cNvPr id="41990" name="Picture 6" descr="1915-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5700" y="1600200"/>
            <a:ext cx="7197725" cy="4737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15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Quadro após a morte de Valentine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400" dirty="0" smtClean="0"/>
              <a:t>1915</a:t>
            </a:r>
            <a:r>
              <a:rPr lang="de-DE" sz="2800" dirty="0" smtClean="0"/>
              <a:t> </a:t>
            </a:r>
            <a:endParaRPr lang="de-DE" sz="2800" dirty="0"/>
          </a:p>
        </p:txBody>
      </p:sp>
      <p:pic>
        <p:nvPicPr>
          <p:cNvPr id="44038" name="Picture 6" descr="1915-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412875"/>
            <a:ext cx="3959225" cy="5299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41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r>
              <a:rPr lang="pt-BR" i="1" dirty="0" smtClean="0"/>
              <a:t>Acredito que devemos aprender a viver e amar</a:t>
            </a:r>
          </a:p>
          <a:p>
            <a:pPr lvl="1"/>
            <a:r>
              <a:rPr lang="pt-BR" i="1" dirty="0" smtClean="0"/>
              <a:t>Pensando, se necessário, todos os dias na morte</a:t>
            </a:r>
          </a:p>
          <a:p>
            <a:pPr lvl="1"/>
            <a:r>
              <a:rPr lang="pt-BR" i="1" dirty="0" smtClean="0"/>
              <a:t>Não por fascinação mórbida</a:t>
            </a:r>
          </a:p>
          <a:p>
            <a:pPr lvl="1"/>
            <a:endParaRPr lang="pt-BR" i="1" dirty="0"/>
          </a:p>
          <a:p>
            <a:pPr lvl="1"/>
            <a:endParaRPr lang="pt-BR" i="1" dirty="0" smtClean="0"/>
          </a:p>
          <a:p>
            <a:pPr lvl="1"/>
            <a:endParaRPr lang="pt-BR" i="1" dirty="0"/>
          </a:p>
          <a:p>
            <a:endParaRPr lang="pt-BR" i="1" dirty="0" smtClean="0"/>
          </a:p>
          <a:p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175822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pt-BR" i="1" dirty="0"/>
          </a:p>
          <a:p>
            <a:r>
              <a:rPr lang="pt-BR" i="1" dirty="0" smtClean="0"/>
              <a:t>Mas para procurar fazer o que convém </a:t>
            </a:r>
          </a:p>
          <a:p>
            <a:pPr lvl="1"/>
            <a:r>
              <a:rPr lang="pt-BR" i="1" dirty="0"/>
              <a:t>aqui e agora </a:t>
            </a:r>
          </a:p>
          <a:p>
            <a:pPr lvl="1"/>
            <a:r>
              <a:rPr lang="pt-BR" i="1" dirty="0"/>
              <a:t>NA </a:t>
            </a:r>
            <a:r>
              <a:rPr lang="pt-BR" i="1" dirty="0" smtClean="0"/>
              <a:t>ALEGRIA</a:t>
            </a:r>
          </a:p>
          <a:p>
            <a:pPr lvl="1"/>
            <a:endParaRPr lang="pt-BR" i="1" dirty="0"/>
          </a:p>
          <a:p>
            <a:pPr lvl="1"/>
            <a:endParaRPr lang="pt-BR" i="1" dirty="0" smtClean="0"/>
          </a:p>
          <a:p>
            <a:pPr lvl="1"/>
            <a:endParaRPr lang="pt-BR" i="1" dirty="0"/>
          </a:p>
          <a:p>
            <a:endParaRPr lang="pt-BR" i="1" dirty="0" smtClean="0"/>
          </a:p>
          <a:p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377138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pt-BR" dirty="0"/>
              <a:t>Caso Guilherme Leal da </a:t>
            </a:r>
            <a:r>
              <a:rPr lang="pt-BR" dirty="0" smtClean="0"/>
              <a:t>Natura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09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 paradoxo de Nietzsche segundo Heidegger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9850" y="2132856"/>
            <a:ext cx="8474638" cy="4525963"/>
          </a:xfrm>
        </p:spPr>
        <p:txBody>
          <a:bodyPr/>
          <a:lstStyle/>
          <a:p>
            <a:r>
              <a:rPr lang="pt-BR" dirty="0" smtClean="0"/>
              <a:t>Ao quebrar todos os ídolos com o seu martelo</a:t>
            </a:r>
          </a:p>
          <a:p>
            <a:r>
              <a:rPr lang="pt-BR" dirty="0" smtClean="0"/>
              <a:t>Ao nos deixar praticamente com pés e mãos atados ao real como ele é</a:t>
            </a:r>
          </a:p>
          <a:p>
            <a:pPr lvl="1"/>
            <a:r>
              <a:rPr lang="pt-BR" dirty="0" smtClean="0"/>
              <a:t>Por causa do “espírito crítico”</a:t>
            </a:r>
          </a:p>
          <a:p>
            <a:r>
              <a:rPr lang="pt-BR" dirty="0" smtClean="0"/>
              <a:t>O pensamento de Nietzsche serve ao incessante movimento do capitalismo moderno</a:t>
            </a:r>
          </a:p>
          <a:p>
            <a:pPr lvl="1"/>
            <a:r>
              <a:rPr lang="pt-BR" dirty="0" smtClean="0"/>
              <a:t>Sem que ele tenha desejado isso</a:t>
            </a:r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98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/>
          </a:p>
        </p:txBody>
      </p:sp>
      <p:sp>
        <p:nvSpPr>
          <p:cNvPr id="6041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60420" name="Picture 2" descr="http://super.abril.com.br/blogs/superlistas/files/2010/09/30_MHG_guilherme-le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04664"/>
            <a:ext cx="958043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89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altLang="pt-BR" smtClean="0"/>
              <a:t>Quais são as competências de um líder sustentável?</a:t>
            </a:r>
          </a:p>
        </p:txBody>
      </p:sp>
      <p:sp>
        <p:nvSpPr>
          <p:cNvPr id="2048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11325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pt-BR" altLang="pt-BR" dirty="0" smtClean="0"/>
          </a:p>
          <a:p>
            <a:pPr>
              <a:lnSpc>
                <a:spcPct val="150000"/>
              </a:lnSpc>
            </a:pPr>
            <a:r>
              <a:rPr lang="pt-BR" altLang="pt-BR" dirty="0" smtClean="0"/>
              <a:t>Atuar em rede</a:t>
            </a:r>
          </a:p>
          <a:p>
            <a:pPr lvl="1">
              <a:lnSpc>
                <a:spcPct val="150000"/>
              </a:lnSpc>
            </a:pPr>
            <a:r>
              <a:rPr lang="pt-BR" altLang="pt-BR" dirty="0" smtClean="0"/>
              <a:t>Diálogo</a:t>
            </a:r>
          </a:p>
        </p:txBody>
      </p:sp>
    </p:spTree>
    <p:extLst>
      <p:ext uri="{BB962C8B-B14F-4D97-AF65-F5344CB8AC3E}">
        <p14:creationId xmlns:p14="http://schemas.microsoft.com/office/powerpoint/2010/main" val="5917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altLang="pt-BR" smtClean="0"/>
              <a:t>Leal participou da criação de várias organizações</a:t>
            </a:r>
          </a:p>
        </p:txBody>
      </p:sp>
      <p:sp>
        <p:nvSpPr>
          <p:cNvPr id="21507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21508" name="Picture 2" descr="http://www.geledes.org.br/images/stories/1nov12/ETHOS-instituto-LOGO-NO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60575"/>
            <a:ext cx="42672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http://www.itautec.com.br/media/676953/logo-akatu-(2)_alterado_internaNotic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852613"/>
            <a:ext cx="363855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http://www.casa.org.br/images/03CASA/gran_funbio_logo.jpg11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221163"/>
            <a:ext cx="32702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19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Conteúdo 2"/>
          <p:cNvSpPr>
            <a:spLocks noGrp="1"/>
          </p:cNvSpPr>
          <p:nvPr>
            <p:ph idx="1"/>
          </p:nvPr>
        </p:nvSpPr>
        <p:spPr>
          <a:xfrm>
            <a:off x="323850" y="1700213"/>
            <a:ext cx="8208963" cy="4525962"/>
          </a:xfrm>
          <a:solidFill>
            <a:srgbClr val="FFFF00"/>
          </a:solidFill>
        </p:spPr>
        <p:txBody>
          <a:bodyPr/>
          <a:lstStyle/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pt-BR" altLang="pt-BR" i="1" dirty="0" smtClean="0"/>
              <a:t>“Quem atua em rede entende melhor os impactos sociais e ambientais de seu negócio,</a:t>
            </a:r>
          </a:p>
          <a:p>
            <a:pPr lvl="1">
              <a:lnSpc>
                <a:spcPct val="150000"/>
              </a:lnSpc>
            </a:pPr>
            <a:r>
              <a:rPr lang="pt-BR" altLang="pt-BR" i="1" dirty="0" smtClean="0"/>
              <a:t> melhora sua capacidade de fazer permanentes releituras e reconstruções sistemáticas”</a:t>
            </a:r>
          </a:p>
        </p:txBody>
      </p:sp>
    </p:spTree>
    <p:extLst>
      <p:ext uri="{BB962C8B-B14F-4D97-AF65-F5344CB8AC3E}">
        <p14:creationId xmlns:p14="http://schemas.microsoft.com/office/powerpoint/2010/main" val="254474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Conteúdo 2"/>
          <p:cNvSpPr>
            <a:spLocks noGrp="1"/>
          </p:cNvSpPr>
          <p:nvPr>
            <p:ph idx="1"/>
          </p:nvPr>
        </p:nvSpPr>
        <p:spPr>
          <a:xfrm>
            <a:off x="323850" y="1700213"/>
            <a:ext cx="8675688" cy="4525962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pt-BR" altLang="pt-BR" i="1" smtClean="0"/>
              <a:t>Sustentabilidade tem a ver com a forma como celebramos a nossa passagem por aqui, de modo que o conjunto continue a navegar com o tempo.</a:t>
            </a:r>
          </a:p>
        </p:txBody>
      </p:sp>
    </p:spTree>
    <p:extLst>
      <p:ext uri="{BB962C8B-B14F-4D97-AF65-F5344CB8AC3E}">
        <p14:creationId xmlns:p14="http://schemas.microsoft.com/office/powerpoint/2010/main" val="34842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990600"/>
            <a:ext cx="8066088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pt-BR" altLang="pt-BR" i="1" smtClean="0"/>
          </a:p>
          <a:p>
            <a:pPr>
              <a:lnSpc>
                <a:spcPct val="150000"/>
              </a:lnSpc>
            </a:pPr>
            <a:r>
              <a:rPr lang="pt-BR" altLang="pt-BR" i="1" smtClean="0"/>
              <a:t>Tem a ver com os nossos comportamentos </a:t>
            </a:r>
          </a:p>
          <a:p>
            <a:pPr lvl="1">
              <a:lnSpc>
                <a:spcPct val="150000"/>
              </a:lnSpc>
            </a:pPr>
            <a:r>
              <a:rPr lang="pt-BR" altLang="pt-BR" i="1" smtClean="0"/>
              <a:t>como conduzir os nossos negócios.</a:t>
            </a:r>
          </a:p>
          <a:p>
            <a:pPr>
              <a:lnSpc>
                <a:spcPct val="150000"/>
              </a:lnSpc>
            </a:pPr>
            <a:r>
              <a:rPr lang="pt-BR" altLang="pt-BR" i="1" smtClean="0"/>
              <a:t>Mas também com o mais profundo sentido da vida</a:t>
            </a:r>
          </a:p>
        </p:txBody>
      </p:sp>
    </p:spTree>
    <p:extLst>
      <p:ext uri="{BB962C8B-B14F-4D97-AF65-F5344CB8AC3E}">
        <p14:creationId xmlns:p14="http://schemas.microsoft.com/office/powerpoint/2010/main" val="375490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/>
          </a:p>
        </p:txBody>
      </p:sp>
      <p:sp>
        <p:nvSpPr>
          <p:cNvPr id="27651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Font typeface="Arial" charset="0"/>
              <a:buNone/>
            </a:pPr>
            <a:r>
              <a:rPr lang="pt-BR" altLang="pt-BR" sz="4000" i="1" smtClean="0"/>
              <a:t>“Sem Eros (o deus do amor), ou poesia, não há como fazer a mudança”</a:t>
            </a:r>
          </a:p>
        </p:txBody>
      </p:sp>
    </p:spTree>
    <p:extLst>
      <p:ext uri="{BB962C8B-B14F-4D97-AF65-F5344CB8AC3E}">
        <p14:creationId xmlns:p14="http://schemas.microsoft.com/office/powerpoint/2010/main" val="248710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243408"/>
            <a:ext cx="9649072" cy="710140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FF"/>
                </a:solidFill>
              </a:rPr>
              <a:t>Obrigado e abraço!!</a:t>
            </a: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1752600"/>
          </a:xfrm>
        </p:spPr>
        <p:txBody>
          <a:bodyPr/>
          <a:lstStyle/>
          <a:p>
            <a:endParaRPr lang="pt-BR" dirty="0" smtClean="0"/>
          </a:p>
          <a:p>
            <a:r>
              <a:rPr lang="pt-BR" sz="2800" dirty="0" smtClean="0">
                <a:solidFill>
                  <a:srgbClr val="FFFFFF"/>
                </a:solidFill>
              </a:rPr>
              <a:t>rogeriocalia@gmail.com</a:t>
            </a:r>
            <a:endParaRPr lang="pt-BR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89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dirty="0"/>
              <a:t> A </a:t>
            </a:r>
            <a:r>
              <a:rPr lang="pt-BR" altLang="pt-BR" dirty="0" smtClean="0"/>
              <a:t>desconstrução</a:t>
            </a:r>
          </a:p>
          <a:p>
            <a:pPr lvl="1"/>
            <a:r>
              <a:rPr lang="pt-BR" altLang="pt-BR" dirty="0"/>
              <a:t>Q</a:t>
            </a:r>
            <a:r>
              <a:rPr lang="pt-BR" altLang="pt-BR" dirty="0" smtClean="0"/>
              <a:t>ue desejava liberar os espíritos</a:t>
            </a:r>
          </a:p>
          <a:p>
            <a:pPr lvl="1"/>
            <a:r>
              <a:rPr lang="pt-BR" altLang="pt-BR" dirty="0" smtClean="0"/>
              <a:t>Quebrar as correntes da tradição</a:t>
            </a:r>
            <a:endParaRPr lang="pt-BR" altLang="pt-BR" dirty="0"/>
          </a:p>
          <a:p>
            <a:r>
              <a:rPr lang="pt-BR" altLang="pt-BR" dirty="0" smtClean="0"/>
              <a:t> </a:t>
            </a:r>
            <a:r>
              <a:rPr lang="pt-BR" altLang="pt-BR" dirty="0"/>
              <a:t>tornou-se involuntariamente um novo servilismo à dura realidade da globalização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242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16808</TotalTime>
  <Words>1304</Words>
  <Application>Microsoft Office PowerPoint</Application>
  <PresentationFormat>Apresentação na tela (4:3)</PresentationFormat>
  <Paragraphs>266</Paragraphs>
  <Slides>87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87</vt:i4>
      </vt:variant>
    </vt:vector>
  </HeadingPairs>
  <TitlesOfParts>
    <vt:vector size="90" baseType="lpstr">
      <vt:lpstr>Arial</vt:lpstr>
      <vt:lpstr>Calibri</vt:lpstr>
      <vt:lpstr>Tema do Office</vt:lpstr>
      <vt:lpstr>Apresentação do PowerPoint</vt:lpstr>
      <vt:lpstr>Heidegger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paradoxo de Nietzsche segundo Heidegger</vt:lpstr>
      <vt:lpstr>Apresentação do PowerPoint</vt:lpstr>
      <vt:lpstr>Apresentação do PowerPoint</vt:lpstr>
      <vt:lpstr>Apresentação do PowerPoint</vt:lpstr>
      <vt:lpstr>Crise de 2008</vt:lpstr>
      <vt:lpstr>O poder está sem “poder”</vt:lpstr>
      <vt:lpstr>Que projeto humano???</vt:lpstr>
      <vt:lpstr>Apresentação do PowerPoint</vt:lpstr>
      <vt:lpstr>Transcendência sem ilusões e sem metafísica </vt:lpstr>
      <vt:lpstr>Apresentação do PowerPoint</vt:lpstr>
      <vt:lpstr>Apresentação do PowerPoint</vt:lpstr>
      <vt:lpstr>Apresentação do PowerPoint</vt:lpstr>
      <vt:lpstr>Husserl</vt:lpstr>
      <vt:lpstr>2 + 2 = 4</vt:lpstr>
      <vt:lpstr>Apresentação do PowerPoint</vt:lpstr>
      <vt:lpstr>Valores  transcendentes</vt:lpstr>
      <vt:lpstr>Apresentação do PowerPoint</vt:lpstr>
      <vt:lpstr>Apresentação do PowerPoint</vt:lpstr>
      <vt:lpstr>Imanência</vt:lpstr>
      <vt:lpstr>Autorreflexão</vt:lpstr>
      <vt:lpstr>Teoria do novo humanismo</vt:lpstr>
      <vt:lpstr>Apresentação do PowerPoint</vt:lpstr>
      <vt:lpstr>Apresentação do PowerPoint</vt:lpstr>
      <vt:lpstr>Apresentação do PowerPoint</vt:lpstr>
      <vt:lpstr>O empresário Henri Dunant – Criador da Cruz Vermelha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Pensamento Alargado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pensamento alargado me individualiza</vt:lpstr>
      <vt:lpstr>Apresentação do PowerPoint</vt:lpstr>
      <vt:lpstr>Apresentação do PowerPoint</vt:lpstr>
      <vt:lpstr>Apresentação do PowerPoint</vt:lpstr>
      <vt:lpstr>Apresentação do PowerPoint</vt:lpstr>
      <vt:lpstr>A gênese de uma OBRA:  Do particular ao universal</vt:lpstr>
      <vt:lpstr>Apresentação do PowerPoint</vt:lpstr>
      <vt:lpstr>Ferdinand Hodler</vt:lpstr>
      <vt:lpstr>Apresentação do PowerPoint</vt:lpstr>
      <vt:lpstr>Apresentação do PowerPoint</vt:lpstr>
      <vt:lpstr>Apresentação do PowerPoint</vt:lpstr>
      <vt:lpstr>Apresentação do PowerPoint</vt:lpstr>
      <vt:lpstr>Valentine Godé-Darel  1912</vt:lpstr>
      <vt:lpstr> 1914</vt:lpstr>
      <vt:lpstr>Apresentação do PowerPoint</vt:lpstr>
      <vt:lpstr>Apresentação do PowerPoint</vt:lpstr>
      <vt:lpstr>Apresentação do PowerPoint</vt:lpstr>
      <vt:lpstr>Apresentação do PowerPoint</vt:lpstr>
      <vt:lpstr> Novembro 1914</vt:lpstr>
      <vt:lpstr> 1915</vt:lpstr>
      <vt:lpstr> 1915 </vt:lpstr>
      <vt:lpstr>Apresentação do PowerPoint</vt:lpstr>
      <vt:lpstr>24 de Janeiro de 1915</vt:lpstr>
      <vt:lpstr>1915</vt:lpstr>
      <vt:lpstr>1915</vt:lpstr>
      <vt:lpstr>26 de Janeiro de 1915</vt:lpstr>
      <vt:lpstr>26 de Janeiro de 1915</vt:lpstr>
      <vt:lpstr>Apresentação do PowerPoint</vt:lpstr>
      <vt:lpstr>Apresentação do PowerPoint</vt:lpstr>
      <vt:lpstr> 1915</vt:lpstr>
      <vt:lpstr>Quadro após a morte de Valentine 1915 </vt:lpstr>
      <vt:lpstr>Apresentação do PowerPoint</vt:lpstr>
      <vt:lpstr>Apresentação do PowerPoint</vt:lpstr>
      <vt:lpstr>Caso Guilherme Leal da Natura</vt:lpstr>
      <vt:lpstr>Apresentação do PowerPoint</vt:lpstr>
      <vt:lpstr>Quais são as competências de um líder sustentável?</vt:lpstr>
      <vt:lpstr>Leal participou da criação de várias organizações</vt:lpstr>
      <vt:lpstr>Apresentação do PowerPoint</vt:lpstr>
      <vt:lpstr>Apresentação do PowerPoint</vt:lpstr>
      <vt:lpstr>Apresentação do PowerPoint</vt:lpstr>
      <vt:lpstr>Apresentação do PowerPoint</vt:lpstr>
      <vt:lpstr>Obrigado e abraço!!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Livre docencia</dc:title>
  <dc:creator>calia</dc:creator>
  <cp:lastModifiedBy>usuario</cp:lastModifiedBy>
  <cp:revision>1966</cp:revision>
  <dcterms:created xsi:type="dcterms:W3CDTF">2012-06-03T15:26:30Z</dcterms:created>
  <dcterms:modified xsi:type="dcterms:W3CDTF">2017-05-21T15:56:57Z</dcterms:modified>
</cp:coreProperties>
</file>