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notesSlides/notesSlide1.xml" ContentType="application/vnd.openxmlformats-officedocument.presentationml.notesSlide+xml"/>
  <Override PartName="/ppt/media/image9.jpeg" ContentType="image/jpeg"/>
  <Override PartName="/ppt/notesSlides/notesSlide2.xml" ContentType="application/vnd.openxmlformats-officedocument.presentationml.notesSlide+xml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notesSlides/notesSlide3.xml" ContentType="application/vnd.openxmlformats-officedocument.presentationml.notesSlide+xml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notesSlides/notesSlide6.xml" ContentType="application/vnd.openxmlformats-officedocument.presentationml.notesSlide+xml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D372E"/>
        </a:solidFill>
        <a:effectLst/>
        <a:uFillTx/>
        <a:latin typeface="+mn-lt"/>
        <a:ea typeface="+mn-ea"/>
        <a:cs typeface="+mn-cs"/>
        <a:sym typeface="Century School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72E"/>
        </a:fontRef>
        <a:srgbClr val="3D372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EE5"/>
          </a:solidFill>
        </a:fill>
      </a:tcStyle>
    </a:wholeTbl>
    <a:band2H>
      <a:tcTxStyle b="def" i="def"/>
      <a:tcStyle>
        <a:tcBdr/>
        <a:fill>
          <a:solidFill>
            <a:srgbClr val="F2F6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D372E"/>
        </a:fontRef>
        <a:srgbClr val="3D372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FD1"/>
          </a:solidFill>
        </a:fill>
      </a:tcStyle>
    </a:wholeTbl>
    <a:band2H>
      <a:tcTxStyle b="def" i="def"/>
      <a:tcStyle>
        <a:tcBdr/>
        <a:fill>
          <a:solidFill>
            <a:srgbClr val="EEEF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D372E"/>
        </a:fontRef>
        <a:srgbClr val="3D372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9D5"/>
          </a:solidFill>
        </a:fill>
      </a:tcStyle>
    </a:wholeTbl>
    <a:band2H>
      <a:tcTxStyle b="def" i="def"/>
      <a:tcStyle>
        <a:tcBdr/>
        <a:fill>
          <a:solidFill>
            <a:srgbClr val="EFED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72E"/>
        </a:fontRef>
        <a:srgbClr val="3D372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D372E"/>
        </a:fontRef>
        <a:srgbClr val="3D372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D372E"/>
              </a:solidFill>
              <a:prstDash val="solid"/>
              <a:round/>
            </a:ln>
          </a:top>
          <a:bottom>
            <a:ln w="25400" cap="flat">
              <a:solidFill>
                <a:srgbClr val="3D372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372E"/>
              </a:solidFill>
              <a:prstDash val="solid"/>
              <a:round/>
            </a:ln>
          </a:top>
          <a:bottom>
            <a:ln w="25400" cap="flat">
              <a:solidFill>
                <a:srgbClr val="3D372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72E"/>
        </a:fontRef>
        <a:srgbClr val="3D372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CCC"/>
          </a:solidFill>
        </a:fill>
      </a:tcStyle>
    </a:wholeTbl>
    <a:band2H>
      <a:tcTxStyle b="def" i="def"/>
      <a:tcStyle>
        <a:tcBdr/>
        <a:fill>
          <a:solidFill>
            <a:srgbClr val="E8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372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372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372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800" u="none">
                <a:solidFill>
                  <a:srgbClr val="FFFFFF"/>
                </a:solidFill>
                <a:latin typeface="Century Schoolbook"/>
              </a:defRPr>
            </a:pPr>
            <a:r>
              <a:rPr b="1" i="0" strike="noStrike" sz="1800" u="none">
                <a:solidFill>
                  <a:srgbClr val="FFFFFF"/>
                </a:solidFill>
                <a:latin typeface="Century Schoolbook"/>
              </a:rPr>
              <a:t>Uso efetivo de ilustrações nos sumários não técnicos</a:t>
            </a:r>
          </a:p>
        </c:rich>
      </c:tx>
      <c:layout>
        <c:manualLayout>
          <c:xMode val="edge"/>
          <c:yMode val="edge"/>
          <c:x val="0"/>
          <c:y val="0"/>
          <c:w val="1"/>
          <c:h val="0.144587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253289"/>
          <c:y val="0.144587"/>
          <c:w val="0.969671"/>
          <c:h val="0.7428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FFFFFF"/>
                    </a:solidFill>
                    <a:latin typeface="Century Schoolbook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strCache>
            </c:strRef>
          </c:cat>
          <c:val>
            <c:numRef>
              <c:f>Sheet1!$B$2:$B$4</c:f>
              <c:numCache>
                <c:ptCount val="3"/>
                <c:pt idx="0">
                  <c:v>0.385000</c:v>
                </c:pt>
                <c:pt idx="1">
                  <c:v>0.411000</c:v>
                </c:pt>
                <c:pt idx="2">
                  <c:v>0.545000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Concerns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FFFFFF"/>
                    </a:solidFill>
                    <a:latin typeface="Century Schoolbook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strCache>
            </c:strRef>
          </c:cat>
          <c:val>
            <c:numRef>
              <c:f>Sheet1!$C$2:$C$4</c:f>
              <c:numCache>
                <c:ptCount val="3"/>
                <c:pt idx="0">
                  <c:v>0.487000</c:v>
                </c:pt>
                <c:pt idx="1">
                  <c:v>0.471000</c:v>
                </c:pt>
                <c:pt idx="2">
                  <c:v>0.364000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Fail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FFFFFF"/>
                    </a:solidFill>
                    <a:latin typeface="Century Schoolbook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strCache>
            </c:strRef>
          </c:cat>
          <c:val>
            <c:numRef>
              <c:f>Sheet1!$D$2:$D$4</c:f>
              <c:numCache>
                <c:ptCount val="3"/>
                <c:pt idx="0">
                  <c:v>0.128000</c:v>
                </c:pt>
                <c:pt idx="1">
                  <c:v>0.118000</c:v>
                </c:pt>
                <c:pt idx="2">
                  <c:v>0.091000</c:v>
                </c:pt>
              </c:numCache>
            </c:numRef>
          </c:val>
        </c:ser>
        <c:gapWidth val="79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FFFFFF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FFFFFF"/>
                </a:solidFill>
                <a:latin typeface="Century Schoolbook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0.0%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FFFFFF"/>
                </a:solidFill>
                <a:latin typeface="Century Schoolbook"/>
              </a:defRPr>
            </a:pPr>
          </a:p>
        </c:txPr>
        <c:crossAx val="2094734552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40046"/>
          <c:y val="0.953935"/>
          <c:w val="0.945237"/>
          <c:h val="0.046064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100" u="none">
              <a:solidFill>
                <a:srgbClr val="FFFFFF"/>
              </a:solidFill>
              <a:latin typeface="Century Schoolbook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800" u="none">
                <a:solidFill>
                  <a:srgbClr val="FFFFFF"/>
                </a:solidFill>
                <a:latin typeface="Century Schoolbook"/>
              </a:defRPr>
            </a:pPr>
            <a:r>
              <a:rPr b="1" i="0" strike="noStrike" sz="1800" u="none">
                <a:solidFill>
                  <a:srgbClr val="FFFFFF"/>
                </a:solidFill>
                <a:latin typeface="Century Schoolbook"/>
              </a:rPr>
              <a:t>Sumário não técnico</a:t>
            </a:r>
          </a:p>
        </c:rich>
      </c:tx>
      <c:layout>
        <c:manualLayout>
          <c:xMode val="edge"/>
          <c:yMode val="edge"/>
          <c:x val="0"/>
          <c:y val="0"/>
          <c:w val="1"/>
          <c:h val="0.258735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03075"/>
          <c:y val="0.258735"/>
          <c:w val="0.793851"/>
          <c:h val="0.64357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63500" dist="0" dir="0">
                <a:srgbClr val="000000">
                  <a:alpha val="20000"/>
                </a:srgbClr>
              </a:outerShdw>
            </a:effectLst>
          </c:spPr>
          <c:explosion val="13"/>
          <c:dPt>
            <c:idx val="0"/>
            <c:explosion val="13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63500" dist="0" dir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explosion val="12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63500" dist="0" dir="0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explosion val="9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63500" dist="0" dir="0">
                  <a:srgbClr val="000000">
                    <a:alpha val="20000"/>
                  </a:srgbClr>
                </a:outerShdw>
              </a:effectLst>
            </c:spPr>
          </c:dPt>
          <c:dLbls>
            <c:dLbl>
              <c:idx val="0"/>
              <c:numFmt formatCode="0.####" sourceLinked="0"/>
              <c:txPr>
                <a:bodyPr/>
                <a:lstStyle/>
                <a:p>
                  <a:pPr>
                    <a:defRPr b="1" i="0" strike="noStrike" sz="1300" u="none">
                      <a:solidFill>
                        <a:srgbClr val="000000"/>
                      </a:solidFill>
                      <a:latin typeface="Century Schoolbook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0.####" sourceLinked="0"/>
              <c:txPr>
                <a:bodyPr/>
                <a:lstStyle/>
                <a:p>
                  <a:pPr>
                    <a:defRPr b="1" i="0" strike="noStrike" sz="1300" u="none">
                      <a:solidFill>
                        <a:srgbClr val="12181D"/>
                      </a:solidFill>
                      <a:latin typeface="Century Schoolbook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0.####" sourceLinked="0"/>
              <c:txPr>
                <a:bodyPr/>
                <a:lstStyle/>
                <a:p>
                  <a:pPr>
                    <a:defRPr b="1" i="0" strike="noStrike" sz="1300" u="none">
                      <a:solidFill>
                        <a:srgbClr val="0B0D05"/>
                      </a:solidFill>
                      <a:latin typeface="Century Schoolbook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0.####" sourceLinked="0"/>
            <c:txPr>
              <a:bodyPr/>
              <a:lstStyle/>
              <a:p>
                <a:pPr>
                  <a:defRPr b="1" i="0" strike="noStrike" sz="1300" u="none">
                    <a:solidFill>
                      <a:srgbClr val="000000"/>
                    </a:solidFill>
                    <a:latin typeface="Century Schoolbook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Pass</c:v>
                </c:pt>
                <c:pt idx="1">
                  <c:v>Concerns</c:v>
                </c:pt>
                <c:pt idx="2">
                  <c:v>Fail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0.577807</c:v>
                </c:pt>
                <c:pt idx="1">
                  <c:v>0.289121</c:v>
                </c:pt>
                <c:pt idx="2">
                  <c:v>0.133073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2100" u="none">
                <a:solidFill>
                  <a:srgbClr val="FFFFFF"/>
                </a:solidFill>
                <a:latin typeface="Century Schoolbook"/>
              </a:defRPr>
            </a:pPr>
            <a:r>
              <a:rPr b="1" i="0" strike="noStrike" sz="2100" u="none">
                <a:solidFill>
                  <a:srgbClr val="FFFFFF"/>
                </a:solidFill>
                <a:latin typeface="Century Schoolbook"/>
              </a:rPr>
              <a:t>Consulta</a:t>
            </a:r>
          </a:p>
        </c:rich>
      </c:tx>
      <c:layout>
        <c:manualLayout>
          <c:xMode val="edge"/>
          <c:yMode val="edge"/>
          <c:x val="0.362326"/>
          <c:y val="0"/>
          <c:w val="0.275349"/>
          <c:h val="0.114894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17945"/>
          <c:y val="0.117945"/>
          <c:w val="0.76411"/>
          <c:h val="0.7516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63500" dist="0" dir="0">
                <a:srgbClr val="000000">
                  <a:alpha val="20000"/>
                </a:srgbClr>
              </a:outerShdw>
            </a:effectLst>
          </c:spPr>
          <c:explosion val="4"/>
          <c:dPt>
            <c:idx val="0"/>
            <c:explosion val="4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63500" dist="0" dir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explosion val="5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63500" dist="0" dir="0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explosion val="5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63500" dist="0" dir="0">
                  <a:srgbClr val="000000">
                    <a:alpha val="20000"/>
                  </a:srgbClr>
                </a:outerShdw>
              </a:effectLst>
            </c:spPr>
          </c:dPt>
          <c:dLbls>
            <c:dLbl>
              <c:idx val="0"/>
              <c:numFmt formatCode="0.####" sourceLinked="0"/>
              <c:txPr>
                <a:bodyPr/>
                <a:lstStyle/>
                <a:p>
                  <a:pPr>
                    <a:defRPr b="1" i="0" strike="noStrike" sz="1300" u="none">
                      <a:solidFill>
                        <a:srgbClr val="232B24"/>
                      </a:solidFill>
                      <a:latin typeface="Century Schoolbook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0.####" sourceLinked="0"/>
              <c:txPr>
                <a:bodyPr/>
                <a:lstStyle/>
                <a:p>
                  <a:pPr>
                    <a:defRPr b="1" i="0" strike="noStrike" sz="1300" u="none">
                      <a:solidFill>
                        <a:srgbClr val="263038"/>
                      </a:solidFill>
                      <a:latin typeface="Century Schoolbook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0.####" sourceLinked="0"/>
              <c:txPr>
                <a:bodyPr/>
                <a:lstStyle/>
                <a:p>
                  <a:pPr>
                    <a:defRPr b="1" i="0" strike="noStrike" sz="1300" u="none">
                      <a:solidFill>
                        <a:srgbClr val="909F5F"/>
                      </a:solidFill>
                      <a:latin typeface="Century Schoolbook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0.####" sourceLinked="0"/>
            <c:txPr>
              <a:bodyPr/>
              <a:lstStyle/>
              <a:p>
                <a:pPr>
                  <a:defRPr b="1" i="0" strike="noStrike" sz="1300" u="none">
                    <a:solidFill>
                      <a:srgbClr val="232B24"/>
                    </a:solidFill>
                    <a:latin typeface="Century Schoolbook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Pass</c:v>
                </c:pt>
                <c:pt idx="1">
                  <c:v>Concerns</c:v>
                </c:pt>
                <c:pt idx="2">
                  <c:v>Fail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0.699012</c:v>
                </c:pt>
                <c:pt idx="1">
                  <c:v>0.282611</c:v>
                </c:pt>
                <c:pt idx="2">
                  <c:v>0.018376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1pPr>
    <a:lvl2pPr indent="228600"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2pPr>
    <a:lvl3pPr indent="457200"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3pPr>
    <a:lvl4pPr indent="685800"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4pPr>
    <a:lvl5pPr indent="914400"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5pPr>
    <a:lvl6pPr indent="1143000"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6pPr>
    <a:lvl7pPr indent="1371600"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7pPr>
    <a:lvl8pPr indent="1600200"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8pPr>
    <a:lvl9pPr indent="1828800" latinLnBrk="0">
      <a:defRPr sz="1200">
        <a:solidFill>
          <a:srgbClr val="3D372E"/>
        </a:solidFill>
        <a:latin typeface="+mn-lt"/>
        <a:ea typeface="+mn-ea"/>
        <a:cs typeface="+mn-cs"/>
        <a:sym typeface="Century Schoolbook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Our roles in environmental assessment can be separated in to two distinct parts – Internal and External</a:t>
            </a:r>
          </a:p>
          <a:p>
            <a:pPr>
              <a:spcBef>
                <a:spcPts val="5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In terms of </a:t>
            </a:r>
            <a:r>
              <a:rPr b="1"/>
              <a:t>External</a:t>
            </a:r>
            <a:r>
              <a:t> EIA we are…</a:t>
            </a:r>
          </a:p>
          <a:p>
            <a:pPr>
              <a:spcBef>
                <a:spcPts val="500"/>
              </a:spcBef>
              <a:buSzPct val="100000"/>
              <a:buFont typeface="Helvetica"/>
              <a:buChar char=""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An influential advisor at all levels – European, National, Regional &amp; Local</a:t>
            </a:r>
          </a:p>
          <a:p>
            <a:pPr>
              <a:spcBef>
                <a:spcPts val="500"/>
              </a:spcBef>
              <a:buSzPct val="100000"/>
              <a:buFont typeface="Helvetica"/>
              <a:buChar char=""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 Statutory consultee body for external plans, policies, programmes &amp; projects which require environmental assessment be that EIA or SEA.</a:t>
            </a:r>
          </a:p>
          <a:p>
            <a:pPr>
              <a:spcBef>
                <a:spcPts val="500"/>
              </a:spcBef>
              <a:buSzPct val="100000"/>
              <a:buFont typeface="Helvetica"/>
              <a:buChar char=""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We also have a statutory role to provide necessary and relevant environmental information to those undertaking environmental assessment </a:t>
            </a:r>
          </a:p>
          <a:p>
            <a:pPr>
              <a:spcBef>
                <a:spcPts val="5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Through the provision of information and involvement in the consultation process we aim to create a good quality SEA &amp; EIAs which lead to better decisions being made for the environment.</a:t>
            </a:r>
          </a:p>
          <a:p>
            <a:pPr>
              <a:spcBef>
                <a:spcPts val="5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In terms of </a:t>
            </a:r>
            <a:r>
              <a:rPr b="1"/>
              <a:t>Internal</a:t>
            </a:r>
            <a:r>
              <a:t> EIA…</a:t>
            </a:r>
          </a:p>
          <a:p>
            <a:pPr>
              <a:spcBef>
                <a:spcPts val="500"/>
              </a:spcBef>
              <a:buSzPct val="100000"/>
              <a:buFont typeface="Helvetica"/>
              <a:buChar char=""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As a plan maker we are also responsible for undertaking SEA of our own plans and as a developer we are responsible for undertaking EIA of our projects.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I will focus on external role as a statutory consultee.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Environment Agency is both a Regulator, Asset Operator and a leading proponent of FCRM, navigation, fisheries and biodiversity schemes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Environment Agency is both a Regulator, Asset Operator and a leading proponent of FCRM, navigation, fisheries and biodiversity schemes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1" name="Shape 3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1300"/>
            </a:pPr>
            <a:r>
              <a:t>Good decisions</a:t>
            </a:r>
            <a:r>
              <a:rPr b="0"/>
              <a:t> that change the course of Agency strategies and projects</a:t>
            </a:r>
            <a:endParaRPr b="0"/>
          </a:p>
          <a:p>
            <a:pPr>
              <a:defRPr sz="1300"/>
            </a:pPr>
            <a:r>
              <a:t>Whether Decision Makers </a:t>
            </a:r>
            <a:r>
              <a:rPr b="1"/>
              <a:t>listened and made changes </a:t>
            </a:r>
            <a:r>
              <a:t> </a:t>
            </a:r>
          </a:p>
          <a:p>
            <a:pPr>
              <a:defRPr b="1" sz="1300"/>
            </a:pPr>
            <a:r>
              <a:t>Risks </a:t>
            </a:r>
            <a:r>
              <a:rPr b="0"/>
              <a:t>avoided</a:t>
            </a:r>
            <a:endParaRPr b="0"/>
          </a:p>
          <a:p>
            <a:pPr>
              <a:defRPr b="1" sz="1300"/>
            </a:pPr>
            <a:r>
              <a:t>Social accountability and governance</a:t>
            </a:r>
          </a:p>
          <a:p>
            <a:pPr>
              <a:defRPr sz="1300"/>
            </a:pPr>
            <a:r>
              <a:t>How we protect </a:t>
            </a:r>
            <a:r>
              <a:rPr b="1"/>
              <a:t>the Agency’s reputation</a:t>
            </a:r>
            <a:endParaRPr b="1"/>
          </a:p>
          <a:p>
            <a:pPr>
              <a:defRPr b="1" sz="1300"/>
            </a:pPr>
            <a:r>
              <a:t>Sustainable solutions and benefits</a:t>
            </a:r>
          </a:p>
          <a:p>
            <a:pPr>
              <a:defRPr b="1" sz="1300"/>
            </a:pPr>
            <a:r>
              <a:t>Compliance</a:t>
            </a:r>
            <a:r>
              <a:rPr b="0"/>
              <a:t> with Business &amp; Corporate Policy</a:t>
            </a:r>
            <a:endParaRPr b="0"/>
          </a:p>
          <a:p>
            <a:pPr>
              <a:defRPr b="1" sz="1300"/>
            </a:pPr>
            <a:r>
              <a:t>Influencing &amp; environmental mainstreaming</a:t>
            </a:r>
          </a:p>
          <a:p>
            <a:pPr>
              <a:defRPr b="1" sz="1300"/>
            </a:pPr>
            <a:r>
              <a:t>The intent </a:t>
            </a:r>
            <a:r>
              <a:rPr b="0"/>
              <a:t>to promote positive change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hape 3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&gt;85% compliance across 4 of the good practice categories: Scoping, Baseline, Assessment and ES Quality</a:t>
            </a:r>
          </a:p>
          <a:p>
            <a:pPr/>
          </a:p>
          <a:p>
            <a:pPr/>
            <a:r>
              <a:t>Where are some of the ~15% concerns raised:</a:t>
            </a:r>
          </a:p>
          <a:p>
            <a:pPr>
              <a:defRPr b="1"/>
            </a:pPr>
            <a:r>
              <a:t>Scoping</a:t>
            </a:r>
            <a:r>
              <a:rPr b="0"/>
              <a:t> – ES failing to identify environmental topics raised during scoping that will not be assessed / failing to justify why not assessed.</a:t>
            </a:r>
            <a:endParaRPr b="0"/>
          </a:p>
          <a:p>
            <a:pPr>
              <a:defRPr b="1"/>
            </a:pPr>
            <a:r>
              <a:t>Baseline </a:t>
            </a:r>
            <a:r>
              <a:rPr b="0"/>
              <a:t>– ES failing to clearly set out information on any limitations in baseline information gathered</a:t>
            </a:r>
            <a:endParaRPr b="0"/>
          </a:p>
          <a:p>
            <a:pPr>
              <a:defRPr b="1"/>
            </a:pPr>
            <a:r>
              <a:t>ES quality </a:t>
            </a:r>
            <a:r>
              <a:rPr b="0"/>
              <a:t>- Technical terms often not kept to a minimum or failures to include glossary / list of acronyms</a:t>
            </a:r>
            <a:endParaRPr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4" name="Shape 3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Our roles in environmental assessment can be separated in to two distinct parts – Internal and External</a:t>
            </a:r>
          </a:p>
          <a:p>
            <a:pPr>
              <a:spcBef>
                <a:spcPts val="5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In terms of </a:t>
            </a:r>
            <a:r>
              <a:rPr b="1"/>
              <a:t>External</a:t>
            </a:r>
            <a:r>
              <a:t> EIA we are…</a:t>
            </a:r>
          </a:p>
          <a:p>
            <a:pPr>
              <a:spcBef>
                <a:spcPts val="500"/>
              </a:spcBef>
              <a:buSzPct val="100000"/>
              <a:buFont typeface="Helvetica"/>
              <a:buChar char=""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An influential advisor at all levels – European, National, Regional &amp; Local</a:t>
            </a:r>
          </a:p>
          <a:p>
            <a:pPr>
              <a:spcBef>
                <a:spcPts val="500"/>
              </a:spcBef>
              <a:buSzPct val="100000"/>
              <a:buFont typeface="Helvetica"/>
              <a:buChar char=""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 Statutory consultee body for external plans, policies, programmes &amp; projects which require environmental assessment be that EIA or SEA.</a:t>
            </a:r>
          </a:p>
          <a:p>
            <a:pPr>
              <a:spcBef>
                <a:spcPts val="500"/>
              </a:spcBef>
              <a:buSzPct val="100000"/>
              <a:buFont typeface="Helvetica"/>
              <a:buChar char=""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We also have a statutory role to provide necessary and relevant environmental information to those undertaking environmental assessment </a:t>
            </a:r>
          </a:p>
          <a:p>
            <a:pPr>
              <a:spcBef>
                <a:spcPts val="5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Through the provision of information and involvement in the consultation process we aim to create a good quality SEA &amp; EIAs which lead to better decisions being made for the environment.</a:t>
            </a:r>
          </a:p>
          <a:p>
            <a:pPr>
              <a:spcBef>
                <a:spcPts val="5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In terms of </a:t>
            </a:r>
            <a:r>
              <a:rPr b="1"/>
              <a:t>Internal</a:t>
            </a:r>
            <a:r>
              <a:t> EIA…</a:t>
            </a:r>
          </a:p>
          <a:p>
            <a:pPr>
              <a:spcBef>
                <a:spcPts val="500"/>
              </a:spcBef>
              <a:buSzPct val="100000"/>
              <a:buFont typeface="Helvetica"/>
              <a:buChar char=""/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As a plan maker we are also responsible for undertaking SEA of our own plans and as a developer we are responsible for undertaking EIA of our projects.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I will focus on external role as a statutory consultee.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/>
          <p:cNvSpPr/>
          <p:nvPr/>
        </p:nvSpPr>
        <p:spPr>
          <a:xfrm>
            <a:off x="0" y="3936696"/>
            <a:ext cx="12192000" cy="2103121"/>
          </a:xfrm>
          <a:prstGeom prst="rect">
            <a:avLst/>
          </a:prstGeom>
          <a:solidFill>
            <a:srgbClr val="3D372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838200" y="4114800"/>
            <a:ext cx="10515599" cy="1158446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838200" y="5338169"/>
            <a:ext cx="10515599" cy="4748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xfrm>
            <a:off x="9741692" y="365125"/>
            <a:ext cx="1600201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838200" y="365125"/>
            <a:ext cx="85344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"/>
          <p:cNvSpPr/>
          <p:nvPr/>
        </p:nvSpPr>
        <p:spPr>
          <a:xfrm>
            <a:off x="0" y="3276600"/>
            <a:ext cx="12192000" cy="276321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841247" y="3429000"/>
            <a:ext cx="9601201" cy="1838519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3D372E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41247" y="5340096"/>
            <a:ext cx="9601201" cy="4754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3D372E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3D372E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3D372E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3D372E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3D372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838200" y="1825625"/>
            <a:ext cx="5029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839787" y="1828800"/>
            <a:ext cx="5029201" cy="685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b="1"/>
            </a:lvl1pPr>
            <a:lvl2pPr marL="0" indent="457200">
              <a:spcBef>
                <a:spcPts val="1000"/>
              </a:spcBef>
              <a:buClrTx/>
              <a:buSzTx/>
              <a:buFontTx/>
              <a:buNone/>
              <a:defRPr b="1"/>
            </a:lvl2pPr>
            <a:lvl3pPr marL="0" indent="914400">
              <a:spcBef>
                <a:spcPts val="1000"/>
              </a:spcBef>
              <a:buClrTx/>
              <a:buSzTx/>
              <a:buFontTx/>
              <a:buNone/>
              <a:defRPr b="1"/>
            </a:lvl3pPr>
            <a:lvl4pPr marL="0" indent="1371600">
              <a:spcBef>
                <a:spcPts val="1000"/>
              </a:spcBef>
              <a:buClrTx/>
              <a:buSzTx/>
              <a:buFontTx/>
              <a:buNone/>
              <a:defRPr b="1"/>
            </a:lvl4pPr>
            <a:lvl5pPr marL="0" indent="1828800">
              <a:spcBef>
                <a:spcPts val="1000"/>
              </a:spcBef>
              <a:buClrTx/>
              <a:buSzTx/>
              <a:buFont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Rectangle"/>
          <p:cNvSpPr/>
          <p:nvPr>
            <p:ph type="body" sz="quarter" idx="21"/>
          </p:nvPr>
        </p:nvSpPr>
        <p:spPr>
          <a:xfrm>
            <a:off x="6326187" y="1828800"/>
            <a:ext cx="5029201" cy="685800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b="1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7924800" y="1524000"/>
            <a:ext cx="34290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xfrm>
            <a:off x="838200" y="685800"/>
            <a:ext cx="6400800" cy="5257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Rectangle"/>
          <p:cNvSpPr/>
          <p:nvPr>
            <p:ph type="body" sz="quarter" idx="21"/>
          </p:nvPr>
        </p:nvSpPr>
        <p:spPr>
          <a:xfrm>
            <a:off x="7924800" y="3581400"/>
            <a:ext cx="3429000" cy="1828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7924800" y="1527047"/>
            <a:ext cx="3429000" cy="190195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An empty placeholder to add an image. Click on the placeholder and select the image that you wish to add"/>
          <p:cNvSpPr/>
          <p:nvPr>
            <p:ph type="pic" idx="21"/>
          </p:nvPr>
        </p:nvSpPr>
        <p:spPr>
          <a:xfrm>
            <a:off x="838197" y="685800"/>
            <a:ext cx="6400801" cy="5257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7924800" y="3581400"/>
            <a:ext cx="3428999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600"/>
            </a:lvl1pPr>
            <a:lvl2pPr marL="0" indent="457200">
              <a:spcBef>
                <a:spcPts val="1000"/>
              </a:spcBef>
              <a:buClrTx/>
              <a:buSzTx/>
              <a:buFontTx/>
              <a:buNone/>
              <a:defRPr sz="1600"/>
            </a:lvl2pPr>
            <a:lvl3pPr marL="0" indent="914400">
              <a:spcBef>
                <a:spcPts val="1000"/>
              </a:spcBef>
              <a:buClrTx/>
              <a:buSzTx/>
              <a:buFontTx/>
              <a:buNone/>
              <a:defRPr sz="1600"/>
            </a:lvl3pPr>
            <a:lvl4pPr marL="0" indent="1371600">
              <a:spcBef>
                <a:spcPts val="1000"/>
              </a:spcBef>
              <a:buClrTx/>
              <a:buSzTx/>
              <a:buFontTx/>
              <a:buNone/>
              <a:defRPr sz="1600"/>
            </a:lvl4pPr>
            <a:lvl5pPr marL="0" indent="1828800">
              <a:spcBef>
                <a:spcPts val="10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3D37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6492238"/>
            <a:ext cx="12188825" cy="365762"/>
          </a:xfrm>
          <a:prstGeom prst="rect">
            <a:avLst/>
          </a:prstGeom>
          <a:solidFill>
            <a:srgbClr val="2E292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838200" y="365125"/>
            <a:ext cx="10515600" cy="114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540631" y="6536063"/>
            <a:ext cx="259530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00">
                <a:solidFill>
                  <a:srgbClr val="BAB1A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chemeClr val="accent1"/>
          </a:solidFill>
          <a:uFillTx/>
          <a:latin typeface="+mn-lt"/>
          <a:ea typeface="+mn-ea"/>
          <a:cs typeface="+mn-cs"/>
          <a:sym typeface="Century Schoolboo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1pPr>
      <a:lvl2pPr marL="482600" marR="0" indent="-2540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2pPr>
      <a:lvl3pPr marL="731519" marR="0" indent="-2286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3pPr>
      <a:lvl4pPr marL="99277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4pPr>
      <a:lvl5pPr marL="122137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5pPr>
      <a:lvl6pPr marL="144997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6pPr>
      <a:lvl7pPr marL="167857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7pPr>
      <a:lvl8pPr marL="190717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8pPr>
      <a:lvl9pPr marL="213577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School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1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eg"/><Relationship Id="rId4" Type="http://schemas.openxmlformats.org/officeDocument/2006/relationships/image" Target="../media/image3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Melhores práticas em AIA"/>
          <p:cNvSpPr txBox="1"/>
          <p:nvPr>
            <p:ph type="ctrTitle"/>
          </p:nvPr>
        </p:nvSpPr>
        <p:spPr>
          <a:xfrm>
            <a:off x="335360" y="3945706"/>
            <a:ext cx="6480720" cy="1158447"/>
          </a:xfrm>
          <a:prstGeom prst="rect">
            <a:avLst/>
          </a:prstGeom>
        </p:spPr>
        <p:txBody>
          <a:bodyPr/>
          <a:lstStyle>
            <a:lvl1pPr defTabSz="731520">
              <a:defRPr sz="4160"/>
            </a:lvl1pPr>
          </a:lstStyle>
          <a:p>
            <a:pPr/>
            <a:r>
              <a:t>Melhores práticas em AIA</a:t>
            </a:r>
          </a:p>
        </p:txBody>
      </p:sp>
      <p:sp>
        <p:nvSpPr>
          <p:cNvPr id="116" name="A experiência do Reino Unido"/>
          <p:cNvSpPr txBox="1"/>
          <p:nvPr>
            <p:ph type="subTitle" sz="quarter" idx="1"/>
          </p:nvPr>
        </p:nvSpPr>
        <p:spPr>
          <a:xfrm>
            <a:off x="695399" y="5104153"/>
            <a:ext cx="4896546" cy="474837"/>
          </a:xfrm>
          <a:prstGeom prst="rect">
            <a:avLst/>
          </a:prstGeom>
        </p:spPr>
        <p:txBody>
          <a:bodyPr/>
          <a:lstStyle/>
          <a:p>
            <a:pPr/>
            <a:r>
              <a:t>A experiência do Reino Unido</a:t>
            </a:r>
          </a:p>
        </p:txBody>
      </p:sp>
      <p:sp>
        <p:nvSpPr>
          <p:cNvPr id="117" name="Dr Ross Marshall…"/>
          <p:cNvSpPr/>
          <p:nvPr/>
        </p:nvSpPr>
        <p:spPr>
          <a:xfrm>
            <a:off x="7727504" y="4653136"/>
            <a:ext cx="4464497" cy="1386841"/>
          </a:xfrm>
          <a:prstGeom prst="rect">
            <a:avLst/>
          </a:prstGeom>
          <a:solidFill>
            <a:srgbClr val="485030">
              <a:alpha val="8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/>
                </a:solidFill>
              </a:defRPr>
            </a:pPr>
            <a:r>
              <a:t>Dr Ross Marshall</a:t>
            </a:r>
          </a:p>
          <a:p>
            <a:pPr algn="r">
              <a:defRPr sz="1400">
                <a:solidFill>
                  <a:srgbClr val="FFFFFF"/>
                </a:solidFill>
              </a:defRPr>
            </a:pPr>
            <a:r>
              <a:t>Deputy Director, NEAS, Environment Agency</a:t>
            </a:r>
          </a:p>
          <a:p>
            <a:pPr algn="r">
              <a:defRPr sz="1400">
                <a:solidFill>
                  <a:srgbClr val="FFFFFF"/>
                </a:solidFill>
              </a:defRPr>
            </a:pPr>
          </a:p>
          <a:p>
            <a:pPr algn="r">
              <a:defRPr sz="1400">
                <a:solidFill>
                  <a:srgbClr val="FFFFFF"/>
                </a:solidFill>
              </a:defRPr>
            </a:pPr>
            <a:r>
              <a:t>Professor Visitante </a:t>
            </a:r>
          </a:p>
          <a:p>
            <a:pPr algn="r">
              <a:defRPr sz="1400">
                <a:solidFill>
                  <a:srgbClr val="FFFFFF"/>
                </a:solidFill>
              </a:defRPr>
            </a:pPr>
            <a:r>
              <a:t>School of Civil &amp; Environmental Engineering</a:t>
            </a:r>
          </a:p>
          <a:p>
            <a:pPr algn="r">
              <a:defRPr sz="1400">
                <a:solidFill>
                  <a:srgbClr val="FFFFFF"/>
                </a:solidFill>
              </a:defRPr>
            </a:pPr>
            <a:r>
              <a:t>Strathclyde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Aterros para controle de inundações…"/>
          <p:cNvSpPr txBox="1"/>
          <p:nvPr>
            <p:ph type="body" sz="half" idx="1"/>
          </p:nvPr>
        </p:nvSpPr>
        <p:spPr>
          <a:xfrm>
            <a:off x="911424" y="908050"/>
            <a:ext cx="4248474" cy="5401270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Aterros para controle de inundações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Barramentos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Comportas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Estações de bombeamento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Barreiras contra inundação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Áreas inundáveis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Eclusas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Diques &amp; canais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Rios artificiais &amp; canais de derivação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2842"/>
            </a:pPr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Gestão de recursos hídricos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Pesca 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Quebra-mar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Navegação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Áreas contaminadas </a:t>
            </a:r>
          </a:p>
        </p:txBody>
      </p:sp>
      <p:sp>
        <p:nvSpPr>
          <p:cNvPr id="224" name="Usinas nucleares…"/>
          <p:cNvSpPr txBox="1"/>
          <p:nvPr/>
        </p:nvSpPr>
        <p:spPr>
          <a:xfrm>
            <a:off x="4409654" y="4209689"/>
            <a:ext cx="2411362" cy="202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Char char="S"/>
              <a:defRPr sz="1400">
                <a:solidFill>
                  <a:srgbClr val="FFFFFF"/>
                </a:solidFill>
              </a:defRPr>
            </a:pPr>
            <a:r>
              <a:t>Usinas nucleares</a:t>
            </a:r>
            <a:endParaRPr sz="2000"/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Char char="S"/>
              <a:defRPr sz="1400">
                <a:solidFill>
                  <a:srgbClr val="FFFFFF"/>
                </a:solidFill>
              </a:defRPr>
            </a:pPr>
            <a:r>
              <a:t>Ferrovias de alta velocidade</a:t>
            </a:r>
            <a:endParaRPr sz="2000"/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Char char="S"/>
              <a:defRPr sz="1400">
                <a:solidFill>
                  <a:srgbClr val="FFFFFF"/>
                </a:solidFill>
              </a:defRPr>
            </a:pPr>
            <a:r>
              <a:t>Infraestrutura de importância nacional</a:t>
            </a:r>
            <a:endParaRPr sz="2000"/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Char char="S"/>
              <a:defRPr sz="1400">
                <a:solidFill>
                  <a:srgbClr val="FFFFFF"/>
                </a:solidFill>
              </a:defRPr>
            </a:pPr>
            <a:r>
              <a:t>Adaptação a mudanças climáticas</a:t>
            </a:r>
          </a:p>
        </p:txBody>
      </p:sp>
      <p:sp>
        <p:nvSpPr>
          <p:cNvPr id="225" name="EIA/SEA - Developer &amp; Operator"/>
          <p:cNvSpPr txBox="1"/>
          <p:nvPr>
            <p:ph type="title"/>
          </p:nvPr>
        </p:nvSpPr>
        <p:spPr>
          <a:xfrm>
            <a:off x="623391" y="223985"/>
            <a:ext cx="7632701" cy="5045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EIA/SEA - Developer &amp; Operator </a:t>
            </a:r>
          </a:p>
        </p:txBody>
      </p:sp>
      <p:pic>
        <p:nvPicPr>
          <p:cNvPr id="226" name="1457081_7e76384b" descr="1457081_7e76384b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07449" y="4595836"/>
            <a:ext cx="2316163" cy="173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thamesbarrier" descr="thamesbarri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07449" y="419123"/>
            <a:ext cx="2246313" cy="1927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352101_3cc5c549_213x160" descr="352101_3cc5c549_213x16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88087" y="4583136"/>
            <a:ext cx="2305051" cy="173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hull" descr="hul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8088" y="419123"/>
            <a:ext cx="2303464" cy="1884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http://nbepiphany.co.uk/gallery2/main.php?g2_view=core.DownloadItem&amp;g2_itemId=65770&amp;g2_serialNumber=1" descr="http://nbepiphany.co.uk/gallery2/main.php?g2_view=core.DownloadItem&amp;g2_itemId=65770&amp;g2_serialNumber=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07449" y="2578123"/>
            <a:ext cx="2305051" cy="1728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http://www.willowbankservices.co.uk/storage/River%20Bollin.jpg?__SQUARESPACE_CACHEVERSION=1292685046833" descr="http://www.willowbankservices.co.uk/storage/River%20Bollin.jpg?__SQUARESPACE_CACHEVERSION=129268504683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88088" y="2576536"/>
            <a:ext cx="2303464" cy="173037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Advisory Role"/>
          <p:cNvSpPr txBox="1"/>
          <p:nvPr/>
        </p:nvSpPr>
        <p:spPr>
          <a:xfrm>
            <a:off x="4655839" y="3769123"/>
            <a:ext cx="156883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FFFF"/>
                </a:solidFill>
              </a:defRPr>
            </a:lvl1pPr>
          </a:lstStyle>
          <a:p>
            <a:pPr/>
            <a:r>
              <a:t>Advisory Role</a:t>
            </a:r>
          </a:p>
        </p:txBody>
      </p:sp>
      <p:sp>
        <p:nvSpPr>
          <p:cNvPr id="233" name="70 profissionais + consultores…"/>
          <p:cNvSpPr txBox="1"/>
          <p:nvPr/>
        </p:nvSpPr>
        <p:spPr>
          <a:xfrm>
            <a:off x="1461601" y="1361304"/>
            <a:ext cx="9087733" cy="3774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002060"/>
                </a:solidFill>
              </a:defRPr>
            </a:pPr>
          </a:p>
          <a:p>
            <a:pPr algn="ctr">
              <a:defRPr sz="2400">
                <a:solidFill>
                  <a:srgbClr val="002060"/>
                </a:solidFill>
              </a:defRPr>
            </a:pPr>
            <a:r>
              <a:t>70 profissionais + consultores</a:t>
            </a:r>
            <a:endParaRPr>
              <a:solidFill>
                <a:srgbClr val="FFFFFF"/>
              </a:solidFill>
            </a:endParaRPr>
          </a:p>
          <a:p>
            <a:pPr algn="ctr">
              <a:defRPr sz="2400">
                <a:solidFill>
                  <a:srgbClr val="002060"/>
                </a:solidFill>
              </a:defRPr>
            </a:pPr>
            <a:r>
              <a:t>triagem e definição de escopo de 3,100 anualmente</a:t>
            </a:r>
          </a:p>
          <a:p>
            <a:pPr algn="ctr">
              <a:defRPr sz="2400">
                <a:solidFill>
                  <a:srgbClr val="002060"/>
                </a:solidFill>
              </a:defRPr>
            </a:pPr>
          </a:p>
          <a:p>
            <a:pPr algn="ctr">
              <a:defRPr sz="2400">
                <a:solidFill>
                  <a:srgbClr val="002060"/>
                </a:solidFill>
              </a:defRPr>
            </a:pPr>
            <a:r>
              <a:t>$1.6 bilhões aplicados anualmente em custeio e capital</a:t>
            </a:r>
            <a:endParaRPr>
              <a:solidFill>
                <a:srgbClr val="FFFFFF"/>
              </a:solidFill>
            </a:endParaRPr>
          </a:p>
          <a:p>
            <a:pPr algn="ctr">
              <a:defRPr sz="2400">
                <a:solidFill>
                  <a:srgbClr val="002060"/>
                </a:solidFill>
              </a:defRPr>
            </a:pPr>
          </a:p>
          <a:p>
            <a:pPr lvl="1" marL="800100" indent="-342900" algn="ctr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t>	150 processos obrigatórios de AIA por ano</a:t>
            </a:r>
            <a:endParaRPr>
              <a:solidFill>
                <a:srgbClr val="FFFFFF"/>
              </a:solidFill>
            </a:endParaRPr>
          </a:p>
          <a:p>
            <a:pPr lvl="1" marL="800100" indent="-342900" algn="ctr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t>  100 processos voluntários de AIA por ano</a:t>
            </a:r>
            <a:endParaRPr>
              <a:solidFill>
                <a:srgbClr val="FFFFFF"/>
              </a:solidFill>
            </a:endParaRPr>
          </a:p>
          <a:p>
            <a:pPr algn="ctr">
              <a:defRPr sz="2400">
                <a:solidFill>
                  <a:srgbClr val="002060"/>
                </a:solidFill>
              </a:defRPr>
            </a:pPr>
          </a:p>
          <a:p>
            <a:pPr algn="ctr">
              <a:defRPr sz="2400">
                <a:solidFill>
                  <a:srgbClr val="002060"/>
                </a:solidFill>
              </a:defRPr>
            </a:pPr>
            <a:r>
              <a:t>Maior produtor de EIAs e relatórios de AAE da Europa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29.jpg" descr="image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4112" y="365125"/>
            <a:ext cx="4577656" cy="342017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Projetos especiais…"/>
          <p:cNvSpPr txBox="1"/>
          <p:nvPr/>
        </p:nvSpPr>
        <p:spPr>
          <a:xfrm>
            <a:off x="551383" y="543324"/>
            <a:ext cx="4824538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Projetos especiais 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Utilização da AIA para orientar questões políticas   </a:t>
            </a:r>
          </a:p>
        </p:txBody>
      </p:sp>
      <p:pic>
        <p:nvPicPr>
          <p:cNvPr id="239" name="Image result for us navy ghost ships" descr="Image result for us navy ghost shi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442" y="2276872"/>
            <a:ext cx="6286501" cy="2333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 result for oil rig dismantle" descr="Image result for oil rig dismantl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4112" y="3933054"/>
            <a:ext cx="2638128" cy="241518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‘Navios-fantasma’ da US Navy, autorização para disposição de rejeitos Hartlepool"/>
          <p:cNvSpPr txBox="1"/>
          <p:nvPr/>
        </p:nvSpPr>
        <p:spPr>
          <a:xfrm>
            <a:off x="551383" y="4817483"/>
            <a:ext cx="259229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‘Navios-fantasma’ da US Navy, autorização para disposição de rejeitos Hartlepool </a:t>
            </a:r>
          </a:p>
        </p:txBody>
      </p:sp>
      <p:sp>
        <p:nvSpPr>
          <p:cNvPr id="242" name="Disposição/destinação de plataformas de petróleo"/>
          <p:cNvSpPr txBox="1"/>
          <p:nvPr/>
        </p:nvSpPr>
        <p:spPr>
          <a:xfrm>
            <a:off x="5123110" y="4982605"/>
            <a:ext cx="2239194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Disposição/destinação de plataformas de petróleo</a:t>
            </a:r>
          </a:p>
        </p:txBody>
      </p:sp>
      <p:sp>
        <p:nvSpPr>
          <p:cNvPr id="243" name="riscos na Remoção &amp; Destinação de embarcações naufragadas"/>
          <p:cNvSpPr txBox="1"/>
          <p:nvPr/>
        </p:nvSpPr>
        <p:spPr>
          <a:xfrm>
            <a:off x="10379409" y="3763764"/>
            <a:ext cx="1553320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riscos na Remoção &amp; Destinação de embarcações naufragadas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or que a Environment Agency investe em uma equipe interna dedicada à Avaliação de Impacto Ambiental:"/>
          <p:cNvSpPr txBox="1"/>
          <p:nvPr>
            <p:ph type="title"/>
          </p:nvPr>
        </p:nvSpPr>
        <p:spPr>
          <a:xfrm>
            <a:off x="407367" y="494136"/>
            <a:ext cx="8354146" cy="687611"/>
          </a:xfrm>
          <a:prstGeom prst="rect">
            <a:avLst/>
          </a:prstGeom>
        </p:spPr>
        <p:txBody>
          <a:bodyPr/>
          <a:lstStyle>
            <a:lvl1pPr defTabSz="630936">
              <a:defRPr sz="2070"/>
            </a:lvl1pPr>
          </a:lstStyle>
          <a:p>
            <a:pPr/>
            <a:r>
              <a:t>Por que a Environment Agency investe em uma equipe interna dedicada à Avaliação de Impacto Ambiental:</a:t>
            </a:r>
          </a:p>
        </p:txBody>
      </p:sp>
      <p:sp>
        <p:nvSpPr>
          <p:cNvPr id="246" name="“Não agimos como estúpidos!”…"/>
          <p:cNvSpPr txBox="1"/>
          <p:nvPr>
            <p:ph type="body" idx="1"/>
          </p:nvPr>
        </p:nvSpPr>
        <p:spPr>
          <a:xfrm>
            <a:off x="419034" y="1555733"/>
            <a:ext cx="7632849" cy="47535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/>
            </a:pPr>
            <a:r>
              <a:t>“</a:t>
            </a:r>
            <a:r>
              <a:rPr i="1"/>
              <a:t>Não agimos como estúpidos!</a:t>
            </a:r>
            <a:r>
              <a:rPr b="0" i="1"/>
              <a:t>”</a:t>
            </a:r>
            <a:endParaRPr i="1" sz="2200"/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Reputação: a nossa AIA deve ser tão boa quanto aquela que exigimos como reguladores</a:t>
            </a:r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Narrativa:  Os Relatórios Ambientais contam a estória pública sobre como a Environment Agency toma e justifica suas decisões</a:t>
            </a:r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Atribuição:  Construir um ‘lugar' melhor para as pessoas &amp; meio-ambiente </a:t>
            </a:r>
          </a:p>
          <a:p>
            <a:pPr>
              <a:lnSpc>
                <a:spcPct val="81000"/>
              </a:lnSpc>
              <a:defRPr b="1"/>
            </a:pPr>
            <a:r>
              <a:t>Reconhecimento dos benefícios operacionais </a:t>
            </a:r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Suporte ao ciclo de investimentos na gestão da carteira de projetos</a:t>
            </a:r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Auxilia na entrega de Infraestrutura e execução orçamentária</a:t>
            </a:r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Foco em questões Sociais &amp; Ambientais</a:t>
            </a:r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Auxilia na condução de um Melhor Projeto de Engenharia &amp; Menor Custo</a:t>
            </a:r>
          </a:p>
          <a:p>
            <a:pPr>
              <a:lnSpc>
                <a:spcPct val="81000"/>
              </a:lnSpc>
              <a:defRPr b="1"/>
            </a:pPr>
            <a:r>
              <a:t>Ponto de Vista Estratégico/Ambiental</a:t>
            </a:r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Quadro amplo, Escala de Bacia/Paisagem</a:t>
            </a:r>
          </a:p>
          <a:p>
            <a:pPr lvl="1" marL="457200" indent="-228600">
              <a:lnSpc>
                <a:spcPct val="81000"/>
              </a:lnSpc>
              <a:spcBef>
                <a:spcPts val="1000"/>
              </a:spcBef>
              <a:defRPr sz="1600"/>
            </a:pPr>
            <a:r>
              <a:t>Abordagem ampla para o Desenvolvimento Sustentável</a:t>
            </a:r>
            <a:r>
              <a:rPr sz="2000"/>
              <a:t>	</a:t>
            </a:r>
          </a:p>
        </p:txBody>
      </p:sp>
      <p:pic>
        <p:nvPicPr>
          <p:cNvPr id="247" name="article-1363703-0D81C4AC000005DC-159_964x656.jpg" descr="article-1363703-0D81C4AC000005DC-159_964x6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0767" y="1222406"/>
            <a:ext cx="2952330" cy="2192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result for hull barrier" descr="Image result for hull barri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4539" y="3933056"/>
            <a:ext cx="3128558" cy="2085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atores organizacionais limitan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Fatores organizacionais limitantes </a:t>
            </a:r>
          </a:p>
        </p:txBody>
      </p:sp>
      <p:sp>
        <p:nvSpPr>
          <p:cNvPr id="251" name="Orçamento limitado para a gestão de uma carteira muito ampla…"/>
          <p:cNvSpPr txBox="1"/>
          <p:nvPr>
            <p:ph type="body" idx="1"/>
          </p:nvPr>
        </p:nvSpPr>
        <p:spPr>
          <a:xfrm>
            <a:off x="393699" y="1825625"/>
            <a:ext cx="7960719" cy="4351339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1700"/>
              </a:spcBef>
              <a:defRPr sz="1764"/>
            </a:pPr>
            <a:r>
              <a:t>Orçamento limitado para a gestão de uma carteira muito ampla </a:t>
            </a:r>
          </a:p>
          <a:p>
            <a:pPr marL="224027" indent="-224027" defTabSz="896111">
              <a:spcBef>
                <a:spcPts val="1700"/>
              </a:spcBef>
              <a:defRPr sz="1764"/>
            </a:pPr>
            <a:r>
              <a:t>Pressão por “eficiências” – meio ambiente é o primeiro a ser questionado</a:t>
            </a:r>
          </a:p>
          <a:p>
            <a:pPr marL="224027" indent="-224027" defTabSz="896111">
              <a:spcBef>
                <a:spcPts val="1700"/>
              </a:spcBef>
              <a:defRPr sz="1764"/>
            </a:pPr>
            <a:r>
              <a:t>Cronogramas irrealísticos</a:t>
            </a:r>
          </a:p>
          <a:p>
            <a:pPr marL="224027" indent="-224027" defTabSz="896111">
              <a:spcBef>
                <a:spcPts val="1700"/>
              </a:spcBef>
              <a:defRPr sz="1764"/>
            </a:pPr>
            <a:r>
              <a:t>Programação (natureza stop-start, conjunto de informações pré-implementação, construção do engajamento - confiança etc.) </a:t>
            </a:r>
          </a:p>
          <a:p>
            <a:pPr marL="224027" indent="-224027" defTabSz="896111">
              <a:spcBef>
                <a:spcPts val="1700"/>
              </a:spcBef>
              <a:defRPr sz="1764"/>
            </a:pPr>
            <a:r>
              <a:t>Dificuldades com monitoramento de longo prazo e avaliação pós-projeto (procedimentos para encerramento dos projetos) </a:t>
            </a:r>
          </a:p>
          <a:p>
            <a:pPr marL="224027" indent="-224027" defTabSz="896111">
              <a:spcBef>
                <a:spcPts val="1700"/>
              </a:spcBef>
              <a:defRPr sz="1764"/>
            </a:pPr>
            <a:r>
              <a:t>Mudanças de comando  </a:t>
            </a:r>
          </a:p>
          <a:p>
            <a:pPr marL="224027" indent="-224027" defTabSz="896111">
              <a:spcBef>
                <a:spcPts val="1700"/>
              </a:spcBef>
              <a:defRPr sz="1764"/>
            </a:pPr>
            <a:r>
              <a:t>Confusões sobre a base contratual dos Environmental Clerk of Works (instituição coordenadora dos aspectos ambientais)</a:t>
            </a:r>
          </a:p>
          <a:p>
            <a:pPr marL="224027" indent="-224027" defTabSz="896111">
              <a:spcBef>
                <a:spcPts val="1700"/>
              </a:spcBef>
              <a:defRPr sz="1764"/>
            </a:pPr>
            <a:r>
              <a:t>Prospecção de bons experts em AIA para áreas especialistas</a:t>
            </a:r>
          </a:p>
        </p:txBody>
      </p:sp>
      <p:pic>
        <p:nvPicPr>
          <p:cNvPr id="252" name="Image result for reality check" descr="Image result for reality chec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304" y="1825625"/>
            <a:ext cx="3169941" cy="2292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A experiência do Reino Unido 30 Anos de prática &amp; legislação"/>
          <p:cNvSpPr txBox="1"/>
          <p:nvPr>
            <p:ph type="ctrTitle"/>
          </p:nvPr>
        </p:nvSpPr>
        <p:spPr>
          <a:xfrm>
            <a:off x="119335" y="4653136"/>
            <a:ext cx="8712970" cy="641351"/>
          </a:xfrm>
          <a:prstGeom prst="rect">
            <a:avLst/>
          </a:prstGeom>
        </p:spPr>
        <p:txBody>
          <a:bodyPr/>
          <a:lstStyle/>
          <a:p>
            <a:pPr defTabSz="521208">
              <a:defRPr sz="2280"/>
            </a:pPr>
            <a:r>
              <a:t>A experiência do Reino Unido</a:t>
            </a:r>
            <a:br/>
            <a:r>
              <a:rPr sz="1596"/>
              <a:t>30 Anos de prática &amp; legislação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1968–1988   Assimilando o conceito"/>
          <p:cNvSpPr txBox="1"/>
          <p:nvPr>
            <p:ph type="title"/>
          </p:nvPr>
        </p:nvSpPr>
        <p:spPr>
          <a:xfrm>
            <a:off x="335360" y="314996"/>
            <a:ext cx="10515601" cy="831626"/>
          </a:xfrm>
          <a:prstGeom prst="rect">
            <a:avLst/>
          </a:prstGeom>
        </p:spPr>
        <p:txBody>
          <a:bodyPr/>
          <a:lstStyle/>
          <a:p>
            <a:pPr/>
            <a:r>
              <a:t>1968–1988   </a:t>
            </a:r>
            <a:r>
              <a:rPr sz="3100"/>
              <a:t>Assimilando o conceito  </a:t>
            </a:r>
          </a:p>
        </p:txBody>
      </p:sp>
      <p:sp>
        <p:nvSpPr>
          <p:cNvPr id="257" name="Pioneiros influenciados pela legislação da US NEPA law…"/>
          <p:cNvSpPr txBox="1"/>
          <p:nvPr>
            <p:ph type="body" sz="half" idx="1"/>
          </p:nvPr>
        </p:nvSpPr>
        <p:spPr>
          <a:xfrm>
            <a:off x="407368" y="1556791"/>
            <a:ext cx="7416825" cy="3672410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1700"/>
              </a:spcBef>
              <a:defRPr sz="1960"/>
            </a:pPr>
            <a:r>
              <a:t>Pioneiros influenciados pela legislação da US NEPA law  </a:t>
            </a:r>
          </a:p>
          <a:p>
            <a:pPr marL="224027" indent="-224027" defTabSz="896111">
              <a:spcBef>
                <a:spcPts val="1700"/>
              </a:spcBef>
              <a:defRPr sz="1960"/>
            </a:pPr>
            <a:r>
              <a:t>Melhores Esforços &amp; Explorando as Fronteiras</a:t>
            </a:r>
          </a:p>
          <a:p>
            <a:pPr marL="224027" indent="-224027" defTabSz="896111">
              <a:spcBef>
                <a:spcPts val="1700"/>
              </a:spcBef>
              <a:defRPr sz="1960"/>
            </a:pPr>
            <a:r>
              <a:t>Usualmente liderada por uma abordagem acadêmica e por múltiplas disciplinas</a:t>
            </a:r>
          </a:p>
          <a:p>
            <a:pPr marL="224027" indent="-224027" defTabSz="896111">
              <a:spcBef>
                <a:spcPts val="1700"/>
              </a:spcBef>
              <a:defRPr sz="1960"/>
            </a:pPr>
            <a:r>
              <a:t>Começo 1980’s - Primeiras diretrizes e orientações de procedimento emitidas pelo governo</a:t>
            </a:r>
          </a:p>
          <a:p>
            <a:pPr marL="224027" indent="-224027" defTabSz="896111">
              <a:spcBef>
                <a:spcPts val="1700"/>
              </a:spcBef>
              <a:defRPr sz="1960"/>
            </a:pPr>
            <a:r>
              <a:t>Aumento de técnicas e abordagens</a:t>
            </a:r>
          </a:p>
          <a:p>
            <a:pPr marL="224027" indent="-224027" defTabSz="896111">
              <a:spcBef>
                <a:spcPts val="1700"/>
              </a:spcBef>
              <a:defRPr sz="1960"/>
            </a:pPr>
            <a:r>
              <a:t>Início dos standards/avaliação de qualidade  (Aberdeen &amp; Manchester Universities, Inst of Environmental Assessment)</a:t>
            </a:r>
          </a:p>
        </p:txBody>
      </p:sp>
      <p:pic>
        <p:nvPicPr>
          <p:cNvPr id="258" name="http://www.dukeswoodoilmuseum.co.uk/pictures/sea-quest.jpg" descr="http://www.dukeswoodoilmuseum.co.uk/pictures/sea-que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7636" y="476672"/>
            <a:ext cx="1801446" cy="2368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result for pioneer explorers" descr="Image result for pioneer explorer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0045" y="404664"/>
            <a:ext cx="1992601" cy="5490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 result for brian clark sepa" descr="Image result for brian clark sep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7636" y="2992989"/>
            <a:ext cx="1809631" cy="228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Prof Brian Clark"/>
          <p:cNvSpPr txBox="1"/>
          <p:nvPr/>
        </p:nvSpPr>
        <p:spPr>
          <a:xfrm>
            <a:off x="7952954" y="5410775"/>
            <a:ext cx="20870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Prof Brian Clark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onceitos iniciais"/>
          <p:cNvSpPr txBox="1"/>
          <p:nvPr>
            <p:ph type="title"/>
          </p:nvPr>
        </p:nvSpPr>
        <p:spPr>
          <a:xfrm>
            <a:off x="479375" y="188639"/>
            <a:ext cx="4968554" cy="1145225"/>
          </a:xfrm>
          <a:prstGeom prst="rect">
            <a:avLst/>
          </a:prstGeom>
        </p:spPr>
        <p:txBody>
          <a:bodyPr/>
          <a:lstStyle/>
          <a:p>
            <a:pPr/>
            <a:r>
              <a:t>Conceitos iniciais</a:t>
            </a:r>
          </a:p>
        </p:txBody>
      </p:sp>
      <p:sp>
        <p:nvSpPr>
          <p:cNvPr id="264" name="AIA deve começar no início do desenvolvimento dos projetos, para que possa ser útil…"/>
          <p:cNvSpPr txBox="1"/>
          <p:nvPr>
            <p:ph type="body" sz="half" idx="1"/>
          </p:nvPr>
        </p:nvSpPr>
        <p:spPr>
          <a:xfrm>
            <a:off x="551383" y="1825625"/>
            <a:ext cx="6912769" cy="4351338"/>
          </a:xfrm>
          <a:prstGeom prst="rect">
            <a:avLst/>
          </a:prstGeom>
        </p:spPr>
        <p:txBody>
          <a:bodyPr/>
          <a:lstStyle/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AIA deve começar no início do desenvolvimento dos projetos, para que possa ser útil</a:t>
            </a:r>
            <a:endParaRPr sz="2112"/>
          </a:p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Integrar aspectos econômicos &amp; Avaliação de Impacto Social, bem como avaliação de impactos sobre meio Físico &amp; Natural;</a:t>
            </a:r>
            <a:endParaRPr sz="1320"/>
          </a:p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Avaliação efetuada por uma equipe de especialistas - supervisionada conjuntamente pela autoridade de planejamento &amp; proponente; </a:t>
            </a:r>
            <a:endParaRPr sz="2112"/>
          </a:p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Uma autoridade deve ser responsável por realizar a triagem e comunicar o escopo da AIA</a:t>
            </a:r>
            <a:endParaRPr sz="2112"/>
          </a:p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Aplicada a um número reduzido de projetos.</a:t>
            </a:r>
          </a:p>
        </p:txBody>
      </p:sp>
      <p:pic>
        <p:nvPicPr>
          <p:cNvPr id="265" name="image38.jpg" descr="image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6240" y="1825625"/>
            <a:ext cx="3505056" cy="2627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 result for green tick no background" descr="Image result for green tick no backgroun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8368" y="1318289"/>
            <a:ext cx="1101119" cy="1147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 result for green tick no background" descr="Image result for green tick no backgroun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8368" y="2241200"/>
            <a:ext cx="1101119" cy="1147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 result for green tick no background" descr="Image result for green tick no backgroun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3120" y="3869342"/>
            <a:ext cx="1101119" cy="1147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result for red x no background" descr="Image result for red x no backgroun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4715" y="3388681"/>
            <a:ext cx="1054404" cy="1054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 result for red x no background" descr="Image result for red x no backgroun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4715" y="5123719"/>
            <a:ext cx="1054404" cy="1054404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Conceitos iniciais"/>
          <p:cNvSpPr txBox="1"/>
          <p:nvPr>
            <p:ph type="title"/>
          </p:nvPr>
        </p:nvSpPr>
        <p:spPr>
          <a:xfrm>
            <a:off x="479375" y="188639"/>
            <a:ext cx="4968554" cy="1145225"/>
          </a:xfrm>
          <a:prstGeom prst="rect">
            <a:avLst/>
          </a:prstGeom>
        </p:spPr>
        <p:txBody>
          <a:bodyPr/>
          <a:lstStyle/>
          <a:p>
            <a:pPr/>
            <a:r>
              <a:t>Conceitos iniciais</a:t>
            </a:r>
          </a:p>
        </p:txBody>
      </p:sp>
      <p:sp>
        <p:nvSpPr>
          <p:cNvPr id="273" name="AIA deve começar no início do desenvolvimento dos projetos, para que possa ser útil…"/>
          <p:cNvSpPr txBox="1"/>
          <p:nvPr>
            <p:ph type="body" sz="half" idx="1"/>
          </p:nvPr>
        </p:nvSpPr>
        <p:spPr>
          <a:xfrm>
            <a:off x="551383" y="1825625"/>
            <a:ext cx="6912769" cy="4351338"/>
          </a:xfrm>
          <a:prstGeom prst="rect">
            <a:avLst/>
          </a:prstGeom>
        </p:spPr>
        <p:txBody>
          <a:bodyPr/>
          <a:lstStyle/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AIA deve começar no início do desenvolvimento dos projetos, para que possa ser útil</a:t>
            </a:r>
            <a:endParaRPr sz="2112"/>
          </a:p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Integrar aspectos econômicos &amp; Avaliação de Impacto Social, bem como avaliação de impactos sobre meio Físico &amp; Natural;</a:t>
            </a:r>
            <a:endParaRPr sz="1320"/>
          </a:p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Avaliação efetuada por uma equipe de especialistas - supervisionada conjuntamente pela autoridade de planejamento &amp; proponente; </a:t>
            </a:r>
            <a:endParaRPr sz="2112"/>
          </a:p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Uma autoridade deve ser responsável por realizar a triagem e comunicar o escopo da AIA</a:t>
            </a:r>
            <a:endParaRPr sz="2112"/>
          </a:p>
          <a:p>
            <a:pPr lvl="1" marL="402336" indent="-201168" defTabSz="804672">
              <a:lnSpc>
                <a:spcPct val="135000"/>
              </a:lnSpc>
              <a:spcBef>
                <a:spcPts val="800"/>
              </a:spcBef>
              <a:defRPr sz="1760"/>
            </a:pPr>
            <a:r>
              <a:t>Aplicada a um número reduzido de projetos.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http://cjme.com/sites/default/files/article/legacy-inline/u15/Asbestos%20Dump-%20submitted-%20asbestos%20waste%20at%20City%20of%20Regina%20dump-%20July%202013.jpg" descr="http://cjme.com/sites/default/files/article/legacy-inline/u15/Asbestos%20Dump-%20submitted-%20asbestos%20waste%20at%20City%20of%20Regina%20dump-%20July%2020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336" y="2060848"/>
            <a:ext cx="2726267" cy="20447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1972 EIA Gilston Asbestos Landfill Site"/>
          <p:cNvSpPr txBox="1"/>
          <p:nvPr/>
        </p:nvSpPr>
        <p:spPr>
          <a:xfrm>
            <a:off x="6344863" y="1191392"/>
            <a:ext cx="583265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1972 EIA Gilston Asbestos Landfill Site</a:t>
            </a:r>
          </a:p>
        </p:txBody>
      </p:sp>
      <p:sp>
        <p:nvSpPr>
          <p:cNvPr id="277" name="Mas alguns exemplos são ‘Melhores se Esquecidos'…"/>
          <p:cNvSpPr txBox="1"/>
          <p:nvPr/>
        </p:nvSpPr>
        <p:spPr>
          <a:xfrm>
            <a:off x="407367" y="163964"/>
            <a:ext cx="9826824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Mas alguns exemplos são ‘Melhores se Esquecidos'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Lições ao longo da História</a:t>
            </a:r>
          </a:p>
        </p:txBody>
      </p:sp>
      <p:pic>
        <p:nvPicPr>
          <p:cNvPr id="278" name="Image result for simple scotland map" descr="Image result for simple scotland ma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424" y="1731748"/>
            <a:ext cx="3380345" cy="424632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Line"/>
          <p:cNvSpPr/>
          <p:nvPr/>
        </p:nvSpPr>
        <p:spPr>
          <a:xfrm flipV="1">
            <a:off x="2873230" y="1930055"/>
            <a:ext cx="3654818" cy="1519681"/>
          </a:xfrm>
          <a:prstGeom prst="line">
            <a:avLst/>
          </a:prstGeom>
          <a:ln w="38100">
            <a:solidFill>
              <a:schemeClr val="accent5"/>
            </a:solidFill>
            <a:miter/>
            <a:head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0" name="Image result for old landfill" descr="Image result for old landfi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2612" y="2968712"/>
            <a:ext cx="3517684" cy="2362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 result for asbestos" descr="Image result for asbesto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00718" y="4367131"/>
            <a:ext cx="2755731" cy="1510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 result for simple scotland map" descr="Image result for simple scotland ma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424" y="1731748"/>
            <a:ext cx="3380345" cy="424632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Line"/>
          <p:cNvSpPr/>
          <p:nvPr/>
        </p:nvSpPr>
        <p:spPr>
          <a:xfrm flipV="1">
            <a:off x="3087747" y="1424757"/>
            <a:ext cx="3368294" cy="2138051"/>
          </a:xfrm>
          <a:prstGeom prst="line">
            <a:avLst/>
          </a:prstGeom>
          <a:ln w="38100">
            <a:solidFill>
              <a:schemeClr val="accent5"/>
            </a:solidFill>
            <a:miter/>
            <a:head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5" name="http://www.uk.airliquide.com/image/photoelement/pj/18/3c/12/67/hazardous-waste-cameo5428405435641517774.jpg" descr="http://www.uk.airliquide.com/image/photoelement/pj/18/3c/12/67/hazardous-waste-cameo542840543564151777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6240" y="1916832"/>
            <a:ext cx="3267076" cy="211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https://s-media-cache-ak0.pinimg.com/736x/9a/60/8c/9a608c9fde94077a30ce33ee0290b6d9.jpg" descr="https://s-media-cache-ak0.pinimg.com/736x/9a/60/8c/9a608c9fde94077a30ce33ee0290b6d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40016" y="4104044"/>
            <a:ext cx="3222626" cy="1886579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1980 EIA Incinerador Municipal de Kelso"/>
          <p:cNvSpPr txBox="1"/>
          <p:nvPr/>
        </p:nvSpPr>
        <p:spPr>
          <a:xfrm>
            <a:off x="6023991" y="1024648"/>
            <a:ext cx="578735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1980 EIA Incinerador Municipal de Kelso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elhores práticas em AIA:  a experiência do Reino Uni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pPr/>
            <a:r>
              <a:t>Melhores práticas em AIA:  a experiência do Reino Unido</a:t>
            </a:r>
          </a:p>
        </p:txBody>
      </p:sp>
      <p:sp>
        <p:nvSpPr>
          <p:cNvPr id="120" name="As origens da minha perspectiva…"/>
          <p:cNvSpPr txBox="1"/>
          <p:nvPr>
            <p:ph type="body" sz="half" idx="1"/>
          </p:nvPr>
        </p:nvSpPr>
        <p:spPr>
          <a:xfrm>
            <a:off x="838199" y="1825625"/>
            <a:ext cx="6553946" cy="4351338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lnSpc>
                <a:spcPct val="81000"/>
              </a:lnSpc>
              <a:spcBef>
                <a:spcPts val="1700"/>
              </a:spcBef>
              <a:defRPr sz="1960"/>
            </a:pPr>
            <a:r>
              <a:t>As origens da minha perspectiva</a:t>
            </a:r>
          </a:p>
          <a:p>
            <a:pPr marL="224027" indent="-224027" defTabSz="896111">
              <a:lnSpc>
                <a:spcPct val="81000"/>
              </a:lnSpc>
              <a:spcBef>
                <a:spcPts val="1700"/>
              </a:spcBef>
              <a:defRPr sz="1960"/>
            </a:pPr>
            <a:r>
              <a:t> A Environment Agency &amp; NEAS (National Environment Assessment Service)</a:t>
            </a:r>
          </a:p>
          <a:p>
            <a:pPr lvl="1" marL="448055" indent="-224027" defTabSz="896111">
              <a:lnSpc>
                <a:spcPct val="81000"/>
              </a:lnSpc>
              <a:spcBef>
                <a:spcPts val="900"/>
              </a:spcBef>
              <a:defRPr sz="1764"/>
            </a:pPr>
            <a:r>
              <a:t>A vida como um ‘</a:t>
            </a:r>
            <a:r>
              <a:rPr i="1"/>
              <a:t>Empreendedor</a:t>
            </a:r>
            <a:r>
              <a:t> do Governo’ na AIA</a:t>
            </a:r>
          </a:p>
          <a:p>
            <a:pPr marL="201625" indent="-201625" defTabSz="896111">
              <a:lnSpc>
                <a:spcPct val="81000"/>
              </a:lnSpc>
              <a:spcBef>
                <a:spcPts val="1700"/>
              </a:spcBef>
              <a:defRPr sz="1960"/>
            </a:pPr>
            <a:r>
              <a:rPr sz="1764"/>
              <a:t>A experiência do Reino Unido (AIA)</a:t>
            </a:r>
          </a:p>
          <a:p>
            <a:pPr lvl="1" marL="448055" indent="-224027" defTabSz="896111">
              <a:lnSpc>
                <a:spcPct val="81000"/>
              </a:lnSpc>
              <a:spcBef>
                <a:spcPts val="900"/>
              </a:spcBef>
              <a:defRPr sz="1764"/>
            </a:pPr>
            <a:r>
              <a:t>1969 - 1988</a:t>
            </a:r>
          </a:p>
          <a:p>
            <a:pPr lvl="1" marL="448055" indent="-224027" defTabSz="896111">
              <a:lnSpc>
                <a:spcPct val="81000"/>
              </a:lnSpc>
              <a:spcBef>
                <a:spcPts val="900"/>
              </a:spcBef>
              <a:defRPr sz="1764"/>
            </a:pPr>
            <a:r>
              <a:t>1988 - 2010</a:t>
            </a:r>
          </a:p>
          <a:p>
            <a:pPr marL="201625" indent="-201625" defTabSz="896111">
              <a:lnSpc>
                <a:spcPct val="81000"/>
              </a:lnSpc>
              <a:spcBef>
                <a:spcPts val="1700"/>
              </a:spcBef>
              <a:defRPr sz="1960"/>
            </a:pPr>
            <a:r>
              <a:rPr sz="1764"/>
              <a:t>O Selo de Qualidade em AIA (Reino Unido)</a:t>
            </a:r>
            <a:r>
              <a:t> </a:t>
            </a:r>
          </a:p>
          <a:p>
            <a:pPr marL="224027" indent="-224027" defTabSz="896111">
              <a:lnSpc>
                <a:spcPct val="81000"/>
              </a:lnSpc>
              <a:spcBef>
                <a:spcPts val="1700"/>
              </a:spcBef>
              <a:defRPr sz="1960"/>
            </a:pPr>
            <a:r>
              <a:t>Iniciativas de melhores práticas</a:t>
            </a:r>
          </a:p>
          <a:p>
            <a:pPr lvl="1" marL="448055" indent="-224027" defTabSz="896111">
              <a:lnSpc>
                <a:spcPct val="81000"/>
              </a:lnSpc>
              <a:spcBef>
                <a:spcPts val="900"/>
              </a:spcBef>
              <a:defRPr sz="1764"/>
            </a:pPr>
            <a:r>
              <a:t>Foco na cultura e na gestão</a:t>
            </a:r>
          </a:p>
          <a:p>
            <a:pPr marL="224027" indent="-224027" defTabSz="896111">
              <a:lnSpc>
                <a:spcPct val="81000"/>
              </a:lnSpc>
              <a:spcBef>
                <a:spcPts val="1700"/>
              </a:spcBef>
              <a:defRPr sz="1960"/>
            </a:pPr>
            <a:r>
              <a:t> Conclusões</a:t>
            </a:r>
          </a:p>
        </p:txBody>
      </p:sp>
      <p:pic>
        <p:nvPicPr>
          <p:cNvPr id="121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6200" y="1825624"/>
            <a:ext cx="3607575" cy="3619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1988 - 2016"/>
          <p:cNvSpPr txBox="1"/>
          <p:nvPr>
            <p:ph type="title"/>
          </p:nvPr>
        </p:nvSpPr>
        <p:spPr>
          <a:xfrm>
            <a:off x="335359" y="258233"/>
            <a:ext cx="8596670" cy="762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1988 - 2016</a:t>
            </a:r>
          </a:p>
        </p:txBody>
      </p:sp>
      <p:sp>
        <p:nvSpPr>
          <p:cNvPr id="290" name="1980-85:  Europa - Nenhuma abordagem consensuada…"/>
          <p:cNvSpPr txBox="1"/>
          <p:nvPr>
            <p:ph type="body" idx="1"/>
          </p:nvPr>
        </p:nvSpPr>
        <p:spPr>
          <a:xfrm>
            <a:off x="335359" y="1412775"/>
            <a:ext cx="7704858" cy="4663545"/>
          </a:xfrm>
          <a:prstGeom prst="rect">
            <a:avLst/>
          </a:prstGeom>
        </p:spPr>
        <p:txBody>
          <a:bodyPr/>
          <a:lstStyle/>
          <a:p>
            <a:pPr marL="219455" indent="-219455" defTabSz="877823">
              <a:spcBef>
                <a:spcPts val="1700"/>
              </a:spcBef>
              <a:defRPr sz="1919"/>
            </a:pPr>
            <a:r>
              <a:t>1980-85:  Europa - Nenhuma abordagem consensuada </a:t>
            </a:r>
          </a:p>
          <a:p>
            <a:pPr marL="219455" indent="-219455" defTabSz="877823">
              <a:spcBef>
                <a:spcPts val="1700"/>
              </a:spcBef>
              <a:defRPr sz="1919"/>
            </a:pPr>
            <a:r>
              <a:t>Alguns Estados Membro desenvolvem regulações próprias de AIA</a:t>
            </a:r>
          </a:p>
          <a:p>
            <a:pPr marL="219455" indent="-219455" defTabSz="877823">
              <a:spcBef>
                <a:spcPts val="1700"/>
              </a:spcBef>
              <a:defRPr sz="1919"/>
            </a:pPr>
            <a:r>
              <a:t>Esboço final da União Europeia aprovado em 1985</a:t>
            </a:r>
          </a:p>
          <a:p>
            <a:pPr marL="219455" indent="-219455" defTabSz="877823">
              <a:spcBef>
                <a:spcPts val="1700"/>
              </a:spcBef>
              <a:defRPr sz="1919"/>
            </a:pPr>
            <a:r>
              <a:t>1985 – EU Directive 85/337/EEC estabelece 3 anos para que os Estados Membro implementem a AIA </a:t>
            </a:r>
          </a:p>
          <a:p>
            <a:pPr marL="219455" indent="-219455" defTabSz="877823">
              <a:spcBef>
                <a:spcPts val="1700"/>
              </a:spcBef>
              <a:defRPr sz="1919"/>
            </a:pPr>
            <a:r>
              <a:t>Governo do Reino Unido resiste à introdução formal da AIA</a:t>
            </a:r>
          </a:p>
          <a:p>
            <a:pPr marL="219455" indent="-219455" defTabSz="877823">
              <a:spcBef>
                <a:spcPts val="1700"/>
              </a:spcBef>
              <a:defRPr sz="1919"/>
            </a:pPr>
            <a:r>
              <a:t>a regulamentação do Reino Unido é transformada em lei em 1988</a:t>
            </a:r>
          </a:p>
          <a:p>
            <a:pPr marL="219455" indent="-219455" defTabSz="877823">
              <a:spcBef>
                <a:spcPts val="1700"/>
              </a:spcBef>
              <a:defRPr sz="1919"/>
            </a:pPr>
            <a:r>
              <a:t>Abordagem baseada em tipologias/setores</a:t>
            </a:r>
          </a:p>
          <a:p>
            <a:pPr marL="219455" indent="-219455" defTabSz="877823">
              <a:spcBef>
                <a:spcPts val="1700"/>
              </a:spcBef>
              <a:defRPr sz="1919"/>
            </a:pPr>
            <a:r>
              <a:t>Lacunas em relação às leis da UE levam a uma série de novos regulamentos. </a:t>
            </a:r>
          </a:p>
        </p:txBody>
      </p:sp>
      <p:pic>
        <p:nvPicPr>
          <p:cNvPr id="291" name="http://www.niplanningpermission.co.uk/PMDSwitchgear/UserFiles/Image/Planning_Application_Approved.jpg" descr="http://www.niplanningpermission.co.uk/PMDSwitchgear/UserFiles/Image/Planning_Application_Approv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4441" y="4072466"/>
            <a:ext cx="3381376" cy="238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https://bffarchitects.files.wordpress.com/2012/01/tnc019c-colourillustration_r.jpg" descr="https://bffarchitects.files.wordpress.com/2012/01/tnc019c-colourillustration_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5174" y="1109132"/>
            <a:ext cx="3372693" cy="2785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Um olhar sobre as melhores práticas em AIA no Reino Unido"/>
          <p:cNvSpPr txBox="1"/>
          <p:nvPr>
            <p:ph type="ctrTitle"/>
          </p:nvPr>
        </p:nvSpPr>
        <p:spPr>
          <a:xfrm>
            <a:off x="191344" y="4797152"/>
            <a:ext cx="12000656" cy="641351"/>
          </a:xfrm>
          <a:prstGeom prst="rect">
            <a:avLst/>
          </a:prstGeom>
        </p:spPr>
        <p:txBody>
          <a:bodyPr/>
          <a:lstStyle>
            <a:lvl1pPr defTabSz="758951">
              <a:defRPr sz="3320"/>
            </a:lvl1pPr>
          </a:lstStyle>
          <a:p>
            <a:pPr/>
            <a:r>
              <a:t>Um olhar sobre as melhores práticas em AIA no Reino Unido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Its all about Risk &amp; Corporate Reputation"/>
          <p:cNvSpPr txBox="1"/>
          <p:nvPr>
            <p:ph type="title"/>
          </p:nvPr>
        </p:nvSpPr>
        <p:spPr>
          <a:xfrm>
            <a:off x="1703389" y="333375"/>
            <a:ext cx="8709026" cy="711200"/>
          </a:xfrm>
          <a:prstGeom prst="rect">
            <a:avLst/>
          </a:prstGeom>
        </p:spPr>
        <p:txBody>
          <a:bodyPr/>
          <a:lstStyle/>
          <a:p>
            <a:pPr>
              <a:defRPr b="1" sz="2400">
                <a:solidFill>
                  <a:srgbClr val="3D372E"/>
                </a:solidFill>
              </a:defRPr>
            </a:pPr>
            <a:r>
              <a:t>Its all about Risk &amp; Corporate Reputation</a:t>
            </a:r>
            <a:r>
              <a:rPr sz="280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297" name="Boas Decisões realizadas durante a fase de escopo…"/>
          <p:cNvSpPr txBox="1"/>
          <p:nvPr>
            <p:ph type="body" sz="half" idx="1"/>
          </p:nvPr>
        </p:nvSpPr>
        <p:spPr>
          <a:xfrm>
            <a:off x="695399" y="1628799"/>
            <a:ext cx="7848874" cy="3960814"/>
          </a:xfrm>
          <a:prstGeom prst="rect">
            <a:avLst/>
          </a:prstGeom>
        </p:spPr>
        <p:txBody>
          <a:bodyPr/>
          <a:lstStyle/>
          <a:p>
            <a:pPr marL="189737" indent="-189737" defTabSz="758951">
              <a:lnSpc>
                <a:spcPct val="120000"/>
              </a:lnSpc>
              <a:spcBef>
                <a:spcPts val="900"/>
              </a:spcBef>
              <a:defRPr b="1" sz="1660"/>
            </a:pPr>
            <a:r>
              <a:t>Boas Decisões realizadas durante a fase de escopo</a:t>
            </a:r>
          </a:p>
          <a:p>
            <a:pPr marL="189737" indent="-189737" defTabSz="758951">
              <a:lnSpc>
                <a:spcPct val="120000"/>
              </a:lnSpc>
              <a:spcBef>
                <a:spcPts val="900"/>
              </a:spcBef>
              <a:defRPr b="1" sz="1660"/>
            </a:pPr>
            <a:r>
              <a:t>Modificações nas decisões que resultaram da AIA </a:t>
            </a:r>
          </a:p>
          <a:p>
            <a:pPr marL="189737" indent="-189737" defTabSz="758951">
              <a:lnSpc>
                <a:spcPct val="120000"/>
              </a:lnSpc>
              <a:spcBef>
                <a:spcPts val="900"/>
              </a:spcBef>
              <a:defRPr b="1" sz="1660"/>
            </a:pPr>
            <a:r>
              <a:t>Riscos evitados/reduzidos por meio da AIA</a:t>
            </a:r>
          </a:p>
          <a:p>
            <a:pPr marL="189737" indent="-189737" defTabSz="758951">
              <a:lnSpc>
                <a:spcPct val="120000"/>
              </a:lnSpc>
              <a:spcBef>
                <a:spcPts val="900"/>
              </a:spcBef>
              <a:defRPr b="1" sz="1660"/>
            </a:pPr>
            <a:r>
              <a:t>Proteção à reputaçào por meio de Boas Práticas na Consulta pública </a:t>
            </a:r>
          </a:p>
          <a:p>
            <a:pPr marL="189737" indent="-189737" defTabSz="758951">
              <a:lnSpc>
                <a:spcPct val="120000"/>
              </a:lnSpc>
              <a:spcBef>
                <a:spcPts val="900"/>
              </a:spcBef>
              <a:defRPr b="1" sz="1660"/>
            </a:pPr>
            <a:r>
              <a:t>Mecanismos de prestação de contas à sociedade e Governança passam a ser corretamente aplicados </a:t>
            </a:r>
          </a:p>
          <a:p>
            <a:pPr marL="189737" indent="-189737" defTabSz="758951">
              <a:lnSpc>
                <a:spcPct val="120000"/>
              </a:lnSpc>
              <a:spcBef>
                <a:spcPts val="900"/>
              </a:spcBef>
              <a:defRPr b="1" sz="1660"/>
            </a:pPr>
            <a:r>
              <a:t>Aumento da Sustentabilidade nos Projetos</a:t>
            </a:r>
          </a:p>
          <a:p>
            <a:pPr marL="189737" indent="-189737" defTabSz="758951">
              <a:lnSpc>
                <a:spcPct val="120000"/>
              </a:lnSpc>
              <a:spcBef>
                <a:spcPts val="900"/>
              </a:spcBef>
              <a:defRPr b="1" sz="1660"/>
            </a:pPr>
            <a:r>
              <a:t>Cumprimento das Políticas Ambientais</a:t>
            </a:r>
          </a:p>
          <a:p>
            <a:pPr marL="189737" indent="-189737" defTabSz="758951">
              <a:lnSpc>
                <a:spcPct val="120000"/>
              </a:lnSpc>
              <a:spcBef>
                <a:spcPts val="900"/>
              </a:spcBef>
              <a:defRPr b="1" sz="1660"/>
            </a:pPr>
            <a:r>
              <a:t>Inserção dos aspectos ambientais no processo de planejamento</a:t>
            </a:r>
          </a:p>
        </p:txBody>
      </p:sp>
      <p:sp>
        <p:nvSpPr>
          <p:cNvPr id="298" name="Elementos de melhores práticas que são difíceis de quantificar"/>
          <p:cNvSpPr txBox="1"/>
          <p:nvPr/>
        </p:nvSpPr>
        <p:spPr>
          <a:xfrm>
            <a:off x="767407" y="813105"/>
            <a:ext cx="10441162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800">
                <a:solidFill>
                  <a:srgbClr val="E0ECE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Elementos de melhores práticas que são difíceis de quantificar</a:t>
            </a:r>
          </a:p>
        </p:txBody>
      </p:sp>
      <p:pic>
        <p:nvPicPr>
          <p:cNvPr id="299" name="image49.gif" descr="image49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8328" y="1700808"/>
            <a:ext cx="2592289" cy="2592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elo de Qualidade na AIA  Construindo a confiança com as Comunidades através do aumento da consistência na abordagem adotada"/>
          <p:cNvSpPr txBox="1"/>
          <p:nvPr>
            <p:ph type="title"/>
          </p:nvPr>
        </p:nvSpPr>
        <p:spPr>
          <a:xfrm>
            <a:off x="695400" y="365125"/>
            <a:ext cx="10658400" cy="1145225"/>
          </a:xfrm>
          <a:prstGeom prst="rect">
            <a:avLst/>
          </a:prstGeom>
        </p:spPr>
        <p:txBody>
          <a:bodyPr/>
          <a:lstStyle/>
          <a:p>
            <a:pPr/>
            <a:r>
              <a:t>Selo de Qualidade na AIA </a:t>
            </a:r>
            <a:br/>
            <a:r>
              <a:rPr sz="2000"/>
              <a:t>Construindo a confiança com as Comunidades através do aumento da consistência na abordagem adotada</a:t>
            </a:r>
          </a:p>
        </p:txBody>
      </p:sp>
      <p:sp>
        <p:nvSpPr>
          <p:cNvPr id="304" name="Esquema voluntário para proponentes e consultorias no Reino Unido…"/>
          <p:cNvSpPr txBox="1"/>
          <p:nvPr>
            <p:ph type="body" sz="half" idx="1"/>
          </p:nvPr>
        </p:nvSpPr>
        <p:spPr>
          <a:xfrm>
            <a:off x="695399" y="1880826"/>
            <a:ext cx="7418042" cy="3744418"/>
          </a:xfrm>
          <a:prstGeom prst="rect">
            <a:avLst/>
          </a:prstGeom>
        </p:spPr>
        <p:txBody>
          <a:bodyPr/>
          <a:lstStyle/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Esquema voluntário para proponentes e consultorias no Reino Unido  </a:t>
            </a:r>
          </a:p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50+ organizações</a:t>
            </a:r>
          </a:p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Compromisso com a excelência em suas atividades relacionadas à AIA </a:t>
            </a:r>
          </a:p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Verificação independente </a:t>
            </a:r>
          </a:p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Abordagem sistêmica para a melhoria contínua na prática da AIA</a:t>
            </a:r>
          </a:p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Baseada na revisão do desempenho da AIA</a:t>
            </a:r>
          </a:p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Aprendizagem integrada, por meio da rede que envolve o Selo de Qualidade </a:t>
            </a:r>
          </a:p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Aumento nas competências profissionais</a:t>
            </a:r>
          </a:p>
          <a:p>
            <a:pPr marL="214884" indent="-214884" defTabSz="859536">
              <a:lnSpc>
                <a:spcPct val="72000"/>
              </a:lnSpc>
              <a:spcBef>
                <a:spcPts val="1600"/>
              </a:spcBef>
              <a:defRPr sz="1598"/>
            </a:pPr>
            <a:r>
              <a:t>Aprendizagem dentro de disciplinas Novas &amp; Tradicionais, setores em desenvolvimento, processos e aplicações </a:t>
            </a:r>
          </a:p>
        </p:txBody>
      </p:sp>
      <p:pic>
        <p:nvPicPr>
          <p:cNvPr id="305" name="image50.png" descr="image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328" y="2132856"/>
            <a:ext cx="2448273" cy="2448273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Certificado No.1 – NEAS"/>
          <p:cNvSpPr txBox="1"/>
          <p:nvPr/>
        </p:nvSpPr>
        <p:spPr>
          <a:xfrm>
            <a:off x="8905527" y="4699573"/>
            <a:ext cx="303022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Certificado No.1 – NEAS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7 Compromissos com a AIA"/>
          <p:cNvSpPr txBox="1"/>
          <p:nvPr>
            <p:ph type="title"/>
          </p:nvPr>
        </p:nvSpPr>
        <p:spPr>
          <a:xfrm>
            <a:off x="651247" y="404664"/>
            <a:ext cx="5758484" cy="1145225"/>
          </a:xfrm>
          <a:prstGeom prst="rect">
            <a:avLst/>
          </a:prstGeom>
        </p:spPr>
        <p:txBody>
          <a:bodyPr/>
          <a:lstStyle/>
          <a:p>
            <a:pPr/>
            <a:r>
              <a:t>7 Compromissos com a AIA</a:t>
            </a:r>
          </a:p>
        </p:txBody>
      </p:sp>
      <p:sp>
        <p:nvSpPr>
          <p:cNvPr id="309" name="1.   Gestão do processo de AIA…"/>
          <p:cNvSpPr txBox="1"/>
          <p:nvPr>
            <p:ph type="body" idx="1"/>
          </p:nvPr>
        </p:nvSpPr>
        <p:spPr>
          <a:xfrm>
            <a:off x="623392" y="1825625"/>
            <a:ext cx="11017224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 sz="1800"/>
            </a:pPr>
            <a:r>
              <a:t>1.   Gestão do processo de AIA</a:t>
            </a:r>
          </a:p>
          <a:p>
            <a:pPr>
              <a:lnSpc>
                <a:spcPct val="81000"/>
              </a:lnSpc>
              <a:defRPr b="1" sz="1800"/>
            </a:pPr>
            <a:r>
              <a:t>2.   Capacidades da equipe de AIA</a:t>
            </a:r>
          </a:p>
          <a:p>
            <a:pPr>
              <a:lnSpc>
                <a:spcPct val="81000"/>
              </a:lnSpc>
              <a:defRPr b="1" sz="1800"/>
            </a:pPr>
            <a:r>
              <a:t>3.   Cumprimento dos requisitos legais</a:t>
            </a:r>
          </a:p>
          <a:p>
            <a:pPr>
              <a:lnSpc>
                <a:spcPct val="81000"/>
              </a:lnSpc>
              <a:defRPr b="1" sz="1800"/>
            </a:pPr>
            <a:r>
              <a:t>4.   Contexto &amp; influência da AIA </a:t>
            </a:r>
          </a:p>
          <a:p>
            <a:pPr>
              <a:lnSpc>
                <a:spcPct val="81000"/>
              </a:lnSpc>
              <a:defRPr b="1" sz="1800"/>
            </a:pPr>
            <a:r>
              <a:t>5.   Conteúdo da AIA </a:t>
            </a:r>
          </a:p>
          <a:p>
            <a:pPr>
              <a:lnSpc>
                <a:spcPct val="81000"/>
              </a:lnSpc>
              <a:defRPr b="1" sz="1800"/>
            </a:pPr>
            <a:r>
              <a:t>6.   Apresentação da AIA</a:t>
            </a:r>
          </a:p>
          <a:p>
            <a:pPr>
              <a:lnSpc>
                <a:spcPct val="81000"/>
              </a:lnSpc>
              <a:defRPr b="1" sz="1800"/>
            </a:pPr>
            <a:r>
              <a:t>7.   Aperfeiçoamento da prática da AIA</a:t>
            </a: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  <a:r>
              <a:t>Todos os compromissos são revisados anualmente, e caso não estejam adequados as organizações são demarcadas com um fator de risco sujeitas ao estabelecimento de um Plano de Melhorias</a:t>
            </a:r>
          </a:p>
        </p:txBody>
      </p:sp>
      <p:pic>
        <p:nvPicPr>
          <p:cNvPr id="310" name="image50.png" descr="image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304" y="1700808"/>
            <a:ext cx="2376265" cy="2376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"/>
          <p:cNvSpPr/>
          <p:nvPr/>
        </p:nvSpPr>
        <p:spPr>
          <a:xfrm>
            <a:off x="1562100" y="2046751"/>
            <a:ext cx="2608263" cy="213176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3" name="Atuando para o aperfeiçoamento do desempenho da AIA"/>
          <p:cNvSpPr txBox="1"/>
          <p:nvPr/>
        </p:nvSpPr>
        <p:spPr>
          <a:xfrm>
            <a:off x="335359" y="250503"/>
            <a:ext cx="91453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Atuando para o aperfeiçoamento do desempenho da AIA</a:t>
            </a:r>
          </a:p>
        </p:txBody>
      </p:sp>
      <p:sp>
        <p:nvSpPr>
          <p:cNvPr id="314" name="Observações:…"/>
          <p:cNvSpPr txBox="1"/>
          <p:nvPr/>
        </p:nvSpPr>
        <p:spPr>
          <a:xfrm>
            <a:off x="208235" y="4653260"/>
            <a:ext cx="5832650" cy="173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spcBef>
                <a:spcPts val="400"/>
              </a:spcBef>
              <a:defRPr b="1" sz="1700">
                <a:solidFill>
                  <a:srgbClr val="FFFFFF"/>
                </a:solidFill>
              </a:defRPr>
            </a:pPr>
            <a:r>
              <a:t>Observações</a:t>
            </a:r>
            <a:r>
              <a:rPr b="0"/>
              <a:t>:</a:t>
            </a:r>
          </a:p>
          <a:p>
            <a:pPr defTabSz="457200">
              <a:spcBef>
                <a:spcPts val="400"/>
              </a:spcBef>
              <a:defRPr sz="1700">
                <a:solidFill>
                  <a:srgbClr val="FFFFFF"/>
                </a:solidFill>
              </a:defRPr>
            </a:pPr>
            <a:r>
              <a:t>Um número grande de reprovações leva a um </a:t>
            </a:r>
            <a:r>
              <a:rPr b="1" i="1"/>
              <a:t>plano de melhorias </a:t>
            </a:r>
            <a:r>
              <a:t>formal</a:t>
            </a:r>
            <a:endParaRPr b="1"/>
          </a:p>
          <a:p>
            <a:pPr defTabSz="457200">
              <a:spcBef>
                <a:spcPts val="400"/>
              </a:spcBef>
              <a:defRPr sz="1700">
                <a:solidFill>
                  <a:srgbClr val="FFFFFF"/>
                </a:solidFill>
              </a:defRPr>
            </a:pPr>
            <a:r>
              <a:t>Um número menor implica em </a:t>
            </a:r>
            <a:r>
              <a:rPr i="1"/>
              <a:t>recomendações</a:t>
            </a:r>
            <a:r>
              <a:t> sobre como avançar na qualidade do processo de AIA</a:t>
            </a:r>
          </a:p>
        </p:txBody>
      </p:sp>
      <p:graphicFrame>
        <p:nvGraphicFramePr>
          <p:cNvPr id="315" name="Uso efetivo de ilustrações nos sumários não técnicos"/>
          <p:cNvGraphicFramePr/>
          <p:nvPr/>
        </p:nvGraphicFramePr>
        <p:xfrm>
          <a:off x="6329132" y="1032407"/>
          <a:ext cx="5520830" cy="491883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16" name="Sumário não técnico"/>
          <p:cNvGraphicFramePr/>
          <p:nvPr/>
        </p:nvGraphicFramePr>
        <p:xfrm>
          <a:off x="1749711" y="1447004"/>
          <a:ext cx="2271713" cy="274875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"/>
          <p:cNvSpPr/>
          <p:nvPr/>
        </p:nvSpPr>
        <p:spPr>
          <a:xfrm>
            <a:off x="6629400" y="2363117"/>
            <a:ext cx="4886772" cy="381149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1" name="Seis áreas de atuação"/>
          <p:cNvSpPr txBox="1"/>
          <p:nvPr>
            <p:ph type="title"/>
          </p:nvPr>
        </p:nvSpPr>
        <p:spPr>
          <a:xfrm>
            <a:off x="3215680" y="476672"/>
            <a:ext cx="5850273" cy="648073"/>
          </a:xfrm>
          <a:prstGeom prst="rect">
            <a:avLst/>
          </a:prstGeom>
        </p:spPr>
        <p:txBody>
          <a:bodyPr/>
          <a:lstStyle/>
          <a:p>
            <a:pPr/>
            <a:r>
              <a:t>Seis áreas de atuação</a:t>
            </a:r>
          </a:p>
        </p:txBody>
      </p:sp>
      <p:sp>
        <p:nvSpPr>
          <p:cNvPr id="322" name="Comunicação do valor agregado a partir da AIA…"/>
          <p:cNvSpPr txBox="1"/>
          <p:nvPr>
            <p:ph type="body" sz="half" idx="1"/>
          </p:nvPr>
        </p:nvSpPr>
        <p:spPr>
          <a:xfrm>
            <a:off x="479375" y="2636911"/>
            <a:ext cx="5328594" cy="3312369"/>
          </a:xfrm>
          <a:prstGeom prst="rect">
            <a:avLst/>
          </a:prstGeom>
        </p:spPr>
        <p:txBody>
          <a:bodyPr/>
          <a:lstStyle/>
          <a:p>
            <a:pPr lvl="1" marL="393192" indent="-196596" defTabSz="786384">
              <a:spcBef>
                <a:spcPts val="800"/>
              </a:spcBef>
              <a:defRPr sz="2064"/>
            </a:pPr>
            <a:r>
              <a:t>Comunicação do valor agregado a partir da AIA </a:t>
            </a:r>
            <a:endParaRPr sz="1548"/>
          </a:p>
          <a:p>
            <a:pPr lvl="1" marL="393192" indent="-196596" defTabSz="786384">
              <a:spcBef>
                <a:spcPts val="800"/>
              </a:spcBef>
              <a:defRPr sz="2064"/>
            </a:pPr>
            <a:r>
              <a:t>Reconhecimento das eficiências</a:t>
            </a:r>
            <a:endParaRPr sz="1548"/>
          </a:p>
          <a:p>
            <a:pPr lvl="1" marL="393192" indent="-196596" defTabSz="786384">
              <a:spcBef>
                <a:spcPts val="800"/>
              </a:spcBef>
              <a:defRPr sz="2064"/>
            </a:pPr>
            <a:r>
              <a:t>Desenvolvimento de novas parcerias</a:t>
            </a:r>
            <a:endParaRPr sz="1548"/>
          </a:p>
          <a:p>
            <a:pPr lvl="1" marL="393192" indent="-196596" defTabSz="786384">
              <a:spcBef>
                <a:spcPts val="800"/>
              </a:spcBef>
              <a:defRPr b="1" sz="2064"/>
            </a:pPr>
            <a:r>
              <a:t>Engajamento de comunidades </a:t>
            </a:r>
            <a:endParaRPr sz="1548"/>
          </a:p>
          <a:p>
            <a:pPr lvl="1" marL="393192" indent="-196596" defTabSz="786384">
              <a:spcBef>
                <a:spcPts val="800"/>
              </a:spcBef>
              <a:defRPr sz="2064"/>
            </a:pPr>
            <a:r>
              <a:t>Enfrentamento de questões complicadas</a:t>
            </a:r>
            <a:endParaRPr sz="1548"/>
          </a:p>
          <a:p>
            <a:pPr lvl="1" marL="393192" indent="-196596" defTabSz="786384">
              <a:spcBef>
                <a:spcPts val="800"/>
              </a:spcBef>
              <a:defRPr sz="2064"/>
            </a:pPr>
            <a:r>
              <a:t>Prolongamento dos resultados ambientais</a:t>
            </a:r>
          </a:p>
        </p:txBody>
      </p:sp>
      <p:graphicFrame>
        <p:nvGraphicFramePr>
          <p:cNvPr id="323" name="Consulta"/>
          <p:cNvGraphicFramePr/>
          <p:nvPr/>
        </p:nvGraphicFramePr>
        <p:xfrm>
          <a:off x="6666269" y="2042353"/>
          <a:ext cx="4501485" cy="450148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324" name="image50.png" descr="image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376" y="217658"/>
            <a:ext cx="1440160" cy="1440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he ‘Cost’ of Consultation Case Study: Ronachan windfarm"/>
          <p:cNvSpPr txBox="1"/>
          <p:nvPr>
            <p:ph type="title"/>
          </p:nvPr>
        </p:nvSpPr>
        <p:spPr>
          <a:xfrm>
            <a:off x="838200" y="365125"/>
            <a:ext cx="10515600" cy="831627"/>
          </a:xfrm>
          <a:prstGeom prst="rect">
            <a:avLst/>
          </a:prstGeom>
        </p:spPr>
        <p:txBody>
          <a:bodyPr/>
          <a:lstStyle/>
          <a:p>
            <a:pPr defTabSz="502920">
              <a:defRPr sz="1650"/>
            </a:pPr>
            <a:br/>
            <a:r>
              <a:t>T</a:t>
            </a:r>
            <a:r>
              <a:rPr i="1"/>
              <a:t>he ‘Cost’ of Consultation</a:t>
            </a:r>
            <a:br>
              <a:rPr i="1"/>
            </a:br>
            <a:r>
              <a:t>Case Study: Ronachan windfarm </a:t>
            </a:r>
          </a:p>
        </p:txBody>
      </p:sp>
      <p:pic>
        <p:nvPicPr>
          <p:cNvPr id="327" name="Image result for wind farm access road" descr="Image result for wind farm access roa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1772816"/>
            <a:ext cx="5715001" cy="3619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Rota de acesso proposta…"/>
          <p:cNvSpPr txBox="1"/>
          <p:nvPr/>
        </p:nvSpPr>
        <p:spPr>
          <a:xfrm>
            <a:off x="6466175" y="1916832"/>
            <a:ext cx="5390466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Rota de acesso proposta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	$250k estudo de concepção da rota (consultor) 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	3 milhas	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	$4 milhões estimados (construção)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	$125k aquisição dos terrenos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	$?  custos de movimentação de terra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	Aspectos relacionados à qualidade da água</a:t>
            </a:r>
          </a:p>
          <a:p>
            <a:pPr>
              <a:defRPr sz="2000">
                <a:solidFill>
                  <a:srgbClr val="FFFFFF"/>
                </a:solidFill>
              </a:defRPr>
            </a:pP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	4 meses em elaboração (projeto)</a:t>
            </a:r>
            <a:r>
              <a:rPr sz="180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O ‘Custo’ da consulta pública"/>
          <p:cNvSpPr txBox="1"/>
          <p:nvPr>
            <p:ph type="title"/>
          </p:nvPr>
        </p:nvSpPr>
        <p:spPr>
          <a:xfrm>
            <a:off x="838200" y="365125"/>
            <a:ext cx="10515600" cy="831627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r>
              <a:t>O ‘Custo’ da consulta pública</a:t>
            </a:r>
          </a:p>
        </p:txBody>
      </p:sp>
      <p:sp>
        <p:nvSpPr>
          <p:cNvPr id="331" name="$10k destinado à consulta pública"/>
          <p:cNvSpPr txBox="1"/>
          <p:nvPr/>
        </p:nvSpPr>
        <p:spPr>
          <a:xfrm>
            <a:off x="824854" y="5733255"/>
            <a:ext cx="518457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$10k destinado à consulta pública</a:t>
            </a:r>
          </a:p>
        </p:txBody>
      </p:sp>
      <p:pic>
        <p:nvPicPr>
          <p:cNvPr id="332" name="Image result for forestry track construction" descr="Image result for forestry track construc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016" y="1795210"/>
            <a:ext cx="4524376" cy="339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 result for village hall consultation" descr="Image result for village hall consultatio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854" y="1700808"/>
            <a:ext cx="4504235" cy="3378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Melhor Prática: Administrador da A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Melhor Prática: Administrador da AIA </a:t>
            </a:r>
          </a:p>
        </p:txBody>
      </p:sp>
      <p:sp>
        <p:nvSpPr>
          <p:cNvPr id="336" name="Parte do staff da equipe de AIA da NEAS EIA treinada em 6Sigma…"/>
          <p:cNvSpPr txBox="1"/>
          <p:nvPr>
            <p:ph type="body" idx="1"/>
          </p:nvPr>
        </p:nvSpPr>
        <p:spPr>
          <a:xfrm>
            <a:off x="551383" y="1772816"/>
            <a:ext cx="10515601" cy="4351338"/>
          </a:xfrm>
          <a:prstGeom prst="rect">
            <a:avLst/>
          </a:prstGeom>
        </p:spPr>
        <p:txBody>
          <a:bodyPr/>
          <a:lstStyle/>
          <a:p>
            <a:pPr marL="214884" indent="-214884" defTabSz="859536">
              <a:spcBef>
                <a:spcPts val="1600"/>
              </a:spcBef>
              <a:defRPr sz="1879"/>
            </a:pPr>
            <a:r>
              <a:t>Parte do </a:t>
            </a:r>
            <a:r>
              <a:rPr i="1"/>
              <a:t>staff </a:t>
            </a:r>
            <a:r>
              <a:t>da equipe de AIA da NEAS EIA treinada em 6Sigma</a:t>
            </a:r>
          </a:p>
          <a:p>
            <a:pPr lvl="1" marL="429768" indent="-214884" defTabSz="859536">
              <a:spcBef>
                <a:spcPts val="900"/>
              </a:spcBef>
              <a:defRPr sz="1692"/>
            </a:pPr>
            <a:r>
              <a:t>Conduz a aperfeiçoamento contínuo por meio de uma abordagem disciplinada </a:t>
            </a:r>
            <a:br/>
            <a:r>
              <a:t>e baseada em informação</a:t>
            </a:r>
          </a:p>
          <a:p>
            <a:pPr lvl="1" marL="429768" indent="-214884" defTabSz="859536">
              <a:spcBef>
                <a:spcPts val="900"/>
              </a:spcBef>
              <a:defRPr sz="1692"/>
            </a:pPr>
          </a:p>
          <a:p>
            <a:pPr marL="214884" indent="-214884" defTabSz="859536">
              <a:spcBef>
                <a:spcPts val="1600"/>
              </a:spcBef>
              <a:defRPr sz="1879"/>
            </a:pPr>
            <a:r>
              <a:t>Todo o </a:t>
            </a:r>
            <a:r>
              <a:rPr i="1"/>
              <a:t>staff</a:t>
            </a:r>
            <a:r>
              <a:t> da NEAS é treinado no modelo de gestão de projetos </a:t>
            </a:r>
            <a:br/>
            <a:r>
              <a:t>PRINCE2</a:t>
            </a:r>
          </a:p>
          <a:p>
            <a:pPr lvl="1" marL="429768" indent="-214884" defTabSz="859536">
              <a:spcBef>
                <a:spcPts val="900"/>
              </a:spcBef>
              <a:defRPr sz="1692"/>
            </a:pPr>
            <a:r>
              <a:t>Somos parte do processo de projetos </a:t>
            </a:r>
          </a:p>
          <a:p>
            <a:pPr marL="214884" indent="-214884" defTabSz="859536">
              <a:spcBef>
                <a:spcPts val="1600"/>
              </a:spcBef>
              <a:defRPr sz="1879"/>
            </a:pPr>
          </a:p>
          <a:p>
            <a:pPr marL="214884" indent="-214884" defTabSz="859536">
              <a:spcBef>
                <a:spcPts val="1600"/>
              </a:spcBef>
              <a:defRPr sz="1879"/>
            </a:pPr>
            <a:r>
              <a:t>Processos de contratações públicas &amp; editais</a:t>
            </a:r>
          </a:p>
          <a:p>
            <a:pPr marL="214884" indent="-214884" defTabSz="859536">
              <a:spcBef>
                <a:spcPts val="1600"/>
              </a:spcBef>
              <a:defRPr sz="1879"/>
            </a:pPr>
          </a:p>
          <a:p>
            <a:pPr marL="214884" indent="-214884" defTabSz="859536">
              <a:spcBef>
                <a:spcPts val="1600"/>
              </a:spcBef>
              <a:defRPr sz="1879"/>
            </a:pPr>
            <a:r>
              <a:t>O caso de negócios &amp; governança corporativa </a:t>
            </a:r>
          </a:p>
        </p:txBody>
      </p:sp>
      <p:pic>
        <p:nvPicPr>
          <p:cNvPr id="337" name="Image result for lean six sigma" descr="Image result for lean six sigm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7966" y="908311"/>
            <a:ext cx="2035834" cy="2062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 result for prince2 logo" descr="Image result for prince2 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2170" y="3092627"/>
            <a:ext cx="3790951" cy="152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 result for the business case" descr="Image result for the business cas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73803" y="4738103"/>
            <a:ext cx="1920267" cy="1493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7320136" y="1988840"/>
            <a:ext cx="2582417" cy="144016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82988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AIA no nível das “melhores práticas” deve ser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AIA no nível das “melhores práticas” deve ser: </a:t>
            </a:r>
          </a:p>
        </p:txBody>
      </p:sp>
      <p:sp>
        <p:nvSpPr>
          <p:cNvPr id="125" name="Prática…"/>
          <p:cNvSpPr txBox="1"/>
          <p:nvPr>
            <p:ph type="body" sz="half" idx="1"/>
          </p:nvPr>
        </p:nvSpPr>
        <p:spPr>
          <a:xfrm>
            <a:off x="838200" y="1825625"/>
            <a:ext cx="4249688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t>Prática</a:t>
            </a:r>
          </a:p>
          <a:p>
            <a:pPr>
              <a:lnSpc>
                <a:spcPct val="81000"/>
              </a:lnSpc>
            </a:pPr>
            <a:r>
              <a:t>Eficiente</a:t>
            </a:r>
          </a:p>
          <a:p>
            <a:pPr>
              <a:lnSpc>
                <a:spcPct val="81000"/>
              </a:lnSpc>
            </a:pPr>
            <a:r>
              <a:t>Participativa</a:t>
            </a:r>
          </a:p>
          <a:p>
            <a:pPr>
              <a:lnSpc>
                <a:spcPct val="81000"/>
              </a:lnSpc>
            </a:pPr>
            <a:r>
              <a:t>Propositiva</a:t>
            </a:r>
          </a:p>
          <a:p>
            <a:pPr>
              <a:lnSpc>
                <a:spcPct val="81000"/>
              </a:lnSpc>
            </a:pPr>
            <a:r>
              <a:t>Rigorosa</a:t>
            </a:r>
          </a:p>
          <a:p>
            <a:pPr>
              <a:lnSpc>
                <a:spcPct val="81000"/>
              </a:lnSpc>
            </a:pPr>
            <a:r>
              <a:t>Custo-efetiva</a:t>
            </a:r>
          </a:p>
          <a:p>
            <a:pPr>
              <a:lnSpc>
                <a:spcPct val="81000"/>
              </a:lnSpc>
            </a:pPr>
            <a:r>
              <a:t>Focada</a:t>
            </a:r>
          </a:p>
          <a:p>
            <a:pPr>
              <a:lnSpc>
                <a:spcPct val="81000"/>
              </a:lnSpc>
            </a:pPr>
            <a:r>
              <a:t>Adaptativa</a:t>
            </a:r>
          </a:p>
          <a:p>
            <a:pPr>
              <a:lnSpc>
                <a:spcPct val="81000"/>
              </a:lnSpc>
            </a:pPr>
            <a:r>
              <a:t>Interdisciplinar</a:t>
            </a:r>
          </a:p>
        </p:txBody>
      </p:sp>
      <p:pic>
        <p:nvPicPr>
          <p:cNvPr id="126" name="Image result for iaia" descr="Image result for iai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6160" y="2276872"/>
            <a:ext cx="1971676" cy="101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0136" y="3645024"/>
            <a:ext cx="2582417" cy="198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342" name="Double-click to edit"/>
          <p:cNvSpPr txBox="1"/>
          <p:nvPr>
            <p:ph type="body" sz="half" idx="1"/>
          </p:nvPr>
        </p:nvSpPr>
        <p:spPr>
          <a:xfrm>
            <a:off x="1847850" y="1628775"/>
            <a:ext cx="8496300" cy="3505200"/>
          </a:xfrm>
          <a:prstGeom prst="rect">
            <a:avLst/>
          </a:prstGeom>
        </p:spPr>
        <p:txBody>
          <a:bodyPr/>
          <a:lstStyle>
            <a:lvl1pPr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343" name="Melhores projetos: Meio ambiente internalizado no design de projetos"/>
          <p:cNvSpPr txBox="1"/>
          <p:nvPr/>
        </p:nvSpPr>
        <p:spPr>
          <a:xfrm>
            <a:off x="479376" y="404814"/>
            <a:ext cx="1130525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Melhores projetos: Meio ambiente internalizado no </a:t>
            </a:r>
            <a:r>
              <a:rPr i="1"/>
              <a:t>design</a:t>
            </a:r>
            <a:r>
              <a:t> de projetos </a:t>
            </a:r>
          </a:p>
        </p:txBody>
      </p:sp>
      <p:sp>
        <p:nvSpPr>
          <p:cNvPr id="344" name="AIA como um compromisso legal"/>
          <p:cNvSpPr txBox="1"/>
          <p:nvPr/>
        </p:nvSpPr>
        <p:spPr>
          <a:xfrm>
            <a:off x="3009650" y="2055875"/>
            <a:ext cx="2508264" cy="1127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lnSpc>
                <a:spcPct val="97000"/>
              </a:lnSpc>
              <a:spcBef>
                <a:spcPts val="500"/>
              </a:spcBef>
              <a:defRPr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AIA como um compromisso legal</a:t>
            </a:r>
          </a:p>
        </p:txBody>
      </p:sp>
      <p:sp>
        <p:nvSpPr>
          <p:cNvPr id="345" name="AIA como uma ferramenta de design"/>
          <p:cNvSpPr txBox="1"/>
          <p:nvPr/>
        </p:nvSpPr>
        <p:spPr>
          <a:xfrm>
            <a:off x="6786915" y="3780139"/>
            <a:ext cx="2263864" cy="1127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lnSpc>
                <a:spcPct val="97000"/>
              </a:lnSpc>
              <a:spcBef>
                <a:spcPts val="500"/>
              </a:spcBef>
              <a:defRPr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AIA como uma ferramenta de </a:t>
            </a:r>
            <a:r>
              <a:rPr i="1"/>
              <a:t>design</a:t>
            </a:r>
          </a:p>
        </p:txBody>
      </p:sp>
      <p:sp>
        <p:nvSpPr>
          <p:cNvPr id="346" name="Oval"/>
          <p:cNvSpPr/>
          <p:nvPr/>
        </p:nvSpPr>
        <p:spPr>
          <a:xfrm>
            <a:off x="2969666" y="1232562"/>
            <a:ext cx="4248151" cy="3623628"/>
          </a:xfrm>
          <a:prstGeom prst="ellipse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7" name="Oval"/>
          <p:cNvSpPr/>
          <p:nvPr/>
        </p:nvSpPr>
        <p:spPr>
          <a:xfrm>
            <a:off x="5123086" y="2193981"/>
            <a:ext cx="4535489" cy="3599978"/>
          </a:xfrm>
          <a:prstGeom prst="ellipse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8" name="Oval"/>
          <p:cNvSpPr/>
          <p:nvPr/>
        </p:nvSpPr>
        <p:spPr>
          <a:xfrm rot="2220533">
            <a:off x="5378435" y="2236053"/>
            <a:ext cx="1576829" cy="2563619"/>
          </a:xfrm>
          <a:prstGeom prst="ellipse">
            <a:avLst/>
          </a:prstGeom>
          <a:solidFill>
            <a:srgbClr val="FFFF00"/>
          </a:solidFill>
          <a:ln w="12700">
            <a:solidFill>
              <a:srgbClr val="82988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9" name="Restrições…"/>
          <p:cNvSpPr txBox="1"/>
          <p:nvPr/>
        </p:nvSpPr>
        <p:spPr>
          <a:xfrm>
            <a:off x="3694929" y="4917232"/>
            <a:ext cx="4545014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Restrições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Oportunidades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Riscos &amp; Mitigação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Eficiência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Diminuição de litígios com o público</a:t>
            </a:r>
          </a:p>
        </p:txBody>
      </p:sp>
      <p:pic>
        <p:nvPicPr>
          <p:cNvPr id="350" name="Image result for lean six sigma" descr="Image result for lean six sigm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419330"/>
            <a:ext cx="1100584" cy="1115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 result for prince2 logo" descr="Image result for prince2 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16814" y="5858879"/>
            <a:ext cx="1659715" cy="667223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Added Value"/>
          <p:cNvSpPr txBox="1"/>
          <p:nvPr/>
        </p:nvSpPr>
        <p:spPr>
          <a:xfrm>
            <a:off x="5766568" y="3141673"/>
            <a:ext cx="108422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/>
            <a:r>
              <a:t>Added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omerset levels, 2014"/>
          <p:cNvSpPr txBox="1"/>
          <p:nvPr>
            <p:ph type="title"/>
          </p:nvPr>
        </p:nvSpPr>
        <p:spPr>
          <a:xfrm>
            <a:off x="7176120" y="5733255"/>
            <a:ext cx="4608513" cy="64807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Somerset levels, 2014</a:t>
            </a:r>
          </a:p>
        </p:txBody>
      </p:sp>
      <p:pic>
        <p:nvPicPr>
          <p:cNvPr id="357" name="image58.jpg" descr="image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023" y="8321"/>
            <a:ext cx="12192001" cy="567231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‘Projetos de apenas ‘uma opção' – Mantendo sua reputação"/>
          <p:cNvSpPr txBox="1"/>
          <p:nvPr/>
        </p:nvSpPr>
        <p:spPr>
          <a:xfrm>
            <a:off x="263351" y="188639"/>
            <a:ext cx="8928994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‘</a:t>
            </a:r>
            <a:r>
              <a:rPr>
                <a:solidFill>
                  <a:srgbClr val="3D372E"/>
                </a:solidFill>
              </a:rPr>
              <a:t>Projetos de apenas ‘uma opção' – Mantendo sua reputação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 result for great ouse flood aerial" descr="Image result for great ouse flood aeri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7847" y="692695"/>
            <a:ext cx="4197718" cy="3086991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Caso de estudo: Godmanchester Flood Defence Scheme"/>
          <p:cNvSpPr txBox="1"/>
          <p:nvPr>
            <p:ph type="title"/>
          </p:nvPr>
        </p:nvSpPr>
        <p:spPr>
          <a:xfrm>
            <a:off x="308719" y="39477"/>
            <a:ext cx="6723386" cy="687611"/>
          </a:xfrm>
          <a:prstGeom prst="rect">
            <a:avLst/>
          </a:prstGeom>
        </p:spPr>
        <p:txBody>
          <a:bodyPr/>
          <a:lstStyle>
            <a:lvl1pPr defTabSz="758951">
              <a:defRPr sz="2075"/>
            </a:lvl1pPr>
          </a:lstStyle>
          <a:p>
            <a:pPr/>
            <a:r>
              <a:t>Caso de estudo: Godmanchester Flood Defence Scheme</a:t>
            </a:r>
          </a:p>
        </p:txBody>
      </p:sp>
      <p:sp>
        <p:nvSpPr>
          <p:cNvPr id="362" name="Pressão política para a implantação…"/>
          <p:cNvSpPr txBox="1"/>
          <p:nvPr/>
        </p:nvSpPr>
        <p:spPr>
          <a:xfrm>
            <a:off x="280923" y="1196751"/>
            <a:ext cx="4707160" cy="458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 sz="1600">
                <a:solidFill>
                  <a:srgbClr val="FFFFFF"/>
                </a:solidFill>
              </a:defRPr>
            </a:pPr>
            <a:r>
              <a:t>Pressão política para a implantação</a:t>
            </a:r>
            <a:endParaRPr sz="2000"/>
          </a:p>
          <a:p>
            <a:pPr>
              <a:lnSpc>
                <a:spcPct val="120000"/>
              </a:lnSpc>
              <a:spcBef>
                <a:spcPts val="1200"/>
              </a:spcBef>
              <a:defRPr sz="1600">
                <a:solidFill>
                  <a:srgbClr val="FFFFFF"/>
                </a:solidFill>
              </a:defRPr>
            </a:pPr>
            <a:r>
              <a:t>Design do projeto anterior ao início da AIA</a:t>
            </a:r>
            <a:endParaRPr sz="2000"/>
          </a:p>
          <a:p>
            <a:pPr>
              <a:lnSpc>
                <a:spcPct val="120000"/>
              </a:lnSpc>
              <a:spcBef>
                <a:spcPts val="1200"/>
              </a:spcBef>
              <a:defRPr sz="1600">
                <a:solidFill>
                  <a:srgbClr val="FFFFFF"/>
                </a:solidFill>
              </a:defRPr>
            </a:pPr>
            <a:r>
              <a:t>Solução inaceitável para a comunidade </a:t>
            </a:r>
            <a:endParaRPr sz="2000"/>
          </a:p>
          <a:p>
            <a:pPr>
              <a:lnSpc>
                <a:spcPct val="120000"/>
              </a:lnSpc>
              <a:spcBef>
                <a:spcPts val="1200"/>
              </a:spcBef>
              <a:defRPr sz="1600">
                <a:solidFill>
                  <a:srgbClr val="FFFFFF"/>
                </a:solidFill>
              </a:defRPr>
            </a:pPr>
            <a:r>
              <a:t>Projeto 'travado'!</a:t>
            </a:r>
            <a:endParaRPr sz="2000"/>
          </a:p>
          <a:p>
            <a:pPr>
              <a:lnSpc>
                <a:spcPct val="120000"/>
              </a:lnSpc>
              <a:spcBef>
                <a:spcPts val="1200"/>
              </a:spcBef>
              <a:defRPr sz="1600">
                <a:solidFill>
                  <a:srgbClr val="FFFFFF"/>
                </a:solidFill>
              </a:defRPr>
            </a:pPr>
            <a:r>
              <a:t>AIA adotou uma abordagem baseada em consultas públicas </a:t>
            </a:r>
            <a:endParaRPr sz="2000"/>
          </a:p>
          <a:p>
            <a:pPr>
              <a:lnSpc>
                <a:spcPct val="120000"/>
              </a:lnSpc>
              <a:spcBef>
                <a:spcPts val="1200"/>
              </a:spcBef>
              <a:defRPr sz="1600">
                <a:solidFill>
                  <a:srgbClr val="FFFFFF"/>
                </a:solidFill>
              </a:defRPr>
            </a:pPr>
            <a:r>
              <a:t>Re-engenharia, modificações no projeto para atenderem aos objetivos inicialmente estabelecidos e aqueles identificados junto à comunidade </a:t>
            </a:r>
            <a:endParaRPr sz="2000"/>
          </a:p>
          <a:p>
            <a:pPr>
              <a:lnSpc>
                <a:spcPct val="120000"/>
              </a:lnSpc>
              <a:spcBef>
                <a:spcPts val="1200"/>
              </a:spcBef>
              <a:defRPr sz="1600">
                <a:solidFill>
                  <a:srgbClr val="FFFFFF"/>
                </a:solidFill>
              </a:defRPr>
            </a:pPr>
            <a:r>
              <a:t>Aceitação! </a:t>
            </a:r>
            <a:endParaRPr sz="2000"/>
          </a:p>
          <a:p>
            <a:pPr>
              <a:lnSpc>
                <a:spcPct val="120000"/>
              </a:lnSpc>
              <a:spcBef>
                <a:spcPts val="1200"/>
              </a:spcBef>
              <a:defRPr sz="1600">
                <a:solidFill>
                  <a:srgbClr val="FFFFFF"/>
                </a:solidFill>
              </a:defRPr>
            </a:pPr>
            <a:r>
              <a:t>$1.5 milhões de redução de custos</a:t>
            </a:r>
          </a:p>
        </p:txBody>
      </p:sp>
      <p:pic>
        <p:nvPicPr>
          <p:cNvPr id="363" name="Image result for godmanchester" descr="Image result for godmanchest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8419" y="3861048"/>
            <a:ext cx="3769475" cy="2120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 result for godmanchester" descr="Image result for godmanchest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77847" y="3861046"/>
            <a:ext cx="2896625" cy="2120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 result for godmanchester" descr="Image result for godmanchest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97882" y="692697"/>
            <a:ext cx="4180012" cy="3095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rabalhando com outras Agências"/>
          <p:cNvSpPr txBox="1"/>
          <p:nvPr>
            <p:ph type="title"/>
          </p:nvPr>
        </p:nvSpPr>
        <p:spPr>
          <a:xfrm>
            <a:off x="838200" y="365125"/>
            <a:ext cx="10515600" cy="975643"/>
          </a:xfrm>
          <a:prstGeom prst="rect">
            <a:avLst/>
          </a:prstGeom>
        </p:spPr>
        <p:txBody>
          <a:bodyPr/>
          <a:lstStyle/>
          <a:p>
            <a:pPr/>
            <a:r>
              <a:t>Trabalhando com outras Agências</a:t>
            </a:r>
          </a:p>
        </p:txBody>
      </p:sp>
      <p:sp>
        <p:nvSpPr>
          <p:cNvPr id="368" name="Equipes co-localizadas (Regulação &amp; Licenciamento)…"/>
          <p:cNvSpPr txBox="1"/>
          <p:nvPr>
            <p:ph type="body" idx="1"/>
          </p:nvPr>
        </p:nvSpPr>
        <p:spPr>
          <a:xfrm>
            <a:off x="838199" y="1825625"/>
            <a:ext cx="8138122" cy="4351338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Equipes co-localizadas (Regulação &amp; Licenciamento)</a:t>
            </a:r>
          </a:p>
          <a:p>
            <a:pPr lvl="1" marL="457200" indent="-228600">
              <a:spcBef>
                <a:spcPts val="1000"/>
              </a:spcBef>
            </a:pPr>
            <a:r>
              <a:t>Environment Agency          </a:t>
            </a:r>
            <a:endParaRPr sz="1800"/>
          </a:p>
          <a:p>
            <a:pPr lvl="1" marL="457200" indent="-228600">
              <a:spcBef>
                <a:spcPts val="1000"/>
              </a:spcBef>
            </a:pPr>
            <a:r>
              <a:t>Natural England                 </a:t>
            </a:r>
            <a:endParaRPr sz="1800"/>
          </a:p>
          <a:p>
            <a:pPr lvl="1" marL="457200" indent="-228600">
              <a:spcBef>
                <a:spcPts val="1000"/>
              </a:spcBef>
            </a:pPr>
            <a:r>
              <a:t>Forestry Commission         </a:t>
            </a:r>
            <a:endParaRPr sz="1800"/>
          </a:p>
          <a:p>
            <a:pPr lvl="1" marL="457200" indent="-228600">
              <a:spcBef>
                <a:spcPts val="1000"/>
              </a:spcBef>
            </a:pPr>
          </a:p>
          <a:p>
            <a:pPr>
              <a:defRPr sz="2200"/>
            </a:pPr>
            <a:r>
              <a:t>Melhores resultados</a:t>
            </a:r>
          </a:p>
          <a:p>
            <a:pPr>
              <a:defRPr sz="2200"/>
            </a:pPr>
            <a:r>
              <a:t>Respostas mais rápidas</a:t>
            </a:r>
          </a:p>
          <a:p>
            <a:pPr>
              <a:defRPr sz="2200"/>
            </a:pPr>
            <a:r>
              <a:t>Mas ……diferentes culturas para o processo decisório</a:t>
            </a:r>
          </a:p>
        </p:txBody>
      </p:sp>
      <p:pic>
        <p:nvPicPr>
          <p:cNvPr id="369" name="Image result for natural england" descr="Image result for natural englan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328" y="3429000"/>
            <a:ext cx="2681292" cy="1608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 result for environment agency" descr="Image result for environment agency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8328" y="1052736"/>
            <a:ext cx="2643934" cy="1360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 result for forestry commission" descr="Image result for forestry commissio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48328" y="5085184"/>
            <a:ext cx="2657383" cy="1311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 result for marine maritime organisation" descr="Image result for marine maritime organisatio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48328" y="2492896"/>
            <a:ext cx="2634563" cy="881217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he ‘Defra’ Family"/>
          <p:cNvSpPr txBox="1"/>
          <p:nvPr/>
        </p:nvSpPr>
        <p:spPr>
          <a:xfrm>
            <a:off x="9192344" y="548679"/>
            <a:ext cx="207737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The ‘Defra’ Family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Melhor prática: o Triângulo da Mitigação"/>
          <p:cNvSpPr txBox="1"/>
          <p:nvPr>
            <p:ph type="title"/>
          </p:nvPr>
        </p:nvSpPr>
        <p:spPr>
          <a:xfrm>
            <a:off x="983431" y="633412"/>
            <a:ext cx="8856986" cy="503238"/>
          </a:xfrm>
          <a:prstGeom prst="rect">
            <a:avLst/>
          </a:prstGeom>
        </p:spPr>
        <p:txBody>
          <a:bodyPr/>
          <a:lstStyle>
            <a:lvl1pPr defTabSz="841247">
              <a:defRPr sz="2760"/>
            </a:lvl1pPr>
          </a:lstStyle>
          <a:p>
            <a:pPr/>
            <a:r>
              <a:t>Melhor prática: o Triângulo da Mitigação</a:t>
            </a:r>
          </a:p>
        </p:txBody>
      </p:sp>
      <p:grpSp>
        <p:nvGrpSpPr>
          <p:cNvPr id="378" name="Group"/>
          <p:cNvGrpSpPr/>
          <p:nvPr/>
        </p:nvGrpSpPr>
        <p:grpSpPr>
          <a:xfrm>
            <a:off x="1343471" y="2204864"/>
            <a:ext cx="2514601" cy="1570039"/>
            <a:chOff x="0" y="0"/>
            <a:chExt cx="2514600" cy="1570037"/>
          </a:xfrm>
        </p:grpSpPr>
        <p:sp>
          <p:nvSpPr>
            <p:cNvPr id="376" name="Rectangle"/>
            <p:cNvSpPr/>
            <p:nvPr/>
          </p:nvSpPr>
          <p:spPr>
            <a:xfrm>
              <a:off x="0" y="0"/>
              <a:ext cx="2514600" cy="1570038"/>
            </a:xfrm>
            <a:prstGeom prst="rect">
              <a:avLst/>
            </a:prstGeom>
            <a:solidFill>
              <a:srgbClr val="4978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300"/>
                </a:spcBef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7" name="Mitigação…"/>
            <p:cNvSpPr txBox="1"/>
            <p:nvPr/>
          </p:nvSpPr>
          <p:spPr>
            <a:xfrm>
              <a:off x="0" y="0"/>
              <a:ext cx="2514600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300"/>
                </a:spcBef>
                <a:defRPr sz="2000" u="sng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Mitigação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Evitar/Prevenir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Reduzir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Remediar /Compensar</a:t>
              </a:r>
            </a:p>
          </p:txBody>
        </p:sp>
      </p:grpSp>
      <p:grpSp>
        <p:nvGrpSpPr>
          <p:cNvPr id="381" name="Group"/>
          <p:cNvGrpSpPr/>
          <p:nvPr/>
        </p:nvGrpSpPr>
        <p:grpSpPr>
          <a:xfrm>
            <a:off x="8184232" y="2132856"/>
            <a:ext cx="3124201" cy="2743201"/>
            <a:chOff x="0" y="0"/>
            <a:chExt cx="3124200" cy="2743200"/>
          </a:xfrm>
        </p:grpSpPr>
        <p:sp>
          <p:nvSpPr>
            <p:cNvPr id="379" name="Rectangle"/>
            <p:cNvSpPr/>
            <p:nvPr/>
          </p:nvSpPr>
          <p:spPr>
            <a:xfrm>
              <a:off x="0" y="0"/>
              <a:ext cx="3124200" cy="2743200"/>
            </a:xfrm>
            <a:prstGeom prst="rect">
              <a:avLst/>
            </a:prstGeom>
            <a:solidFill>
              <a:srgbClr val="4978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300"/>
                </a:spcBef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0" name="Etapa de implementação…"/>
            <p:cNvSpPr/>
            <p:nvPr/>
          </p:nvSpPr>
          <p:spPr>
            <a:xfrm>
              <a:off x="0" y="0"/>
              <a:ext cx="31242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300"/>
                </a:spcBef>
                <a:defRPr sz="2000" u="sng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Etapa de implementação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Design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Construção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Entrega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Operação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Desativação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Restauração, após o uso</a:t>
              </a:r>
            </a:p>
          </p:txBody>
        </p:sp>
      </p:grpSp>
      <p:grpSp>
        <p:nvGrpSpPr>
          <p:cNvPr id="384" name="Group"/>
          <p:cNvGrpSpPr/>
          <p:nvPr/>
        </p:nvGrpSpPr>
        <p:grpSpPr>
          <a:xfrm>
            <a:off x="3071664" y="4797152"/>
            <a:ext cx="4876801" cy="1424941"/>
            <a:chOff x="0" y="0"/>
            <a:chExt cx="4876800" cy="1424939"/>
          </a:xfrm>
        </p:grpSpPr>
        <p:sp>
          <p:nvSpPr>
            <p:cNvPr id="382" name="Rectangle"/>
            <p:cNvSpPr/>
            <p:nvPr/>
          </p:nvSpPr>
          <p:spPr>
            <a:xfrm>
              <a:off x="0" y="0"/>
              <a:ext cx="4876800" cy="1417638"/>
            </a:xfrm>
            <a:prstGeom prst="rect">
              <a:avLst/>
            </a:prstGeom>
            <a:solidFill>
              <a:srgbClr val="4978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300"/>
                </a:spcBef>
                <a:defRPr sz="1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383" name="Methodology…"/>
            <p:cNvSpPr txBox="1"/>
            <p:nvPr/>
          </p:nvSpPr>
          <p:spPr>
            <a:xfrm>
              <a:off x="0" y="0"/>
              <a:ext cx="4876800" cy="1424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300"/>
                </a:spcBef>
                <a:defRPr sz="2000" u="sng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Methodology</a:t>
              </a:r>
            </a:p>
            <a:p>
              <a:pPr algn="ctr">
                <a:spcBef>
                  <a:spcPts val="6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Pre-determination,   Strategic alternatives</a:t>
              </a:r>
            </a:p>
            <a:p>
              <a:pPr algn="ctr">
                <a:spcBef>
                  <a:spcPts val="300"/>
                </a:spcBef>
                <a:defRPr sz="2000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Physical design measures,   Project Management Measures, Communication</a:t>
              </a:r>
            </a:p>
          </p:txBody>
        </p:sp>
      </p:grpSp>
      <p:sp>
        <p:nvSpPr>
          <p:cNvPr id="385" name="Line"/>
          <p:cNvSpPr/>
          <p:nvPr/>
        </p:nvSpPr>
        <p:spPr>
          <a:xfrm flipH="1">
            <a:off x="4355976" y="1569491"/>
            <a:ext cx="1524000" cy="2133602"/>
          </a:xfrm>
          <a:prstGeom prst="line">
            <a:avLst/>
          </a:prstGeom>
          <a:ln w="88900">
            <a:solidFill>
              <a:srgbClr val="FF66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6" name="Line"/>
          <p:cNvSpPr/>
          <p:nvPr/>
        </p:nvSpPr>
        <p:spPr>
          <a:xfrm>
            <a:off x="5879975" y="1556792"/>
            <a:ext cx="1524001" cy="2146300"/>
          </a:xfrm>
          <a:prstGeom prst="line">
            <a:avLst/>
          </a:prstGeom>
          <a:ln w="889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7" name="Line"/>
          <p:cNvSpPr/>
          <p:nvPr/>
        </p:nvSpPr>
        <p:spPr>
          <a:xfrm>
            <a:off x="4355975" y="3703092"/>
            <a:ext cx="3048001" cy="1"/>
          </a:xfrm>
          <a:prstGeom prst="line">
            <a:avLst/>
          </a:prstGeom>
          <a:ln w="88900">
            <a:solidFill>
              <a:srgbClr val="00CC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8" name="Qual é o propósito"/>
          <p:cNvSpPr txBox="1"/>
          <p:nvPr/>
        </p:nvSpPr>
        <p:spPr>
          <a:xfrm>
            <a:off x="1055440" y="1556791"/>
            <a:ext cx="338437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Qual é o propósito</a:t>
            </a:r>
          </a:p>
        </p:txBody>
      </p:sp>
      <p:sp>
        <p:nvSpPr>
          <p:cNvPr id="389" name="Quando irá ocorrer"/>
          <p:cNvSpPr txBox="1"/>
          <p:nvPr/>
        </p:nvSpPr>
        <p:spPr>
          <a:xfrm>
            <a:off x="7968208" y="1484783"/>
            <a:ext cx="345638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Quando irá ocorrer</a:t>
            </a:r>
          </a:p>
        </p:txBody>
      </p:sp>
      <p:sp>
        <p:nvSpPr>
          <p:cNvPr id="390" name="Como funciona"/>
          <p:cNvSpPr txBox="1"/>
          <p:nvPr/>
        </p:nvSpPr>
        <p:spPr>
          <a:xfrm>
            <a:off x="4079776" y="4221088"/>
            <a:ext cx="288032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Como funciona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Questões atuais em AIA"/>
          <p:cNvSpPr txBox="1"/>
          <p:nvPr>
            <p:ph type="title"/>
          </p:nvPr>
        </p:nvSpPr>
        <p:spPr>
          <a:xfrm>
            <a:off x="407367" y="404663"/>
            <a:ext cx="8596670" cy="77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Questões atuais em AIA</a:t>
            </a:r>
          </a:p>
        </p:txBody>
      </p:sp>
      <p:sp>
        <p:nvSpPr>
          <p:cNvPr id="393" name="O debate tem mudado de:…"/>
          <p:cNvSpPr txBox="1"/>
          <p:nvPr>
            <p:ph type="body" idx="1"/>
          </p:nvPr>
        </p:nvSpPr>
        <p:spPr>
          <a:xfrm>
            <a:off x="601133" y="1576388"/>
            <a:ext cx="10895467" cy="4705880"/>
          </a:xfrm>
          <a:prstGeom prst="rect">
            <a:avLst/>
          </a:prstGeom>
        </p:spPr>
        <p:txBody>
          <a:bodyPr/>
          <a:lstStyle/>
          <a:p>
            <a:pPr/>
            <a:r>
              <a:t>O debate tem mudado de:</a:t>
            </a:r>
          </a:p>
          <a:p>
            <a:pPr lvl="1" marL="457200" indent="-228600">
              <a:spcBef>
                <a:spcPts val="1000"/>
              </a:spcBef>
              <a:defRPr sz="1800"/>
            </a:pPr>
            <a:r>
              <a:t>o número de projetos sujeitos à AIA a cada ano </a:t>
            </a:r>
          </a:p>
          <a:p>
            <a:pPr lvl="1" marL="457200" indent="-228600">
              <a:spcBef>
                <a:spcPts val="1000"/>
              </a:spcBef>
              <a:defRPr sz="1800"/>
            </a:pPr>
            <a:r>
              <a:t>se há necessidade obrigatória de AIA. </a:t>
            </a:r>
          </a:p>
          <a:p>
            <a:pPr/>
            <a:r>
              <a:t>O foco atual se alterou para:</a:t>
            </a:r>
          </a:p>
          <a:p>
            <a:pPr lvl="1" marL="457200" indent="-228600">
              <a:spcBef>
                <a:spcPts val="1000"/>
              </a:spcBef>
              <a:defRPr sz="1800"/>
            </a:pPr>
            <a:r>
              <a:t>a qualidade dos Relatórios Ambientais</a:t>
            </a:r>
          </a:p>
          <a:p>
            <a:pPr lvl="1" marL="457200" indent="-228600">
              <a:spcBef>
                <a:spcPts val="1000"/>
              </a:spcBef>
              <a:defRPr sz="1800"/>
            </a:pPr>
            <a:r>
              <a:t>Efetividade do processo de AIA.</a:t>
            </a:r>
          </a:p>
          <a:p>
            <a:pPr lvl="1" marL="457200" indent="-228600">
              <a:spcBef>
                <a:spcPts val="1000"/>
              </a:spcBef>
              <a:defRPr sz="1800"/>
            </a:pPr>
            <a:r>
              <a:t>Agilização nos procedimentos/processo</a:t>
            </a:r>
          </a:p>
          <a:p>
            <a:pPr lvl="1" marL="457200" indent="-228600">
              <a:spcBef>
                <a:spcPts val="1000"/>
              </a:spcBef>
              <a:defRPr sz="1800"/>
            </a:pPr>
            <a:r>
              <a:t>Is it acting as a barrier to the Government’s Growth &amp; Regeneration Agenda</a:t>
            </a:r>
          </a:p>
          <a:p>
            <a:pPr/>
          </a:p>
          <a:p>
            <a:pPr>
              <a:defRPr sz="1800"/>
            </a:pPr>
            <a:r>
              <a:t>However through the work of groups such as IEMA, multiple research projects, by government, academia and NGOs have consistently highlighted distinct improvements in the quality of Environmental Statements.</a:t>
            </a:r>
          </a:p>
        </p:txBody>
      </p:sp>
      <p:pic>
        <p:nvPicPr>
          <p:cNvPr id="394" name="Image result for eia a barrier to Growth &amp; Regeneration" descr="Image result for eia a barrier to Growth &amp; Regenera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248" y="692695"/>
            <a:ext cx="3863753" cy="275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Benefícios reconhecidos da AIA no Reino Unido"/>
          <p:cNvSpPr txBox="1"/>
          <p:nvPr>
            <p:ph type="title"/>
          </p:nvPr>
        </p:nvSpPr>
        <p:spPr>
          <a:xfrm>
            <a:off x="407368" y="176493"/>
            <a:ext cx="10515601" cy="831626"/>
          </a:xfrm>
          <a:prstGeom prst="rect">
            <a:avLst/>
          </a:prstGeom>
        </p:spPr>
        <p:txBody>
          <a:bodyPr/>
          <a:lstStyle/>
          <a:p>
            <a:pPr/>
            <a:r>
              <a:t>Benefícios reconhecidos da AIA no Reino Unido</a:t>
            </a:r>
          </a:p>
        </p:txBody>
      </p:sp>
      <p:sp>
        <p:nvSpPr>
          <p:cNvPr id="397" name="Provocou um impacto significativo nos mecanismos de controle de projetos.…"/>
          <p:cNvSpPr txBox="1"/>
          <p:nvPr>
            <p:ph type="body" idx="1"/>
          </p:nvPr>
        </p:nvSpPr>
        <p:spPr>
          <a:xfrm>
            <a:off x="230590" y="1484783"/>
            <a:ext cx="8323825" cy="4090257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1600"/>
              </a:spcBef>
              <a:defRPr sz="1820"/>
            </a:pPr>
            <a:r>
              <a:t>Provocou um impacto significativo nos mecanismos de controle de projetos. </a:t>
            </a:r>
          </a:p>
          <a:p>
            <a:pPr marL="208026" indent="-208026" defTabSz="832104">
              <a:spcBef>
                <a:spcPts val="1600"/>
              </a:spcBef>
              <a:defRPr sz="1820"/>
            </a:pPr>
            <a:r>
              <a:t>Tem promovido melhorias na participação pública, desde os estágios iniciais </a:t>
            </a:r>
          </a:p>
          <a:p>
            <a:pPr marL="208026" indent="-208026" defTabSz="832104">
              <a:spcBef>
                <a:spcPts val="1600"/>
              </a:spcBef>
              <a:defRPr sz="1820"/>
            </a:pPr>
            <a:r>
              <a:t>Acúmulo de experiência em casos de AIA no meio jurídico </a:t>
            </a:r>
          </a:p>
          <a:p>
            <a:pPr lvl="1" marL="416052" indent="-208026" defTabSz="832104">
              <a:spcBef>
                <a:spcPts val="900"/>
              </a:spcBef>
              <a:defRPr sz="1638"/>
            </a:pPr>
            <a:r>
              <a:t>mas aumento em questionamentos judiciais &amp; conflitos com o planejamento </a:t>
            </a:r>
          </a:p>
          <a:p>
            <a:pPr marL="208026" indent="-208026" defTabSz="832104">
              <a:spcBef>
                <a:spcPts val="1600"/>
              </a:spcBef>
              <a:defRPr sz="1820"/>
            </a:pPr>
            <a:r>
              <a:t>Tem levado a um melhor </a:t>
            </a:r>
            <a:r>
              <a:rPr i="1"/>
              <a:t>design </a:t>
            </a:r>
            <a:r>
              <a:t>quanto a considerações ambientais &amp; sociais</a:t>
            </a:r>
          </a:p>
          <a:p>
            <a:pPr marL="208026" indent="-208026" defTabSz="832104">
              <a:spcBef>
                <a:spcPts val="1600"/>
              </a:spcBef>
              <a:defRPr sz="1820"/>
            </a:pPr>
            <a:r>
              <a:t>Aceitação de padrões mínimos de qualidade para os Relatórios Ambientais</a:t>
            </a:r>
          </a:p>
          <a:p>
            <a:pPr lvl="1" marL="416052" indent="-208026" defTabSz="832104">
              <a:spcBef>
                <a:spcPts val="900"/>
              </a:spcBef>
              <a:defRPr sz="1638"/>
            </a:pPr>
            <a:r>
              <a:t>Aumento de consistência nas abordagens empregadas</a:t>
            </a:r>
          </a:p>
          <a:p>
            <a:pPr marL="208026" indent="-208026" defTabSz="832104">
              <a:spcBef>
                <a:spcPts val="1600"/>
              </a:spcBef>
              <a:defRPr sz="1820"/>
            </a:pPr>
            <a:r>
              <a:t>Melhoria crescente na competência dos órgãos envolvidos por força de lei</a:t>
            </a:r>
          </a:p>
        </p:txBody>
      </p:sp>
      <p:pic>
        <p:nvPicPr>
          <p:cNvPr id="398" name="http://chrisharper.yourcllr.com/files/2015/06/Anaerobic-1.jpg" descr="http://chrisharper.yourcllr.com/files/2015/06/Anaerobic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6280" y="1412775"/>
            <a:ext cx="3393953" cy="2260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http://www.scottishpowerrenewables.com/userfiles/image/consultation_event.jpg" descr="http://www.scottishpowerrenewables.com/userfiles/image/consultation_ev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6688" y="3861048"/>
            <a:ext cx="3393545" cy="1772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A ‘Saída da União Europeia’ (ou BREXIT)"/>
          <p:cNvSpPr txBox="1"/>
          <p:nvPr>
            <p:ph type="title"/>
          </p:nvPr>
        </p:nvSpPr>
        <p:spPr>
          <a:xfrm>
            <a:off x="119335" y="116632"/>
            <a:ext cx="10657186" cy="93610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A ‘Saída da União Europeia’ (ou BREXIT) </a:t>
            </a:r>
          </a:p>
        </p:txBody>
      </p:sp>
      <p:pic>
        <p:nvPicPr>
          <p:cNvPr id="402" name="http://ichef.bbci.co.uk/news/660/cpsprodpb/17A84/production/_88300969_flags.jpg" descr="http://ichef.bbci.co.uk/news/660/cpsprodpb/17A84/production/_88300969_flag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5519" y="1700808"/>
            <a:ext cx="7725108" cy="4342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onsiderações finais &amp; Conclusões"/>
          <p:cNvSpPr txBox="1"/>
          <p:nvPr>
            <p:ph type="ctrTitle"/>
          </p:nvPr>
        </p:nvSpPr>
        <p:spPr>
          <a:xfrm>
            <a:off x="407368" y="4509120"/>
            <a:ext cx="6336704" cy="641351"/>
          </a:xfrm>
          <a:prstGeom prst="rect">
            <a:avLst/>
          </a:prstGeom>
        </p:spPr>
        <p:txBody>
          <a:bodyPr/>
          <a:lstStyle>
            <a:lvl1pPr defTabSz="704087">
              <a:defRPr sz="3080"/>
            </a:lvl1pPr>
          </a:lstStyle>
          <a:p>
            <a:pPr/>
            <a:r>
              <a:t>Considerações finais &amp; Conclusões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1.   Melhor prática em AIA - Comece pelo objetivo fin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  Melhor prática em AIA - </a:t>
            </a:r>
            <a:r>
              <a:rPr sz="2400"/>
              <a:t>Comece pelo objetivo final</a:t>
            </a:r>
          </a:p>
        </p:txBody>
      </p:sp>
      <p:sp>
        <p:nvSpPr>
          <p:cNvPr id="407" name="Você não poderá construir se não obtiver autorização…"/>
          <p:cNvSpPr txBox="1"/>
          <p:nvPr>
            <p:ph type="body" sz="half" idx="1"/>
          </p:nvPr>
        </p:nvSpPr>
        <p:spPr>
          <a:xfrm>
            <a:off x="5519935" y="1988840"/>
            <a:ext cx="6336705" cy="2808313"/>
          </a:xfrm>
          <a:prstGeom prst="rect">
            <a:avLst/>
          </a:prstGeom>
        </p:spPr>
        <p:txBody>
          <a:bodyPr/>
          <a:lstStyle/>
          <a:p>
            <a:pPr marL="178307" indent="-178307" defTabSz="713231">
              <a:spcBef>
                <a:spcPts val="1400"/>
              </a:spcBef>
              <a:defRPr sz="1871"/>
            </a:pPr>
            <a:r>
              <a:t>Você não poderá construir se não obtiver autorização </a:t>
            </a:r>
          </a:p>
          <a:p>
            <a:pPr marL="178307" indent="-178307" defTabSz="713231">
              <a:spcBef>
                <a:spcPts val="1400"/>
              </a:spcBef>
              <a:defRPr sz="1871"/>
            </a:pPr>
            <a:r>
              <a:t>Antecipe, antecipe</a:t>
            </a:r>
          </a:p>
          <a:p>
            <a:pPr marL="178307" indent="-178307" defTabSz="713231">
              <a:spcBef>
                <a:spcPts val="1400"/>
              </a:spcBef>
              <a:defRPr sz="1871"/>
            </a:pPr>
            <a:r>
              <a:t>Deixe um legado positivo (Proponente)</a:t>
            </a:r>
          </a:p>
          <a:p>
            <a:pPr marL="178307" indent="-178307" defTabSz="713231">
              <a:spcBef>
                <a:spcPts val="1400"/>
              </a:spcBef>
              <a:defRPr sz="1871"/>
            </a:pPr>
            <a:r>
              <a:t>Não carregue um legado negativo (Governo)</a:t>
            </a:r>
          </a:p>
          <a:p>
            <a:pPr marL="178307" indent="-178307" defTabSz="713231">
              <a:spcBef>
                <a:spcPts val="1400"/>
              </a:spcBef>
              <a:defRPr sz="1871"/>
            </a:pPr>
            <a:r>
              <a:t>Aprenda a partir de cada projeto &amp; promova adaptação</a:t>
            </a:r>
          </a:p>
          <a:p>
            <a:pPr marL="178307" indent="-178307" defTabSz="713231">
              <a:spcBef>
                <a:spcPts val="1400"/>
              </a:spcBef>
              <a:defRPr sz="1871"/>
            </a:pPr>
            <a:r>
              <a:t>Mudanças climáticas: adaptações futuras </a:t>
            </a:r>
          </a:p>
        </p:txBody>
      </p:sp>
      <p:pic>
        <p:nvPicPr>
          <p:cNvPr id="408" name="Image result for long straight road america" descr="Image result for long straight road americ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368" y="1988840"/>
            <a:ext cx="4892824" cy="3312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Um saca-rolhas deve ser…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Um saca-rolhas deve ser…. </a:t>
            </a:r>
          </a:p>
        </p:txBody>
      </p:sp>
      <p:pic>
        <p:nvPicPr>
          <p:cNvPr id="130" name="Image result for wooden corkscrew" descr="Image result for wooden corkscre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1825625"/>
            <a:ext cx="5003032" cy="324101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rático…"/>
          <p:cNvSpPr txBox="1"/>
          <p:nvPr>
            <p:ph type="body" sz="half" idx="1"/>
          </p:nvPr>
        </p:nvSpPr>
        <p:spPr>
          <a:xfrm>
            <a:off x="838200" y="1825625"/>
            <a:ext cx="4249688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t>Prático</a:t>
            </a:r>
          </a:p>
          <a:p>
            <a:pPr>
              <a:lnSpc>
                <a:spcPct val="81000"/>
              </a:lnSpc>
            </a:pPr>
            <a:r>
              <a:t>Eficiente</a:t>
            </a:r>
          </a:p>
          <a:p>
            <a:pPr>
              <a:lnSpc>
                <a:spcPct val="81000"/>
              </a:lnSpc>
            </a:pPr>
            <a:r>
              <a:t>Participativo</a:t>
            </a:r>
          </a:p>
          <a:p>
            <a:pPr>
              <a:lnSpc>
                <a:spcPct val="81000"/>
              </a:lnSpc>
            </a:pPr>
            <a:r>
              <a:t>Propositivo</a:t>
            </a:r>
          </a:p>
          <a:p>
            <a:pPr>
              <a:lnSpc>
                <a:spcPct val="81000"/>
              </a:lnSpc>
            </a:pPr>
            <a:r>
              <a:t>Rigoroso</a:t>
            </a:r>
          </a:p>
          <a:p>
            <a:pPr>
              <a:lnSpc>
                <a:spcPct val="81000"/>
              </a:lnSpc>
            </a:pPr>
            <a:r>
              <a:t>Custo-efetivo</a:t>
            </a:r>
          </a:p>
          <a:p>
            <a:pPr>
              <a:lnSpc>
                <a:spcPct val="81000"/>
              </a:lnSpc>
            </a:pPr>
            <a:r>
              <a:t>Focado</a:t>
            </a:r>
          </a:p>
          <a:p>
            <a:pPr>
              <a:lnSpc>
                <a:spcPct val="81000"/>
              </a:lnSpc>
            </a:pPr>
            <a:r>
              <a:t>Adaptativo</a:t>
            </a:r>
          </a:p>
          <a:p>
            <a:pPr>
              <a:lnSpc>
                <a:spcPct val="81000"/>
              </a:lnSpc>
            </a:pPr>
            <a:r>
              <a:t>Interdisciplinar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2.  Melhor prática em AIA: tudo o que importa são as pessoas e o meio ambien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  Melhor prática em AIA:</a:t>
            </a:r>
            <a:br/>
            <a:r>
              <a:rPr sz="2800"/>
              <a:t>tudo o que importa são as pessoas e o meio ambiente</a:t>
            </a:r>
          </a:p>
        </p:txBody>
      </p:sp>
      <p:sp>
        <p:nvSpPr>
          <p:cNvPr id="411" name="Seja aberto e transparente…"/>
          <p:cNvSpPr txBox="1"/>
          <p:nvPr>
            <p:ph type="body" sz="half" idx="1"/>
          </p:nvPr>
        </p:nvSpPr>
        <p:spPr>
          <a:xfrm>
            <a:off x="6324600" y="1825625"/>
            <a:ext cx="5604049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Seja aberto e transparente</a:t>
            </a:r>
          </a:p>
          <a:p>
            <a:pPr>
              <a:defRPr sz="2400"/>
            </a:pPr>
            <a:r>
              <a:t>Eles conhecem o seu ambiente - use este conhecimento</a:t>
            </a:r>
          </a:p>
          <a:p>
            <a:pPr>
              <a:defRPr sz="2400"/>
            </a:pPr>
            <a:r>
              <a:t>Dê tempo suficiente para compreender mais profundamente as preocupações da comunidade</a:t>
            </a:r>
          </a:p>
          <a:p>
            <a:pPr>
              <a:defRPr sz="2400"/>
            </a:pPr>
            <a:r>
              <a:t>Isto é ‘significante' para eles - isto deve ser significante para a AIA</a:t>
            </a:r>
          </a:p>
          <a:p>
            <a:pPr>
              <a:defRPr sz="2400"/>
            </a:pPr>
            <a:r>
              <a:t>Envolva-os nas decisões sobre mitigação </a:t>
            </a:r>
          </a:p>
        </p:txBody>
      </p:sp>
      <p:pic>
        <p:nvPicPr>
          <p:cNvPr id="412" name="Image result for fracking community protest" descr="Image result for fracking community protes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391" y="1988840"/>
            <a:ext cx="5326362" cy="2996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3.  Não fique preso em um canto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  Não fique preso em um canto! </a:t>
            </a:r>
          </a:p>
        </p:txBody>
      </p:sp>
      <p:sp>
        <p:nvSpPr>
          <p:cNvPr id="415" name="Uma única opção nunca é suficiente…"/>
          <p:cNvSpPr txBox="1"/>
          <p:nvPr>
            <p:ph type="body" sz="half" idx="1"/>
          </p:nvPr>
        </p:nvSpPr>
        <p:spPr>
          <a:xfrm>
            <a:off x="6168008" y="1825625"/>
            <a:ext cx="5645466" cy="4213923"/>
          </a:xfrm>
          <a:prstGeom prst="rect">
            <a:avLst/>
          </a:prstGeom>
        </p:spPr>
        <p:txBody>
          <a:bodyPr/>
          <a:lstStyle/>
          <a:p>
            <a:pPr marL="205739" indent="-205739" defTabSz="822959">
              <a:spcBef>
                <a:spcPts val="1600"/>
              </a:spcBef>
              <a:defRPr sz="1800"/>
            </a:pPr>
            <a:r>
              <a:t>Uma única opção nunca é suficiente</a:t>
            </a:r>
          </a:p>
          <a:p>
            <a:pPr marL="205739" indent="-205739" defTabSz="822959">
              <a:spcBef>
                <a:spcPts val="1600"/>
              </a:spcBef>
              <a:defRPr sz="1800"/>
            </a:pPr>
            <a:r>
              <a:t>Inicie a consulta para elaboração da baseline antes do design do projeto </a:t>
            </a:r>
          </a:p>
          <a:p>
            <a:pPr marL="205739" indent="-205739" defTabSz="822959">
              <a:spcBef>
                <a:spcPts val="1600"/>
              </a:spcBef>
              <a:defRPr sz="1800"/>
            </a:pPr>
            <a:r>
              <a:t>Explique a ‘necessidade’ do projeto </a:t>
            </a:r>
          </a:p>
          <a:p>
            <a:pPr marL="205739" indent="-205739" defTabSz="822959">
              <a:spcBef>
                <a:spcPts val="1600"/>
              </a:spcBef>
              <a:defRPr sz="1800"/>
            </a:pPr>
            <a:r>
              <a:t>Normalmente é menos custoso ouvir e incorporar as preocupações da comunidade do que discuti-las</a:t>
            </a:r>
            <a:r>
              <a:t>.</a:t>
            </a:r>
          </a:p>
          <a:p>
            <a:pPr marL="205739" indent="-205739" defTabSz="822959">
              <a:spcBef>
                <a:spcPts val="1600"/>
              </a:spcBef>
              <a:defRPr sz="1800"/>
            </a:pPr>
            <a:r>
              <a:t>Adapte-se às condições Geográficas e ao Contexto Local</a:t>
            </a:r>
          </a:p>
          <a:p>
            <a:pPr marL="205739" indent="-205739" defTabSz="822959">
              <a:spcBef>
                <a:spcPts val="1600"/>
              </a:spcBef>
              <a:defRPr sz="1800"/>
            </a:pPr>
            <a:r>
              <a:t>Projetos são multi-disciplinares </a:t>
            </a:r>
          </a:p>
          <a:p>
            <a:pPr lvl="1" marL="411479" indent="-205739" defTabSz="822959">
              <a:spcBef>
                <a:spcPts val="900"/>
              </a:spcBef>
              <a:defRPr sz="1619"/>
            </a:pPr>
            <a:r>
              <a:t>Mapear os riscos, preocupações e oportunidades da equipe</a:t>
            </a:r>
          </a:p>
        </p:txBody>
      </p:sp>
      <p:pic>
        <p:nvPicPr>
          <p:cNvPr id="416" name="Image result for no where to go" descr="Image result for no where to 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7487" y="1825625"/>
            <a:ext cx="3834040" cy="3755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rojetos insensíveis ou “Maus-vizinhos” sempre serão controversos."/>
          <p:cNvSpPr txBox="1"/>
          <p:nvPr>
            <p:ph type="body" sz="half" idx="1"/>
          </p:nvPr>
        </p:nvSpPr>
        <p:spPr>
          <a:xfrm>
            <a:off x="507553" y="1772816"/>
            <a:ext cx="5444432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/>
            </a:lvl1pPr>
          </a:lstStyle>
          <a:p>
            <a:pPr/>
            <a:r>
              <a:t>Projetos insensíveis ou “Maus-vizinhos” sempre serão controversos.</a:t>
            </a:r>
          </a:p>
        </p:txBody>
      </p:sp>
      <p:pic>
        <p:nvPicPr>
          <p:cNvPr id="419" name="image74.png" descr="image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6120" y="548679"/>
            <a:ext cx="3102392" cy="4896546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Headington, 2 New High St,…"/>
          <p:cNvSpPr txBox="1"/>
          <p:nvPr/>
        </p:nvSpPr>
        <p:spPr>
          <a:xfrm>
            <a:off x="7248128" y="5517231"/>
            <a:ext cx="3276601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Headington, 2 New High St, </a:t>
            </a:r>
          </a:p>
          <a:p>
            <a:pPr algn="ctr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installed Sat 9 August 1986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Finalmente ….Melhor Prática é manter o processo de AIA simples, mas focado…"/>
          <p:cNvSpPr txBox="1"/>
          <p:nvPr/>
        </p:nvSpPr>
        <p:spPr>
          <a:xfrm>
            <a:off x="479375" y="692695"/>
            <a:ext cx="6656783" cy="552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Finalmente ….Melhor Prática é manter o processo de AIA simples, mas focado 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Seu objetivo fundamental é ajudar no processo decisório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Concentre-se no que não é conhecido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Responda às questões e demais elementos de interesse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Lide com o que é significante em termos de impacto</a:t>
            </a:r>
            <a:r>
              <a:t> 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Encaminhe o que é significante em relação às autorizações 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Minimise sua pegada 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Seja o melhor</a:t>
            </a:r>
          </a:p>
        </p:txBody>
      </p:sp>
      <p:pic>
        <p:nvPicPr>
          <p:cNvPr id="423" name="Image result for wooden corkscrew" descr="Image result for wooden corkscre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4152" y="2060848"/>
            <a:ext cx="3890460" cy="2520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Image result for complex bottle opener" descr="Image result for complex bottle open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9895" y="908720"/>
            <a:ext cx="5456744" cy="438244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Obrigado!     Perguntas?"/>
          <p:cNvSpPr txBox="1"/>
          <p:nvPr/>
        </p:nvSpPr>
        <p:spPr>
          <a:xfrm>
            <a:off x="479376" y="2177806"/>
            <a:ext cx="3744417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Obrigado!   </a:t>
            </a:r>
            <a:br/>
            <a:br/>
            <a:r>
              <a:t>Perguntas?</a:t>
            </a:r>
          </a:p>
        </p:txBody>
      </p:sp>
      <p:sp>
        <p:nvSpPr>
          <p:cNvPr id="427" name="Dr Ross Marshall…"/>
          <p:cNvSpPr txBox="1"/>
          <p:nvPr/>
        </p:nvSpPr>
        <p:spPr>
          <a:xfrm>
            <a:off x="159203" y="4797152"/>
            <a:ext cx="5072702" cy="170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72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  <a:defRPr sz="500">
                <a:solidFill>
                  <a:srgbClr val="FFFFFF"/>
                </a:solidFill>
              </a:defRPr>
            </a:pPr>
          </a:p>
          <a:p>
            <a:pPr marL="228600" indent="-228600">
              <a:lnSpc>
                <a:spcPct val="72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  <a:defRPr sz="500">
                <a:solidFill>
                  <a:srgbClr val="FFFFFF"/>
                </a:solidFill>
              </a:defRPr>
            </a:pPr>
          </a:p>
          <a:p>
            <a:pPr marL="228600" indent="-228600">
              <a:lnSpc>
                <a:spcPct val="72000"/>
              </a:lnSpc>
              <a:spcBef>
                <a:spcPts val="1800"/>
              </a:spcBef>
              <a:defRPr sz="1600">
                <a:solidFill>
                  <a:srgbClr val="FFFFFF"/>
                </a:solidFill>
              </a:defRPr>
            </a:pPr>
            <a:r>
              <a:t>Dr Ross Marshall</a:t>
            </a:r>
            <a:endParaRPr sz="500"/>
          </a:p>
          <a:p>
            <a:pPr marL="228600" indent="-228600">
              <a:lnSpc>
                <a:spcPct val="72000"/>
              </a:lnSpc>
              <a:spcBef>
                <a:spcPts val="1800"/>
              </a:spcBef>
              <a:defRPr sz="1600">
                <a:solidFill>
                  <a:srgbClr val="FFFFFF"/>
                </a:solidFill>
              </a:defRPr>
            </a:pPr>
            <a:r>
              <a:t>Deputy Director, NEAS</a:t>
            </a:r>
            <a:endParaRPr sz="6400"/>
          </a:p>
          <a:p>
            <a:pPr marL="228600" indent="-228600">
              <a:lnSpc>
                <a:spcPct val="72000"/>
              </a:lnSpc>
              <a:spcBef>
                <a:spcPts val="1800"/>
              </a:spcBef>
              <a:defRPr sz="1600">
                <a:solidFill>
                  <a:srgbClr val="FFFFFF"/>
                </a:solidFill>
              </a:defRPr>
            </a:pPr>
            <a:r>
              <a:t>ross.marshall@environment-agency.gov.uk</a:t>
            </a:r>
          </a:p>
        </p:txBody>
      </p:sp>
      <p:pic>
        <p:nvPicPr>
          <p:cNvPr id="428" name="http://www.bbc.co.uk/staticarchive/898ccd459aaa75ec7cefb28eb1677166e0960a32.jpg" descr="http://www.bbc.co.uk/staticarchive/898ccd459aaa75ec7cefb28eb1677166e0960a3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36360" y="5661247"/>
            <a:ext cx="2278794" cy="60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O saca-rolhas mais complexo do mundo"/>
          <p:cNvSpPr txBox="1"/>
          <p:nvPr/>
        </p:nvSpPr>
        <p:spPr>
          <a:xfrm>
            <a:off x="4943871" y="332656"/>
            <a:ext cx="676875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O saca-rolhas mais complexo do mundo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rigens &amp; Perspectivas – Minha abordagem em AIA"/>
          <p:cNvSpPr txBox="1"/>
          <p:nvPr>
            <p:ph type="title"/>
          </p:nvPr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/>
          <a:lstStyle>
            <a:lvl1pPr defTabSz="905255">
              <a:defRPr sz="3366"/>
            </a:lvl1pPr>
          </a:lstStyle>
          <a:p>
            <a:pPr/>
            <a:r>
              <a:t>Origens &amp; Perspectivas – Minha abordagem em AIA</a:t>
            </a:r>
          </a:p>
        </p:txBody>
      </p:sp>
      <p:pic>
        <p:nvPicPr>
          <p:cNvPr id="134" name="Image result for M25" descr="Image result for M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6266" y="1575376"/>
            <a:ext cx="3584399" cy="2016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 result for pylons interconnector" descr="Image result for pylons interconnecto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7065" y="3668133"/>
            <a:ext cx="1567561" cy="2353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 result for nettleham" descr="Image result for nettleha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8002" y="3701007"/>
            <a:ext cx="3264189" cy="230909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onsultor"/>
          <p:cNvSpPr txBox="1"/>
          <p:nvPr/>
        </p:nvSpPr>
        <p:spPr>
          <a:xfrm>
            <a:off x="551383" y="1628799"/>
            <a:ext cx="169809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Consultor</a:t>
            </a:r>
          </a:p>
        </p:txBody>
      </p:sp>
      <p:sp>
        <p:nvSpPr>
          <p:cNvPr id="138" name="Energia"/>
          <p:cNvSpPr txBox="1"/>
          <p:nvPr/>
        </p:nvSpPr>
        <p:spPr>
          <a:xfrm>
            <a:off x="563041" y="3701007"/>
            <a:ext cx="188545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Energia</a:t>
            </a:r>
          </a:p>
        </p:txBody>
      </p:sp>
      <p:sp>
        <p:nvSpPr>
          <p:cNvPr id="139" name="Governo"/>
          <p:cNvSpPr txBox="1"/>
          <p:nvPr/>
        </p:nvSpPr>
        <p:spPr>
          <a:xfrm>
            <a:off x="9933737" y="1731262"/>
            <a:ext cx="188545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Governo</a:t>
            </a:r>
          </a:p>
        </p:txBody>
      </p:sp>
      <p:sp>
        <p:nvSpPr>
          <p:cNvPr id="140" name="Vizinhança"/>
          <p:cNvSpPr txBox="1"/>
          <p:nvPr/>
        </p:nvSpPr>
        <p:spPr>
          <a:xfrm>
            <a:off x="10099065" y="3861048"/>
            <a:ext cx="15548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Vizinhança</a:t>
            </a:r>
          </a:p>
        </p:txBody>
      </p:sp>
      <p:pic>
        <p:nvPicPr>
          <p:cNvPr id="141" name="Image result for wind turbine" descr="Image result for wind turb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6266" y="3701007"/>
            <a:ext cx="1689827" cy="2366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http://www.suug.co.uk/pageassets/sustainabilityhub/projects/fellowships/london-under-sea/Picture-1-Thames-Barrier.jpg" descr="http://www.suug.co.uk/pageassets/sustainabilityhub/projects/fellowships/london-under-sea/Picture-1-Thames-Barrier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28048" y="1484783"/>
            <a:ext cx="3168353" cy="2038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 Environment Agency &amp; NEAS"/>
          <p:cNvSpPr txBox="1"/>
          <p:nvPr>
            <p:ph type="ctrTitle"/>
          </p:nvPr>
        </p:nvSpPr>
        <p:spPr>
          <a:xfrm>
            <a:off x="191344" y="4149080"/>
            <a:ext cx="12000656" cy="641351"/>
          </a:xfrm>
          <a:prstGeom prst="rect">
            <a:avLst/>
          </a:prstGeom>
        </p:spPr>
        <p:txBody>
          <a:bodyPr/>
          <a:lstStyle>
            <a:lvl1pPr algn="ctr" defTabSz="822959">
              <a:defRPr sz="3600"/>
            </a:lvl1pPr>
          </a:lstStyle>
          <a:p>
            <a:pPr/>
            <a:r>
              <a:t>A Environment Agency &amp; NEAS </a:t>
            </a:r>
          </a:p>
        </p:txBody>
      </p:sp>
      <p:sp>
        <p:nvSpPr>
          <p:cNvPr id="145" name="A vida como um Empreendedor do Governo na AIA"/>
          <p:cNvSpPr txBox="1"/>
          <p:nvPr>
            <p:ph type="subTitle" sz="quarter" idx="1"/>
          </p:nvPr>
        </p:nvSpPr>
        <p:spPr>
          <a:xfrm>
            <a:off x="335359" y="5157192"/>
            <a:ext cx="10515600" cy="474837"/>
          </a:xfrm>
          <a:prstGeom prst="rect">
            <a:avLst/>
          </a:prstGeom>
        </p:spPr>
        <p:txBody>
          <a:bodyPr/>
          <a:lstStyle/>
          <a:p>
            <a:pPr lvl="1" algn="ctr">
              <a:spcBef>
                <a:spcPts val="1000"/>
              </a:spcBef>
              <a:defRPr sz="2000">
                <a:solidFill>
                  <a:srgbClr val="FFFFFF"/>
                </a:solidFill>
              </a:defRPr>
            </a:pPr>
            <a:r>
              <a:t>A vida como um Empreendedor do </a:t>
            </a:r>
            <a:r>
              <a:rPr i="1"/>
              <a:t>Governo </a:t>
            </a:r>
            <a:r>
              <a:t>na AIA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"/>
          <p:cNvGrpSpPr/>
          <p:nvPr/>
        </p:nvGrpSpPr>
        <p:grpSpPr>
          <a:xfrm>
            <a:off x="-203201" y="44623"/>
            <a:ext cx="12265622" cy="6858001"/>
            <a:chOff x="0" y="0"/>
            <a:chExt cx="12265620" cy="6858000"/>
          </a:xfrm>
        </p:grpSpPr>
        <p:sp>
          <p:nvSpPr>
            <p:cNvPr id="147" name="Rectangle"/>
            <p:cNvSpPr/>
            <p:nvPr/>
          </p:nvSpPr>
          <p:spPr>
            <a:xfrm>
              <a:off x="-1" y="0"/>
              <a:ext cx="12192003" cy="6858000"/>
            </a:xfrm>
            <a:prstGeom prst="rect">
              <a:avLst/>
            </a:prstGeom>
            <a:solidFill>
              <a:srgbClr val="3D372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O que fazemos"/>
            <p:cNvSpPr txBox="1"/>
            <p:nvPr/>
          </p:nvSpPr>
          <p:spPr>
            <a:xfrm>
              <a:off x="431799" y="188669"/>
              <a:ext cx="11328403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3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 que fazemos</a:t>
              </a:r>
            </a:p>
          </p:txBody>
        </p:sp>
        <p:pic>
          <p:nvPicPr>
            <p:cNvPr id="149" name="image12.pdf" descr="image12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31046" y="3147839"/>
              <a:ext cx="3446720" cy="1211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4" name="Group"/>
            <p:cNvGrpSpPr/>
            <p:nvPr/>
          </p:nvGrpSpPr>
          <p:grpSpPr>
            <a:xfrm>
              <a:off x="5196101" y="809186"/>
              <a:ext cx="2586567" cy="2156749"/>
              <a:chOff x="0" y="0"/>
              <a:chExt cx="2586565" cy="2156747"/>
            </a:xfrm>
          </p:grpSpPr>
          <p:grpSp>
            <p:nvGrpSpPr>
              <p:cNvPr id="152" name="Group"/>
              <p:cNvGrpSpPr/>
              <p:nvPr/>
            </p:nvGrpSpPr>
            <p:grpSpPr>
              <a:xfrm>
                <a:off x="275064" y="0"/>
                <a:ext cx="2042802" cy="1565431"/>
                <a:chOff x="0" y="0"/>
                <a:chExt cx="2042800" cy="1565430"/>
              </a:xfrm>
            </p:grpSpPr>
            <p:sp>
              <p:nvSpPr>
                <p:cNvPr id="150" name="Rectangle"/>
                <p:cNvSpPr/>
                <p:nvPr/>
              </p:nvSpPr>
              <p:spPr>
                <a:xfrm>
                  <a:off x="0" y="0"/>
                  <a:ext cx="2042800" cy="1565431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51" name="image13.pdf" descr="image13.pdf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24567" t="23837" r="24296" b="24049"/>
                <a:stretch>
                  <a:fillRect/>
                </a:stretch>
              </p:blipFill>
              <p:spPr>
                <a:xfrm>
                  <a:off x="0" y="0"/>
                  <a:ext cx="2042801" cy="156543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53" name="Gestão do risco de inundações"/>
              <p:cNvSpPr txBox="1"/>
              <p:nvPr/>
            </p:nvSpPr>
            <p:spPr>
              <a:xfrm>
                <a:off x="0" y="1664724"/>
                <a:ext cx="2586566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Gestão do risco de inundações</a:t>
                </a:r>
              </a:p>
            </p:txBody>
          </p:sp>
        </p:grpSp>
        <p:grpSp>
          <p:nvGrpSpPr>
            <p:cNvPr id="159" name="Group"/>
            <p:cNvGrpSpPr/>
            <p:nvPr/>
          </p:nvGrpSpPr>
          <p:grpSpPr>
            <a:xfrm>
              <a:off x="8049142" y="802062"/>
              <a:ext cx="3086101" cy="1953877"/>
              <a:chOff x="0" y="0"/>
              <a:chExt cx="3086100" cy="1953876"/>
            </a:xfrm>
          </p:grpSpPr>
          <p:grpSp>
            <p:nvGrpSpPr>
              <p:cNvPr id="157" name="Group"/>
              <p:cNvGrpSpPr/>
              <p:nvPr/>
            </p:nvGrpSpPr>
            <p:grpSpPr>
              <a:xfrm>
                <a:off x="552169" y="0"/>
                <a:ext cx="1997024" cy="1545518"/>
                <a:chOff x="0" y="0"/>
                <a:chExt cx="1997022" cy="1545517"/>
              </a:xfrm>
            </p:grpSpPr>
            <p:sp>
              <p:nvSpPr>
                <p:cNvPr id="155" name="Rectangle"/>
                <p:cNvSpPr/>
                <p:nvPr/>
              </p:nvSpPr>
              <p:spPr>
                <a:xfrm>
                  <a:off x="0" y="0"/>
                  <a:ext cx="1997023" cy="1545518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56" name="image14.tif" descr="image14.ti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24416" t="23061" r="24416" b="24268"/>
                <a:stretch>
                  <a:fillRect/>
                </a:stretch>
              </p:blipFill>
              <p:spPr>
                <a:xfrm>
                  <a:off x="0" y="0"/>
                  <a:ext cx="1997023" cy="154551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58" name="Substâncias radioativas"/>
              <p:cNvSpPr txBox="1"/>
              <p:nvPr/>
            </p:nvSpPr>
            <p:spPr>
              <a:xfrm>
                <a:off x="0" y="1665053"/>
                <a:ext cx="3086100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Substâncias radioativas</a:t>
                </a:r>
              </a:p>
            </p:txBody>
          </p:sp>
        </p:grpSp>
        <p:grpSp>
          <p:nvGrpSpPr>
            <p:cNvPr id="164" name="Group"/>
            <p:cNvGrpSpPr/>
            <p:nvPr/>
          </p:nvGrpSpPr>
          <p:grpSpPr>
            <a:xfrm>
              <a:off x="2256366" y="809188"/>
              <a:ext cx="2586567" cy="1956259"/>
              <a:chOff x="0" y="0"/>
              <a:chExt cx="2586565" cy="1956258"/>
            </a:xfrm>
          </p:grpSpPr>
          <p:grpSp>
            <p:nvGrpSpPr>
              <p:cNvPr id="162" name="Group"/>
              <p:cNvGrpSpPr/>
              <p:nvPr/>
            </p:nvGrpSpPr>
            <p:grpSpPr>
              <a:xfrm>
                <a:off x="184238" y="0"/>
                <a:ext cx="2014825" cy="1547170"/>
                <a:chOff x="0" y="0"/>
                <a:chExt cx="2014823" cy="1547169"/>
              </a:xfrm>
            </p:grpSpPr>
            <p:sp>
              <p:nvSpPr>
                <p:cNvPr id="160" name="Rectangle"/>
                <p:cNvSpPr/>
                <p:nvPr/>
              </p:nvSpPr>
              <p:spPr>
                <a:xfrm>
                  <a:off x="0" y="0"/>
                  <a:ext cx="2014824" cy="1547170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61" name="image15.pdf" descr="image15.pdf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24097" t="23698" r="24097" b="23311"/>
                <a:stretch>
                  <a:fillRect/>
                </a:stretch>
              </p:blipFill>
              <p:spPr>
                <a:xfrm>
                  <a:off x="0" y="0"/>
                  <a:ext cx="2014824" cy="15471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63" name="Regulação da indústria"/>
              <p:cNvSpPr txBox="1"/>
              <p:nvPr/>
            </p:nvSpPr>
            <p:spPr>
              <a:xfrm>
                <a:off x="0" y="1667435"/>
                <a:ext cx="2586566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Regulação da indústria</a:t>
                </a:r>
              </a:p>
            </p:txBody>
          </p:sp>
        </p:grpSp>
        <p:grpSp>
          <p:nvGrpSpPr>
            <p:cNvPr id="169" name="Group"/>
            <p:cNvGrpSpPr/>
            <p:nvPr/>
          </p:nvGrpSpPr>
          <p:grpSpPr>
            <a:xfrm>
              <a:off x="1427138" y="4716288"/>
              <a:ext cx="2586567" cy="1896405"/>
              <a:chOff x="0" y="0"/>
              <a:chExt cx="2586565" cy="1896403"/>
            </a:xfrm>
          </p:grpSpPr>
          <p:grpSp>
            <p:nvGrpSpPr>
              <p:cNvPr id="167" name="Group"/>
              <p:cNvGrpSpPr/>
              <p:nvPr/>
            </p:nvGrpSpPr>
            <p:grpSpPr>
              <a:xfrm>
                <a:off x="271883" y="0"/>
                <a:ext cx="2042802" cy="1550751"/>
                <a:chOff x="0" y="0"/>
                <a:chExt cx="2042801" cy="1550750"/>
              </a:xfrm>
            </p:grpSpPr>
            <p:sp>
              <p:nvSpPr>
                <p:cNvPr id="165" name="Rectangle"/>
                <p:cNvSpPr/>
                <p:nvPr/>
              </p:nvSpPr>
              <p:spPr>
                <a:xfrm>
                  <a:off x="0" y="0"/>
                  <a:ext cx="2042802" cy="1550751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66" name="image16.pdf" descr="image16.pdf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23505" t="23698" r="24144" b="23311"/>
                <a:stretch>
                  <a:fillRect/>
                </a:stretch>
              </p:blipFill>
              <p:spPr>
                <a:xfrm>
                  <a:off x="-1" y="0"/>
                  <a:ext cx="2042803" cy="155075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68" name="Recursos hídricos"/>
              <p:cNvSpPr txBox="1"/>
              <p:nvPr/>
            </p:nvSpPr>
            <p:spPr>
              <a:xfrm>
                <a:off x="0" y="1607580"/>
                <a:ext cx="2586566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Recursos hídricos</a:t>
                </a:r>
              </a:p>
            </p:txBody>
          </p:sp>
        </p:grpSp>
        <p:grpSp>
          <p:nvGrpSpPr>
            <p:cNvPr id="174" name="Group"/>
            <p:cNvGrpSpPr/>
            <p:nvPr/>
          </p:nvGrpSpPr>
          <p:grpSpPr>
            <a:xfrm>
              <a:off x="9179520" y="2895093"/>
              <a:ext cx="3086101" cy="1782904"/>
              <a:chOff x="0" y="0"/>
              <a:chExt cx="3086100" cy="1782902"/>
            </a:xfrm>
          </p:grpSpPr>
          <p:grpSp>
            <p:nvGrpSpPr>
              <p:cNvPr id="172" name="Group"/>
              <p:cNvGrpSpPr/>
              <p:nvPr/>
            </p:nvGrpSpPr>
            <p:grpSpPr>
              <a:xfrm>
                <a:off x="421522" y="0"/>
                <a:ext cx="1994586" cy="1487485"/>
                <a:chOff x="0" y="0"/>
                <a:chExt cx="1994584" cy="1487484"/>
              </a:xfrm>
            </p:grpSpPr>
            <p:sp>
              <p:nvSpPr>
                <p:cNvPr id="170" name="Rectangle"/>
                <p:cNvSpPr/>
                <p:nvPr/>
              </p:nvSpPr>
              <p:spPr>
                <a:xfrm>
                  <a:off x="0" y="0"/>
                  <a:ext cx="1994585" cy="1487485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71" name="image17.pdf" descr="image17.pdf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23823" t="24017" r="24144" b="24268"/>
                <a:stretch>
                  <a:fillRect/>
                </a:stretch>
              </p:blipFill>
              <p:spPr>
                <a:xfrm>
                  <a:off x="0" y="0"/>
                  <a:ext cx="1994585" cy="148748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73" name="Gestão de rejeitos"/>
              <p:cNvSpPr txBox="1"/>
              <p:nvPr/>
            </p:nvSpPr>
            <p:spPr>
              <a:xfrm>
                <a:off x="0" y="1494079"/>
                <a:ext cx="3086100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Gestão de rejeitos</a:t>
                </a:r>
              </a:p>
            </p:txBody>
          </p:sp>
        </p:grpSp>
        <p:grpSp>
          <p:nvGrpSpPr>
            <p:cNvPr id="179" name="Group"/>
            <p:cNvGrpSpPr/>
            <p:nvPr/>
          </p:nvGrpSpPr>
          <p:grpSpPr>
            <a:xfrm>
              <a:off x="6301317" y="4725813"/>
              <a:ext cx="2586567" cy="1910721"/>
              <a:chOff x="0" y="0"/>
              <a:chExt cx="2586565" cy="1910720"/>
            </a:xfrm>
          </p:grpSpPr>
          <p:grpSp>
            <p:nvGrpSpPr>
              <p:cNvPr id="177" name="Group"/>
              <p:cNvGrpSpPr/>
              <p:nvPr/>
            </p:nvGrpSpPr>
            <p:grpSpPr>
              <a:xfrm>
                <a:off x="242498" y="0"/>
                <a:ext cx="2057497" cy="1532780"/>
                <a:chOff x="0" y="0"/>
                <a:chExt cx="2057496" cy="1532779"/>
              </a:xfrm>
            </p:grpSpPr>
            <p:sp>
              <p:nvSpPr>
                <p:cNvPr id="175" name="Rectangle"/>
                <p:cNvSpPr/>
                <p:nvPr/>
              </p:nvSpPr>
              <p:spPr>
                <a:xfrm>
                  <a:off x="0" y="0"/>
                  <a:ext cx="2057497" cy="1532780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76" name="image18.pdf" descr="image18.pdf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23823" t="24657" r="24144" b="23631"/>
                <a:stretch>
                  <a:fillRect/>
                </a:stretch>
              </p:blipFill>
              <p:spPr>
                <a:xfrm>
                  <a:off x="-1" y="0"/>
                  <a:ext cx="2057498" cy="15327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78" name="Agricultura"/>
              <p:cNvSpPr txBox="1"/>
              <p:nvPr/>
            </p:nvSpPr>
            <p:spPr>
              <a:xfrm>
                <a:off x="0" y="1621897"/>
                <a:ext cx="2586566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Agricultura</a:t>
                </a:r>
              </a:p>
            </p:txBody>
          </p:sp>
        </p:grpSp>
        <p:grpSp>
          <p:nvGrpSpPr>
            <p:cNvPr id="184" name="Group"/>
            <p:cNvGrpSpPr/>
            <p:nvPr/>
          </p:nvGrpSpPr>
          <p:grpSpPr>
            <a:xfrm>
              <a:off x="3865286" y="4716288"/>
              <a:ext cx="2584450" cy="1941271"/>
              <a:chOff x="0" y="0"/>
              <a:chExt cx="2584448" cy="1941270"/>
            </a:xfrm>
          </p:grpSpPr>
          <p:grpSp>
            <p:nvGrpSpPr>
              <p:cNvPr id="182" name="Group"/>
              <p:cNvGrpSpPr/>
              <p:nvPr/>
            </p:nvGrpSpPr>
            <p:grpSpPr>
              <a:xfrm>
                <a:off x="296964" y="0"/>
                <a:ext cx="2026443" cy="1500652"/>
                <a:chOff x="0" y="0"/>
                <a:chExt cx="2026441" cy="1500651"/>
              </a:xfrm>
            </p:grpSpPr>
            <p:sp>
              <p:nvSpPr>
                <p:cNvPr id="180" name="Rectangle"/>
                <p:cNvSpPr/>
                <p:nvPr/>
              </p:nvSpPr>
              <p:spPr>
                <a:xfrm>
                  <a:off x="0" y="0"/>
                  <a:ext cx="2026442" cy="1500652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81" name="image19.tif" descr="image19.tif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rcRect l="24462" t="24336" r="24142" b="24908"/>
                <a:stretch>
                  <a:fillRect/>
                </a:stretch>
              </p:blipFill>
              <p:spPr>
                <a:xfrm>
                  <a:off x="-1" y="0"/>
                  <a:ext cx="2026443" cy="150065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83" name="Áreas contaminadas"/>
              <p:cNvSpPr txBox="1"/>
              <p:nvPr/>
            </p:nvSpPr>
            <p:spPr>
              <a:xfrm>
                <a:off x="0" y="1652446"/>
                <a:ext cx="2584449" cy="2888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Áreas contaminadas</a:t>
                </a:r>
              </a:p>
            </p:txBody>
          </p:sp>
        </p:grpSp>
        <p:grpSp>
          <p:nvGrpSpPr>
            <p:cNvPr id="189" name="Group"/>
            <p:cNvGrpSpPr/>
            <p:nvPr/>
          </p:nvGrpSpPr>
          <p:grpSpPr>
            <a:xfrm>
              <a:off x="8767781" y="4703588"/>
              <a:ext cx="2586567" cy="1906933"/>
              <a:chOff x="0" y="0"/>
              <a:chExt cx="2586565" cy="1906932"/>
            </a:xfrm>
          </p:grpSpPr>
          <p:grpSp>
            <p:nvGrpSpPr>
              <p:cNvPr id="187" name="Group"/>
              <p:cNvGrpSpPr/>
              <p:nvPr/>
            </p:nvGrpSpPr>
            <p:grpSpPr>
              <a:xfrm>
                <a:off x="203983" y="-1"/>
                <a:ext cx="2042801" cy="1550538"/>
                <a:chOff x="0" y="0"/>
                <a:chExt cx="2042799" cy="1550536"/>
              </a:xfrm>
            </p:grpSpPr>
            <p:sp>
              <p:nvSpPr>
                <p:cNvPr id="185" name="Rectangle"/>
                <p:cNvSpPr/>
                <p:nvPr/>
              </p:nvSpPr>
              <p:spPr>
                <a:xfrm>
                  <a:off x="0" y="0"/>
                  <a:ext cx="2042800" cy="1550537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86" name="image20.pdf" descr="image20.pdf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rcRect l="24463" t="24290" r="24463" b="23901"/>
                <a:stretch>
                  <a:fillRect/>
                </a:stretch>
              </p:blipFill>
              <p:spPr>
                <a:xfrm>
                  <a:off x="0" y="-1"/>
                  <a:ext cx="2042800" cy="15505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88" name="Qualidade do ar, solo e água"/>
              <p:cNvSpPr txBox="1"/>
              <p:nvPr/>
            </p:nvSpPr>
            <p:spPr>
              <a:xfrm>
                <a:off x="0" y="1618109"/>
                <a:ext cx="2586566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Qualidade do ar, solo e água</a:t>
                </a:r>
              </a:p>
            </p:txBody>
          </p:sp>
        </p:grpSp>
        <p:grpSp>
          <p:nvGrpSpPr>
            <p:cNvPr id="194" name="Group"/>
            <p:cNvGrpSpPr/>
            <p:nvPr/>
          </p:nvGrpSpPr>
          <p:grpSpPr>
            <a:xfrm>
              <a:off x="729873" y="2818014"/>
              <a:ext cx="2713567" cy="1820514"/>
              <a:chOff x="0" y="0"/>
              <a:chExt cx="2713565" cy="1820513"/>
            </a:xfrm>
          </p:grpSpPr>
          <p:grpSp>
            <p:nvGrpSpPr>
              <p:cNvPr id="192" name="Group"/>
              <p:cNvGrpSpPr/>
              <p:nvPr/>
            </p:nvGrpSpPr>
            <p:grpSpPr>
              <a:xfrm>
                <a:off x="330011" y="0"/>
                <a:ext cx="2053546" cy="1531691"/>
                <a:chOff x="0" y="0"/>
                <a:chExt cx="2053545" cy="1531690"/>
              </a:xfrm>
            </p:grpSpPr>
            <p:sp>
              <p:nvSpPr>
                <p:cNvPr id="190" name="Rectangle"/>
                <p:cNvSpPr/>
                <p:nvPr/>
              </p:nvSpPr>
              <p:spPr>
                <a:xfrm>
                  <a:off x="0" y="0"/>
                  <a:ext cx="2053546" cy="1531691"/>
                </a:xfrm>
                <a:prstGeom prst="rect">
                  <a:avLst/>
                </a:prstGeom>
                <a:solidFill>
                  <a:srgbClr val="808080">
                    <a:alpha val="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91" name="image21.pdf" descr="image21.pdf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24142" t="24336" r="24462" b="24588"/>
                <a:stretch>
                  <a:fillRect/>
                </a:stretch>
              </p:blipFill>
              <p:spPr>
                <a:xfrm>
                  <a:off x="0" y="0"/>
                  <a:ext cx="2053546" cy="15316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93" name="Pesca comercial"/>
              <p:cNvSpPr txBox="1"/>
              <p:nvPr/>
            </p:nvSpPr>
            <p:spPr>
              <a:xfrm>
                <a:off x="0" y="1531690"/>
                <a:ext cx="2713566" cy="2888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Pesca comercial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98" name="Double-click to edit"/>
          <p:cNvSpPr txBox="1"/>
          <p:nvPr>
            <p:ph type="body" sz="half" idx="1"/>
          </p:nvPr>
        </p:nvSpPr>
        <p:spPr>
          <a:xfrm>
            <a:off x="1847850" y="1628775"/>
            <a:ext cx="8496300" cy="3505200"/>
          </a:xfrm>
          <a:prstGeom prst="rect">
            <a:avLst/>
          </a:prstGeom>
        </p:spPr>
        <p:txBody>
          <a:bodyPr/>
          <a:lstStyle>
            <a:lvl1pPr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199" name="Os papéis da Environment Agency em AIA e AAE"/>
          <p:cNvSpPr txBox="1"/>
          <p:nvPr/>
        </p:nvSpPr>
        <p:spPr>
          <a:xfrm>
            <a:off x="2197100" y="404814"/>
            <a:ext cx="7769226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solidFill>
                  <a:srgbClr val="E0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Os papéis da Environment Agency em AIA e AAE</a:t>
            </a:r>
          </a:p>
        </p:txBody>
      </p:sp>
      <p:sp>
        <p:nvSpPr>
          <p:cNvPr id="200" name="Empreendedor / Operador:…"/>
          <p:cNvSpPr txBox="1"/>
          <p:nvPr/>
        </p:nvSpPr>
        <p:spPr>
          <a:xfrm>
            <a:off x="1771934" y="2239533"/>
            <a:ext cx="3922713" cy="272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lnSpc>
                <a:spcPct val="97000"/>
              </a:lnSpc>
              <a:spcBef>
                <a:spcPts val="500"/>
              </a:spcBef>
              <a:defRPr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Empreendedor / Operador</a:t>
            </a:r>
            <a:r>
              <a:rPr u="none"/>
              <a:t>:</a:t>
            </a:r>
          </a:p>
          <a:p>
            <a:pPr marL="342900" indent="-342900">
              <a:lnSpc>
                <a:spcPct val="97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Carteira de projetos de </a:t>
            </a:r>
            <a:r>
              <a:t>£40 bilhões</a:t>
            </a:r>
          </a:p>
          <a:p>
            <a:pPr marL="342900" indent="-342900">
              <a:lnSpc>
                <a:spcPct val="97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Avaliação de impactos de planos, programas e projetos</a:t>
            </a:r>
          </a:p>
          <a:p>
            <a:pPr marL="342900" indent="-342900">
              <a:lnSpc>
                <a:spcPct val="97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Autoridade responsável</a:t>
            </a:r>
          </a:p>
        </p:txBody>
      </p:sp>
      <p:sp>
        <p:nvSpPr>
          <p:cNvPr id="201" name="Conselheiro externo…"/>
          <p:cNvSpPr txBox="1"/>
          <p:nvPr/>
        </p:nvSpPr>
        <p:spPr>
          <a:xfrm>
            <a:off x="6064384" y="2356379"/>
            <a:ext cx="4176713" cy="2382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lnSpc>
                <a:spcPct val="97000"/>
              </a:lnSpc>
              <a:spcBef>
                <a:spcPts val="500"/>
              </a:spcBef>
              <a:defRPr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Conselheiro externo</a:t>
            </a:r>
          </a:p>
          <a:p>
            <a:pPr marL="342900" indent="-342900">
              <a:lnSpc>
                <a:spcPct val="97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Órgão a ser consultado durante AAE e AIA</a:t>
            </a:r>
            <a:r>
              <a:t> </a:t>
            </a:r>
          </a:p>
          <a:p>
            <a:pPr marL="342900" indent="-342900">
              <a:lnSpc>
                <a:spcPct val="97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Fornecedor de informação</a:t>
            </a:r>
          </a:p>
          <a:p>
            <a:pPr marL="342900" indent="-342900">
              <a:lnSpc>
                <a:spcPct val="97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Relatórios do Estado do Meio</a:t>
            </a:r>
          </a:p>
        </p:txBody>
      </p:sp>
      <p:sp>
        <p:nvSpPr>
          <p:cNvPr id="202" name="….e também links com nosso papel como regulador"/>
          <p:cNvSpPr txBox="1"/>
          <p:nvPr/>
        </p:nvSpPr>
        <p:spPr>
          <a:xfrm>
            <a:off x="2783632" y="5619639"/>
            <a:ext cx="7848601" cy="40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145" tIns="32145" rIns="32145" bIns="32145">
            <a:spAutoFit/>
          </a:bodyPr>
          <a:lstStyle/>
          <a:p>
            <a:pPr defTabSz="642937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….e também links com nosso papel como </a:t>
            </a:r>
            <a:r>
              <a:rPr u="sng"/>
              <a:t>regulador</a:t>
            </a:r>
          </a:p>
        </p:txBody>
      </p:sp>
      <p:sp>
        <p:nvSpPr>
          <p:cNvPr id="203" name="Oval"/>
          <p:cNvSpPr/>
          <p:nvPr/>
        </p:nvSpPr>
        <p:spPr>
          <a:xfrm>
            <a:off x="1487487" y="1628774"/>
            <a:ext cx="4248151" cy="3623627"/>
          </a:xfrm>
          <a:prstGeom prst="ellipse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4" name="Oval"/>
          <p:cNvSpPr/>
          <p:nvPr/>
        </p:nvSpPr>
        <p:spPr>
          <a:xfrm>
            <a:off x="5808662" y="1773238"/>
            <a:ext cx="4535488" cy="3599979"/>
          </a:xfrm>
          <a:prstGeom prst="ellipse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5" name="Line"/>
          <p:cNvSpPr/>
          <p:nvPr/>
        </p:nvSpPr>
        <p:spPr>
          <a:xfrm flipH="1">
            <a:off x="5159375" y="1484314"/>
            <a:ext cx="431801" cy="50482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Line"/>
          <p:cNvSpPr/>
          <p:nvPr/>
        </p:nvSpPr>
        <p:spPr>
          <a:xfrm>
            <a:off x="6240462" y="1484314"/>
            <a:ext cx="360363" cy="50482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terros para controle de inundações…"/>
          <p:cNvSpPr txBox="1"/>
          <p:nvPr>
            <p:ph type="body" sz="half" idx="1"/>
          </p:nvPr>
        </p:nvSpPr>
        <p:spPr>
          <a:xfrm>
            <a:off x="911424" y="908050"/>
            <a:ext cx="4248474" cy="5401270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Aterros para controle de inundações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Barramentos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Comportas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Estações de bombeamento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Barreiras contra inundação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Áreas inundáveis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Eclusas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Diques &amp; canais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Rios artificiais &amp; canais de derivação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2842"/>
            </a:pPr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Gestão de recursos hídricos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Pesca 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Quebra-mar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Navegação</a:t>
            </a:r>
            <a:endParaRPr sz="882"/>
          </a:p>
          <a:p>
            <a:pPr marL="224027" indent="-224027" defTabSz="896111">
              <a:lnSpc>
                <a:spcPct val="64000"/>
              </a:lnSpc>
              <a:spcBef>
                <a:spcPts val="1700"/>
              </a:spcBef>
              <a:buFontTx/>
              <a:buChar char="S"/>
              <a:defRPr sz="1274"/>
            </a:pPr>
            <a:r>
              <a:t>Áreas contaminadas </a:t>
            </a:r>
          </a:p>
        </p:txBody>
      </p:sp>
      <p:sp>
        <p:nvSpPr>
          <p:cNvPr id="211" name="AIA/AAE - Empreendedor &amp; Operador"/>
          <p:cNvSpPr txBox="1"/>
          <p:nvPr>
            <p:ph type="title"/>
          </p:nvPr>
        </p:nvSpPr>
        <p:spPr>
          <a:xfrm>
            <a:off x="623391" y="223985"/>
            <a:ext cx="7632701" cy="5045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AIA/AAE - Empreendedor &amp; Operador </a:t>
            </a:r>
          </a:p>
        </p:txBody>
      </p:sp>
      <p:pic>
        <p:nvPicPr>
          <p:cNvPr id="212" name="1457081_7e76384b" descr="1457081_7e76384b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07449" y="4595836"/>
            <a:ext cx="2316163" cy="173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thamesbarrier" descr="thamesbarri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07449" y="419123"/>
            <a:ext cx="2246313" cy="1927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352101_3cc5c549_213x160" descr="352101_3cc5c549_213x16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88087" y="4583136"/>
            <a:ext cx="2305051" cy="173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hull" descr="hul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8088" y="419123"/>
            <a:ext cx="2303464" cy="1884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http://nbepiphany.co.uk/gallery2/main.php?g2_view=core.DownloadItem&amp;g2_itemId=65770&amp;g2_serialNumber=1" descr="http://nbepiphany.co.uk/gallery2/main.php?g2_view=core.DownloadItem&amp;g2_itemId=65770&amp;g2_serialNumber=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07449" y="2578123"/>
            <a:ext cx="2305051" cy="1728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http://www.willowbankservices.co.uk/storage/River%20Bollin.jpg?__SQUARESPACE_CACHEVERSION=1292685046833" descr="http://www.willowbankservices.co.uk/storage/River%20Bollin.jpg?__SQUARESPACE_CACHEVERSION=129268504683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88088" y="2576536"/>
            <a:ext cx="2303464" cy="173037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Usinas nucleares…"/>
          <p:cNvSpPr txBox="1"/>
          <p:nvPr/>
        </p:nvSpPr>
        <p:spPr>
          <a:xfrm>
            <a:off x="4409654" y="4209689"/>
            <a:ext cx="2411362" cy="202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Char char="S"/>
              <a:defRPr sz="1400">
                <a:solidFill>
                  <a:srgbClr val="FFFFFF"/>
                </a:solidFill>
              </a:defRPr>
            </a:pPr>
            <a:r>
              <a:t>Usinas nucleares</a:t>
            </a:r>
            <a:endParaRPr sz="2000"/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Char char="S"/>
              <a:defRPr sz="1400">
                <a:solidFill>
                  <a:srgbClr val="FFFFFF"/>
                </a:solidFill>
              </a:defRPr>
            </a:pPr>
            <a:r>
              <a:t>Ferrovias de alta velocidade</a:t>
            </a:r>
            <a:endParaRPr sz="2000"/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Char char="S"/>
              <a:defRPr sz="1400">
                <a:solidFill>
                  <a:srgbClr val="FFFFFF"/>
                </a:solidFill>
              </a:defRPr>
            </a:pPr>
            <a:r>
              <a:t>Infraestrutura de importância nacional</a:t>
            </a:r>
            <a:endParaRPr sz="2000"/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Char char="S"/>
              <a:defRPr sz="1400">
                <a:solidFill>
                  <a:srgbClr val="FFFFFF"/>
                </a:solidFill>
              </a:defRPr>
            </a:pPr>
            <a:r>
              <a:t>Adaptação a mudanças climáticas</a:t>
            </a:r>
          </a:p>
        </p:txBody>
      </p:sp>
      <p:sp>
        <p:nvSpPr>
          <p:cNvPr id="219" name="Conselheiro"/>
          <p:cNvSpPr txBox="1"/>
          <p:nvPr/>
        </p:nvSpPr>
        <p:spPr>
          <a:xfrm>
            <a:off x="4655839" y="3769123"/>
            <a:ext cx="13569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FFFF"/>
                </a:solidFill>
              </a:defRPr>
            </a:lvl1pPr>
          </a:lstStyle>
          <a:p>
            <a:pPr/>
            <a:r>
              <a:t>Conselheiro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ITY SKETCH 16X9">
  <a:themeElements>
    <a:clrScheme name="CITY SKETCH 16X9">
      <a:dk1>
        <a:srgbClr val="3D372E"/>
      </a:dk1>
      <a:lt1>
        <a:srgbClr val="3D372E"/>
      </a:lt1>
      <a:dk2>
        <a:srgbClr val="A7A7A7"/>
      </a:dk2>
      <a:lt2>
        <a:srgbClr val="535353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0000FF"/>
      </a:hlink>
      <a:folHlink>
        <a:srgbClr val="FF00FF"/>
      </a:folHlink>
    </a:clrScheme>
    <a:fontScheme name="CITY SKETCH 16X9">
      <a:majorFont>
        <a:latin typeface="Helvetica"/>
        <a:ea typeface="Helvetica"/>
        <a:cs typeface="Helvetica"/>
      </a:majorFont>
      <a:minorFont>
        <a:latin typeface="Century Schoolbook"/>
        <a:ea typeface="Century Schoolbook"/>
        <a:cs typeface="Century Schoolbook"/>
      </a:minorFont>
    </a:fontScheme>
    <a:fmtScheme name="CITY SKETCH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D372E"/>
            </a:solidFill>
            <a:effectLst/>
            <a:uFillTx/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D372E"/>
            </a:solidFill>
            <a:effectLst/>
            <a:uFillTx/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ITY SKETCH 16X9">
  <a:themeElements>
    <a:clrScheme name="CITY SKETCH 16X9">
      <a:dk1>
        <a:srgbClr val="3D372E"/>
      </a:dk1>
      <a:lt1>
        <a:srgbClr val="0F213D"/>
      </a:lt1>
      <a:dk2>
        <a:srgbClr val="A7A7A7"/>
      </a:dk2>
      <a:lt2>
        <a:srgbClr val="535353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0000FF"/>
      </a:hlink>
      <a:folHlink>
        <a:srgbClr val="FF00FF"/>
      </a:folHlink>
    </a:clrScheme>
    <a:fontScheme name="CITY SKETCH 16X9">
      <a:majorFont>
        <a:latin typeface="Helvetica"/>
        <a:ea typeface="Helvetica"/>
        <a:cs typeface="Helvetica"/>
      </a:majorFont>
      <a:minorFont>
        <a:latin typeface="Century Schoolbook"/>
        <a:ea typeface="Century Schoolbook"/>
        <a:cs typeface="Century Schoolbook"/>
      </a:minorFont>
    </a:fontScheme>
    <a:fmtScheme name="CITY SKETCH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D372E"/>
            </a:solidFill>
            <a:effectLst/>
            <a:uFillTx/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D372E"/>
            </a:solidFill>
            <a:effectLst/>
            <a:uFillTx/>
            <a:latin typeface="+mn-lt"/>
            <a:ea typeface="+mn-ea"/>
            <a:cs typeface="+mn-cs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