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86" r:id="rId17"/>
    <p:sldId id="276" r:id="rId18"/>
    <p:sldId id="279" r:id="rId19"/>
    <p:sldId id="278" r:id="rId20"/>
    <p:sldId id="273" r:id="rId21"/>
    <p:sldId id="275" r:id="rId22"/>
    <p:sldId id="277" r:id="rId23"/>
    <p:sldId id="271" r:id="rId24"/>
    <p:sldId id="272" r:id="rId25"/>
    <p:sldId id="274" r:id="rId26"/>
    <p:sldId id="280" r:id="rId27"/>
    <p:sldId id="281" r:id="rId28"/>
    <p:sldId id="282" r:id="rId29"/>
    <p:sldId id="283" r:id="rId30"/>
    <p:sldId id="284" r:id="rId31"/>
    <p:sldId id="285" r:id="rId32"/>
  </p:sldIdLst>
  <p:sldSz cx="18288000" cy="10287000"/>
  <p:notesSz cx="6858000" cy="9144000"/>
  <p:embeddedFontLst>
    <p:embeddedFont>
      <p:font typeface="Aileron Regular" panose="020B0604020202020204" charset="0"/>
      <p:regular r:id="rId33"/>
    </p:embeddedFont>
    <p:embeddedFont>
      <p:font typeface="Architects Daughter" panose="020B0604020202020204" charset="0"/>
      <p:regular r:id="rId34"/>
    </p:embeddedFont>
    <p:embeddedFont>
      <p:font typeface="Chalkduster" panose="020B0604020202020204" charset="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8F00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35" autoAdjust="0"/>
    <p:restoredTop sz="94665" autoAdjust="0"/>
  </p:normalViewPr>
  <p:slideViewPr>
    <p:cSldViewPr>
      <p:cViewPr>
        <p:scale>
          <a:sx n="50" d="100"/>
          <a:sy n="50" d="100"/>
        </p:scale>
        <p:origin x="348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gif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.svg"/><Relationship Id="rId7" Type="http://schemas.openxmlformats.org/officeDocument/2006/relationships/image" Target="../media/image3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.svg"/><Relationship Id="rId7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35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gif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229"/>
          <a:stretch>
            <a:fillRect/>
          </a:stretch>
        </p:blipFill>
        <p:spPr>
          <a:xfrm>
            <a:off x="-381000" y="1046356"/>
            <a:ext cx="18288000" cy="1038225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544036" y="2069274"/>
            <a:ext cx="11162758" cy="4602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019"/>
              </a:lnSpc>
            </a:pPr>
            <a:r>
              <a:rPr lang="en-US" sz="8800" dirty="0">
                <a:solidFill>
                  <a:srgbClr val="000000"/>
                </a:solidFill>
                <a:latin typeface="Architects Daughter"/>
              </a:rPr>
              <a:t>ANÁLISE CONFORMACIONAL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187285" y="1028700"/>
            <a:ext cx="3072015" cy="334369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8700" y="5909275"/>
            <a:ext cx="4492595" cy="334902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/>
          <a:srcRect l="2338" t="6257" r="72845" b="17536"/>
          <a:stretch>
            <a:fillRect/>
          </a:stretch>
        </p:blipFill>
        <p:spPr>
          <a:xfrm>
            <a:off x="1010913" y="1028700"/>
            <a:ext cx="2551708" cy="274249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9158868" y="7312987"/>
            <a:ext cx="8312348" cy="9021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 dirty="0" err="1">
                <a:solidFill>
                  <a:srgbClr val="000000"/>
                </a:solidFill>
                <a:latin typeface="Architects Daughter"/>
              </a:rPr>
              <a:t>Profa</a:t>
            </a:r>
            <a:r>
              <a:rPr lang="en-US" sz="5200" dirty="0">
                <a:solidFill>
                  <a:srgbClr val="000000"/>
                </a:solidFill>
                <a:latin typeface="Architects Daughter"/>
              </a:rPr>
              <a:t> Miriam Sannomiya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229"/>
          <a:stretch>
            <a:fillRect/>
          </a:stretch>
        </p:blipFill>
        <p:spPr>
          <a:xfrm>
            <a:off x="18585" y="26949"/>
            <a:ext cx="18288000" cy="1038225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293929" y="3406404"/>
            <a:ext cx="9700141" cy="483727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1787209"/>
            <a:ext cx="16230600" cy="964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784"/>
              </a:lnSpc>
              <a:spcBef>
                <a:spcPct val="0"/>
              </a:spcBef>
            </a:pPr>
            <a:r>
              <a:rPr lang="en-US" sz="5560" b="1" dirty="0" err="1">
                <a:solidFill>
                  <a:srgbClr val="4E8F00"/>
                </a:solidFill>
                <a:latin typeface="Architects Daughter"/>
              </a:rPr>
              <a:t>Projeção</a:t>
            </a:r>
            <a:r>
              <a:rPr lang="en-US" sz="5560" b="1" dirty="0">
                <a:solidFill>
                  <a:srgbClr val="4E8F00"/>
                </a:solidFill>
                <a:latin typeface="Architects Daughter"/>
              </a:rPr>
              <a:t> de </a:t>
            </a:r>
            <a:r>
              <a:rPr lang="en-US" sz="5560" b="1" dirty="0" err="1">
                <a:solidFill>
                  <a:srgbClr val="4E8F00"/>
                </a:solidFill>
                <a:latin typeface="Architects Daughter"/>
              </a:rPr>
              <a:t>Cavalete</a:t>
            </a:r>
            <a:endParaRPr lang="en-US" sz="5560" b="1" dirty="0">
              <a:solidFill>
                <a:srgbClr val="4E8F00"/>
              </a:solidFill>
              <a:latin typeface="Architects Daughte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229"/>
          <a:stretch>
            <a:fillRect/>
          </a:stretch>
        </p:blipFill>
        <p:spPr>
          <a:xfrm>
            <a:off x="0" y="0"/>
            <a:ext cx="18288000" cy="1038225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725006" y="2194707"/>
            <a:ext cx="14837988" cy="706359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923925"/>
            <a:ext cx="16230600" cy="964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784"/>
              </a:lnSpc>
              <a:spcBef>
                <a:spcPct val="0"/>
              </a:spcBef>
            </a:pPr>
            <a:r>
              <a:rPr lang="en-US" sz="5560" dirty="0" err="1">
                <a:solidFill>
                  <a:srgbClr val="4E8F00"/>
                </a:solidFill>
                <a:latin typeface="Architects Daughter"/>
              </a:rPr>
              <a:t>Eclipsados</a:t>
            </a:r>
            <a:r>
              <a:rPr lang="en-US" sz="5560" dirty="0">
                <a:solidFill>
                  <a:srgbClr val="4E8F00"/>
                </a:solidFill>
                <a:latin typeface="Architects Daughter"/>
              </a:rPr>
              <a:t>, Gauche e Anti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229"/>
          <a:stretch>
            <a:fillRect/>
          </a:stretch>
        </p:blipFill>
        <p:spPr>
          <a:xfrm>
            <a:off x="0" y="0"/>
            <a:ext cx="18288000" cy="1038225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763431" y="2616351"/>
            <a:ext cx="12077699" cy="767064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923925"/>
            <a:ext cx="16230600" cy="964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784"/>
              </a:lnSpc>
              <a:spcBef>
                <a:spcPct val="0"/>
              </a:spcBef>
            </a:pPr>
            <a:r>
              <a:rPr lang="en-US" sz="5560" b="1" dirty="0" err="1">
                <a:solidFill>
                  <a:srgbClr val="4E8F00"/>
                </a:solidFill>
                <a:latin typeface="Architects Daughter"/>
              </a:rPr>
              <a:t>Análise</a:t>
            </a:r>
            <a:r>
              <a:rPr lang="en-US" sz="5560" b="1" dirty="0">
                <a:solidFill>
                  <a:srgbClr val="4E8F00"/>
                </a:solidFill>
                <a:latin typeface="Architects Daughter"/>
              </a:rPr>
              <a:t> </a:t>
            </a:r>
            <a:r>
              <a:rPr lang="en-US" sz="5560" b="1" dirty="0" err="1">
                <a:solidFill>
                  <a:srgbClr val="4E8F00"/>
                </a:solidFill>
                <a:latin typeface="Architects Daughter"/>
              </a:rPr>
              <a:t>Conformacional</a:t>
            </a:r>
            <a:r>
              <a:rPr lang="en-US" sz="5560" b="1" dirty="0">
                <a:solidFill>
                  <a:srgbClr val="4E8F00"/>
                </a:solidFill>
                <a:latin typeface="Architects Daughter"/>
              </a:rPr>
              <a:t> do </a:t>
            </a:r>
            <a:r>
              <a:rPr lang="en-US" sz="5560" b="1" dirty="0" err="1">
                <a:solidFill>
                  <a:srgbClr val="4E8F00"/>
                </a:solidFill>
                <a:latin typeface="Architects Daughter"/>
              </a:rPr>
              <a:t>Etano</a:t>
            </a:r>
            <a:endParaRPr lang="en-US" sz="5560" b="1" dirty="0">
              <a:solidFill>
                <a:srgbClr val="4E8F00"/>
              </a:solidFill>
              <a:latin typeface="Architects Daughter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1981232"/>
            <a:ext cx="16230600" cy="1269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4"/>
              </a:lnSpc>
              <a:spcBef>
                <a:spcPct val="0"/>
              </a:spcBef>
            </a:pPr>
            <a:r>
              <a:rPr lang="en-US" sz="3660">
                <a:solidFill>
                  <a:srgbClr val="000000"/>
                </a:solidFill>
                <a:latin typeface="Architects Daughter"/>
              </a:rPr>
              <a:t>Diferença de energia entre as duas conformações do etano: 3 Kcal/mol (12 KJ/mol). Esta diferença de energia é chamada de energia torsional.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BB5FE71-F6BD-CB44-85A3-27DB6F1C8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29100"/>
            <a:ext cx="4572002" cy="342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229"/>
          <a:stretch>
            <a:fillRect/>
          </a:stretch>
        </p:blipFill>
        <p:spPr>
          <a:xfrm>
            <a:off x="0" y="0"/>
            <a:ext cx="18288000" cy="1038225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00177" y="3576462"/>
            <a:ext cx="4501052" cy="47697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 l="286" r="286"/>
          <a:stretch>
            <a:fillRect/>
          </a:stretch>
        </p:blipFill>
        <p:spPr>
          <a:xfrm>
            <a:off x="6484550" y="3576462"/>
            <a:ext cx="6312785" cy="219779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484550" y="5774253"/>
            <a:ext cx="7736222" cy="362182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1981232"/>
            <a:ext cx="16230600" cy="1269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4"/>
              </a:lnSpc>
              <a:spcBef>
                <a:spcPct val="0"/>
              </a:spcBef>
            </a:pPr>
            <a:r>
              <a:rPr lang="en-US" sz="3660">
                <a:solidFill>
                  <a:srgbClr val="000000"/>
                </a:solidFill>
                <a:latin typeface="Architects Daughter"/>
              </a:rPr>
              <a:t>Menor estabilidade da conformação eclipsada quando comparada com a alternada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923925"/>
            <a:ext cx="16230600" cy="964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784"/>
              </a:lnSpc>
              <a:spcBef>
                <a:spcPct val="0"/>
              </a:spcBef>
            </a:pPr>
            <a:r>
              <a:rPr lang="en-US" sz="5560" b="1" u="sng" dirty="0">
                <a:solidFill>
                  <a:srgbClr val="4E8F00"/>
                </a:solidFill>
                <a:latin typeface="Architects Daughter"/>
              </a:rPr>
              <a:t>REPULSÃO</a:t>
            </a:r>
            <a:r>
              <a:rPr lang="en-US" sz="5560" b="1" dirty="0">
                <a:solidFill>
                  <a:srgbClr val="4E8F00"/>
                </a:solidFill>
                <a:latin typeface="Architects Daughter"/>
              </a:rPr>
              <a:t> entre </a:t>
            </a:r>
            <a:r>
              <a:rPr lang="en-US" sz="5560" b="1" dirty="0" err="1">
                <a:solidFill>
                  <a:srgbClr val="4E8F00"/>
                </a:solidFill>
                <a:latin typeface="Architects Daughter"/>
              </a:rPr>
              <a:t>os</a:t>
            </a:r>
            <a:r>
              <a:rPr lang="en-US" sz="5560" b="1" dirty="0">
                <a:solidFill>
                  <a:srgbClr val="4E8F00"/>
                </a:solidFill>
                <a:latin typeface="Architects Daughter"/>
              </a:rPr>
              <a:t> </a:t>
            </a:r>
            <a:r>
              <a:rPr lang="en-US" sz="5560" b="1" dirty="0" err="1">
                <a:solidFill>
                  <a:srgbClr val="4E8F00"/>
                </a:solidFill>
                <a:latin typeface="Architects Daughter"/>
              </a:rPr>
              <a:t>orbitais</a:t>
            </a:r>
            <a:r>
              <a:rPr lang="en-US" sz="5560" b="1" dirty="0">
                <a:solidFill>
                  <a:srgbClr val="4E8F00"/>
                </a:solidFill>
                <a:latin typeface="Architects Daughter"/>
              </a:rPr>
              <a:t> </a:t>
            </a:r>
            <a:r>
              <a:rPr lang="en-US" sz="5560" b="1" dirty="0" err="1">
                <a:solidFill>
                  <a:srgbClr val="4E8F00"/>
                </a:solidFill>
                <a:latin typeface="Architects Daughter"/>
              </a:rPr>
              <a:t>preenchidos</a:t>
            </a:r>
            <a:endParaRPr lang="en-US" sz="5560" b="1" dirty="0">
              <a:solidFill>
                <a:srgbClr val="4E8F00"/>
              </a:solidFill>
              <a:latin typeface="Architects Daughter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229"/>
          <a:stretch>
            <a:fillRect/>
          </a:stretch>
        </p:blipFill>
        <p:spPr>
          <a:xfrm>
            <a:off x="0" y="0"/>
            <a:ext cx="18288000" cy="1038225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52159"/>
          <a:stretch>
            <a:fillRect/>
          </a:stretch>
        </p:blipFill>
        <p:spPr>
          <a:xfrm rot="-2258975">
            <a:off x="4365325" y="5408844"/>
            <a:ext cx="1075497" cy="33186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1" y="6817028"/>
            <a:ext cx="2437030" cy="631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124"/>
              </a:lnSpc>
              <a:spcBef>
                <a:spcPct val="0"/>
              </a:spcBef>
            </a:pPr>
            <a:r>
              <a:rPr lang="en-US" sz="3660" u="none" dirty="0" err="1">
                <a:solidFill>
                  <a:srgbClr val="000000"/>
                </a:solidFill>
                <a:latin typeface="Architects Daughter"/>
              </a:rPr>
              <a:t>Propano</a:t>
            </a:r>
            <a:endParaRPr lang="en-US" sz="3660" u="none" dirty="0">
              <a:solidFill>
                <a:srgbClr val="000000"/>
              </a:solidFill>
              <a:latin typeface="Architects Daughter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758053" y="5757086"/>
            <a:ext cx="3526036" cy="631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24"/>
              </a:lnSpc>
              <a:spcBef>
                <a:spcPct val="0"/>
              </a:spcBef>
            </a:pPr>
            <a:r>
              <a:rPr lang="en-US" sz="3660" u="none" dirty="0">
                <a:solidFill>
                  <a:srgbClr val="000000"/>
                </a:solidFill>
                <a:latin typeface="Architects Daughter"/>
              </a:rPr>
              <a:t>CH</a:t>
            </a:r>
            <a:r>
              <a:rPr lang="en-US" sz="3660" dirty="0">
                <a:solidFill>
                  <a:srgbClr val="000000"/>
                </a:solidFill>
                <a:latin typeface="Architects Daughter"/>
              </a:rPr>
              <a:t>3</a:t>
            </a:r>
            <a:r>
              <a:rPr lang="en-US" sz="3660" u="none" dirty="0">
                <a:solidFill>
                  <a:srgbClr val="000000"/>
                </a:solidFill>
                <a:latin typeface="Architects Daughter"/>
              </a:rPr>
              <a:t>-CH₂-CH₃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78802" y="6302297"/>
            <a:ext cx="6984741" cy="581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04"/>
              </a:lnSpc>
              <a:spcBef>
                <a:spcPct val="0"/>
              </a:spcBef>
            </a:pPr>
            <a:r>
              <a:rPr lang="en-US" sz="3360" dirty="0">
                <a:solidFill>
                  <a:srgbClr val="000000"/>
                </a:solidFill>
                <a:latin typeface="Aileron Regular"/>
              </a:rPr>
              <a:t>¹        ²         ³        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52159"/>
          <a:stretch>
            <a:fillRect/>
          </a:stretch>
        </p:blipFill>
        <p:spPr>
          <a:xfrm rot="4581619" flipV="1">
            <a:off x="4969412" y="6717768"/>
            <a:ext cx="1075497" cy="33186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72316"/>
          <a:stretch>
            <a:fillRect/>
          </a:stretch>
        </p:blipFill>
        <p:spPr>
          <a:xfrm>
            <a:off x="5937008" y="7445415"/>
            <a:ext cx="2191594" cy="6067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72316"/>
          <a:stretch>
            <a:fillRect/>
          </a:stretch>
        </p:blipFill>
        <p:spPr>
          <a:xfrm>
            <a:off x="769176" y="4668284"/>
            <a:ext cx="2191594" cy="6067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52159"/>
          <a:stretch>
            <a:fillRect/>
          </a:stretch>
        </p:blipFill>
        <p:spPr>
          <a:xfrm rot="3616142" flipH="1">
            <a:off x="2880357" y="5319445"/>
            <a:ext cx="1075497" cy="33186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72316"/>
          <a:stretch>
            <a:fillRect/>
          </a:stretch>
        </p:blipFill>
        <p:spPr>
          <a:xfrm>
            <a:off x="5640510" y="5020043"/>
            <a:ext cx="2191594" cy="6067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1596755" y="3092517"/>
            <a:ext cx="2892336" cy="3008611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028700" y="589059"/>
            <a:ext cx="16230600" cy="964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784"/>
              </a:lnSpc>
              <a:spcBef>
                <a:spcPct val="0"/>
              </a:spcBef>
            </a:pPr>
            <a:r>
              <a:rPr lang="en-US" sz="5560" b="1" dirty="0">
                <a:solidFill>
                  <a:srgbClr val="4E8F00"/>
                </a:solidFill>
                <a:latin typeface="Architects Daughter"/>
              </a:rPr>
              <a:t>Fazer a </a:t>
            </a:r>
            <a:r>
              <a:rPr lang="en-US" sz="5560" b="1" dirty="0" err="1">
                <a:solidFill>
                  <a:srgbClr val="4E8F00"/>
                </a:solidFill>
                <a:latin typeface="Architects Daughter"/>
              </a:rPr>
              <a:t>análise</a:t>
            </a:r>
            <a:r>
              <a:rPr lang="en-US" sz="5560" b="1" dirty="0">
                <a:solidFill>
                  <a:srgbClr val="4E8F00"/>
                </a:solidFill>
                <a:latin typeface="Architects Daughter"/>
              </a:rPr>
              <a:t> </a:t>
            </a:r>
            <a:r>
              <a:rPr lang="en-US" sz="5560" b="1" dirty="0" err="1">
                <a:solidFill>
                  <a:srgbClr val="4E8F00"/>
                </a:solidFill>
                <a:latin typeface="Architects Daughter"/>
              </a:rPr>
              <a:t>conformacional</a:t>
            </a:r>
            <a:r>
              <a:rPr lang="en-US" sz="5560" b="1" dirty="0">
                <a:solidFill>
                  <a:srgbClr val="4E8F00"/>
                </a:solidFill>
                <a:latin typeface="Architects Daughter"/>
              </a:rPr>
              <a:t> do </a:t>
            </a:r>
            <a:r>
              <a:rPr lang="en-US" sz="5560" b="1" dirty="0" err="1">
                <a:solidFill>
                  <a:srgbClr val="4E8F00"/>
                </a:solidFill>
                <a:latin typeface="Architects Daughter"/>
              </a:rPr>
              <a:t>propano</a:t>
            </a:r>
            <a:r>
              <a:rPr lang="en-US" sz="5560" b="1" dirty="0">
                <a:solidFill>
                  <a:srgbClr val="4E8F00"/>
                </a:solidFill>
                <a:latin typeface="Architects Daughter"/>
              </a:rPr>
              <a:t>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414430" y="2489486"/>
            <a:ext cx="7256985" cy="621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4"/>
              </a:lnSpc>
              <a:spcBef>
                <a:spcPct val="0"/>
              </a:spcBef>
            </a:pPr>
            <a:r>
              <a:rPr lang="en-US" sz="3660">
                <a:solidFill>
                  <a:srgbClr val="000000"/>
                </a:solidFill>
                <a:latin typeface="Architects Daughter"/>
              </a:rPr>
              <a:t>Conformação em torno de C1-C2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91935" y="4592084"/>
            <a:ext cx="1946077" cy="621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24"/>
              </a:lnSpc>
              <a:spcBef>
                <a:spcPct val="0"/>
              </a:spcBef>
            </a:pPr>
            <a:r>
              <a:rPr lang="en-US" sz="3660" u="none">
                <a:solidFill>
                  <a:srgbClr val="000000"/>
                </a:solidFill>
                <a:latin typeface="Architects Daughter"/>
              </a:rPr>
              <a:t>Lig C1-C2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640510" y="4953368"/>
            <a:ext cx="2123033" cy="621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24"/>
              </a:lnSpc>
              <a:spcBef>
                <a:spcPct val="0"/>
              </a:spcBef>
            </a:pPr>
            <a:r>
              <a:rPr lang="en-US" sz="3660" u="none">
                <a:solidFill>
                  <a:srgbClr val="000000"/>
                </a:solidFill>
                <a:latin typeface="Architects Daughter"/>
              </a:rPr>
              <a:t>Lig C2-C3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795224" y="7371764"/>
            <a:ext cx="2463803" cy="621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24"/>
              </a:lnSpc>
              <a:spcBef>
                <a:spcPct val="0"/>
              </a:spcBef>
            </a:pPr>
            <a:r>
              <a:rPr lang="en-US" sz="3660" u="none">
                <a:solidFill>
                  <a:srgbClr val="000000"/>
                </a:solidFill>
                <a:latin typeface="Architects Daughter"/>
              </a:rPr>
              <a:t>Lig C3-C4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E079FB7F-9499-2C72-458A-46AB3855A4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39694" y="1646065"/>
            <a:ext cx="3751653" cy="293545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229"/>
          <a:stretch>
            <a:fillRect/>
          </a:stretch>
        </p:blipFill>
        <p:spPr>
          <a:xfrm>
            <a:off x="0" y="0"/>
            <a:ext cx="18288000" cy="1038225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572000" y="305907"/>
            <a:ext cx="12687299" cy="938737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1740749"/>
            <a:ext cx="3849283" cy="1962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4"/>
              </a:lnSpc>
              <a:spcBef>
                <a:spcPct val="0"/>
              </a:spcBef>
            </a:pPr>
            <a:r>
              <a:rPr lang="en-US" sz="4400" b="1">
                <a:solidFill>
                  <a:srgbClr val="4E8F00"/>
                </a:solidFill>
                <a:latin typeface="Architects Daughter"/>
              </a:rPr>
              <a:t>Conformação</a:t>
            </a:r>
            <a:r>
              <a:rPr lang="en-US" sz="4400" b="1" dirty="0">
                <a:solidFill>
                  <a:srgbClr val="4E8F00"/>
                </a:solidFill>
                <a:latin typeface="Architects Daughter"/>
              </a:rPr>
              <a:t> </a:t>
            </a:r>
            <a:r>
              <a:rPr lang="en-US" sz="4400" b="1" dirty="0" err="1">
                <a:solidFill>
                  <a:srgbClr val="4E8F00"/>
                </a:solidFill>
                <a:latin typeface="Architects Daughter"/>
              </a:rPr>
              <a:t>em</a:t>
            </a:r>
            <a:r>
              <a:rPr lang="en-US" sz="4400" b="1" dirty="0">
                <a:solidFill>
                  <a:srgbClr val="4E8F00"/>
                </a:solidFill>
                <a:latin typeface="Architects Daughter"/>
              </a:rPr>
              <a:t> </a:t>
            </a:r>
            <a:r>
              <a:rPr lang="en-US" sz="4400" b="1" dirty="0" err="1">
                <a:solidFill>
                  <a:srgbClr val="4E8F00"/>
                </a:solidFill>
                <a:latin typeface="Architects Daughter"/>
              </a:rPr>
              <a:t>torno</a:t>
            </a:r>
            <a:r>
              <a:rPr lang="en-US" sz="4400" b="1" dirty="0">
                <a:solidFill>
                  <a:srgbClr val="4E8F00"/>
                </a:solidFill>
                <a:latin typeface="Architects Daughter"/>
              </a:rPr>
              <a:t> de C2-C3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B8A3B11-3FFA-1CCE-0B3F-9838EEADAF06}"/>
              </a:ext>
            </a:extLst>
          </p:cNvPr>
          <p:cNvSpPr txBox="1"/>
          <p:nvPr/>
        </p:nvSpPr>
        <p:spPr>
          <a:xfrm>
            <a:off x="5152394" y="4543335"/>
            <a:ext cx="79832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200" dirty="0">
                <a:latin typeface="Chalkduster" panose="03050602040202020205" pitchFamily="66" charset="77"/>
              </a:rPr>
              <a:t>Ciclos hexanos</a:t>
            </a:r>
          </a:p>
        </p:txBody>
      </p:sp>
    </p:spTree>
    <p:extLst>
      <p:ext uri="{BB962C8B-B14F-4D97-AF65-F5344CB8AC3E}">
        <p14:creationId xmlns:p14="http://schemas.microsoft.com/office/powerpoint/2010/main" val="3289218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229"/>
          <a:stretch>
            <a:fillRect/>
          </a:stretch>
        </p:blipFill>
        <p:spPr>
          <a:xfrm>
            <a:off x="0" y="0"/>
            <a:ext cx="18288000" cy="1038225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041545" y="4178696"/>
            <a:ext cx="14204911" cy="507960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1981232"/>
            <a:ext cx="16230600" cy="1939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23"/>
              </a:lnSpc>
            </a:pPr>
            <a:r>
              <a:rPr lang="en-US" sz="3660" dirty="0">
                <a:solidFill>
                  <a:srgbClr val="000000"/>
                </a:solidFill>
                <a:latin typeface="Architects Daughter"/>
              </a:rPr>
              <a:t>No </a:t>
            </a:r>
            <a:r>
              <a:rPr lang="en-US" sz="3660" dirty="0" err="1">
                <a:solidFill>
                  <a:srgbClr val="000000"/>
                </a:solidFill>
                <a:latin typeface="Architects Daughter"/>
              </a:rPr>
              <a:t>ciclo-hexano</a:t>
            </a:r>
            <a:r>
              <a:rPr lang="en-US" sz="3660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3660" dirty="0" err="1">
                <a:solidFill>
                  <a:srgbClr val="000000"/>
                </a:solidFill>
                <a:latin typeface="Architects Daughter"/>
              </a:rPr>
              <a:t>observamos</a:t>
            </a:r>
            <a:r>
              <a:rPr lang="en-US" sz="3660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3660" dirty="0" err="1">
                <a:solidFill>
                  <a:srgbClr val="000000"/>
                </a:solidFill>
                <a:latin typeface="Architects Daughter"/>
              </a:rPr>
              <a:t>dois</a:t>
            </a:r>
            <a:r>
              <a:rPr lang="en-US" sz="3660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3660" dirty="0" err="1">
                <a:solidFill>
                  <a:srgbClr val="000000"/>
                </a:solidFill>
                <a:latin typeface="Architects Daughter"/>
              </a:rPr>
              <a:t>tipos</a:t>
            </a:r>
            <a:r>
              <a:rPr lang="en-US" sz="3660" dirty="0">
                <a:solidFill>
                  <a:srgbClr val="000000"/>
                </a:solidFill>
                <a:latin typeface="Architects Daughter"/>
              </a:rPr>
              <a:t> de </a:t>
            </a:r>
            <a:r>
              <a:rPr lang="en-US" sz="3660" dirty="0" err="1">
                <a:solidFill>
                  <a:srgbClr val="000000"/>
                </a:solidFill>
                <a:latin typeface="Architects Daughter"/>
              </a:rPr>
              <a:t>hidrogênio</a:t>
            </a:r>
            <a:r>
              <a:rPr lang="en-US" sz="3660" dirty="0">
                <a:solidFill>
                  <a:srgbClr val="000000"/>
                </a:solidFill>
                <a:latin typeface="Architects Daughter"/>
              </a:rPr>
              <a:t>:</a:t>
            </a:r>
          </a:p>
          <a:p>
            <a:pPr>
              <a:lnSpc>
                <a:spcPts val="5123"/>
              </a:lnSpc>
            </a:pPr>
            <a:r>
              <a:rPr lang="en-US" sz="3660" dirty="0">
                <a:solidFill>
                  <a:srgbClr val="000000"/>
                </a:solidFill>
                <a:latin typeface="Architects Daughter"/>
              </a:rPr>
              <a:t>a) </a:t>
            </a:r>
            <a:r>
              <a:rPr lang="en-US" sz="3660" b="1" dirty="0">
                <a:solidFill>
                  <a:srgbClr val="FF40FF"/>
                </a:solidFill>
                <a:latin typeface="Architects Daughter"/>
              </a:rPr>
              <a:t>6 </a:t>
            </a:r>
            <a:r>
              <a:rPr lang="en-US" sz="3660" b="1" dirty="0" err="1">
                <a:solidFill>
                  <a:srgbClr val="FF40FF"/>
                </a:solidFill>
                <a:latin typeface="Architects Daughter"/>
              </a:rPr>
              <a:t>ligações</a:t>
            </a:r>
            <a:r>
              <a:rPr lang="en-US" sz="3660" b="1" dirty="0">
                <a:solidFill>
                  <a:srgbClr val="FF40FF"/>
                </a:solidFill>
                <a:latin typeface="Architects Daughter"/>
              </a:rPr>
              <a:t> C-H </a:t>
            </a:r>
            <a:r>
              <a:rPr lang="en-US" sz="3660" b="1" dirty="0" err="1">
                <a:solidFill>
                  <a:srgbClr val="FF40FF"/>
                </a:solidFill>
                <a:latin typeface="Architects Daughter"/>
              </a:rPr>
              <a:t>axiais</a:t>
            </a:r>
            <a:endParaRPr lang="en-US" sz="3660" b="1" dirty="0">
              <a:solidFill>
                <a:srgbClr val="FF40FF"/>
              </a:solidFill>
              <a:latin typeface="Architects Daughter"/>
            </a:endParaRPr>
          </a:p>
          <a:p>
            <a:pPr>
              <a:lnSpc>
                <a:spcPts val="5124"/>
              </a:lnSpc>
              <a:spcBef>
                <a:spcPct val="0"/>
              </a:spcBef>
            </a:pPr>
            <a:r>
              <a:rPr lang="en-US" sz="3660" dirty="0">
                <a:solidFill>
                  <a:srgbClr val="000000"/>
                </a:solidFill>
                <a:latin typeface="Architects Daughter"/>
              </a:rPr>
              <a:t>b) </a:t>
            </a:r>
            <a:r>
              <a:rPr lang="en-US" sz="3660" b="1" dirty="0">
                <a:solidFill>
                  <a:srgbClr val="00B0F0"/>
                </a:solidFill>
                <a:latin typeface="Architects Daughter"/>
              </a:rPr>
              <a:t>6 </a:t>
            </a:r>
            <a:r>
              <a:rPr lang="en-US" sz="3660" b="1" dirty="0" err="1">
                <a:solidFill>
                  <a:srgbClr val="00B0F0"/>
                </a:solidFill>
                <a:latin typeface="Architects Daughter"/>
              </a:rPr>
              <a:t>ligações</a:t>
            </a:r>
            <a:r>
              <a:rPr lang="en-US" sz="3660" b="1" dirty="0">
                <a:solidFill>
                  <a:srgbClr val="00B0F0"/>
                </a:solidFill>
                <a:latin typeface="Architects Daughter"/>
              </a:rPr>
              <a:t> C-H </a:t>
            </a:r>
            <a:r>
              <a:rPr lang="en-US" sz="3660" b="1" dirty="0" err="1">
                <a:solidFill>
                  <a:srgbClr val="00B0F0"/>
                </a:solidFill>
                <a:latin typeface="Architects Daughter"/>
              </a:rPr>
              <a:t>equatoriais</a:t>
            </a:r>
            <a:endParaRPr lang="en-US" sz="3660" b="1" dirty="0">
              <a:solidFill>
                <a:srgbClr val="00B0F0"/>
              </a:solidFill>
              <a:latin typeface="Architects Daughter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923925"/>
            <a:ext cx="16230600" cy="964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784"/>
              </a:lnSpc>
              <a:spcBef>
                <a:spcPct val="0"/>
              </a:spcBef>
            </a:pPr>
            <a:r>
              <a:rPr lang="en-US" sz="5560" dirty="0" err="1">
                <a:solidFill>
                  <a:srgbClr val="000000"/>
                </a:solidFill>
                <a:latin typeface="Architects Daughter"/>
              </a:rPr>
              <a:t>Posições</a:t>
            </a:r>
            <a:r>
              <a:rPr lang="en-US" sz="5560" dirty="0">
                <a:solidFill>
                  <a:srgbClr val="000000"/>
                </a:solidFill>
                <a:latin typeface="Architects Daughter"/>
              </a:rPr>
              <a:t>: </a:t>
            </a:r>
            <a:r>
              <a:rPr lang="en-US" sz="5560" b="1" dirty="0">
                <a:solidFill>
                  <a:srgbClr val="FF40FF"/>
                </a:solidFill>
                <a:latin typeface="Architects Daughter"/>
              </a:rPr>
              <a:t>Axial</a:t>
            </a:r>
            <a:r>
              <a:rPr lang="en-US" sz="5560" dirty="0">
                <a:solidFill>
                  <a:srgbClr val="000000"/>
                </a:solidFill>
                <a:latin typeface="Architects Daughter"/>
              </a:rPr>
              <a:t> e </a:t>
            </a:r>
            <a:r>
              <a:rPr lang="en-US" sz="5560" b="1" dirty="0">
                <a:solidFill>
                  <a:srgbClr val="00B0F0"/>
                </a:solidFill>
                <a:latin typeface="Architects Daughter"/>
              </a:rPr>
              <a:t>Equatorial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229"/>
          <a:stretch>
            <a:fillRect/>
          </a:stretch>
        </p:blipFill>
        <p:spPr>
          <a:xfrm>
            <a:off x="0" y="0"/>
            <a:ext cx="18288000" cy="1038225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955169" y="4172499"/>
            <a:ext cx="10516121" cy="194200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955169" y="7372581"/>
            <a:ext cx="4215137" cy="188571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28700" y="923925"/>
            <a:ext cx="16230600" cy="94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784"/>
              </a:lnSpc>
              <a:spcBef>
                <a:spcPct val="0"/>
              </a:spcBef>
            </a:pPr>
            <a:r>
              <a:rPr lang="en-US" sz="5560">
                <a:solidFill>
                  <a:srgbClr val="000000"/>
                </a:solidFill>
                <a:latin typeface="Architects Daughter"/>
              </a:rPr>
              <a:t>Como Desenhar um Ciclo-hexano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955169" y="2676560"/>
            <a:ext cx="4803440" cy="1269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24"/>
              </a:lnSpc>
              <a:spcBef>
                <a:spcPct val="0"/>
              </a:spcBef>
            </a:pPr>
            <a:r>
              <a:rPr lang="en-US" sz="3660">
                <a:solidFill>
                  <a:srgbClr val="000000"/>
                </a:solidFill>
                <a:latin typeface="Architects Daughter"/>
              </a:rPr>
              <a:t>3) Ligações em vermelho em paralelo: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55169" y="6301035"/>
            <a:ext cx="4803440" cy="621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24"/>
              </a:lnSpc>
              <a:spcBef>
                <a:spcPct val="0"/>
              </a:spcBef>
            </a:pPr>
            <a:r>
              <a:rPr lang="en-US" sz="3660">
                <a:solidFill>
                  <a:srgbClr val="000000"/>
                </a:solidFill>
                <a:latin typeface="Architects Daughter"/>
              </a:rPr>
              <a:t>4) Notar o W e o M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229"/>
          <a:stretch>
            <a:fillRect/>
          </a:stretch>
        </p:blipFill>
        <p:spPr>
          <a:xfrm>
            <a:off x="0" y="0"/>
            <a:ext cx="18288000" cy="1038225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318178" y="2398834"/>
            <a:ext cx="4128892" cy="199952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342638" y="3492704"/>
            <a:ext cx="4128892" cy="197578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127513" y="4996379"/>
            <a:ext cx="7843749" cy="426192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788205" y="6296749"/>
            <a:ext cx="3237759" cy="354611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t="51761"/>
          <a:stretch>
            <a:fillRect/>
          </a:stretch>
        </p:blipFill>
        <p:spPr>
          <a:xfrm rot="-4953121">
            <a:off x="10848606" y="3195950"/>
            <a:ext cx="1116957" cy="34752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28700" y="923925"/>
            <a:ext cx="16230600" cy="94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784"/>
              </a:lnSpc>
              <a:spcBef>
                <a:spcPct val="0"/>
              </a:spcBef>
            </a:pPr>
            <a:r>
              <a:rPr lang="en-US" sz="5560">
                <a:solidFill>
                  <a:srgbClr val="000000"/>
                </a:solidFill>
                <a:latin typeface="Architects Daughter"/>
              </a:rPr>
              <a:t>Como Desenhar um Ciclo-hexano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447070" y="8636889"/>
            <a:ext cx="1963688" cy="621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24"/>
              </a:lnSpc>
              <a:spcBef>
                <a:spcPct val="0"/>
              </a:spcBef>
            </a:pPr>
            <a:r>
              <a:rPr lang="en-US" sz="3660">
                <a:solidFill>
                  <a:srgbClr val="000000"/>
                </a:solidFill>
                <a:latin typeface="Architects Daughter"/>
              </a:rPr>
              <a:t>paralelos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937013" y="4847082"/>
            <a:ext cx="1963688" cy="621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24"/>
              </a:lnSpc>
              <a:spcBef>
                <a:spcPct val="0"/>
              </a:spcBef>
            </a:pPr>
            <a:r>
              <a:rPr lang="en-US" sz="3660">
                <a:solidFill>
                  <a:srgbClr val="000000"/>
                </a:solidFill>
                <a:latin typeface="Architects Daughter"/>
              </a:rPr>
              <a:t>paralelos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266622" y="2172012"/>
            <a:ext cx="4280925" cy="621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24"/>
              </a:lnSpc>
              <a:spcBef>
                <a:spcPct val="0"/>
              </a:spcBef>
            </a:pPr>
            <a:r>
              <a:rPr lang="en-US" sz="3660">
                <a:solidFill>
                  <a:srgbClr val="000000"/>
                </a:solidFill>
                <a:latin typeface="Architects Daughter"/>
              </a:rPr>
              <a:t>não são horizontais!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955169" y="2449380"/>
            <a:ext cx="1963688" cy="621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24"/>
              </a:lnSpc>
              <a:spcBef>
                <a:spcPct val="0"/>
              </a:spcBef>
            </a:pPr>
            <a:r>
              <a:rPr lang="en-US" sz="3660">
                <a:solidFill>
                  <a:srgbClr val="000000"/>
                </a:solidFill>
                <a:latin typeface="Architects Daughter"/>
              </a:rPr>
              <a:t>1)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955169" y="4847082"/>
            <a:ext cx="1963688" cy="621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24"/>
              </a:lnSpc>
              <a:spcBef>
                <a:spcPct val="0"/>
              </a:spcBef>
            </a:pPr>
            <a:r>
              <a:rPr lang="en-US" sz="3660">
                <a:solidFill>
                  <a:srgbClr val="000000"/>
                </a:solidFill>
                <a:latin typeface="Architects Daughter"/>
              </a:rPr>
              <a:t>2)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806361" y="6230074"/>
            <a:ext cx="1963688" cy="621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24"/>
              </a:lnSpc>
              <a:spcBef>
                <a:spcPct val="0"/>
              </a:spcBef>
            </a:pPr>
            <a:r>
              <a:rPr lang="en-US" sz="3660">
                <a:solidFill>
                  <a:srgbClr val="000000"/>
                </a:solidFill>
                <a:latin typeface="Architects Daughter"/>
              </a:rPr>
              <a:t>3)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t="51761"/>
          <a:stretch>
            <a:fillRect/>
          </a:stretch>
        </p:blipFill>
        <p:spPr>
          <a:xfrm rot="-4953121">
            <a:off x="9839333" y="3456505"/>
            <a:ext cx="1839961" cy="57248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229"/>
          <a:stretch>
            <a:fillRect/>
          </a:stretch>
        </p:blipFill>
        <p:spPr>
          <a:xfrm>
            <a:off x="0" y="0"/>
            <a:ext cx="18288000" cy="1038225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72202" y="2422762"/>
            <a:ext cx="5733831" cy="518911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 t="26501"/>
          <a:stretch>
            <a:fillRect/>
          </a:stretch>
        </p:blipFill>
        <p:spPr>
          <a:xfrm rot="-242843">
            <a:off x="1995617" y="372746"/>
            <a:ext cx="4999893" cy="245067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 r="819"/>
          <a:stretch>
            <a:fillRect/>
          </a:stretch>
        </p:blipFill>
        <p:spPr>
          <a:xfrm>
            <a:off x="5553431" y="5888153"/>
            <a:ext cx="3044661" cy="409310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6406032" y="2019301"/>
            <a:ext cx="10644639" cy="162204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3617813" y="2352295"/>
            <a:ext cx="4066952" cy="67536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8771380" y="5034291"/>
            <a:ext cx="5932665" cy="2900414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174375" y="3895403"/>
            <a:ext cx="4729484" cy="2186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24"/>
              </a:lnSpc>
              <a:spcBef>
                <a:spcPct val="0"/>
              </a:spcBef>
            </a:pPr>
            <a:r>
              <a:rPr lang="en-US" sz="3160" u="none">
                <a:solidFill>
                  <a:srgbClr val="000000"/>
                </a:solidFill>
                <a:latin typeface="Architects Daughter"/>
              </a:rPr>
              <a:t>Mover ligações sigmas nelas mesmas, promoveria um novo composto?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47050" y="2766273"/>
            <a:ext cx="4075035" cy="1108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18"/>
              </a:lnSpc>
            </a:pPr>
            <a:r>
              <a:rPr lang="en-US" sz="3156" dirty="0" err="1">
                <a:solidFill>
                  <a:srgbClr val="000000"/>
                </a:solidFill>
                <a:latin typeface="Architects Daughter"/>
              </a:rPr>
              <a:t>Feromônio</a:t>
            </a:r>
            <a:r>
              <a:rPr lang="en-US" sz="3156" dirty="0">
                <a:solidFill>
                  <a:srgbClr val="000000"/>
                </a:solidFill>
                <a:latin typeface="Architects Daughter"/>
              </a:rPr>
              <a:t> da </a:t>
            </a:r>
            <a:r>
              <a:rPr lang="en-US" sz="3156" dirty="0" err="1">
                <a:solidFill>
                  <a:srgbClr val="000000"/>
                </a:solidFill>
                <a:latin typeface="Architects Daughter"/>
              </a:rPr>
              <a:t>Traça</a:t>
            </a:r>
            <a:r>
              <a:rPr lang="en-US" sz="3156" dirty="0">
                <a:solidFill>
                  <a:srgbClr val="000000"/>
                </a:solidFill>
                <a:latin typeface="Architects Daughter"/>
              </a:rPr>
              <a:t> de </a:t>
            </a:r>
            <a:r>
              <a:rPr lang="en-US" sz="3156" dirty="0" err="1">
                <a:solidFill>
                  <a:srgbClr val="000000"/>
                </a:solidFill>
                <a:latin typeface="Architects Daughter"/>
              </a:rPr>
              <a:t>Ervilha</a:t>
            </a:r>
            <a:endParaRPr lang="en-US" sz="3156" dirty="0">
              <a:solidFill>
                <a:srgbClr val="000000"/>
              </a:solidFill>
              <a:latin typeface="Architects Daughter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229"/>
          <a:stretch>
            <a:fillRect/>
          </a:stretch>
        </p:blipFill>
        <p:spPr>
          <a:xfrm>
            <a:off x="0" y="0"/>
            <a:ext cx="18288000" cy="1038225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15168" y="2548942"/>
            <a:ext cx="5733831" cy="518911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408025" y="1028700"/>
            <a:ext cx="11010302" cy="816164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990600" y="2897138"/>
            <a:ext cx="4516011" cy="680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21"/>
              </a:lnSpc>
              <a:spcBef>
                <a:spcPct val="0"/>
              </a:spcBef>
            </a:pPr>
            <a:r>
              <a:rPr lang="en-US" sz="3943">
                <a:solidFill>
                  <a:srgbClr val="000000"/>
                </a:solidFill>
                <a:latin typeface="Architects Daughter"/>
              </a:rPr>
              <a:t>Energeticamente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46351" y="3558966"/>
            <a:ext cx="4690514" cy="2766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21"/>
              </a:lnSpc>
              <a:spcBef>
                <a:spcPct val="0"/>
              </a:spcBef>
            </a:pPr>
            <a:r>
              <a:rPr lang="en-US" sz="3943" u="none">
                <a:solidFill>
                  <a:srgbClr val="000000"/>
                </a:solidFill>
                <a:latin typeface="Architects Daughter"/>
              </a:rPr>
              <a:t>Qual das conformações parece mais favorável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46DBA78-AE93-F556-3183-F7B459E8FD86}"/>
              </a:ext>
            </a:extLst>
          </p:cNvPr>
          <p:cNvSpPr txBox="1"/>
          <p:nvPr/>
        </p:nvSpPr>
        <p:spPr>
          <a:xfrm>
            <a:off x="1752600" y="426874"/>
            <a:ext cx="140566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latin typeface="Chalkduster" panose="03050602040202020205" pitchFamily="66" charset="77"/>
              </a:rPr>
              <a:t>ANÁLISE CONFORMACIONAL DO CICLO HEXANO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229"/>
          <a:stretch>
            <a:fillRect/>
          </a:stretch>
        </p:blipFill>
        <p:spPr>
          <a:xfrm>
            <a:off x="0" y="0"/>
            <a:ext cx="18288000" cy="1038225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743200" y="963996"/>
            <a:ext cx="9418339" cy="665348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7989189"/>
            <a:ext cx="16230600" cy="1269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4"/>
              </a:lnSpc>
              <a:spcBef>
                <a:spcPct val="0"/>
              </a:spcBef>
            </a:pPr>
            <a:r>
              <a:rPr lang="en-US" sz="3660">
                <a:solidFill>
                  <a:srgbClr val="000000"/>
                </a:solidFill>
                <a:latin typeface="Architects Daughter"/>
              </a:rPr>
              <a:t>Como a conformação cadeira é mais estável que as outras, mais de 99% das moléculas estão em um dado instante na conformação cadeira.</a:t>
            </a:r>
          </a:p>
        </p:txBody>
      </p:sp>
      <p:pic>
        <p:nvPicPr>
          <p:cNvPr id="1026" name="Picture 2" descr="Can a boat conformer of cyclohexane be most stable? - Chemistry Stack  Exchange">
            <a:extLst>
              <a:ext uri="{FF2B5EF4-FFF2-40B4-BE49-F238E27FC236}">
                <a16:creationId xmlns:a16="http://schemas.microsoft.com/office/drawing/2014/main" id="{66163900-5237-ED47-9F95-29BFA418F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6870" y="132248"/>
            <a:ext cx="5515798" cy="501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229"/>
          <a:stretch>
            <a:fillRect/>
          </a:stretch>
        </p:blipFill>
        <p:spPr>
          <a:xfrm>
            <a:off x="0" y="0"/>
            <a:ext cx="18288000" cy="1038225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28700" y="2523457"/>
            <a:ext cx="16230600" cy="561732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937013" y="8636889"/>
            <a:ext cx="12413974" cy="621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24"/>
              </a:lnSpc>
              <a:spcBef>
                <a:spcPct val="0"/>
              </a:spcBef>
            </a:pPr>
            <a:r>
              <a:rPr lang="en-US" sz="3660">
                <a:solidFill>
                  <a:srgbClr val="000000"/>
                </a:solidFill>
                <a:latin typeface="Architects Daughter"/>
              </a:rPr>
              <a:t>Temperatura ambiente: 100.000 conversões por segundo!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923925"/>
            <a:ext cx="16230600" cy="94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784"/>
              </a:lnSpc>
              <a:spcBef>
                <a:spcPct val="0"/>
              </a:spcBef>
            </a:pPr>
            <a:r>
              <a:rPr lang="en-US" sz="5560">
                <a:solidFill>
                  <a:srgbClr val="000000"/>
                </a:solidFill>
                <a:latin typeface="Architects Daughter"/>
              </a:rPr>
              <a:t>INTERCONVERSÃO ENTRE CONFÔRMEROS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229"/>
          <a:stretch>
            <a:fillRect/>
          </a:stretch>
        </p:blipFill>
        <p:spPr>
          <a:xfrm>
            <a:off x="0" y="0"/>
            <a:ext cx="18288000" cy="1038225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184490" y="2891615"/>
            <a:ext cx="11919020" cy="309011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549395" y="6126531"/>
            <a:ext cx="4639658" cy="313176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852069" y="6126531"/>
            <a:ext cx="4717475" cy="313176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1981232"/>
            <a:ext cx="16230600" cy="631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4"/>
              </a:lnSpc>
              <a:spcBef>
                <a:spcPct val="0"/>
              </a:spcBef>
            </a:pPr>
            <a:r>
              <a:rPr lang="en-US" sz="3660" dirty="0" err="1">
                <a:solidFill>
                  <a:srgbClr val="000000"/>
                </a:solidFill>
                <a:latin typeface="Architects Daughter"/>
              </a:rPr>
              <a:t>Conformação</a:t>
            </a:r>
            <a:r>
              <a:rPr lang="en-US" sz="3660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3660" dirty="0" err="1">
                <a:solidFill>
                  <a:srgbClr val="000000"/>
                </a:solidFill>
                <a:latin typeface="Architects Daughter"/>
              </a:rPr>
              <a:t>tipo</a:t>
            </a:r>
            <a:r>
              <a:rPr lang="en-US" sz="3660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3660" dirty="0" err="1">
                <a:solidFill>
                  <a:srgbClr val="000000"/>
                </a:solidFill>
                <a:latin typeface="Architects Daughter"/>
              </a:rPr>
              <a:t>cadeira</a:t>
            </a:r>
            <a:r>
              <a:rPr lang="en-US" sz="3660" dirty="0">
                <a:solidFill>
                  <a:srgbClr val="000000"/>
                </a:solidFill>
                <a:latin typeface="Architects Daughter"/>
              </a:rPr>
              <a:t>: </a:t>
            </a:r>
            <a:r>
              <a:rPr lang="en-US" sz="3660" dirty="0">
                <a:solidFill>
                  <a:srgbClr val="C00000"/>
                </a:solidFill>
                <a:latin typeface="Architects Daughter"/>
              </a:rPr>
              <a:t>NÃO</a:t>
            </a:r>
            <a:r>
              <a:rPr lang="en-US" sz="3660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3660" dirty="0" err="1">
                <a:solidFill>
                  <a:srgbClr val="000000"/>
                </a:solidFill>
                <a:latin typeface="Architects Daughter"/>
              </a:rPr>
              <a:t>tem</a:t>
            </a:r>
            <a:r>
              <a:rPr lang="en-US" sz="3660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3660" dirty="0" err="1">
                <a:solidFill>
                  <a:srgbClr val="000000"/>
                </a:solidFill>
                <a:latin typeface="Architects Daughter"/>
              </a:rPr>
              <a:t>tensão</a:t>
            </a:r>
            <a:r>
              <a:rPr lang="en-US" sz="3660" dirty="0">
                <a:solidFill>
                  <a:srgbClr val="000000"/>
                </a:solidFill>
                <a:latin typeface="Architects Daughter"/>
              </a:rPr>
              <a:t> angular e torsional.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508561"/>
            <a:ext cx="16230600" cy="964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784"/>
              </a:lnSpc>
              <a:spcBef>
                <a:spcPct val="0"/>
              </a:spcBef>
            </a:pPr>
            <a:r>
              <a:rPr lang="en-US" sz="5560" b="1" dirty="0" err="1">
                <a:solidFill>
                  <a:srgbClr val="4E8F00"/>
                </a:solidFill>
                <a:latin typeface="Architects Daughter"/>
              </a:rPr>
              <a:t>Análise</a:t>
            </a:r>
            <a:r>
              <a:rPr lang="en-US" sz="5560" b="1" dirty="0">
                <a:solidFill>
                  <a:srgbClr val="4E8F00"/>
                </a:solidFill>
                <a:latin typeface="Architects Daughter"/>
              </a:rPr>
              <a:t> </a:t>
            </a:r>
            <a:r>
              <a:rPr lang="en-US" sz="5560" b="1" dirty="0" err="1">
                <a:solidFill>
                  <a:srgbClr val="4E8F00"/>
                </a:solidFill>
                <a:latin typeface="Architects Daughter"/>
              </a:rPr>
              <a:t>Conformacional</a:t>
            </a:r>
            <a:r>
              <a:rPr lang="en-US" sz="5560" b="1" dirty="0">
                <a:solidFill>
                  <a:srgbClr val="4E8F00"/>
                </a:solidFill>
                <a:latin typeface="Architects Daughter"/>
              </a:rPr>
              <a:t> de </a:t>
            </a:r>
            <a:r>
              <a:rPr lang="en-US" sz="5560" b="1" dirty="0" err="1">
                <a:solidFill>
                  <a:srgbClr val="4E8F00"/>
                </a:solidFill>
                <a:latin typeface="Architects Daughter"/>
              </a:rPr>
              <a:t>Ciclohexanos</a:t>
            </a:r>
            <a:r>
              <a:rPr lang="en-US" sz="5560" b="1" dirty="0">
                <a:solidFill>
                  <a:srgbClr val="4E8F00"/>
                </a:solidFill>
                <a:latin typeface="Architects Daughter"/>
              </a:rPr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229"/>
          <a:stretch>
            <a:fillRect/>
          </a:stretch>
        </p:blipFill>
        <p:spPr>
          <a:xfrm>
            <a:off x="0" y="0"/>
            <a:ext cx="18288000" cy="1038225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484947"/>
            <a:ext cx="16230600" cy="2593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3"/>
              </a:lnSpc>
            </a:pPr>
            <a:r>
              <a:rPr lang="en-US" sz="3660" b="1" dirty="0">
                <a:solidFill>
                  <a:srgbClr val="4E8F00"/>
                </a:solidFill>
                <a:latin typeface="Architects Daughter"/>
              </a:rPr>
              <a:t>TIPO BARCO:</a:t>
            </a:r>
          </a:p>
          <a:p>
            <a:pPr algn="ctr">
              <a:lnSpc>
                <a:spcPts val="5123"/>
              </a:lnSpc>
            </a:pPr>
            <a:r>
              <a:rPr lang="en-US" sz="3660" dirty="0" err="1">
                <a:solidFill>
                  <a:srgbClr val="000000"/>
                </a:solidFill>
                <a:latin typeface="Architects Daughter"/>
              </a:rPr>
              <a:t>i</a:t>
            </a:r>
            <a:r>
              <a:rPr lang="en-US" sz="3660" dirty="0">
                <a:solidFill>
                  <a:srgbClr val="000000"/>
                </a:solidFill>
                <a:latin typeface="Architects Daughter"/>
              </a:rPr>
              <a:t>)</a:t>
            </a:r>
            <a:r>
              <a:rPr lang="en-US" sz="3660" b="1" dirty="0">
                <a:solidFill>
                  <a:srgbClr val="FF0000"/>
                </a:solidFill>
                <a:latin typeface="Architects Daughter"/>
              </a:rPr>
              <a:t> NÃO TEM </a:t>
            </a:r>
            <a:r>
              <a:rPr lang="en-US" sz="3660" dirty="0" err="1">
                <a:solidFill>
                  <a:srgbClr val="000000"/>
                </a:solidFill>
                <a:latin typeface="Architects Daughter"/>
              </a:rPr>
              <a:t>tensão</a:t>
            </a:r>
            <a:r>
              <a:rPr lang="en-US" sz="3660" dirty="0">
                <a:solidFill>
                  <a:srgbClr val="000000"/>
                </a:solidFill>
                <a:latin typeface="Architects Daughter"/>
              </a:rPr>
              <a:t> angular, mas </a:t>
            </a:r>
            <a:r>
              <a:rPr lang="en-US" sz="3660" b="1" u="sng" dirty="0" err="1">
                <a:solidFill>
                  <a:srgbClr val="FF0000"/>
                </a:solidFill>
                <a:latin typeface="Architects Daughter"/>
              </a:rPr>
              <a:t>tem</a:t>
            </a:r>
            <a:r>
              <a:rPr lang="en-US" sz="3660" b="1" u="sng" dirty="0">
                <a:solidFill>
                  <a:srgbClr val="FF0000"/>
                </a:solidFill>
                <a:latin typeface="Architects Daughter"/>
              </a:rPr>
              <a:t> </a:t>
            </a:r>
            <a:r>
              <a:rPr lang="en-US" sz="3660" b="1" u="sng" dirty="0" err="1">
                <a:solidFill>
                  <a:srgbClr val="FF0000"/>
                </a:solidFill>
                <a:latin typeface="Architects Daughter"/>
              </a:rPr>
              <a:t>tensão</a:t>
            </a:r>
            <a:r>
              <a:rPr lang="en-US" sz="3660" b="1" u="sng" dirty="0">
                <a:solidFill>
                  <a:srgbClr val="FF0000"/>
                </a:solidFill>
                <a:latin typeface="Architects Daughter"/>
              </a:rPr>
              <a:t> torsional </a:t>
            </a:r>
            <a:r>
              <a:rPr lang="en-US" sz="3660" dirty="0">
                <a:solidFill>
                  <a:srgbClr val="000000"/>
                </a:solidFill>
                <a:latin typeface="Architects Daughter"/>
              </a:rPr>
              <a:t>(</a:t>
            </a:r>
            <a:r>
              <a:rPr lang="en-US" sz="3660" dirty="0" err="1">
                <a:solidFill>
                  <a:srgbClr val="000000"/>
                </a:solidFill>
                <a:latin typeface="Architects Daughter"/>
              </a:rPr>
              <a:t>hidrogênios</a:t>
            </a:r>
            <a:r>
              <a:rPr lang="en-US" sz="3660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3660" dirty="0" err="1">
                <a:solidFill>
                  <a:srgbClr val="000000"/>
                </a:solidFill>
                <a:latin typeface="Architects Daughter"/>
              </a:rPr>
              <a:t>eclipsados</a:t>
            </a:r>
            <a:r>
              <a:rPr lang="en-US" sz="3660" dirty="0">
                <a:solidFill>
                  <a:srgbClr val="000000"/>
                </a:solidFill>
                <a:latin typeface="Architects Daughter"/>
              </a:rPr>
              <a:t> e </a:t>
            </a:r>
            <a:r>
              <a:rPr lang="en-US" sz="3660" dirty="0" err="1">
                <a:solidFill>
                  <a:srgbClr val="000000"/>
                </a:solidFill>
                <a:latin typeface="Architects Daughter"/>
              </a:rPr>
              <a:t>efeito</a:t>
            </a:r>
            <a:r>
              <a:rPr lang="en-US" sz="3660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3660" dirty="0" err="1">
                <a:solidFill>
                  <a:srgbClr val="000000"/>
                </a:solidFill>
                <a:latin typeface="Architects Daughter"/>
              </a:rPr>
              <a:t>estérico</a:t>
            </a:r>
            <a:r>
              <a:rPr lang="en-US" sz="3660" dirty="0">
                <a:solidFill>
                  <a:srgbClr val="000000"/>
                </a:solidFill>
                <a:latin typeface="Architects Daughter"/>
              </a:rPr>
              <a:t>);</a:t>
            </a:r>
          </a:p>
          <a:p>
            <a:pPr algn="ctr">
              <a:lnSpc>
                <a:spcPts val="5124"/>
              </a:lnSpc>
              <a:spcBef>
                <a:spcPct val="0"/>
              </a:spcBef>
            </a:pPr>
            <a:r>
              <a:rPr lang="en-US" sz="3660" dirty="0">
                <a:solidFill>
                  <a:srgbClr val="000000"/>
                </a:solidFill>
                <a:latin typeface="Architects Daughter"/>
              </a:rPr>
              <a:t>ii) </a:t>
            </a:r>
            <a:r>
              <a:rPr lang="en-US" sz="3660" dirty="0" err="1">
                <a:solidFill>
                  <a:srgbClr val="000000"/>
                </a:solidFill>
                <a:latin typeface="Architects Daughter"/>
              </a:rPr>
              <a:t>Tem</a:t>
            </a:r>
            <a:r>
              <a:rPr lang="en-US" sz="3660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3660" dirty="0" err="1">
                <a:solidFill>
                  <a:srgbClr val="000000"/>
                </a:solidFill>
                <a:latin typeface="Architects Daughter"/>
              </a:rPr>
              <a:t>energia</a:t>
            </a:r>
            <a:r>
              <a:rPr lang="en-US" sz="3660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3660" dirty="0" err="1">
                <a:solidFill>
                  <a:srgbClr val="000000"/>
                </a:solidFill>
                <a:latin typeface="Architects Daughter"/>
              </a:rPr>
              <a:t>mais</a:t>
            </a:r>
            <a:r>
              <a:rPr lang="en-US" sz="3660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3660" dirty="0" err="1">
                <a:solidFill>
                  <a:srgbClr val="000000"/>
                </a:solidFill>
                <a:latin typeface="Architects Daughter"/>
              </a:rPr>
              <a:t>elevada</a:t>
            </a:r>
            <a:r>
              <a:rPr lang="en-US" sz="3660" dirty="0">
                <a:solidFill>
                  <a:srgbClr val="000000"/>
                </a:solidFill>
                <a:latin typeface="Architects Daughter"/>
              </a:rPr>
              <a:t> do que a </a:t>
            </a:r>
            <a:r>
              <a:rPr lang="en-US" sz="3660" dirty="0" err="1">
                <a:solidFill>
                  <a:srgbClr val="000000"/>
                </a:solidFill>
                <a:latin typeface="Architects Daughter"/>
              </a:rPr>
              <a:t>conformação</a:t>
            </a:r>
            <a:r>
              <a:rPr lang="en-US" sz="3660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3660" dirty="0" err="1">
                <a:solidFill>
                  <a:srgbClr val="000000"/>
                </a:solidFill>
                <a:latin typeface="Architects Daughter"/>
              </a:rPr>
              <a:t>cadeira</a:t>
            </a:r>
            <a:r>
              <a:rPr lang="en-US" sz="3660" dirty="0">
                <a:solidFill>
                  <a:srgbClr val="000000"/>
                </a:solidFill>
                <a:latin typeface="Architects Daughter"/>
              </a:rPr>
              <a:t>.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085471" y="3253920"/>
            <a:ext cx="6117058" cy="647688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229"/>
          <a:stretch>
            <a:fillRect/>
          </a:stretch>
        </p:blipFill>
        <p:spPr>
          <a:xfrm>
            <a:off x="0" y="0"/>
            <a:ext cx="18288000" cy="1038225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596758" y="1028700"/>
            <a:ext cx="3685668" cy="631828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937420" y="3058925"/>
            <a:ext cx="9996993" cy="416915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694911" y="7050483"/>
            <a:ext cx="12898179" cy="287744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596650" y="962025"/>
            <a:ext cx="9528786" cy="1939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4"/>
              </a:lnSpc>
              <a:spcBef>
                <a:spcPct val="0"/>
              </a:spcBef>
            </a:pPr>
            <a:r>
              <a:rPr lang="en-US" sz="3660" dirty="0" err="1">
                <a:solidFill>
                  <a:srgbClr val="000000"/>
                </a:solidFill>
                <a:latin typeface="Architects Daughter"/>
              </a:rPr>
              <a:t>Conformação</a:t>
            </a:r>
            <a:r>
              <a:rPr lang="en-US" sz="3660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3660" u="sng" dirty="0" err="1">
                <a:solidFill>
                  <a:srgbClr val="FF0000"/>
                </a:solidFill>
                <a:latin typeface="Architects Daughter"/>
              </a:rPr>
              <a:t>barco</a:t>
            </a:r>
            <a:r>
              <a:rPr lang="en-US" sz="3660" u="sng" dirty="0">
                <a:solidFill>
                  <a:srgbClr val="FF0000"/>
                </a:solidFill>
                <a:latin typeface="Architects Daughter"/>
              </a:rPr>
              <a:t> </a:t>
            </a:r>
            <a:r>
              <a:rPr lang="en-US" sz="3660" u="sng" dirty="0" err="1">
                <a:solidFill>
                  <a:srgbClr val="FF0000"/>
                </a:solidFill>
                <a:latin typeface="Architects Daughter"/>
              </a:rPr>
              <a:t>torcido</a:t>
            </a:r>
            <a:r>
              <a:rPr lang="en-US" sz="3660" dirty="0">
                <a:solidFill>
                  <a:srgbClr val="FF0000"/>
                </a:solidFill>
                <a:latin typeface="Architects Daughter"/>
              </a:rPr>
              <a:t> </a:t>
            </a:r>
            <a:r>
              <a:rPr lang="en-US" sz="3660" dirty="0" err="1">
                <a:solidFill>
                  <a:srgbClr val="000000"/>
                </a:solidFill>
                <a:latin typeface="Architects Daughter"/>
              </a:rPr>
              <a:t>é</a:t>
            </a:r>
            <a:r>
              <a:rPr lang="en-US" sz="3660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3660" dirty="0" err="1">
                <a:solidFill>
                  <a:srgbClr val="000000"/>
                </a:solidFill>
                <a:latin typeface="Architects Daughter"/>
              </a:rPr>
              <a:t>mais</a:t>
            </a:r>
            <a:r>
              <a:rPr lang="en-US" sz="3660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3660" dirty="0" err="1">
                <a:solidFill>
                  <a:srgbClr val="000000"/>
                </a:solidFill>
                <a:latin typeface="Architects Daughter"/>
              </a:rPr>
              <a:t>estável</a:t>
            </a:r>
            <a:r>
              <a:rPr lang="en-US" sz="3660" dirty="0">
                <a:solidFill>
                  <a:srgbClr val="000000"/>
                </a:solidFill>
                <a:latin typeface="Architects Daughter"/>
              </a:rPr>
              <a:t> do que a </a:t>
            </a:r>
            <a:r>
              <a:rPr lang="en-US" sz="3660" dirty="0" err="1">
                <a:solidFill>
                  <a:srgbClr val="000000"/>
                </a:solidFill>
                <a:latin typeface="Architects Daughter"/>
              </a:rPr>
              <a:t>barco</a:t>
            </a:r>
            <a:r>
              <a:rPr lang="en-US" sz="3660" dirty="0">
                <a:solidFill>
                  <a:srgbClr val="000000"/>
                </a:solidFill>
                <a:latin typeface="Architects Daughter"/>
              </a:rPr>
              <a:t> (</a:t>
            </a:r>
            <a:r>
              <a:rPr lang="en-US" sz="3660" dirty="0" err="1">
                <a:solidFill>
                  <a:srgbClr val="000000"/>
                </a:solidFill>
                <a:latin typeface="Architects Daughter"/>
              </a:rPr>
              <a:t>em</a:t>
            </a:r>
            <a:r>
              <a:rPr lang="en-US" sz="3660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3660" dirty="0" err="1">
                <a:solidFill>
                  <a:srgbClr val="000000"/>
                </a:solidFill>
                <a:latin typeface="Architects Daughter"/>
              </a:rPr>
              <a:t>cerca</a:t>
            </a:r>
            <a:r>
              <a:rPr lang="en-US" sz="3660" dirty="0">
                <a:solidFill>
                  <a:srgbClr val="000000"/>
                </a:solidFill>
                <a:latin typeface="Architects Daughter"/>
              </a:rPr>
              <a:t> 4kJ/mol), </a:t>
            </a:r>
            <a:r>
              <a:rPr lang="en-US" sz="3660" dirty="0" err="1">
                <a:solidFill>
                  <a:srgbClr val="000000"/>
                </a:solidFill>
                <a:latin typeface="Architects Daughter"/>
              </a:rPr>
              <a:t>já</a:t>
            </a:r>
            <a:r>
              <a:rPr lang="en-US" sz="3660" dirty="0">
                <a:solidFill>
                  <a:srgbClr val="000000"/>
                </a:solidFill>
                <a:latin typeface="Architects Daughter"/>
              </a:rPr>
              <a:t> que a </a:t>
            </a:r>
            <a:r>
              <a:rPr lang="en-US" sz="3660" dirty="0" err="1">
                <a:solidFill>
                  <a:srgbClr val="000000"/>
                </a:solidFill>
                <a:latin typeface="Architects Daughter"/>
              </a:rPr>
              <a:t>tensão</a:t>
            </a:r>
            <a:r>
              <a:rPr lang="en-US" sz="3660" dirty="0">
                <a:solidFill>
                  <a:srgbClr val="000000"/>
                </a:solidFill>
                <a:latin typeface="Architects Daughter"/>
              </a:rPr>
              <a:t> torsional </a:t>
            </a:r>
            <a:r>
              <a:rPr lang="en-US" sz="3660" dirty="0" err="1">
                <a:solidFill>
                  <a:srgbClr val="000000"/>
                </a:solidFill>
                <a:latin typeface="Architects Daughter"/>
              </a:rPr>
              <a:t>é</a:t>
            </a:r>
            <a:r>
              <a:rPr lang="en-US" sz="3660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3660" dirty="0" err="1">
                <a:solidFill>
                  <a:srgbClr val="000000"/>
                </a:solidFill>
                <a:latin typeface="Architects Daughter"/>
              </a:rPr>
              <a:t>menor</a:t>
            </a:r>
            <a:endParaRPr lang="en-US" sz="3660" dirty="0">
              <a:solidFill>
                <a:srgbClr val="000000"/>
              </a:solidFill>
              <a:latin typeface="Architects Daughter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229"/>
          <a:stretch>
            <a:fillRect/>
          </a:stretch>
        </p:blipFill>
        <p:spPr>
          <a:xfrm>
            <a:off x="0" y="95250"/>
            <a:ext cx="18288000" cy="1038225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874485" y="4212428"/>
            <a:ext cx="10539030" cy="363414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923925"/>
            <a:ext cx="16230600" cy="964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784"/>
              </a:lnSpc>
              <a:spcBef>
                <a:spcPct val="0"/>
              </a:spcBef>
            </a:pPr>
            <a:r>
              <a:rPr lang="en-US" sz="5560" b="1" dirty="0">
                <a:solidFill>
                  <a:srgbClr val="4E8F00"/>
                </a:solidFill>
                <a:latin typeface="Architects Daughter"/>
              </a:rPr>
              <a:t>CONFORMAÇÕES DO METILCICLO-HEXANO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2676560"/>
            <a:ext cx="16230600" cy="1269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24"/>
              </a:lnSpc>
              <a:spcBef>
                <a:spcPct val="0"/>
              </a:spcBef>
            </a:pPr>
            <a:r>
              <a:rPr lang="en-US" sz="3660">
                <a:solidFill>
                  <a:srgbClr val="000000"/>
                </a:solidFill>
                <a:latin typeface="Architects Daughter"/>
              </a:rPr>
              <a:t>A conformação com o grupo metila em equatorial é cerca de 1,7 Kcal/mol mais estável do que aquela com a metila em axial.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7989189"/>
            <a:ext cx="16230600" cy="1285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4"/>
              </a:lnSpc>
              <a:spcBef>
                <a:spcPct val="0"/>
              </a:spcBef>
            </a:pPr>
            <a:r>
              <a:rPr lang="en-US" sz="3660" b="1" dirty="0" err="1">
                <a:solidFill>
                  <a:srgbClr val="C00000"/>
                </a:solidFill>
                <a:latin typeface="Architects Daughter"/>
              </a:rPr>
              <a:t>Tensão</a:t>
            </a:r>
            <a:r>
              <a:rPr lang="en-US" sz="3660" b="1" dirty="0">
                <a:solidFill>
                  <a:srgbClr val="C00000"/>
                </a:solidFill>
                <a:latin typeface="Architects Daughter"/>
              </a:rPr>
              <a:t> </a:t>
            </a:r>
            <a:r>
              <a:rPr lang="en-US" sz="3660" b="1" dirty="0" err="1">
                <a:solidFill>
                  <a:srgbClr val="C00000"/>
                </a:solidFill>
                <a:latin typeface="Architects Daughter"/>
              </a:rPr>
              <a:t>estérica</a:t>
            </a:r>
            <a:r>
              <a:rPr lang="en-US" sz="3660" b="1" dirty="0">
                <a:solidFill>
                  <a:srgbClr val="C00000"/>
                </a:solidFill>
                <a:latin typeface="Architects Daughter"/>
              </a:rPr>
              <a:t> de </a:t>
            </a:r>
            <a:r>
              <a:rPr lang="en-US" sz="3660" b="1" dirty="0" err="1">
                <a:solidFill>
                  <a:srgbClr val="C00000"/>
                </a:solidFill>
                <a:latin typeface="Architects Daughter"/>
              </a:rPr>
              <a:t>interações</a:t>
            </a:r>
            <a:r>
              <a:rPr lang="en-US" sz="3660" b="1" dirty="0">
                <a:solidFill>
                  <a:srgbClr val="C00000"/>
                </a:solidFill>
                <a:latin typeface="Architects Daughter"/>
              </a:rPr>
              <a:t> 1,3-diaxiais </a:t>
            </a:r>
            <a:r>
              <a:rPr lang="en-US" sz="3660" b="1" dirty="0" err="1">
                <a:solidFill>
                  <a:srgbClr val="C00000"/>
                </a:solidFill>
                <a:latin typeface="Architects Daughter"/>
              </a:rPr>
              <a:t>desfavorecem</a:t>
            </a:r>
            <a:r>
              <a:rPr lang="en-US" sz="3660" b="1" dirty="0">
                <a:solidFill>
                  <a:srgbClr val="C00000"/>
                </a:solidFill>
                <a:latin typeface="Architects Daughter"/>
              </a:rPr>
              <a:t> o </a:t>
            </a:r>
            <a:r>
              <a:rPr lang="en-US" sz="3660" b="1" dirty="0" err="1">
                <a:solidFill>
                  <a:srgbClr val="C00000"/>
                </a:solidFill>
                <a:latin typeface="Architects Daughter"/>
              </a:rPr>
              <a:t>confôrmero</a:t>
            </a:r>
            <a:r>
              <a:rPr lang="en-US" sz="3660" b="1" dirty="0">
                <a:solidFill>
                  <a:srgbClr val="C00000"/>
                </a:solidFill>
                <a:latin typeface="Architects Daughter"/>
              </a:rPr>
              <a:t> com a </a:t>
            </a:r>
            <a:r>
              <a:rPr lang="en-US" sz="3660" b="1" dirty="0" err="1">
                <a:solidFill>
                  <a:srgbClr val="C00000"/>
                </a:solidFill>
                <a:latin typeface="Architects Daughter"/>
              </a:rPr>
              <a:t>metila</a:t>
            </a:r>
            <a:r>
              <a:rPr lang="en-US" sz="3660" b="1" dirty="0">
                <a:solidFill>
                  <a:srgbClr val="C00000"/>
                </a:solidFill>
                <a:latin typeface="Architects Daughter"/>
              </a:rPr>
              <a:t> </a:t>
            </a:r>
            <a:r>
              <a:rPr lang="en-US" sz="3660" b="1" dirty="0" err="1">
                <a:solidFill>
                  <a:srgbClr val="C00000"/>
                </a:solidFill>
                <a:latin typeface="Architects Daughter"/>
              </a:rPr>
              <a:t>na</a:t>
            </a:r>
            <a:r>
              <a:rPr lang="en-US" sz="3660" b="1" dirty="0">
                <a:solidFill>
                  <a:srgbClr val="C00000"/>
                </a:solidFill>
                <a:latin typeface="Architects Daughter"/>
              </a:rPr>
              <a:t> axial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229"/>
          <a:stretch>
            <a:fillRect/>
          </a:stretch>
        </p:blipFill>
        <p:spPr>
          <a:xfrm>
            <a:off x="0" y="0"/>
            <a:ext cx="18288000" cy="1038225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300542" y="2825018"/>
            <a:ext cx="478524" cy="34573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946101" y="6170562"/>
            <a:ext cx="10395798" cy="369500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28700" y="923925"/>
            <a:ext cx="16230600" cy="964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784"/>
              </a:lnSpc>
              <a:spcBef>
                <a:spcPct val="0"/>
              </a:spcBef>
            </a:pPr>
            <a:r>
              <a:rPr lang="en-US" sz="5560" b="1" dirty="0">
                <a:solidFill>
                  <a:srgbClr val="4E8F00"/>
                </a:solidFill>
                <a:latin typeface="Architects Daughter"/>
              </a:rPr>
              <a:t>ESTABILIDADE DE CONFÔRMEROS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253435" y="2653842"/>
            <a:ext cx="3781129" cy="621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24"/>
              </a:lnSpc>
              <a:spcBef>
                <a:spcPct val="0"/>
              </a:spcBef>
            </a:pPr>
            <a:r>
              <a:rPr lang="en-US" sz="3660">
                <a:solidFill>
                  <a:srgbClr val="000000"/>
                </a:solidFill>
                <a:latin typeface="Architects Daughter"/>
              </a:rPr>
              <a:t>Axial    Equatorial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206652" y="2191181"/>
            <a:ext cx="666304" cy="529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24"/>
              </a:lnSpc>
              <a:spcBef>
                <a:spcPct val="0"/>
              </a:spcBef>
            </a:pPr>
            <a:r>
              <a:rPr lang="en-US" sz="3160" dirty="0">
                <a:solidFill>
                  <a:srgbClr val="000000"/>
                </a:solidFill>
                <a:latin typeface="Architects Daughter"/>
              </a:rPr>
              <a:t>Keq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489778" y="3562563"/>
            <a:ext cx="6769596" cy="621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4"/>
              </a:lnSpc>
              <a:spcBef>
                <a:spcPct val="0"/>
              </a:spcBef>
            </a:pPr>
            <a:r>
              <a:rPr lang="en-US" sz="3660">
                <a:solidFill>
                  <a:srgbClr val="000000"/>
                </a:solidFill>
                <a:latin typeface="Architects Daughter"/>
              </a:rPr>
              <a:t>Keq = </a:t>
            </a:r>
            <a:r>
              <a:rPr lang="en-US" sz="3660" u="sng">
                <a:solidFill>
                  <a:srgbClr val="000000"/>
                </a:solidFill>
                <a:latin typeface="Architects Daughter"/>
              </a:rPr>
              <a:t>[confôrmero equatorial]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648879" y="4117299"/>
            <a:ext cx="6769447" cy="621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4"/>
              </a:lnSpc>
              <a:spcBef>
                <a:spcPct val="0"/>
              </a:spcBef>
            </a:pPr>
            <a:r>
              <a:rPr lang="en-US" sz="3660">
                <a:solidFill>
                  <a:srgbClr val="000000"/>
                </a:solidFill>
                <a:latin typeface="Architects Daughter"/>
              </a:rPr>
              <a:t>[confôrmero axial]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17402" y="4901451"/>
            <a:ext cx="16053197" cy="1269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4"/>
              </a:lnSpc>
              <a:spcBef>
                <a:spcPct val="0"/>
              </a:spcBef>
            </a:pPr>
            <a:r>
              <a:rPr lang="en-US" sz="3660">
                <a:solidFill>
                  <a:srgbClr val="000000"/>
                </a:solidFill>
                <a:latin typeface="Architects Daughter"/>
              </a:rPr>
              <a:t>Quanto maior Keq, maior a concentração da existência do confôrmero na</a:t>
            </a:r>
          </a:p>
          <a:p>
            <a:pPr algn="ctr">
              <a:lnSpc>
                <a:spcPts val="5124"/>
              </a:lnSpc>
              <a:spcBef>
                <a:spcPct val="0"/>
              </a:spcBef>
            </a:pPr>
            <a:r>
              <a:rPr lang="en-US" sz="3660">
                <a:solidFill>
                  <a:srgbClr val="000000"/>
                </a:solidFill>
                <a:latin typeface="Architects Daughter"/>
              </a:rPr>
              <a:t>equatorial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229"/>
          <a:stretch>
            <a:fillRect/>
          </a:stretch>
        </p:blipFill>
        <p:spPr>
          <a:xfrm>
            <a:off x="0" y="0"/>
            <a:ext cx="18288000" cy="1038225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405034" y="4299687"/>
            <a:ext cx="13477932" cy="495861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14350" y="923925"/>
            <a:ext cx="17259300" cy="964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784"/>
              </a:lnSpc>
              <a:spcBef>
                <a:spcPct val="0"/>
              </a:spcBef>
            </a:pPr>
            <a:r>
              <a:rPr lang="en-US" sz="5560" b="1" dirty="0" err="1">
                <a:solidFill>
                  <a:srgbClr val="C00000"/>
                </a:solidFill>
                <a:latin typeface="Architects Daughter"/>
              </a:rPr>
              <a:t>Conformações</a:t>
            </a:r>
            <a:r>
              <a:rPr lang="en-US" sz="5560" b="1" dirty="0">
                <a:solidFill>
                  <a:srgbClr val="C00000"/>
                </a:solidFill>
                <a:latin typeface="Architects Daughter"/>
              </a:rPr>
              <a:t> para	</a:t>
            </a:r>
            <a:r>
              <a:rPr lang="en-US" sz="5560" b="1" dirty="0" err="1">
                <a:solidFill>
                  <a:srgbClr val="C00000"/>
                </a:solidFill>
                <a:latin typeface="Architects Daughter"/>
              </a:rPr>
              <a:t>ciclohexanos</a:t>
            </a:r>
            <a:r>
              <a:rPr lang="en-US" sz="5560" b="1" dirty="0">
                <a:solidFill>
                  <a:srgbClr val="C00000"/>
                </a:solidFill>
                <a:latin typeface="Architects Daughter"/>
              </a:rPr>
              <a:t> 1,4-Dissubstituídos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521881" y="2334316"/>
            <a:ext cx="9244239" cy="1285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4"/>
              </a:lnSpc>
              <a:spcBef>
                <a:spcPct val="0"/>
              </a:spcBef>
            </a:pPr>
            <a:r>
              <a:rPr lang="en-US" sz="3660" dirty="0">
                <a:solidFill>
                  <a:srgbClr val="000000"/>
                </a:solidFill>
                <a:latin typeface="Architects Daughter"/>
              </a:rPr>
              <a:t>O </a:t>
            </a:r>
            <a:r>
              <a:rPr lang="en-US" sz="3660" dirty="0" err="1">
                <a:solidFill>
                  <a:srgbClr val="000000"/>
                </a:solidFill>
                <a:latin typeface="Architects Daughter"/>
              </a:rPr>
              <a:t>isômero</a:t>
            </a:r>
            <a:r>
              <a:rPr lang="en-US" sz="3660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3660" i="1" dirty="0">
                <a:solidFill>
                  <a:srgbClr val="000000"/>
                </a:solidFill>
                <a:latin typeface="Architects Daughter"/>
              </a:rPr>
              <a:t>cis</a:t>
            </a:r>
            <a:r>
              <a:rPr lang="en-US" sz="3660" dirty="0">
                <a:solidFill>
                  <a:srgbClr val="000000"/>
                </a:solidFill>
                <a:latin typeface="Architects Daughter"/>
              </a:rPr>
              <a:t>  </a:t>
            </a:r>
            <a:r>
              <a:rPr lang="en-US" sz="3660" dirty="0" err="1">
                <a:solidFill>
                  <a:srgbClr val="000000"/>
                </a:solidFill>
                <a:latin typeface="Architects Daughter"/>
              </a:rPr>
              <a:t>deve</a:t>
            </a:r>
            <a:r>
              <a:rPr lang="en-US" sz="3660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3660" dirty="0" err="1">
                <a:solidFill>
                  <a:srgbClr val="000000"/>
                </a:solidFill>
                <a:latin typeface="Architects Daughter"/>
              </a:rPr>
              <a:t>ter</a:t>
            </a:r>
            <a:r>
              <a:rPr lang="en-US" sz="3660" dirty="0">
                <a:solidFill>
                  <a:srgbClr val="000000"/>
                </a:solidFill>
                <a:latin typeface="Architects Daughter"/>
              </a:rPr>
              <a:t> um </a:t>
            </a:r>
            <a:r>
              <a:rPr lang="en-US" sz="3660" dirty="0" err="1">
                <a:solidFill>
                  <a:srgbClr val="000000"/>
                </a:solidFill>
                <a:latin typeface="Architects Daughter"/>
              </a:rPr>
              <a:t>substituinte</a:t>
            </a:r>
            <a:r>
              <a:rPr lang="en-US" sz="3660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3660" dirty="0" err="1">
                <a:solidFill>
                  <a:srgbClr val="000000"/>
                </a:solidFill>
                <a:latin typeface="Architects Daughter"/>
              </a:rPr>
              <a:t>na</a:t>
            </a:r>
            <a:r>
              <a:rPr lang="en-US" sz="3660" dirty="0">
                <a:solidFill>
                  <a:srgbClr val="000000"/>
                </a:solidFill>
                <a:latin typeface="Architects Daughter"/>
              </a:rPr>
              <a:t> axial e outro </a:t>
            </a:r>
            <a:r>
              <a:rPr lang="en-US" sz="3660" dirty="0" err="1">
                <a:solidFill>
                  <a:srgbClr val="000000"/>
                </a:solidFill>
                <a:latin typeface="Architects Daughter"/>
              </a:rPr>
              <a:t>na</a:t>
            </a:r>
            <a:r>
              <a:rPr lang="en-US" sz="3660" dirty="0">
                <a:solidFill>
                  <a:srgbClr val="000000"/>
                </a:solidFill>
                <a:latin typeface="Architects Daughter"/>
              </a:rPr>
              <a:t> equatorial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229"/>
          <a:stretch>
            <a:fillRect/>
          </a:stretch>
        </p:blipFill>
        <p:spPr>
          <a:xfrm>
            <a:off x="0" y="0"/>
            <a:ext cx="18288000" cy="1038225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819924" y="3721434"/>
            <a:ext cx="12648152" cy="504477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521881" y="1879956"/>
            <a:ext cx="9244239" cy="1285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4"/>
              </a:lnSpc>
              <a:spcBef>
                <a:spcPct val="0"/>
              </a:spcBef>
            </a:pPr>
            <a:r>
              <a:rPr lang="en-US" sz="3660" dirty="0">
                <a:solidFill>
                  <a:srgbClr val="000000"/>
                </a:solidFill>
                <a:latin typeface="Architects Daughter"/>
              </a:rPr>
              <a:t>O </a:t>
            </a:r>
            <a:r>
              <a:rPr lang="en-US" sz="3660" dirty="0" err="1">
                <a:solidFill>
                  <a:srgbClr val="000000"/>
                </a:solidFill>
                <a:latin typeface="Architects Daughter"/>
              </a:rPr>
              <a:t>isômero</a:t>
            </a:r>
            <a:r>
              <a:rPr lang="en-US" sz="3660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3660" i="1" dirty="0">
                <a:solidFill>
                  <a:srgbClr val="000000"/>
                </a:solidFill>
                <a:latin typeface="Architects Daughter"/>
              </a:rPr>
              <a:t>trans</a:t>
            </a:r>
            <a:r>
              <a:rPr lang="en-US" sz="3660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3660" dirty="0" err="1">
                <a:solidFill>
                  <a:srgbClr val="000000"/>
                </a:solidFill>
                <a:latin typeface="Architects Daughter"/>
              </a:rPr>
              <a:t>terá</a:t>
            </a:r>
            <a:r>
              <a:rPr lang="en-US" sz="3660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3660" dirty="0" err="1">
                <a:solidFill>
                  <a:srgbClr val="000000"/>
                </a:solidFill>
                <a:latin typeface="Architects Daughter"/>
              </a:rPr>
              <a:t>os</a:t>
            </a:r>
            <a:r>
              <a:rPr lang="en-US" sz="3660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3660" dirty="0" err="1">
                <a:solidFill>
                  <a:srgbClr val="000000"/>
                </a:solidFill>
                <a:latin typeface="Architects Daughter"/>
              </a:rPr>
              <a:t>dois</a:t>
            </a:r>
            <a:r>
              <a:rPr lang="en-US" sz="3660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3660" dirty="0" err="1">
                <a:solidFill>
                  <a:srgbClr val="000000"/>
                </a:solidFill>
                <a:latin typeface="Architects Daughter"/>
              </a:rPr>
              <a:t>substituintes</a:t>
            </a:r>
            <a:r>
              <a:rPr lang="en-US" sz="3660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3660" dirty="0" err="1">
                <a:solidFill>
                  <a:srgbClr val="000000"/>
                </a:solidFill>
                <a:latin typeface="Architects Daughter"/>
              </a:rPr>
              <a:t>na</a:t>
            </a:r>
            <a:r>
              <a:rPr lang="en-US" sz="3660" dirty="0">
                <a:solidFill>
                  <a:srgbClr val="000000"/>
                </a:solidFill>
                <a:latin typeface="Architects Daughter"/>
              </a:rPr>
              <a:t> equatorial </a:t>
            </a:r>
            <a:r>
              <a:rPr lang="en-US" sz="3660" dirty="0" err="1">
                <a:solidFill>
                  <a:srgbClr val="000000"/>
                </a:solidFill>
                <a:latin typeface="Architects Daughter"/>
              </a:rPr>
              <a:t>ou</a:t>
            </a:r>
            <a:r>
              <a:rPr lang="en-US" sz="3660" dirty="0">
                <a:solidFill>
                  <a:srgbClr val="000000"/>
                </a:solidFill>
                <a:latin typeface="Architects Daughter"/>
              </a:rPr>
              <a:t> axial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229"/>
          <a:stretch>
            <a:fillRect/>
          </a:stretch>
        </p:blipFill>
        <p:spPr>
          <a:xfrm>
            <a:off x="0" y="0"/>
            <a:ext cx="18288000" cy="1038225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762000" y="1110932"/>
            <a:ext cx="17297400" cy="90281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6439"/>
              </a:lnSpc>
            </a:pPr>
            <a:r>
              <a:rPr lang="en-US" sz="5400" b="1" dirty="0">
                <a:solidFill>
                  <a:srgbClr val="4E8F00"/>
                </a:solidFill>
                <a:latin typeface="Architects Daughter"/>
              </a:rPr>
              <a:t>OBJETIVO PRINCIPAL:</a:t>
            </a:r>
          </a:p>
          <a:p>
            <a:pPr marL="993139" lvl="1" indent="-496570" algn="just">
              <a:lnSpc>
                <a:spcPts val="6439"/>
              </a:lnSpc>
              <a:buFont typeface="Arial"/>
              <a:buChar char="•"/>
            </a:pPr>
            <a:r>
              <a:rPr lang="en-US" sz="4600" dirty="0" err="1">
                <a:solidFill>
                  <a:srgbClr val="000000"/>
                </a:solidFill>
                <a:latin typeface="Architects Daughter"/>
              </a:rPr>
              <a:t>Entender</a:t>
            </a:r>
            <a:r>
              <a:rPr lang="en-US" sz="4600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4600" dirty="0" err="1">
                <a:solidFill>
                  <a:srgbClr val="000000"/>
                </a:solidFill>
                <a:latin typeface="Architects Daughter"/>
              </a:rPr>
              <a:t>como</a:t>
            </a:r>
            <a:r>
              <a:rPr lang="en-US" sz="4600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4600" dirty="0" err="1">
                <a:solidFill>
                  <a:srgbClr val="000000"/>
                </a:solidFill>
                <a:latin typeface="Architects Daughter"/>
              </a:rPr>
              <a:t>forças</a:t>
            </a:r>
            <a:r>
              <a:rPr lang="en-US" sz="4600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4600" dirty="0" err="1">
                <a:solidFill>
                  <a:srgbClr val="000000"/>
                </a:solidFill>
                <a:latin typeface="Architects Daughter"/>
              </a:rPr>
              <a:t>intramoleculares</a:t>
            </a:r>
            <a:r>
              <a:rPr lang="en-US" sz="4600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4600" dirty="0" err="1">
                <a:solidFill>
                  <a:srgbClr val="000000"/>
                </a:solidFill>
                <a:latin typeface="Architects Daughter"/>
              </a:rPr>
              <a:t>tornam</a:t>
            </a:r>
            <a:r>
              <a:rPr lang="en-US" sz="4600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4600" dirty="0" err="1">
                <a:solidFill>
                  <a:srgbClr val="000000"/>
                </a:solidFill>
                <a:latin typeface="Architects Daughter"/>
              </a:rPr>
              <a:t>alguns</a:t>
            </a:r>
            <a:r>
              <a:rPr lang="en-US" sz="4600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4600" dirty="0" err="1">
                <a:solidFill>
                  <a:srgbClr val="000000"/>
                </a:solidFill>
                <a:latin typeface="Architects Daughter"/>
              </a:rPr>
              <a:t>arranjos</a:t>
            </a:r>
            <a:r>
              <a:rPr lang="en-US" sz="4600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4600" dirty="0" err="1">
                <a:solidFill>
                  <a:srgbClr val="000000"/>
                </a:solidFill>
                <a:latin typeface="Architects Daughter"/>
              </a:rPr>
              <a:t>espaciais</a:t>
            </a:r>
            <a:r>
              <a:rPr lang="en-US" sz="4600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4600" dirty="0" err="1">
                <a:solidFill>
                  <a:srgbClr val="000000"/>
                </a:solidFill>
                <a:latin typeface="Architects Daughter"/>
              </a:rPr>
              <a:t>mais</a:t>
            </a:r>
            <a:r>
              <a:rPr lang="en-US" sz="4600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4600" dirty="0" err="1">
                <a:solidFill>
                  <a:srgbClr val="000000"/>
                </a:solidFill>
                <a:latin typeface="Architects Daughter"/>
              </a:rPr>
              <a:t>favoráveis</a:t>
            </a:r>
            <a:r>
              <a:rPr lang="en-US" sz="4600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4600" dirty="0" err="1">
                <a:solidFill>
                  <a:srgbClr val="000000"/>
                </a:solidFill>
                <a:latin typeface="Architects Daughter"/>
              </a:rPr>
              <a:t>energeticamente</a:t>
            </a:r>
            <a:r>
              <a:rPr lang="en-US" sz="4600" dirty="0">
                <a:solidFill>
                  <a:srgbClr val="000000"/>
                </a:solidFill>
                <a:latin typeface="Architects Daughter"/>
              </a:rPr>
              <a:t> do que outros.</a:t>
            </a:r>
          </a:p>
          <a:p>
            <a:pPr marL="993139" lvl="1" indent="-496570" algn="just">
              <a:lnSpc>
                <a:spcPts val="6439"/>
              </a:lnSpc>
              <a:buFont typeface="Arial"/>
              <a:buChar char="•"/>
            </a:pPr>
            <a:endParaRPr lang="en-US" sz="4600" dirty="0">
              <a:solidFill>
                <a:srgbClr val="000000"/>
              </a:solidFill>
              <a:latin typeface="Architects Daughter"/>
            </a:endParaRPr>
          </a:p>
          <a:p>
            <a:pPr algn="just">
              <a:lnSpc>
                <a:spcPts val="6439"/>
              </a:lnSpc>
            </a:pPr>
            <a:r>
              <a:rPr lang="en-US" sz="5400" b="1" dirty="0">
                <a:solidFill>
                  <a:srgbClr val="4E8F00"/>
                </a:solidFill>
                <a:latin typeface="Architects Daughter"/>
              </a:rPr>
              <a:t>LEMBRAR SEMPRE:</a:t>
            </a:r>
          </a:p>
          <a:p>
            <a:pPr marL="993139" lvl="1" indent="-496570" algn="just">
              <a:lnSpc>
                <a:spcPts val="6439"/>
              </a:lnSpc>
              <a:buFont typeface="Arial"/>
              <a:buChar char="•"/>
            </a:pPr>
            <a:r>
              <a:rPr lang="en-US" sz="4600" dirty="0" err="1">
                <a:solidFill>
                  <a:srgbClr val="000000"/>
                </a:solidFill>
                <a:latin typeface="Architects Daughter"/>
              </a:rPr>
              <a:t>Moléculas</a:t>
            </a:r>
            <a:r>
              <a:rPr lang="en-US" sz="4600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4600" dirty="0" err="1">
                <a:solidFill>
                  <a:srgbClr val="000000"/>
                </a:solidFill>
                <a:latin typeface="Architects Daughter"/>
              </a:rPr>
              <a:t>orgânicas</a:t>
            </a:r>
            <a:r>
              <a:rPr lang="en-US" sz="4600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4600" dirty="0" err="1">
                <a:solidFill>
                  <a:srgbClr val="000000"/>
                </a:solidFill>
                <a:latin typeface="Architects Daughter"/>
              </a:rPr>
              <a:t>são</a:t>
            </a:r>
            <a:r>
              <a:rPr lang="en-US" sz="4600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4600" dirty="0" err="1">
                <a:solidFill>
                  <a:srgbClr val="000000"/>
                </a:solidFill>
                <a:latin typeface="Architects Daughter"/>
              </a:rPr>
              <a:t>tridimensionais</a:t>
            </a:r>
            <a:r>
              <a:rPr lang="en-US" sz="4600" dirty="0">
                <a:solidFill>
                  <a:srgbClr val="000000"/>
                </a:solidFill>
                <a:latin typeface="Architects Daughter"/>
              </a:rPr>
              <a:t>.</a:t>
            </a:r>
          </a:p>
          <a:p>
            <a:pPr marL="993140" lvl="1" indent="-496570" algn="just">
              <a:lnSpc>
                <a:spcPts val="6440"/>
              </a:lnSpc>
              <a:buFont typeface="Arial"/>
              <a:buChar char="•"/>
            </a:pPr>
            <a:r>
              <a:rPr lang="en-US" sz="4600" dirty="0" err="1">
                <a:solidFill>
                  <a:srgbClr val="000000"/>
                </a:solidFill>
                <a:latin typeface="Architects Daughter"/>
              </a:rPr>
              <a:t>Em</a:t>
            </a:r>
            <a:r>
              <a:rPr lang="en-US" sz="4600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4600" dirty="0" err="1">
                <a:solidFill>
                  <a:srgbClr val="000000"/>
                </a:solidFill>
                <a:latin typeface="Architects Daughter"/>
              </a:rPr>
              <a:t>solução</a:t>
            </a:r>
            <a:r>
              <a:rPr lang="en-US" sz="4600" dirty="0">
                <a:solidFill>
                  <a:srgbClr val="000000"/>
                </a:solidFill>
                <a:latin typeface="Architects Daughter"/>
              </a:rPr>
              <a:t> e a </a:t>
            </a:r>
            <a:r>
              <a:rPr lang="en-US" sz="4600" dirty="0" err="1">
                <a:solidFill>
                  <a:srgbClr val="000000"/>
                </a:solidFill>
                <a:latin typeface="Architects Daughter"/>
              </a:rPr>
              <a:t>temperatura</a:t>
            </a:r>
            <a:r>
              <a:rPr lang="en-US" sz="4600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4600" dirty="0" err="1">
                <a:solidFill>
                  <a:srgbClr val="000000"/>
                </a:solidFill>
                <a:latin typeface="Architects Daughter"/>
              </a:rPr>
              <a:t>ambiente</a:t>
            </a:r>
            <a:r>
              <a:rPr lang="en-US" sz="4600" dirty="0">
                <a:solidFill>
                  <a:srgbClr val="000000"/>
                </a:solidFill>
                <a:latin typeface="Architects Daughter"/>
              </a:rPr>
              <a:t>, </a:t>
            </a:r>
            <a:r>
              <a:rPr lang="en-US" sz="4600" dirty="0" err="1">
                <a:solidFill>
                  <a:srgbClr val="000000"/>
                </a:solidFill>
                <a:latin typeface="Architects Daughter"/>
              </a:rPr>
              <a:t>todas</a:t>
            </a:r>
            <a:r>
              <a:rPr lang="en-US" sz="4600" dirty="0">
                <a:solidFill>
                  <a:srgbClr val="000000"/>
                </a:solidFill>
                <a:latin typeface="Architects Daughter"/>
              </a:rPr>
              <a:t> as </a:t>
            </a:r>
            <a:r>
              <a:rPr lang="en-US" sz="4600" dirty="0" err="1">
                <a:solidFill>
                  <a:srgbClr val="000000"/>
                </a:solidFill>
                <a:latin typeface="Architects Daughter"/>
              </a:rPr>
              <a:t>ligações</a:t>
            </a:r>
            <a:r>
              <a:rPr lang="en-US" sz="4600" dirty="0">
                <a:solidFill>
                  <a:srgbClr val="000000"/>
                </a:solidFill>
                <a:latin typeface="Architects Daughter"/>
              </a:rPr>
              <a:t> de um </a:t>
            </a:r>
            <a:r>
              <a:rPr lang="en-US" sz="4600" dirty="0" err="1">
                <a:solidFill>
                  <a:srgbClr val="000000"/>
                </a:solidFill>
                <a:latin typeface="Architects Daughter"/>
              </a:rPr>
              <a:t>molécula</a:t>
            </a:r>
            <a:r>
              <a:rPr lang="en-US" sz="4600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4600" dirty="0" err="1">
                <a:solidFill>
                  <a:srgbClr val="000000"/>
                </a:solidFill>
                <a:latin typeface="Architects Daughter"/>
              </a:rPr>
              <a:t>estão</a:t>
            </a:r>
            <a:r>
              <a:rPr lang="en-US" sz="4600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4600" dirty="0" err="1">
                <a:solidFill>
                  <a:srgbClr val="000000"/>
                </a:solidFill>
                <a:latin typeface="Architects Daughter"/>
              </a:rPr>
              <a:t>em</a:t>
            </a:r>
            <a:r>
              <a:rPr lang="en-US" sz="4600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4600" b="1" dirty="0">
                <a:solidFill>
                  <a:srgbClr val="03989E"/>
                </a:solidFill>
                <a:latin typeface="Architects Daughter"/>
              </a:rPr>
              <a:t>CONSTANTE ROTAÇÃO</a:t>
            </a:r>
            <a:r>
              <a:rPr lang="en-US" sz="4600" dirty="0">
                <a:solidFill>
                  <a:srgbClr val="000000"/>
                </a:solidFill>
                <a:latin typeface="Architects Daughter"/>
              </a:rPr>
              <a:t>. A chance que </a:t>
            </a:r>
            <a:r>
              <a:rPr lang="en-US" sz="4600" dirty="0" err="1">
                <a:solidFill>
                  <a:srgbClr val="000000"/>
                </a:solidFill>
                <a:latin typeface="Architects Daughter"/>
              </a:rPr>
              <a:t>duas</a:t>
            </a:r>
            <a:r>
              <a:rPr lang="en-US" sz="4600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4600" dirty="0" err="1">
                <a:solidFill>
                  <a:srgbClr val="000000"/>
                </a:solidFill>
                <a:latin typeface="Architects Daughter"/>
              </a:rPr>
              <a:t>moléculas</a:t>
            </a:r>
            <a:r>
              <a:rPr lang="en-US" sz="4600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4600" dirty="0" err="1">
                <a:solidFill>
                  <a:srgbClr val="000000"/>
                </a:solidFill>
                <a:latin typeface="Architects Daughter"/>
              </a:rPr>
              <a:t>tenham</a:t>
            </a:r>
            <a:r>
              <a:rPr lang="en-US" sz="4600" dirty="0">
                <a:solidFill>
                  <a:srgbClr val="000000"/>
                </a:solidFill>
                <a:latin typeface="Architects Daughter"/>
              </a:rPr>
              <a:t> a </a:t>
            </a:r>
            <a:r>
              <a:rPr lang="en-US" sz="4600" dirty="0" err="1">
                <a:solidFill>
                  <a:srgbClr val="000000"/>
                </a:solidFill>
                <a:latin typeface="Architects Daughter"/>
              </a:rPr>
              <a:t>mesma</a:t>
            </a:r>
            <a:r>
              <a:rPr lang="en-US" sz="4600" dirty="0">
                <a:solidFill>
                  <a:srgbClr val="000000"/>
                </a:solidFill>
                <a:latin typeface="Architects Daughter"/>
              </a:rPr>
              <a:t> forma </a:t>
            </a:r>
            <a:r>
              <a:rPr lang="en-US" sz="4600" dirty="0" err="1">
                <a:solidFill>
                  <a:srgbClr val="000000"/>
                </a:solidFill>
                <a:latin typeface="Architects Daughter"/>
              </a:rPr>
              <a:t>em</a:t>
            </a:r>
            <a:r>
              <a:rPr lang="en-US" sz="4600" dirty="0">
                <a:solidFill>
                  <a:srgbClr val="000000"/>
                </a:solidFill>
                <a:latin typeface="Architects Daughter"/>
              </a:rPr>
              <a:t> um dado </a:t>
            </a:r>
            <a:r>
              <a:rPr lang="en-US" sz="4600" dirty="0" err="1">
                <a:solidFill>
                  <a:srgbClr val="000000"/>
                </a:solidFill>
                <a:latin typeface="Architects Daughter"/>
              </a:rPr>
              <a:t>momento</a:t>
            </a:r>
            <a:r>
              <a:rPr lang="en-US" sz="4600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4600" dirty="0" err="1">
                <a:solidFill>
                  <a:srgbClr val="000000"/>
                </a:solidFill>
                <a:latin typeface="Architects Daughter"/>
              </a:rPr>
              <a:t>é</a:t>
            </a:r>
            <a:r>
              <a:rPr lang="en-US" sz="4600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4600" dirty="0" err="1">
                <a:solidFill>
                  <a:srgbClr val="000000"/>
                </a:solidFill>
                <a:latin typeface="Architects Daughter"/>
              </a:rPr>
              <a:t>muito</a:t>
            </a:r>
            <a:r>
              <a:rPr lang="en-US" sz="4600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4600" dirty="0" err="1">
                <a:solidFill>
                  <a:srgbClr val="000000"/>
                </a:solidFill>
                <a:latin typeface="Architects Daughter"/>
              </a:rPr>
              <a:t>pequena</a:t>
            </a:r>
            <a:r>
              <a:rPr lang="en-US" sz="4600" dirty="0">
                <a:solidFill>
                  <a:srgbClr val="000000"/>
                </a:solidFill>
                <a:latin typeface="Architects Daughter"/>
              </a:rPr>
              <a:t>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229"/>
          <a:stretch>
            <a:fillRect/>
          </a:stretch>
        </p:blipFill>
        <p:spPr>
          <a:xfrm>
            <a:off x="0" y="0"/>
            <a:ext cx="18288000" cy="1038225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67040" y="3830098"/>
            <a:ext cx="13153921" cy="542820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933450"/>
            <a:ext cx="12220299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44"/>
              </a:lnSpc>
              <a:spcBef>
                <a:spcPct val="0"/>
              </a:spcBef>
            </a:pPr>
            <a:r>
              <a:rPr lang="en-US" sz="4460" b="1" dirty="0" err="1">
                <a:solidFill>
                  <a:srgbClr val="C00000"/>
                </a:solidFill>
                <a:latin typeface="Architects Daughter"/>
              </a:rPr>
              <a:t>Represente</a:t>
            </a:r>
            <a:r>
              <a:rPr lang="en-US" sz="4460" b="1" dirty="0">
                <a:solidFill>
                  <a:srgbClr val="C00000"/>
                </a:solidFill>
                <a:latin typeface="Architects Daughter"/>
              </a:rPr>
              <a:t> o </a:t>
            </a:r>
            <a:r>
              <a:rPr lang="en-US" sz="4460" b="1" i="1" dirty="0">
                <a:solidFill>
                  <a:srgbClr val="C00000"/>
                </a:solidFill>
                <a:latin typeface="Architects Daughter"/>
              </a:rPr>
              <a:t>cis</a:t>
            </a:r>
            <a:r>
              <a:rPr lang="en-US" sz="4460" b="1" dirty="0">
                <a:solidFill>
                  <a:srgbClr val="C00000"/>
                </a:solidFill>
                <a:latin typeface="Architects Daughter"/>
              </a:rPr>
              <a:t>-1-terc-butil-3-metilciclohexano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2186057"/>
            <a:ext cx="16230600" cy="1269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24"/>
              </a:lnSpc>
              <a:spcBef>
                <a:spcPct val="0"/>
              </a:spcBef>
            </a:pPr>
            <a:r>
              <a:rPr lang="en-US" sz="3660">
                <a:solidFill>
                  <a:srgbClr val="000000"/>
                </a:solidFill>
                <a:latin typeface="Architects Daughter"/>
              </a:rPr>
              <a:t>Qual é o motivo deste composto ser encontrado somente em uma das</a:t>
            </a:r>
          </a:p>
          <a:p>
            <a:pPr>
              <a:lnSpc>
                <a:spcPts val="5124"/>
              </a:lnSpc>
              <a:spcBef>
                <a:spcPct val="0"/>
              </a:spcBef>
            </a:pPr>
            <a:r>
              <a:rPr lang="en-US" sz="3660">
                <a:solidFill>
                  <a:srgbClr val="000000"/>
                </a:solidFill>
                <a:latin typeface="Architects Daughter"/>
              </a:rPr>
              <a:t>formas?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229"/>
          <a:stretch>
            <a:fillRect/>
          </a:stretch>
        </p:blipFill>
        <p:spPr>
          <a:xfrm>
            <a:off x="0" y="0"/>
            <a:ext cx="18288000" cy="1038225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933450"/>
            <a:ext cx="16230600" cy="1590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44"/>
              </a:lnSpc>
              <a:spcBef>
                <a:spcPct val="0"/>
              </a:spcBef>
            </a:pPr>
            <a:r>
              <a:rPr lang="en-US" sz="4460" dirty="0">
                <a:solidFill>
                  <a:srgbClr val="000000"/>
                </a:solidFill>
                <a:latin typeface="Architects Daughter"/>
              </a:rPr>
              <a:t>CONSIDERANDO O CICLOHEXANO SUBSTITÚIDO ABAIXO, REPRESENTE SEU CONFÔRMERO MAIS ESTÁVEL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273891" y="2864597"/>
            <a:ext cx="5740219" cy="465305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782958" y="7691981"/>
            <a:ext cx="6722085" cy="1889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99"/>
              </a:lnSpc>
              <a:spcBef>
                <a:spcPct val="0"/>
              </a:spcBef>
            </a:pPr>
            <a:r>
              <a:rPr lang="en-US" sz="5356" dirty="0">
                <a:solidFill>
                  <a:srgbClr val="000000"/>
                </a:solidFill>
                <a:latin typeface="Architects Daughter"/>
              </a:rPr>
              <a:t>Se X for </a:t>
            </a:r>
            <a:r>
              <a:rPr lang="en-US" sz="5356" dirty="0" err="1">
                <a:solidFill>
                  <a:srgbClr val="000000"/>
                </a:solidFill>
                <a:latin typeface="Architects Daughter"/>
              </a:rPr>
              <a:t>igual</a:t>
            </a:r>
            <a:r>
              <a:rPr lang="en-US" sz="5356" dirty="0">
                <a:solidFill>
                  <a:srgbClr val="000000"/>
                </a:solidFill>
                <a:latin typeface="Architects Daughter"/>
              </a:rPr>
              <a:t> a OCH</a:t>
            </a:r>
            <a:r>
              <a:rPr lang="en-US" sz="5356" baseline="-25000" dirty="0">
                <a:solidFill>
                  <a:srgbClr val="000000"/>
                </a:solidFill>
                <a:latin typeface="Architects Daughter"/>
              </a:rPr>
              <a:t>3</a:t>
            </a:r>
            <a:r>
              <a:rPr lang="en-US" sz="5356" dirty="0">
                <a:solidFill>
                  <a:srgbClr val="000000"/>
                </a:solidFill>
                <a:latin typeface="Architects Daughter"/>
              </a:rPr>
              <a:t> 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229"/>
          <a:stretch>
            <a:fillRect/>
          </a:stretch>
        </p:blipFill>
        <p:spPr>
          <a:xfrm>
            <a:off x="0" y="0"/>
            <a:ext cx="18288000" cy="1038225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758775" y="3239103"/>
            <a:ext cx="14770449" cy="6463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42"/>
              </a:lnSpc>
              <a:spcBef>
                <a:spcPct val="0"/>
              </a:spcBef>
            </a:pPr>
            <a:r>
              <a:rPr lang="en-US" sz="4101" dirty="0">
                <a:solidFill>
                  <a:srgbClr val="000000"/>
                </a:solidFill>
                <a:latin typeface="Architects Daughter"/>
              </a:rPr>
              <a:t>1. </a:t>
            </a:r>
            <a:r>
              <a:rPr lang="en-US" sz="4101" dirty="0" err="1">
                <a:solidFill>
                  <a:srgbClr val="000000"/>
                </a:solidFill>
                <a:latin typeface="Architects Daughter"/>
              </a:rPr>
              <a:t>Grupos</a:t>
            </a:r>
            <a:r>
              <a:rPr lang="en-US" sz="4101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4101" dirty="0" err="1">
                <a:solidFill>
                  <a:srgbClr val="000000"/>
                </a:solidFill>
                <a:latin typeface="Architects Daughter"/>
              </a:rPr>
              <a:t>ligados</a:t>
            </a:r>
            <a:r>
              <a:rPr lang="en-US" sz="4101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4101" dirty="0" err="1">
                <a:solidFill>
                  <a:srgbClr val="000000"/>
                </a:solidFill>
                <a:latin typeface="Architects Daughter"/>
              </a:rPr>
              <a:t>por</a:t>
            </a:r>
            <a:r>
              <a:rPr lang="en-US" sz="4101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4101" dirty="0" err="1">
                <a:solidFill>
                  <a:srgbClr val="000000"/>
                </a:solidFill>
                <a:latin typeface="Architects Daughter"/>
              </a:rPr>
              <a:t>apenas</a:t>
            </a:r>
            <a:r>
              <a:rPr lang="en-US" sz="4101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4101" dirty="0" err="1">
                <a:solidFill>
                  <a:srgbClr val="000000"/>
                </a:solidFill>
                <a:latin typeface="Architects Daughter"/>
              </a:rPr>
              <a:t>uma</a:t>
            </a:r>
            <a:r>
              <a:rPr lang="en-US" sz="4101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4101" dirty="0" err="1">
                <a:solidFill>
                  <a:srgbClr val="000000"/>
                </a:solidFill>
                <a:latin typeface="Architects Daughter"/>
              </a:rPr>
              <a:t>ligação</a:t>
            </a:r>
            <a:endParaRPr lang="en-US" sz="4101" dirty="0">
              <a:solidFill>
                <a:srgbClr val="000000"/>
              </a:solidFill>
              <a:latin typeface="Architects Daughter"/>
            </a:endParaRPr>
          </a:p>
          <a:p>
            <a:pPr>
              <a:lnSpc>
                <a:spcPts val="5742"/>
              </a:lnSpc>
              <a:spcBef>
                <a:spcPct val="0"/>
              </a:spcBef>
            </a:pPr>
            <a:r>
              <a:rPr lang="en-US" sz="4101" dirty="0">
                <a:solidFill>
                  <a:srgbClr val="000000"/>
                </a:solidFill>
                <a:latin typeface="Architects Daughter"/>
              </a:rPr>
              <a:t>sigma </a:t>
            </a:r>
            <a:r>
              <a:rPr lang="en-US" sz="4101" dirty="0" err="1">
                <a:solidFill>
                  <a:srgbClr val="000000"/>
                </a:solidFill>
                <a:latin typeface="Architects Daughter"/>
              </a:rPr>
              <a:t>podem</a:t>
            </a:r>
            <a:r>
              <a:rPr lang="en-US" sz="4101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4101" dirty="0" err="1">
                <a:solidFill>
                  <a:srgbClr val="000000"/>
                </a:solidFill>
                <a:latin typeface="Architects Daughter"/>
              </a:rPr>
              <a:t>sofrer</a:t>
            </a:r>
            <a:r>
              <a:rPr lang="en-US" sz="4101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4101" dirty="0" err="1">
                <a:solidFill>
                  <a:srgbClr val="000000"/>
                </a:solidFill>
                <a:latin typeface="Architects Daughter"/>
              </a:rPr>
              <a:t>rotações</a:t>
            </a:r>
            <a:r>
              <a:rPr lang="en-US" sz="4101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4101" dirty="0" err="1">
                <a:solidFill>
                  <a:srgbClr val="000000"/>
                </a:solidFill>
                <a:latin typeface="Architects Daughter"/>
              </a:rPr>
              <a:t>em</a:t>
            </a:r>
            <a:r>
              <a:rPr lang="en-US" sz="4101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4101" dirty="0" err="1">
                <a:solidFill>
                  <a:srgbClr val="000000"/>
                </a:solidFill>
                <a:latin typeface="Architects Daughter"/>
              </a:rPr>
              <a:t>torno</a:t>
            </a:r>
            <a:endParaRPr lang="en-US" sz="4101" dirty="0">
              <a:solidFill>
                <a:srgbClr val="000000"/>
              </a:solidFill>
              <a:latin typeface="Architects Daughter"/>
            </a:endParaRPr>
          </a:p>
          <a:p>
            <a:pPr>
              <a:lnSpc>
                <a:spcPts val="5742"/>
              </a:lnSpc>
              <a:spcBef>
                <a:spcPct val="0"/>
              </a:spcBef>
            </a:pPr>
            <a:r>
              <a:rPr lang="en-US" sz="4101" dirty="0" err="1">
                <a:solidFill>
                  <a:srgbClr val="000000"/>
                </a:solidFill>
                <a:latin typeface="Architects Daughter"/>
              </a:rPr>
              <a:t>daquela</a:t>
            </a:r>
            <a:r>
              <a:rPr lang="en-US" sz="4101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4101" dirty="0" err="1">
                <a:solidFill>
                  <a:srgbClr val="000000"/>
                </a:solidFill>
                <a:latin typeface="Architects Daughter"/>
              </a:rPr>
              <a:t>ligação</a:t>
            </a:r>
            <a:r>
              <a:rPr lang="en-US" sz="4101" dirty="0">
                <a:solidFill>
                  <a:srgbClr val="000000"/>
                </a:solidFill>
                <a:latin typeface="Architects Daughter"/>
              </a:rPr>
              <a:t>.</a:t>
            </a:r>
          </a:p>
          <a:p>
            <a:pPr>
              <a:lnSpc>
                <a:spcPts val="5742"/>
              </a:lnSpc>
              <a:spcBef>
                <a:spcPct val="0"/>
              </a:spcBef>
            </a:pPr>
            <a:r>
              <a:rPr lang="en-US" sz="4101" dirty="0">
                <a:solidFill>
                  <a:srgbClr val="000000"/>
                </a:solidFill>
                <a:latin typeface="Architects Daughter"/>
              </a:rPr>
              <a:t>2. </a:t>
            </a:r>
            <a:r>
              <a:rPr lang="en-US" sz="4101" dirty="0" err="1">
                <a:solidFill>
                  <a:srgbClr val="000000"/>
                </a:solidFill>
                <a:latin typeface="Architects Daughter"/>
              </a:rPr>
              <a:t>Qualquer</a:t>
            </a:r>
            <a:r>
              <a:rPr lang="en-US" sz="4101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4101" dirty="0" err="1">
                <a:solidFill>
                  <a:srgbClr val="000000"/>
                </a:solidFill>
                <a:latin typeface="Architects Daughter"/>
              </a:rPr>
              <a:t>arranjo</a:t>
            </a:r>
            <a:r>
              <a:rPr lang="en-US" sz="4101" dirty="0">
                <a:solidFill>
                  <a:srgbClr val="000000"/>
                </a:solidFill>
                <a:latin typeface="Architects Daughter"/>
              </a:rPr>
              <a:t> tridimensional de </a:t>
            </a:r>
            <a:r>
              <a:rPr lang="en-US" sz="4101" dirty="0" err="1">
                <a:solidFill>
                  <a:srgbClr val="000000"/>
                </a:solidFill>
                <a:latin typeface="Architects Daughter"/>
              </a:rPr>
              <a:t>átomos</a:t>
            </a:r>
            <a:r>
              <a:rPr lang="en-US" sz="4101" dirty="0">
                <a:solidFill>
                  <a:srgbClr val="000000"/>
                </a:solidFill>
                <a:latin typeface="Architects Daughter"/>
              </a:rPr>
              <a:t> que </a:t>
            </a:r>
            <a:r>
              <a:rPr lang="en-US" sz="4101" dirty="0" err="1">
                <a:solidFill>
                  <a:srgbClr val="000000"/>
                </a:solidFill>
                <a:latin typeface="Architects Daughter"/>
              </a:rPr>
              <a:t>resulta</a:t>
            </a:r>
            <a:r>
              <a:rPr lang="en-US" sz="4101" dirty="0">
                <a:solidFill>
                  <a:srgbClr val="000000"/>
                </a:solidFill>
                <a:latin typeface="Architects Daughter"/>
              </a:rPr>
              <a:t> da</a:t>
            </a:r>
          </a:p>
          <a:p>
            <a:pPr>
              <a:lnSpc>
                <a:spcPts val="5742"/>
              </a:lnSpc>
              <a:spcBef>
                <a:spcPct val="0"/>
              </a:spcBef>
            </a:pPr>
            <a:r>
              <a:rPr lang="en-US" sz="4101" dirty="0" err="1">
                <a:solidFill>
                  <a:srgbClr val="000000"/>
                </a:solidFill>
                <a:latin typeface="Architects Daughter"/>
              </a:rPr>
              <a:t>rotação</a:t>
            </a:r>
            <a:r>
              <a:rPr lang="en-US" sz="4101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4101" dirty="0" err="1">
                <a:solidFill>
                  <a:srgbClr val="000000"/>
                </a:solidFill>
                <a:latin typeface="Architects Daughter"/>
              </a:rPr>
              <a:t>em</a:t>
            </a:r>
            <a:r>
              <a:rPr lang="en-US" sz="4101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4101" dirty="0" err="1">
                <a:solidFill>
                  <a:srgbClr val="000000"/>
                </a:solidFill>
                <a:latin typeface="Architects Daughter"/>
              </a:rPr>
              <a:t>torno</a:t>
            </a:r>
            <a:r>
              <a:rPr lang="en-US" sz="4101" dirty="0">
                <a:solidFill>
                  <a:srgbClr val="000000"/>
                </a:solidFill>
                <a:latin typeface="Architects Daughter"/>
              </a:rPr>
              <a:t> de </a:t>
            </a:r>
            <a:r>
              <a:rPr lang="en-US" sz="4101" dirty="0" err="1">
                <a:solidFill>
                  <a:srgbClr val="000000"/>
                </a:solidFill>
                <a:latin typeface="Architects Daughter"/>
              </a:rPr>
              <a:t>uma</a:t>
            </a:r>
            <a:r>
              <a:rPr lang="en-US" sz="4101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4101" dirty="0" err="1">
                <a:solidFill>
                  <a:srgbClr val="000000"/>
                </a:solidFill>
                <a:latin typeface="Architects Daughter"/>
              </a:rPr>
              <a:t>ligação</a:t>
            </a:r>
            <a:r>
              <a:rPr lang="en-US" sz="4101" dirty="0">
                <a:solidFill>
                  <a:srgbClr val="000000"/>
                </a:solidFill>
                <a:latin typeface="Architects Daughter"/>
              </a:rPr>
              <a:t> simples </a:t>
            </a:r>
            <a:r>
              <a:rPr lang="en-US" sz="4101" dirty="0" err="1">
                <a:solidFill>
                  <a:srgbClr val="000000"/>
                </a:solidFill>
                <a:latin typeface="Architects Daughter"/>
              </a:rPr>
              <a:t>é</a:t>
            </a:r>
            <a:r>
              <a:rPr lang="en-US" sz="4101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4101" dirty="0" err="1">
                <a:solidFill>
                  <a:srgbClr val="000000"/>
                </a:solidFill>
                <a:latin typeface="Architects Daughter"/>
              </a:rPr>
              <a:t>chamado</a:t>
            </a:r>
            <a:r>
              <a:rPr lang="en-US" sz="4101" dirty="0">
                <a:solidFill>
                  <a:srgbClr val="000000"/>
                </a:solidFill>
                <a:latin typeface="Architects Daughter"/>
              </a:rPr>
              <a:t> de</a:t>
            </a:r>
          </a:p>
          <a:p>
            <a:pPr>
              <a:lnSpc>
                <a:spcPts val="5742"/>
              </a:lnSpc>
              <a:spcBef>
                <a:spcPct val="0"/>
              </a:spcBef>
            </a:pPr>
            <a:r>
              <a:rPr lang="en-US" sz="4101" dirty="0" err="1">
                <a:solidFill>
                  <a:srgbClr val="000000"/>
                </a:solidFill>
                <a:latin typeface="Architects Daughter"/>
              </a:rPr>
              <a:t>conformação</a:t>
            </a:r>
            <a:r>
              <a:rPr lang="en-US" sz="4101" dirty="0">
                <a:solidFill>
                  <a:srgbClr val="000000"/>
                </a:solidFill>
                <a:latin typeface="Architects Daughter"/>
              </a:rPr>
              <a:t>.</a:t>
            </a:r>
          </a:p>
          <a:p>
            <a:pPr>
              <a:lnSpc>
                <a:spcPts val="5742"/>
              </a:lnSpc>
              <a:spcBef>
                <a:spcPct val="0"/>
              </a:spcBef>
            </a:pPr>
            <a:r>
              <a:rPr lang="en-US" sz="4101" dirty="0">
                <a:solidFill>
                  <a:srgbClr val="000000"/>
                </a:solidFill>
                <a:latin typeface="Architects Daughter"/>
              </a:rPr>
              <a:t>3. Uma </a:t>
            </a:r>
            <a:r>
              <a:rPr lang="en-US" sz="4101" dirty="0" err="1">
                <a:solidFill>
                  <a:srgbClr val="000000"/>
                </a:solidFill>
                <a:latin typeface="Architects Daughter"/>
              </a:rPr>
              <a:t>análise</a:t>
            </a:r>
            <a:r>
              <a:rPr lang="en-US" sz="4101" dirty="0">
                <a:solidFill>
                  <a:srgbClr val="000000"/>
                </a:solidFill>
                <a:latin typeface="Architects Daughter"/>
              </a:rPr>
              <a:t> da </a:t>
            </a:r>
            <a:r>
              <a:rPr lang="en-US" sz="4101" dirty="0" err="1">
                <a:solidFill>
                  <a:srgbClr val="000000"/>
                </a:solidFill>
                <a:latin typeface="Architects Daughter"/>
              </a:rPr>
              <a:t>variação</a:t>
            </a:r>
            <a:r>
              <a:rPr lang="en-US" sz="4101" dirty="0">
                <a:solidFill>
                  <a:srgbClr val="000000"/>
                </a:solidFill>
                <a:latin typeface="Architects Daughter"/>
              </a:rPr>
              <a:t> de </a:t>
            </a:r>
            <a:r>
              <a:rPr lang="en-US" sz="4101" dirty="0" err="1">
                <a:solidFill>
                  <a:srgbClr val="000000"/>
                </a:solidFill>
                <a:latin typeface="Architects Daughter"/>
              </a:rPr>
              <a:t>energia</a:t>
            </a:r>
            <a:r>
              <a:rPr lang="en-US" sz="4101" dirty="0">
                <a:solidFill>
                  <a:srgbClr val="000000"/>
                </a:solidFill>
                <a:latin typeface="Architects Daughter"/>
              </a:rPr>
              <a:t> que a </a:t>
            </a:r>
            <a:r>
              <a:rPr lang="en-US" sz="4101" dirty="0" err="1">
                <a:solidFill>
                  <a:srgbClr val="000000"/>
                </a:solidFill>
                <a:latin typeface="Architects Daughter"/>
              </a:rPr>
              <a:t>molécula</a:t>
            </a:r>
            <a:r>
              <a:rPr lang="en-US" sz="4101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4101" dirty="0" err="1">
                <a:solidFill>
                  <a:srgbClr val="000000"/>
                </a:solidFill>
                <a:latin typeface="Architects Daughter"/>
              </a:rPr>
              <a:t>sofre</a:t>
            </a:r>
            <a:endParaRPr lang="en-US" sz="4101" dirty="0">
              <a:solidFill>
                <a:srgbClr val="000000"/>
              </a:solidFill>
              <a:latin typeface="Architects Daughter"/>
            </a:endParaRPr>
          </a:p>
          <a:p>
            <a:pPr>
              <a:lnSpc>
                <a:spcPts val="5742"/>
              </a:lnSpc>
              <a:spcBef>
                <a:spcPct val="0"/>
              </a:spcBef>
            </a:pPr>
            <a:r>
              <a:rPr lang="en-US" sz="4101" dirty="0">
                <a:solidFill>
                  <a:srgbClr val="000000"/>
                </a:solidFill>
                <a:latin typeface="Architects Daughter"/>
              </a:rPr>
              <a:t>com </a:t>
            </a:r>
            <a:r>
              <a:rPr lang="en-US" sz="4101" dirty="0" err="1">
                <a:solidFill>
                  <a:srgbClr val="000000"/>
                </a:solidFill>
                <a:latin typeface="Architects Daughter"/>
              </a:rPr>
              <a:t>grupos</a:t>
            </a:r>
            <a:r>
              <a:rPr lang="en-US" sz="4101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4101" dirty="0" err="1">
                <a:solidFill>
                  <a:srgbClr val="000000"/>
                </a:solidFill>
                <a:latin typeface="Architects Daughter"/>
              </a:rPr>
              <a:t>girando</a:t>
            </a:r>
            <a:r>
              <a:rPr lang="en-US" sz="4101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4101" dirty="0" err="1">
                <a:solidFill>
                  <a:srgbClr val="000000"/>
                </a:solidFill>
                <a:latin typeface="Architects Daughter"/>
              </a:rPr>
              <a:t>sobre</a:t>
            </a:r>
            <a:r>
              <a:rPr lang="en-US" sz="4101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4101" dirty="0" err="1">
                <a:solidFill>
                  <a:srgbClr val="000000"/>
                </a:solidFill>
                <a:latin typeface="Architects Daughter"/>
              </a:rPr>
              <a:t>uma</a:t>
            </a:r>
            <a:r>
              <a:rPr lang="en-US" sz="4101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4101" dirty="0" err="1">
                <a:solidFill>
                  <a:srgbClr val="000000"/>
                </a:solidFill>
                <a:latin typeface="Architects Daughter"/>
              </a:rPr>
              <a:t>ligação</a:t>
            </a:r>
            <a:r>
              <a:rPr lang="en-US" sz="4101" dirty="0">
                <a:solidFill>
                  <a:srgbClr val="000000"/>
                </a:solidFill>
                <a:latin typeface="Architects Daughter"/>
              </a:rPr>
              <a:t> simples </a:t>
            </a:r>
            <a:r>
              <a:rPr lang="en-US" sz="4101" dirty="0" err="1">
                <a:solidFill>
                  <a:srgbClr val="000000"/>
                </a:solidFill>
                <a:latin typeface="Architects Daughter"/>
              </a:rPr>
              <a:t>é</a:t>
            </a:r>
            <a:r>
              <a:rPr lang="en-US" sz="4101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4101" dirty="0" err="1">
                <a:solidFill>
                  <a:srgbClr val="000000"/>
                </a:solidFill>
                <a:latin typeface="Architects Daughter"/>
              </a:rPr>
              <a:t>chamada</a:t>
            </a:r>
            <a:r>
              <a:rPr lang="en-US" sz="4101" dirty="0">
                <a:solidFill>
                  <a:srgbClr val="000000"/>
                </a:solidFill>
                <a:latin typeface="Architects Daughter"/>
              </a:rPr>
              <a:t> de</a:t>
            </a:r>
          </a:p>
          <a:p>
            <a:pPr>
              <a:lnSpc>
                <a:spcPts val="5742"/>
              </a:lnSpc>
              <a:spcBef>
                <a:spcPct val="0"/>
              </a:spcBef>
            </a:pPr>
            <a:r>
              <a:rPr lang="en-US" sz="4101" dirty="0" err="1">
                <a:solidFill>
                  <a:srgbClr val="000000"/>
                </a:solidFill>
                <a:latin typeface="Architects Daughter"/>
              </a:rPr>
              <a:t>análise</a:t>
            </a:r>
            <a:r>
              <a:rPr lang="en-US" sz="4101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4101" dirty="0" err="1">
                <a:solidFill>
                  <a:srgbClr val="000000"/>
                </a:solidFill>
                <a:latin typeface="Architects Daughter"/>
              </a:rPr>
              <a:t>conformacional</a:t>
            </a:r>
            <a:r>
              <a:rPr lang="en-US" sz="4101" dirty="0">
                <a:solidFill>
                  <a:srgbClr val="000000"/>
                </a:solidFill>
                <a:latin typeface="Architects Daughter"/>
              </a:rPr>
              <a:t>.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16160" y="1028700"/>
            <a:ext cx="2132882" cy="228660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b="10682"/>
          <a:stretch>
            <a:fillRect/>
          </a:stretch>
        </p:blipFill>
        <p:spPr>
          <a:xfrm>
            <a:off x="11948802" y="2172002"/>
            <a:ext cx="4908214" cy="330121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849042" y="923925"/>
            <a:ext cx="12589916" cy="1964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784"/>
              </a:lnSpc>
              <a:spcBef>
                <a:spcPct val="0"/>
              </a:spcBef>
            </a:pPr>
            <a:r>
              <a:rPr lang="en-US" sz="5560" b="1" dirty="0">
                <a:solidFill>
                  <a:srgbClr val="4E8F00"/>
                </a:solidFill>
                <a:latin typeface="Architects Daughter"/>
              </a:rPr>
              <a:t>LIGAÇÕES SIGMA E ROTAÇÃO DE LIGAÇÃO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229"/>
          <a:stretch>
            <a:fillRect/>
          </a:stretch>
        </p:blipFill>
        <p:spPr>
          <a:xfrm>
            <a:off x="228600" y="117976"/>
            <a:ext cx="18288000" cy="1038225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62016" y="920605"/>
            <a:ext cx="5733831" cy="518911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594613" y="284500"/>
            <a:ext cx="10917839" cy="89185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062"/>
              </a:lnSpc>
              <a:spcBef>
                <a:spcPct val="0"/>
              </a:spcBef>
            </a:pPr>
            <a:r>
              <a:rPr lang="en-US" sz="3200" b="1" u="none" dirty="0">
                <a:solidFill>
                  <a:srgbClr val="4E8F00"/>
                </a:solidFill>
                <a:latin typeface="Architects Daughter"/>
              </a:rPr>
              <a:t>CONFORMAÇÕES:</a:t>
            </a:r>
          </a:p>
          <a:p>
            <a:pPr marL="0" lvl="0" indent="0" algn="l">
              <a:lnSpc>
                <a:spcPts val="4062"/>
              </a:lnSpc>
              <a:spcBef>
                <a:spcPct val="0"/>
              </a:spcBef>
            </a:pPr>
            <a:r>
              <a:rPr lang="en-US" sz="2901" u="none" dirty="0" err="1">
                <a:solidFill>
                  <a:srgbClr val="000000"/>
                </a:solidFill>
                <a:latin typeface="Architects Daughter"/>
              </a:rPr>
              <a:t>Estruturas</a:t>
            </a:r>
            <a:r>
              <a:rPr lang="en-US" sz="2901" u="none" dirty="0">
                <a:solidFill>
                  <a:srgbClr val="000000"/>
                </a:solidFill>
                <a:latin typeface="Architects Daughter"/>
              </a:rPr>
              <a:t> que </a:t>
            </a:r>
            <a:r>
              <a:rPr lang="en-US" sz="2901" u="none" dirty="0" err="1">
                <a:solidFill>
                  <a:srgbClr val="000000"/>
                </a:solidFill>
                <a:latin typeface="Architects Daughter"/>
              </a:rPr>
              <a:t>podem</a:t>
            </a:r>
            <a:r>
              <a:rPr lang="en-US" sz="2901" u="none" dirty="0">
                <a:solidFill>
                  <a:srgbClr val="000000"/>
                </a:solidFill>
                <a:latin typeface="Architects Daughter"/>
              </a:rPr>
              <a:t> ser </a:t>
            </a:r>
            <a:r>
              <a:rPr lang="en-US" sz="2901" u="none" dirty="0" err="1">
                <a:solidFill>
                  <a:srgbClr val="000000"/>
                </a:solidFill>
                <a:latin typeface="Architects Daughter"/>
              </a:rPr>
              <a:t>interconvertidas</a:t>
            </a:r>
            <a:r>
              <a:rPr lang="en-US" sz="2901" u="none" dirty="0">
                <a:solidFill>
                  <a:srgbClr val="000000"/>
                </a:solidFill>
                <a:latin typeface="Architects Daughter"/>
              </a:rPr>
              <a:t> por </a:t>
            </a:r>
            <a:r>
              <a:rPr lang="en-US" sz="2901" u="none" dirty="0" err="1">
                <a:solidFill>
                  <a:srgbClr val="000000"/>
                </a:solidFill>
                <a:latin typeface="Architects Daughter"/>
              </a:rPr>
              <a:t>uma</a:t>
            </a:r>
            <a:r>
              <a:rPr lang="en-US" sz="2901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2901" u="none" dirty="0">
                <a:solidFill>
                  <a:srgbClr val="000000"/>
                </a:solidFill>
                <a:latin typeface="Architects Daughter"/>
              </a:rPr>
              <a:t>simples </a:t>
            </a:r>
            <a:r>
              <a:rPr lang="en-US" sz="2901" u="none" dirty="0" err="1">
                <a:solidFill>
                  <a:srgbClr val="000000"/>
                </a:solidFill>
                <a:latin typeface="Architects Daughter"/>
              </a:rPr>
              <a:t>rotação</a:t>
            </a:r>
            <a:r>
              <a:rPr lang="en-US" sz="2901" u="none" dirty="0">
                <a:solidFill>
                  <a:srgbClr val="000000"/>
                </a:solidFill>
                <a:latin typeface="Architects Daughter"/>
              </a:rPr>
              <a:t> de </a:t>
            </a:r>
            <a:r>
              <a:rPr lang="en-US" sz="2901" u="none" dirty="0" err="1">
                <a:solidFill>
                  <a:srgbClr val="000000"/>
                </a:solidFill>
                <a:latin typeface="Architects Daughter"/>
              </a:rPr>
              <a:t>uma</a:t>
            </a:r>
            <a:r>
              <a:rPr lang="en-US" sz="2901" u="none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2901" u="none" dirty="0" err="1">
                <a:solidFill>
                  <a:srgbClr val="000000"/>
                </a:solidFill>
                <a:latin typeface="Architects Daughter"/>
              </a:rPr>
              <a:t>ligação</a:t>
            </a:r>
            <a:r>
              <a:rPr lang="en-US" sz="2901" u="none" dirty="0">
                <a:solidFill>
                  <a:srgbClr val="000000"/>
                </a:solidFill>
                <a:latin typeface="Architects Daughter"/>
              </a:rPr>
              <a:t> simples.</a:t>
            </a:r>
          </a:p>
          <a:p>
            <a:pPr marL="0" lvl="0" indent="0" algn="l">
              <a:lnSpc>
                <a:spcPts val="4062"/>
              </a:lnSpc>
              <a:spcBef>
                <a:spcPct val="0"/>
              </a:spcBef>
            </a:pPr>
            <a:endParaRPr lang="en-US" sz="2901" u="none" dirty="0">
              <a:solidFill>
                <a:srgbClr val="000000"/>
              </a:solidFill>
              <a:latin typeface="Architects Daughter"/>
            </a:endParaRPr>
          </a:p>
          <a:p>
            <a:pPr marL="0" lvl="0" indent="0" algn="l">
              <a:lnSpc>
                <a:spcPts val="4062"/>
              </a:lnSpc>
              <a:spcBef>
                <a:spcPct val="0"/>
              </a:spcBef>
            </a:pPr>
            <a:endParaRPr lang="en-US" sz="2901" u="none" dirty="0">
              <a:solidFill>
                <a:srgbClr val="000000"/>
              </a:solidFill>
              <a:latin typeface="Architects Daughter"/>
            </a:endParaRPr>
          </a:p>
          <a:p>
            <a:pPr marL="0" lvl="0" indent="0" algn="l">
              <a:lnSpc>
                <a:spcPts val="4062"/>
              </a:lnSpc>
              <a:spcBef>
                <a:spcPct val="0"/>
              </a:spcBef>
            </a:pPr>
            <a:endParaRPr lang="en-US" sz="2901" u="none" dirty="0">
              <a:solidFill>
                <a:srgbClr val="000000"/>
              </a:solidFill>
              <a:latin typeface="Architects Daughter"/>
            </a:endParaRPr>
          </a:p>
          <a:p>
            <a:pPr marL="0" lvl="0" indent="0" algn="l">
              <a:lnSpc>
                <a:spcPts val="4062"/>
              </a:lnSpc>
              <a:spcBef>
                <a:spcPct val="0"/>
              </a:spcBef>
            </a:pPr>
            <a:endParaRPr lang="en-US" sz="2901" u="none" dirty="0">
              <a:solidFill>
                <a:srgbClr val="000000"/>
              </a:solidFill>
              <a:latin typeface="Architects Daughter"/>
            </a:endParaRPr>
          </a:p>
          <a:p>
            <a:pPr marL="0" lvl="0" indent="0" algn="l">
              <a:lnSpc>
                <a:spcPts val="4062"/>
              </a:lnSpc>
              <a:spcBef>
                <a:spcPct val="0"/>
              </a:spcBef>
            </a:pPr>
            <a:endParaRPr lang="en-US" sz="2901" u="none" dirty="0">
              <a:solidFill>
                <a:srgbClr val="000000"/>
              </a:solidFill>
              <a:latin typeface="Architects Daughter"/>
            </a:endParaRPr>
          </a:p>
          <a:p>
            <a:pPr marL="0" lvl="0" indent="0" algn="l">
              <a:lnSpc>
                <a:spcPts val="4062"/>
              </a:lnSpc>
              <a:spcBef>
                <a:spcPct val="0"/>
              </a:spcBef>
            </a:pPr>
            <a:endParaRPr lang="en-US" sz="2901" u="none" dirty="0">
              <a:solidFill>
                <a:srgbClr val="000000"/>
              </a:solidFill>
              <a:latin typeface="Architects Daughter"/>
            </a:endParaRPr>
          </a:p>
          <a:p>
            <a:pPr marL="0" lvl="0" indent="0" algn="l">
              <a:lnSpc>
                <a:spcPts val="4062"/>
              </a:lnSpc>
              <a:spcBef>
                <a:spcPct val="0"/>
              </a:spcBef>
            </a:pPr>
            <a:endParaRPr lang="en-US" sz="2901" u="none" dirty="0">
              <a:solidFill>
                <a:srgbClr val="000000"/>
              </a:solidFill>
              <a:latin typeface="Architects Daughter"/>
            </a:endParaRPr>
          </a:p>
          <a:p>
            <a:pPr marL="0" lvl="0" indent="0" algn="l">
              <a:lnSpc>
                <a:spcPts val="4062"/>
              </a:lnSpc>
              <a:spcBef>
                <a:spcPct val="0"/>
              </a:spcBef>
            </a:pPr>
            <a:endParaRPr lang="en-US" sz="2901" u="none" dirty="0">
              <a:solidFill>
                <a:srgbClr val="000000"/>
              </a:solidFill>
              <a:latin typeface="Architects Daughter"/>
            </a:endParaRPr>
          </a:p>
          <a:p>
            <a:pPr marL="0" lvl="0" indent="0" algn="l">
              <a:lnSpc>
                <a:spcPts val="4062"/>
              </a:lnSpc>
              <a:spcBef>
                <a:spcPct val="0"/>
              </a:spcBef>
            </a:pPr>
            <a:r>
              <a:rPr lang="en-US" sz="3600" b="1" u="none" dirty="0">
                <a:solidFill>
                  <a:srgbClr val="C00000"/>
                </a:solidFill>
                <a:latin typeface="Architects Daughter"/>
              </a:rPr>
              <a:t>CONFIGURAÇÕES</a:t>
            </a:r>
          </a:p>
          <a:p>
            <a:pPr marL="0" lvl="0" indent="0" algn="just">
              <a:lnSpc>
                <a:spcPts val="4062"/>
              </a:lnSpc>
              <a:spcBef>
                <a:spcPct val="0"/>
              </a:spcBef>
            </a:pPr>
            <a:r>
              <a:rPr lang="en-US" sz="2901" u="none" dirty="0" err="1">
                <a:solidFill>
                  <a:srgbClr val="000000"/>
                </a:solidFill>
                <a:latin typeface="Architects Daughter"/>
              </a:rPr>
              <a:t>Estruturas</a:t>
            </a:r>
            <a:r>
              <a:rPr lang="en-US" sz="2901" u="none" dirty="0">
                <a:solidFill>
                  <a:srgbClr val="000000"/>
                </a:solidFill>
                <a:latin typeface="Architects Daughter"/>
              </a:rPr>
              <a:t> que </a:t>
            </a:r>
            <a:r>
              <a:rPr lang="en-US" sz="2901" u="none" dirty="0" err="1">
                <a:solidFill>
                  <a:srgbClr val="000000"/>
                </a:solidFill>
                <a:latin typeface="Architects Daughter"/>
              </a:rPr>
              <a:t>podem</a:t>
            </a:r>
            <a:r>
              <a:rPr lang="en-US" sz="2901" u="none" dirty="0">
                <a:solidFill>
                  <a:srgbClr val="000000"/>
                </a:solidFill>
                <a:latin typeface="Architects Daughter"/>
              </a:rPr>
              <a:t> ser </a:t>
            </a:r>
            <a:r>
              <a:rPr lang="en-US" sz="2901" u="none" dirty="0" err="1">
                <a:solidFill>
                  <a:srgbClr val="000000"/>
                </a:solidFill>
                <a:latin typeface="Architects Daughter"/>
              </a:rPr>
              <a:t>interconvertidas</a:t>
            </a:r>
            <a:r>
              <a:rPr lang="en-US" sz="2901" u="none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2901" u="none" dirty="0" err="1">
                <a:solidFill>
                  <a:srgbClr val="000000"/>
                </a:solidFill>
                <a:latin typeface="Architects Daughter"/>
              </a:rPr>
              <a:t>somente</a:t>
            </a:r>
            <a:r>
              <a:rPr lang="en-US" sz="2901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2901" u="none" dirty="0" err="1">
                <a:solidFill>
                  <a:srgbClr val="000000"/>
                </a:solidFill>
                <a:latin typeface="Architects Daughter"/>
              </a:rPr>
              <a:t>quebrando</a:t>
            </a:r>
            <a:r>
              <a:rPr lang="en-US" sz="2901" u="none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2901" u="none" dirty="0" err="1">
                <a:solidFill>
                  <a:srgbClr val="000000"/>
                </a:solidFill>
                <a:latin typeface="Architects Daughter"/>
              </a:rPr>
              <a:t>uma</a:t>
            </a:r>
            <a:r>
              <a:rPr lang="en-US" sz="2901" u="none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2901" u="none" dirty="0" err="1">
                <a:solidFill>
                  <a:srgbClr val="000000"/>
                </a:solidFill>
                <a:latin typeface="Architects Daughter"/>
              </a:rPr>
              <a:t>ou</a:t>
            </a:r>
            <a:r>
              <a:rPr lang="en-US" sz="2901" u="none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2901" u="none" dirty="0" err="1">
                <a:solidFill>
                  <a:srgbClr val="000000"/>
                </a:solidFill>
                <a:latin typeface="Architects Daughter"/>
              </a:rPr>
              <a:t>mais</a:t>
            </a:r>
            <a:r>
              <a:rPr lang="en-US" sz="2901" u="none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2901" u="none" dirty="0" err="1">
                <a:solidFill>
                  <a:srgbClr val="000000"/>
                </a:solidFill>
                <a:latin typeface="Architects Daughter"/>
              </a:rPr>
              <a:t>ligações</a:t>
            </a:r>
            <a:r>
              <a:rPr lang="en-US" sz="2901" u="none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2901" u="none" dirty="0" err="1">
                <a:solidFill>
                  <a:srgbClr val="000000"/>
                </a:solidFill>
                <a:latin typeface="Architects Daughter"/>
              </a:rPr>
              <a:t>covalentes</a:t>
            </a:r>
            <a:r>
              <a:rPr lang="en-US" sz="2901" u="none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2901" u="none" dirty="0" err="1">
                <a:solidFill>
                  <a:srgbClr val="000000"/>
                </a:solidFill>
                <a:latin typeface="Architects Daughter"/>
              </a:rPr>
              <a:t>são</a:t>
            </a:r>
            <a:r>
              <a:rPr lang="en-US" sz="2901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2901" u="none" dirty="0" err="1">
                <a:solidFill>
                  <a:srgbClr val="000000"/>
                </a:solidFill>
                <a:latin typeface="Architects Daughter"/>
              </a:rPr>
              <a:t>estereoisômeros</a:t>
            </a:r>
            <a:r>
              <a:rPr lang="en-US" sz="2901" u="none" dirty="0">
                <a:solidFill>
                  <a:srgbClr val="000000"/>
                </a:solidFill>
                <a:latin typeface="Architects Daughter"/>
              </a:rPr>
              <a:t>. </a:t>
            </a:r>
          </a:p>
          <a:p>
            <a:pPr marL="0" lvl="0" indent="0" algn="just">
              <a:lnSpc>
                <a:spcPts val="4062"/>
              </a:lnSpc>
              <a:spcBef>
                <a:spcPct val="0"/>
              </a:spcBef>
            </a:pPr>
            <a:endParaRPr lang="en-US" sz="2901" u="none" dirty="0">
              <a:solidFill>
                <a:srgbClr val="000000"/>
              </a:solidFill>
              <a:latin typeface="Architects Daughter"/>
            </a:endParaRPr>
          </a:p>
          <a:p>
            <a:pPr marL="0" lvl="0" indent="0" algn="just">
              <a:lnSpc>
                <a:spcPts val="4062"/>
              </a:lnSpc>
              <a:spcBef>
                <a:spcPct val="0"/>
              </a:spcBef>
            </a:pPr>
            <a:r>
              <a:rPr lang="en-US" sz="2901" u="none" dirty="0" err="1">
                <a:solidFill>
                  <a:srgbClr val="000000"/>
                </a:solidFill>
                <a:latin typeface="Architects Daughter"/>
              </a:rPr>
              <a:t>Estereoisômeros</a:t>
            </a:r>
            <a:r>
              <a:rPr lang="en-US" sz="2901" u="none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2901" u="none" dirty="0" err="1">
                <a:solidFill>
                  <a:srgbClr val="000000"/>
                </a:solidFill>
                <a:latin typeface="Architects Daughter"/>
              </a:rPr>
              <a:t>têm</a:t>
            </a:r>
            <a:r>
              <a:rPr lang="en-US" sz="2901" u="none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2901" u="none" dirty="0" err="1">
                <a:solidFill>
                  <a:srgbClr val="000000"/>
                </a:solidFill>
                <a:latin typeface="Architects Daughter"/>
              </a:rPr>
              <a:t>configurações</a:t>
            </a:r>
            <a:r>
              <a:rPr lang="en-US" sz="2901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2901" u="none" dirty="0" err="1">
                <a:solidFill>
                  <a:srgbClr val="000000"/>
                </a:solidFill>
                <a:latin typeface="Architects Daughter"/>
              </a:rPr>
              <a:t>diferentes</a:t>
            </a:r>
            <a:r>
              <a:rPr lang="en-US" sz="2901" u="none" dirty="0">
                <a:solidFill>
                  <a:srgbClr val="000000"/>
                </a:solidFill>
                <a:latin typeface="Architects Daughter"/>
              </a:rPr>
              <a:t>.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393044" y="1772957"/>
            <a:ext cx="8201581" cy="432096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775548" y="1895585"/>
            <a:ext cx="4706766" cy="2654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944"/>
              </a:lnSpc>
              <a:spcBef>
                <a:spcPct val="0"/>
              </a:spcBef>
            </a:pPr>
            <a:r>
              <a:rPr lang="en-US" sz="4960" b="1" dirty="0" err="1">
                <a:solidFill>
                  <a:srgbClr val="4E8F00"/>
                </a:solidFill>
                <a:latin typeface="Architects Daughter"/>
              </a:rPr>
              <a:t>Conformações</a:t>
            </a:r>
            <a:r>
              <a:rPr lang="en-US" sz="4960" dirty="0">
                <a:solidFill>
                  <a:srgbClr val="03989E"/>
                </a:solidFill>
                <a:latin typeface="Architects Daughter"/>
              </a:rPr>
              <a:t>	</a:t>
            </a:r>
            <a:r>
              <a:rPr lang="en-US" sz="4960" dirty="0">
                <a:solidFill>
                  <a:srgbClr val="000000"/>
                </a:solidFill>
                <a:latin typeface="Architects Daughter"/>
              </a:rPr>
              <a:t>vs </a:t>
            </a:r>
            <a:r>
              <a:rPr lang="en-US" sz="4960" b="1" dirty="0" err="1">
                <a:solidFill>
                  <a:srgbClr val="C00000"/>
                </a:solidFill>
                <a:latin typeface="Architects Daughter"/>
              </a:rPr>
              <a:t>Configurações</a:t>
            </a:r>
            <a:endParaRPr lang="en-US" sz="4960" b="1" dirty="0">
              <a:solidFill>
                <a:srgbClr val="C00000"/>
              </a:solidFill>
              <a:latin typeface="Architects Daughter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410228" y="5231305"/>
            <a:ext cx="2619035" cy="518911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229"/>
          <a:stretch>
            <a:fillRect/>
          </a:stretch>
        </p:blipFill>
        <p:spPr>
          <a:xfrm>
            <a:off x="0" y="0"/>
            <a:ext cx="18288000" cy="1038225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2485616"/>
            <a:ext cx="8115300" cy="5230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925"/>
              </a:lnSpc>
              <a:spcBef>
                <a:spcPct val="0"/>
              </a:spcBef>
            </a:pPr>
            <a:r>
              <a:rPr lang="en-US" sz="4232" dirty="0" err="1">
                <a:solidFill>
                  <a:srgbClr val="000000"/>
                </a:solidFill>
                <a:latin typeface="Architects Daughter"/>
              </a:rPr>
              <a:t>Barreira</a:t>
            </a:r>
            <a:r>
              <a:rPr lang="en-US" sz="4232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4232" dirty="0" err="1">
                <a:solidFill>
                  <a:srgbClr val="000000"/>
                </a:solidFill>
                <a:latin typeface="Architects Daughter"/>
              </a:rPr>
              <a:t>energética</a:t>
            </a:r>
            <a:r>
              <a:rPr lang="en-US" sz="4232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4232" dirty="0" err="1">
                <a:solidFill>
                  <a:srgbClr val="000000"/>
                </a:solidFill>
                <a:latin typeface="Architects Daughter"/>
              </a:rPr>
              <a:t>acima</a:t>
            </a:r>
            <a:r>
              <a:rPr lang="en-US" sz="4232" dirty="0">
                <a:solidFill>
                  <a:srgbClr val="000000"/>
                </a:solidFill>
                <a:latin typeface="Architects Daughter"/>
              </a:rPr>
              <a:t> de 100 kJ/mol (24 kcal/mol) </a:t>
            </a:r>
            <a:r>
              <a:rPr lang="en-US" sz="4232" dirty="0" err="1">
                <a:solidFill>
                  <a:srgbClr val="000000"/>
                </a:solidFill>
                <a:latin typeface="Architects Daughter"/>
              </a:rPr>
              <a:t>faz</a:t>
            </a:r>
            <a:r>
              <a:rPr lang="en-US" sz="4232" dirty="0">
                <a:solidFill>
                  <a:srgbClr val="000000"/>
                </a:solidFill>
                <a:latin typeface="Architects Daughter"/>
              </a:rPr>
              <a:t> com que a </a:t>
            </a:r>
            <a:r>
              <a:rPr lang="en-US" sz="4232" dirty="0" err="1">
                <a:solidFill>
                  <a:srgbClr val="000000"/>
                </a:solidFill>
                <a:latin typeface="Architects Daughter"/>
              </a:rPr>
              <a:t>interconversão</a:t>
            </a:r>
            <a:r>
              <a:rPr lang="en-US" sz="4232" dirty="0">
                <a:solidFill>
                  <a:srgbClr val="000000"/>
                </a:solidFill>
                <a:latin typeface="Architects Daughter"/>
              </a:rPr>
              <a:t> de </a:t>
            </a:r>
            <a:r>
              <a:rPr lang="en-US" sz="4232" dirty="0" err="1">
                <a:solidFill>
                  <a:srgbClr val="000000"/>
                </a:solidFill>
                <a:latin typeface="Architects Daughter"/>
              </a:rPr>
              <a:t>duas</a:t>
            </a:r>
            <a:r>
              <a:rPr lang="en-US" sz="4232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4232" dirty="0" err="1">
                <a:solidFill>
                  <a:srgbClr val="000000"/>
                </a:solidFill>
                <a:latin typeface="Architects Daughter"/>
              </a:rPr>
              <a:t>conformações</a:t>
            </a:r>
            <a:r>
              <a:rPr lang="en-US" sz="4232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4232" dirty="0" err="1">
                <a:solidFill>
                  <a:srgbClr val="000000"/>
                </a:solidFill>
                <a:latin typeface="Architects Daughter"/>
              </a:rPr>
              <a:t>seja</a:t>
            </a:r>
            <a:r>
              <a:rPr lang="en-US" sz="4232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4232" dirty="0" err="1">
                <a:solidFill>
                  <a:srgbClr val="000000"/>
                </a:solidFill>
                <a:latin typeface="Architects Daughter"/>
              </a:rPr>
              <a:t>lenta</a:t>
            </a:r>
            <a:r>
              <a:rPr lang="en-US" sz="4232" dirty="0">
                <a:solidFill>
                  <a:srgbClr val="000000"/>
                </a:solidFill>
                <a:latin typeface="Architects Daughter"/>
              </a:rPr>
              <a:t> o </a:t>
            </a:r>
            <a:r>
              <a:rPr lang="en-US" sz="4232" dirty="0" err="1">
                <a:solidFill>
                  <a:srgbClr val="000000"/>
                </a:solidFill>
                <a:latin typeface="Architects Daughter"/>
              </a:rPr>
              <a:t>bastante</a:t>
            </a:r>
            <a:r>
              <a:rPr lang="en-US" sz="4232" dirty="0">
                <a:solidFill>
                  <a:srgbClr val="000000"/>
                </a:solidFill>
                <a:latin typeface="Architects Daughter"/>
              </a:rPr>
              <a:t> para que </a:t>
            </a:r>
            <a:r>
              <a:rPr lang="en-US" sz="4232" dirty="0" err="1">
                <a:solidFill>
                  <a:srgbClr val="000000"/>
                </a:solidFill>
                <a:latin typeface="Architects Daughter"/>
              </a:rPr>
              <a:t>os</a:t>
            </a:r>
            <a:r>
              <a:rPr lang="en-US" sz="4232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4232" dirty="0" err="1">
                <a:solidFill>
                  <a:srgbClr val="000000"/>
                </a:solidFill>
                <a:latin typeface="Architects Daughter"/>
              </a:rPr>
              <a:t>compostos</a:t>
            </a:r>
            <a:r>
              <a:rPr lang="en-US" sz="4232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4232" dirty="0" err="1">
                <a:solidFill>
                  <a:srgbClr val="000000"/>
                </a:solidFill>
                <a:latin typeface="Architects Daughter"/>
              </a:rPr>
              <a:t>existam</a:t>
            </a:r>
            <a:r>
              <a:rPr lang="en-US" sz="4232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4232" dirty="0" err="1">
                <a:solidFill>
                  <a:srgbClr val="000000"/>
                </a:solidFill>
                <a:latin typeface="Architects Daughter"/>
              </a:rPr>
              <a:t>como</a:t>
            </a:r>
            <a:r>
              <a:rPr lang="en-US" sz="4232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4232" dirty="0" err="1">
                <a:solidFill>
                  <a:srgbClr val="000000"/>
                </a:solidFill>
                <a:latin typeface="Architects Daughter"/>
              </a:rPr>
              <a:t>substâncias</a:t>
            </a:r>
            <a:r>
              <a:rPr lang="en-US" sz="4232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4232" dirty="0" err="1">
                <a:solidFill>
                  <a:srgbClr val="000000"/>
                </a:solidFill>
                <a:latin typeface="Architects Daughter"/>
              </a:rPr>
              <a:t>diferentes</a:t>
            </a:r>
            <a:r>
              <a:rPr lang="en-US" sz="4232" dirty="0">
                <a:solidFill>
                  <a:srgbClr val="000000"/>
                </a:solidFill>
                <a:latin typeface="Architects Daughter"/>
              </a:rPr>
              <a:t>.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979439" y="2571341"/>
            <a:ext cx="5739332" cy="586488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334000" y="303479"/>
            <a:ext cx="8505705" cy="19643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784"/>
              </a:lnSpc>
              <a:spcBef>
                <a:spcPct val="0"/>
              </a:spcBef>
            </a:pPr>
            <a:r>
              <a:rPr lang="en-US" sz="5560" b="1" dirty="0">
                <a:solidFill>
                  <a:srgbClr val="4E8F00"/>
                </a:solidFill>
                <a:latin typeface="Architects Daughter"/>
              </a:rPr>
              <a:t>BARREIRAS DE ROTAÇÃO 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282893" y="8436222"/>
            <a:ext cx="5246723" cy="42751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229"/>
          <a:stretch>
            <a:fillRect/>
          </a:stretch>
        </p:blipFill>
        <p:spPr>
          <a:xfrm>
            <a:off x="0" y="0"/>
            <a:ext cx="18288000" cy="1038225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923925"/>
            <a:ext cx="16230600" cy="1964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784"/>
              </a:lnSpc>
              <a:spcBef>
                <a:spcPct val="0"/>
              </a:spcBef>
            </a:pPr>
            <a:r>
              <a:rPr lang="en-US" sz="5560" dirty="0" err="1">
                <a:solidFill>
                  <a:srgbClr val="000000"/>
                </a:solidFill>
                <a:latin typeface="Architects Daughter"/>
              </a:rPr>
              <a:t>Modos</a:t>
            </a:r>
            <a:r>
              <a:rPr lang="en-US" sz="5560" dirty="0">
                <a:solidFill>
                  <a:srgbClr val="000000"/>
                </a:solidFill>
                <a:latin typeface="Architects Daughter"/>
              </a:rPr>
              <a:t> de </a:t>
            </a:r>
            <a:r>
              <a:rPr lang="en-US" sz="5560" dirty="0" err="1">
                <a:solidFill>
                  <a:srgbClr val="000000"/>
                </a:solidFill>
                <a:latin typeface="Architects Daughter"/>
              </a:rPr>
              <a:t>Representar</a:t>
            </a:r>
            <a:r>
              <a:rPr lang="en-US" sz="5560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5560" dirty="0" err="1">
                <a:solidFill>
                  <a:srgbClr val="000000"/>
                </a:solidFill>
                <a:latin typeface="Architects Daughter"/>
              </a:rPr>
              <a:t>Moléculas</a:t>
            </a:r>
            <a:r>
              <a:rPr lang="en-US" sz="5560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5560" dirty="0" err="1">
                <a:solidFill>
                  <a:srgbClr val="000000"/>
                </a:solidFill>
                <a:latin typeface="Architects Daughter"/>
              </a:rPr>
              <a:t>Orgânicas</a:t>
            </a:r>
            <a:r>
              <a:rPr lang="en-US" sz="5560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5560" b="1" dirty="0" err="1">
                <a:solidFill>
                  <a:srgbClr val="4E8F00"/>
                </a:solidFill>
                <a:latin typeface="Architects Daughter"/>
              </a:rPr>
              <a:t>Projeção</a:t>
            </a:r>
            <a:r>
              <a:rPr lang="en-US" sz="5560" b="1" dirty="0">
                <a:solidFill>
                  <a:srgbClr val="4E8F00"/>
                </a:solidFill>
                <a:latin typeface="Architects Daughter"/>
              </a:rPr>
              <a:t> de Newman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105055" y="3255594"/>
            <a:ext cx="10077890" cy="273078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463757" y="6143465"/>
            <a:ext cx="13360486" cy="31148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229"/>
          <a:stretch>
            <a:fillRect/>
          </a:stretch>
        </p:blipFill>
        <p:spPr>
          <a:xfrm>
            <a:off x="609600" y="203754"/>
            <a:ext cx="18288000" cy="1038225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861660" y="1927150"/>
            <a:ext cx="8564681" cy="32163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861660" y="5394879"/>
            <a:ext cx="8564681" cy="411692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28700" y="923925"/>
            <a:ext cx="16230600" cy="964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784"/>
              </a:lnSpc>
              <a:spcBef>
                <a:spcPct val="0"/>
              </a:spcBef>
            </a:pPr>
            <a:r>
              <a:rPr lang="en-US" sz="5560" b="1" dirty="0">
                <a:solidFill>
                  <a:srgbClr val="4E8F00"/>
                </a:solidFill>
                <a:latin typeface="Architects Daughter"/>
              </a:rPr>
              <a:t>Newman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229"/>
          <a:stretch>
            <a:fillRect/>
          </a:stretch>
        </p:blipFill>
        <p:spPr>
          <a:xfrm>
            <a:off x="0" y="0"/>
            <a:ext cx="18288000" cy="1038225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944059" y="1668644"/>
            <a:ext cx="8399882" cy="422524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867859" y="6121066"/>
            <a:ext cx="8399882" cy="391831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28700" y="503999"/>
            <a:ext cx="16230600" cy="964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784"/>
              </a:lnSpc>
              <a:spcBef>
                <a:spcPct val="0"/>
              </a:spcBef>
            </a:pPr>
            <a:r>
              <a:rPr lang="en-US" sz="5560" dirty="0" err="1">
                <a:solidFill>
                  <a:srgbClr val="4E8F00"/>
                </a:solidFill>
                <a:latin typeface="Architects Daughter"/>
              </a:rPr>
              <a:t>Cavalete</a:t>
            </a:r>
            <a:endParaRPr lang="en-US" sz="5560" dirty="0">
              <a:solidFill>
                <a:srgbClr val="4E8F00"/>
              </a:solidFill>
              <a:latin typeface="Architects Daught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648</Words>
  <Application>Microsoft Office PowerPoint</Application>
  <PresentationFormat>Personalizar</PresentationFormat>
  <Paragraphs>100</Paragraphs>
  <Slides>31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7" baseType="lpstr">
      <vt:lpstr>Arial</vt:lpstr>
      <vt:lpstr>Aileron Regular</vt:lpstr>
      <vt:lpstr>Architects Daughter</vt:lpstr>
      <vt:lpstr>Calibri</vt:lpstr>
      <vt:lpstr>Chalkduster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Conformação</dc:title>
  <cp:lastModifiedBy>Miriam Sannomiya</cp:lastModifiedBy>
  <cp:revision>17</cp:revision>
  <dcterms:created xsi:type="dcterms:W3CDTF">2006-08-16T00:00:00Z</dcterms:created>
  <dcterms:modified xsi:type="dcterms:W3CDTF">2024-03-12T20:05:47Z</dcterms:modified>
  <dc:identifier>DAEbQi-RL60</dc:identifier>
</cp:coreProperties>
</file>