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PT Sans Narrow"/>
      <p:regular r:id="rId52"/>
      <p:bold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PTSansNarrow-bold.fntdata"/><Relationship Id="rId52" Type="http://schemas.openxmlformats.org/officeDocument/2006/relationships/font" Target="fonts/PTSansNarrow-regular.fntdata"/><Relationship Id="rId11" Type="http://schemas.openxmlformats.org/officeDocument/2006/relationships/slide" Target="slides/slide6.xml"/><Relationship Id="rId55" Type="http://schemas.openxmlformats.org/officeDocument/2006/relationships/font" Target="fonts/OpenSans-bold.fntdata"/><Relationship Id="rId10" Type="http://schemas.openxmlformats.org/officeDocument/2006/relationships/slide" Target="slides/slide5.xml"/><Relationship Id="rId54" Type="http://schemas.openxmlformats.org/officeDocument/2006/relationships/font" Target="fonts/OpenSans-regular.fntdata"/><Relationship Id="rId13" Type="http://schemas.openxmlformats.org/officeDocument/2006/relationships/slide" Target="slides/slide8.xml"/><Relationship Id="rId57" Type="http://schemas.openxmlformats.org/officeDocument/2006/relationships/font" Target="fonts/OpenSans-boldItalic.fntdata"/><Relationship Id="rId12" Type="http://schemas.openxmlformats.org/officeDocument/2006/relationships/slide" Target="slides/slide7.xml"/><Relationship Id="rId56"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3a5773968a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3a5773968a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a5773968a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3a5773968a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3a5773968a_0_8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3a5773968a_0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a5773968a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a5773968a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3a5773968a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3a5773968a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3a5773968a_0_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3a5773968a_0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a5773968a_0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3a5773968a_0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3a5773968a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3a5773968a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a5773968a_0_8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3a5773968a_0_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3a5773968a_0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3a5773968a_0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a5773968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3a5773968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3a5773968a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3a5773968a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3a5773968a_0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3a5773968a_0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a5773968a_0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3a5773968a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a5773968a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3a5773968a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3a5773968a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3a5773968a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a5773968a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a5773968a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3a5773968a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3a5773968a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a5773968a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3a5773968a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3a5773968a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3a5773968a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3a5773968a_0_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3a5773968a_0_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a5773968a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3a5773968a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a5773968a_0_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a5773968a_0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a5773968a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a5773968a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3a5773968a_0_10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3a5773968a_0_1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3a5773968a_0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3a5773968a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a5773968a_0_9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3a5773968a_0_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a5773968a_0_9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3a5773968a_0_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3a5773968a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3a5773968a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a5773968a_0_1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a5773968a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3a5773968a_0_1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3a5773968a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a5773968a_0_10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3a5773968a_0_10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3a5773968a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3a5773968a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3a5773968a_0_10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3a5773968a_0_10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3a5773968a_0_1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3a5773968a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a5773968a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3a5773968a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a5773968a_0_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a5773968a_0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a5773968a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a5773968a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a5773968a_0_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a5773968a_0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a5773968a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3a5773968a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3a5773968a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3a5773968a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www.filarmonica.art.br/educacional/obras-e-compositores/obra/schubert-sinfonia-no-9-a-grande/" TargetMode="External"/><Relationship Id="rId4" Type="http://schemas.openxmlformats.org/officeDocument/2006/relationships/hyperlink" Target="http://www.youtube.com/watch?v=LhaOrJHvjvk" TargetMode="External"/><Relationship Id="rId5" Type="http://schemas.openxmlformats.org/officeDocument/2006/relationships/image" Target="../media/image8.jpg"/><Relationship Id="rId6" Type="http://schemas.openxmlformats.org/officeDocument/2006/relationships/hyperlink" Target="http://www.youtube.com/watch?v=3tisvEpblig" TargetMode="External"/><Relationship Id="rId7"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www.youtube.com/watch?v=K3kA0njcA0I" TargetMode="Externa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youtube.com/watch?v=otcrnrQAwD8"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www.youtube.com/watch?v=nz2Yg6B5L14" TargetMode="Externa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hyperlink" Target="http://www.youtube.com/watch?v=JtWFAo3eX8E" TargetMode="Externa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hyperlink" Target="http://www.youtube.com/watch?v=VGOJ7QexcOA" TargetMode="Externa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hyperlink" Target="http://www.youtube.com/watch?v=e9Vw_ucRvHE" TargetMode="Externa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hyperlink" Target="http://www.youtube.com/watch?v=j6D4Inc031Y" TargetMode="Externa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www.youtube.com/watch?v=Qt0W1Keaqtk" TargetMode="External"/><Relationship Id="rId4" Type="http://schemas.openxmlformats.org/officeDocument/2006/relationships/image" Target="../media/image9.jpg"/><Relationship Id="rId5" Type="http://schemas.openxmlformats.org/officeDocument/2006/relationships/hyperlink" Target="http://www.youtube.com/watch?v=IrHJTvMfXvw" TargetMode="External"/><Relationship Id="rId6"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t-BR"/>
              <a:t>Ópera, Concertos e Compositores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a:t>Fábio Cury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idx="1" type="body"/>
          </p:nvPr>
        </p:nvSpPr>
        <p:spPr>
          <a:xfrm>
            <a:off x="489550" y="513000"/>
            <a:ext cx="8306400" cy="41175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pt-BR" sz="2000">
                <a:solidFill>
                  <a:srgbClr val="000000"/>
                </a:solidFill>
              </a:rPr>
              <a:t>E</a:t>
            </a:r>
            <a:r>
              <a:rPr lang="pt-BR" sz="1900">
                <a:solidFill>
                  <a:srgbClr val="000000"/>
                </a:solidFill>
              </a:rPr>
              <a:t>m </a:t>
            </a:r>
            <a:r>
              <a:rPr b="1" lang="pt-BR" sz="1900">
                <a:solidFill>
                  <a:srgbClr val="000000"/>
                </a:solidFill>
              </a:rPr>
              <a:t>1900</a:t>
            </a:r>
            <a:r>
              <a:rPr lang="pt-BR" sz="1900">
                <a:solidFill>
                  <a:srgbClr val="000000"/>
                </a:solidFill>
              </a:rPr>
              <a:t>, Mahler, regendo a Filarmônica de Viena escreveu uma nota de programa explicando com honestidade ingênua como ele aumentou o naipe de madeiras para alcançar as proporções que Beethoven teria esperado:</a:t>
            </a:r>
            <a:endParaRPr sz="19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r">
              <a:lnSpc>
                <a:spcPct val="100000"/>
              </a:lnSpc>
              <a:spcBef>
                <a:spcPts val="0"/>
              </a:spcBef>
              <a:spcAft>
                <a:spcPts val="0"/>
              </a:spcAft>
              <a:buClr>
                <a:srgbClr val="000000"/>
              </a:buClr>
              <a:buFont typeface="Arial"/>
              <a:buNone/>
            </a:pPr>
            <a:r>
              <a:rPr lang="pt-BR" sz="1791">
                <a:solidFill>
                  <a:srgbClr val="000000"/>
                </a:solidFill>
              </a:rPr>
              <a:t>                                     </a:t>
            </a:r>
            <a:r>
              <a:rPr i="1" lang="pt-BR" sz="1791">
                <a:solidFill>
                  <a:srgbClr val="000000"/>
                </a:solidFill>
              </a:rPr>
              <a:t> </a:t>
            </a:r>
            <a:endParaRPr i="1" sz="1191">
              <a:solidFill>
                <a:srgbClr val="000000"/>
              </a:solidFill>
            </a:endParaRPr>
          </a:p>
          <a:p>
            <a:pPr indent="0" lvl="0" marL="0" rtl="0" algn="l">
              <a:spcBef>
                <a:spcPts val="0"/>
              </a:spcBef>
              <a:spcAft>
                <a:spcPts val="1200"/>
              </a:spcAft>
              <a:buNone/>
            </a:pPr>
            <a:r>
              <a:t/>
            </a:r>
            <a:endParaRPr/>
          </a:p>
        </p:txBody>
      </p:sp>
      <p:pic>
        <p:nvPicPr>
          <p:cNvPr id="120" name="Google Shape;120;p22"/>
          <p:cNvPicPr preferRelativeResize="0"/>
          <p:nvPr/>
        </p:nvPicPr>
        <p:blipFill rotWithShape="1">
          <a:blip r:embed="rId3">
            <a:alphaModFix/>
          </a:blip>
          <a:srcRect b="0" l="7947" r="7947" t="0"/>
          <a:stretch/>
        </p:blipFill>
        <p:spPr>
          <a:xfrm>
            <a:off x="1545775" y="2119125"/>
            <a:ext cx="2002675" cy="1924050"/>
          </a:xfrm>
          <a:prstGeom prst="rect">
            <a:avLst/>
          </a:prstGeom>
          <a:noFill/>
          <a:ln>
            <a:noFill/>
          </a:ln>
        </p:spPr>
      </p:pic>
      <p:sp>
        <p:nvSpPr>
          <p:cNvPr id="121" name="Google Shape;121;p22"/>
          <p:cNvSpPr txBox="1"/>
          <p:nvPr/>
        </p:nvSpPr>
        <p:spPr>
          <a:xfrm>
            <a:off x="3324150" y="2161350"/>
            <a:ext cx="5225700" cy="183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791">
                <a:latin typeface="Open Sans"/>
                <a:ea typeface="Open Sans"/>
                <a:cs typeface="Open Sans"/>
                <a:sym typeface="Open Sans"/>
              </a:rPr>
              <a:t>“</a:t>
            </a:r>
            <a:r>
              <a:rPr i="1" lang="pt-BR" sz="1791">
                <a:latin typeface="Open Sans"/>
                <a:ea typeface="Open Sans"/>
                <a:cs typeface="Open Sans"/>
                <a:sym typeface="Open Sans"/>
              </a:rPr>
              <a:t>No tempo de Beethoven, a orquestra inteira era menor que a seção de cordas de uma orquestra moderna. Se falharmos em colocar o resto da orquestra em uma adequada proporção numérica com as cordas, possivelmente não conseguiremos obter o efeito correto”.</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Naipe de Metais</a:t>
            </a:r>
            <a:endParaRPr/>
          </a:p>
        </p:txBody>
      </p:sp>
      <p:sp>
        <p:nvSpPr>
          <p:cNvPr id="127" name="Google Shape;127;p23"/>
          <p:cNvSpPr txBox="1"/>
          <p:nvPr>
            <p:ph idx="1" type="body"/>
          </p:nvPr>
        </p:nvSpPr>
        <p:spPr>
          <a:xfrm>
            <a:off x="311700" y="1266325"/>
            <a:ext cx="5037000" cy="3302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Clr>
                <a:srgbClr val="000000"/>
              </a:buClr>
              <a:buFont typeface="Arial"/>
              <a:buNone/>
            </a:pPr>
            <a:r>
              <a:rPr lang="pt-BR" sz="2000">
                <a:solidFill>
                  <a:srgbClr val="000000"/>
                </a:solidFill>
              </a:rPr>
              <a:t>Em relação</a:t>
            </a:r>
            <a:r>
              <a:rPr lang="pt-BR" sz="2000">
                <a:solidFill>
                  <a:srgbClr val="000000"/>
                </a:solidFill>
              </a:rPr>
              <a:t> às madeiras, faltava certa homogeneidade e autossuficiência enquanto naipe.</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O soprano do naipe, o trompete, só era usado nos momentos de clímax ou para efeitos especiais.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Faltava também um baixo de 16 pés. O ophicleide, ainda que tivesse volume, não tinha um timbre que se misturasse com os outros instrumentos. </a:t>
            </a:r>
            <a:endParaRPr/>
          </a:p>
        </p:txBody>
      </p:sp>
      <p:pic>
        <p:nvPicPr>
          <p:cNvPr id="128" name="Google Shape;128;p23"/>
          <p:cNvPicPr preferRelativeResize="0"/>
          <p:nvPr/>
        </p:nvPicPr>
        <p:blipFill>
          <a:blip r:embed="rId3">
            <a:alphaModFix/>
          </a:blip>
          <a:stretch>
            <a:fillRect/>
          </a:stretch>
        </p:blipFill>
        <p:spPr>
          <a:xfrm>
            <a:off x="5473300" y="1211550"/>
            <a:ext cx="3445750" cy="3302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Franz Schubert </a:t>
            </a:r>
            <a:endParaRPr/>
          </a:p>
        </p:txBody>
      </p:sp>
      <p:sp>
        <p:nvSpPr>
          <p:cNvPr id="134" name="Google Shape;134;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40000" lnSpcReduction="20000"/>
          </a:bodyPr>
          <a:lstStyle/>
          <a:p>
            <a:pPr indent="0" lvl="0" marL="0" rtl="0" algn="just">
              <a:lnSpc>
                <a:spcPct val="100000"/>
              </a:lnSpc>
              <a:spcBef>
                <a:spcPts val="0"/>
              </a:spcBef>
              <a:spcAft>
                <a:spcPts val="0"/>
              </a:spcAft>
              <a:buClr>
                <a:srgbClr val="000000"/>
              </a:buClr>
              <a:buFont typeface="Arial"/>
              <a:buNone/>
            </a:pPr>
            <a:r>
              <a:rPr lang="pt-BR" sz="4000">
                <a:solidFill>
                  <a:srgbClr val="000000"/>
                </a:solidFill>
              </a:rPr>
              <a:t>O colorido orquestral de Beethoven nem sempre foi seguido pela geração imediatamente posterior a ele.</a:t>
            </a:r>
            <a:endParaRPr sz="4000">
              <a:solidFill>
                <a:srgbClr val="000000"/>
              </a:solidFill>
            </a:endParaRPr>
          </a:p>
          <a:p>
            <a:pPr indent="0" lvl="0" marL="0" rtl="0" algn="just">
              <a:lnSpc>
                <a:spcPct val="100000"/>
              </a:lnSpc>
              <a:spcBef>
                <a:spcPts val="0"/>
              </a:spcBef>
              <a:spcAft>
                <a:spcPts val="0"/>
              </a:spcAft>
              <a:buClr>
                <a:srgbClr val="000000"/>
              </a:buClr>
              <a:buFont typeface="Arial"/>
              <a:buNone/>
            </a:pPr>
            <a:r>
              <a:rPr lang="pt-BR" sz="4000">
                <a:solidFill>
                  <a:srgbClr val="000000"/>
                </a:solidFill>
              </a:rPr>
              <a:t>Schubert, 27 anos mais jovem que Beethoven (apesar de só ter vivido 18 meses além da morte deste), nunca visou à violenta intensidade beethoveniana. Compôs passagens de grande energia, porém sempre buscando uma textura mais suave e um apelo lírico mais acentuado. </a:t>
            </a:r>
            <a:endParaRPr sz="40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4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4000">
                <a:solidFill>
                  <a:srgbClr val="000000"/>
                </a:solidFill>
              </a:rPr>
              <a:t>Schubert</a:t>
            </a:r>
            <a:r>
              <a:rPr lang="pt-BR" sz="4000">
                <a:solidFill>
                  <a:srgbClr val="000000"/>
                </a:solidFill>
              </a:rPr>
              <a:t>, quando criança, integrou o coro da Catedral de St Stephen em Viena e estudou no Seminário Imperial, em Viena. Suas seis primeiras sinfonias foram tocadas pela orquestra dessa escola – com a qual frequentemente tocava ou regia – ou com ensembles amadores que se originavam das performances privadas de música de câmara que se formavam em torno da família Schubert. Sua Sinfonia n. 6, composta aos 20 anos, aparentemente só teve uma performance em seu período de vida, interpretada por essa orquestra amadora. </a:t>
            </a:r>
            <a:endParaRPr sz="4000">
              <a:solidFill>
                <a:srgbClr val="000000"/>
              </a:solidFill>
            </a:endParaRPr>
          </a:p>
          <a:p>
            <a:pPr indent="0" lvl="0" marL="0" rtl="0" algn="l">
              <a:lnSpc>
                <a:spcPct val="100000"/>
              </a:lnSpc>
              <a:spcBef>
                <a:spcPts val="0"/>
              </a:spcBef>
              <a:spcAft>
                <a:spcPts val="0"/>
              </a:spcAft>
              <a:buClr>
                <a:srgbClr val="000000"/>
              </a:buClr>
              <a:buFont typeface="Arial"/>
              <a:buNone/>
            </a:pPr>
            <a:r>
              <a:t/>
            </a:r>
            <a:endParaRPr sz="2271">
              <a:solidFill>
                <a:srgbClr val="000000"/>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idx="1" type="body"/>
          </p:nvPr>
        </p:nvSpPr>
        <p:spPr>
          <a:xfrm>
            <a:off x="311700" y="287275"/>
            <a:ext cx="7143600" cy="4281600"/>
          </a:xfrm>
          <a:prstGeom prst="rect">
            <a:avLst/>
          </a:prstGeom>
        </p:spPr>
        <p:txBody>
          <a:bodyPr anchorCtr="0" anchor="t" bIns="91425" lIns="91425" spcFirstLastPara="1" rIns="91425" wrap="square" tIns="91425">
            <a:normAutofit fontScale="85000" lnSpcReduction="20000"/>
          </a:bodyPr>
          <a:lstStyle/>
          <a:p>
            <a:pPr indent="0" lvl="0" marL="45720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None/>
            </a:pPr>
            <a:r>
              <a:rPr b="1" lang="pt-BR" sz="2000">
                <a:solidFill>
                  <a:srgbClr val="000000"/>
                </a:solidFill>
              </a:rPr>
              <a:t>Óperas</a:t>
            </a:r>
            <a:r>
              <a:rPr lang="pt-BR" sz="2000">
                <a:solidFill>
                  <a:srgbClr val="000000"/>
                </a:solidFill>
              </a:rPr>
              <a:t> e </a:t>
            </a:r>
            <a:r>
              <a:rPr b="1" lang="pt-BR" sz="2000">
                <a:solidFill>
                  <a:srgbClr val="000000"/>
                </a:solidFill>
              </a:rPr>
              <a:t>obras religiosas</a:t>
            </a:r>
            <a:r>
              <a:rPr lang="pt-BR" sz="2000">
                <a:solidFill>
                  <a:srgbClr val="000000"/>
                </a:solidFill>
              </a:rPr>
              <a:t> de maior contingente: tentativa de colocá-lo profissionalmente em um campo que pudesse lhe trazer mais retorno financeiro. </a:t>
            </a:r>
            <a:endParaRPr sz="2000">
              <a:solidFill>
                <a:srgbClr val="000000"/>
              </a:solidFill>
            </a:endParaRPr>
          </a:p>
          <a:p>
            <a:pPr indent="0" lvl="0" marL="45720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None/>
            </a:pPr>
            <a:r>
              <a:rPr lang="pt-BR" sz="2000">
                <a:solidFill>
                  <a:srgbClr val="000000"/>
                </a:solidFill>
              </a:rPr>
              <a:t>Uso da orquestra revela grande habilidade, de uma maneira comedida. As duas aberturas italianas, a exemplo de suas primeiras sinfonias, evidenciam a notável influência de Rossini na Europa depois das guerras napoleônicas e trazem uma orquestração mais reduzida que a das últimas sinfonias de Beethoven. </a:t>
            </a:r>
            <a:endParaRPr sz="20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None/>
            </a:pPr>
            <a:r>
              <a:rPr b="1" lang="pt-BR" sz="2000">
                <a:solidFill>
                  <a:srgbClr val="000000"/>
                </a:solidFill>
              </a:rPr>
              <a:t>Dilema de Schubert </a:t>
            </a:r>
            <a:r>
              <a:rPr lang="pt-BR" sz="2000">
                <a:solidFill>
                  <a:srgbClr val="000000"/>
                </a:solidFill>
              </a:rPr>
              <a:t>– conciliar o conceito sinfônico poderoso das sinfonias </a:t>
            </a:r>
            <a:r>
              <a:rPr i="1" lang="pt-BR" sz="2000">
                <a:solidFill>
                  <a:srgbClr val="000000"/>
                </a:solidFill>
              </a:rPr>
              <a:t>Inacabada</a:t>
            </a:r>
            <a:r>
              <a:rPr lang="pt-BR" sz="2000">
                <a:solidFill>
                  <a:srgbClr val="000000"/>
                </a:solidFill>
              </a:rPr>
              <a:t> e </a:t>
            </a:r>
            <a:r>
              <a:rPr i="1" lang="pt-BR" sz="2000">
                <a:solidFill>
                  <a:srgbClr val="000000"/>
                </a:solidFill>
              </a:rPr>
              <a:t> Grande</a:t>
            </a:r>
            <a:r>
              <a:rPr lang="pt-BR" sz="2000">
                <a:solidFill>
                  <a:srgbClr val="000000"/>
                </a:solidFill>
              </a:rPr>
              <a:t> com seu estilo lírico pessoal.</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Esboço de uma sinfonia em Mi Maior/Menor – um passo nessa direção depois das primeiras sinfonias – em que a beleza da música não atinge o maravilhoso crescimento orgânico e o senso de poder que são abundantes na</a:t>
            </a:r>
            <a:r>
              <a:rPr i="1" lang="pt-BR" sz="2000">
                <a:solidFill>
                  <a:srgbClr val="000000"/>
                </a:solidFill>
              </a:rPr>
              <a:t> Inacabada</a:t>
            </a:r>
            <a:r>
              <a:rPr lang="pt-BR" sz="2000">
                <a:solidFill>
                  <a:srgbClr val="000000"/>
                </a:solidFill>
              </a:rPr>
              <a:t> e na</a:t>
            </a:r>
            <a:r>
              <a:rPr i="1" lang="pt-BR" sz="2000">
                <a:solidFill>
                  <a:srgbClr val="000000"/>
                </a:solidFill>
              </a:rPr>
              <a:t> Grande.</a:t>
            </a:r>
            <a:endParaRPr i="1"/>
          </a:p>
        </p:txBody>
      </p:sp>
      <p:pic>
        <p:nvPicPr>
          <p:cNvPr id="140" name="Google Shape;140;p25"/>
          <p:cNvPicPr preferRelativeResize="0"/>
          <p:nvPr/>
        </p:nvPicPr>
        <p:blipFill>
          <a:blip r:embed="rId3">
            <a:alphaModFix/>
          </a:blip>
          <a:stretch>
            <a:fillRect/>
          </a:stretch>
        </p:blipFill>
        <p:spPr>
          <a:xfrm>
            <a:off x="7455300" y="631175"/>
            <a:ext cx="1606600" cy="1821600"/>
          </a:xfrm>
          <a:prstGeom prst="rect">
            <a:avLst/>
          </a:prstGeom>
          <a:noFill/>
          <a:ln>
            <a:noFill/>
          </a:ln>
        </p:spPr>
      </p:pic>
      <p:pic>
        <p:nvPicPr>
          <p:cNvPr id="141" name="Google Shape;141;p25"/>
          <p:cNvPicPr preferRelativeResize="0"/>
          <p:nvPr/>
        </p:nvPicPr>
        <p:blipFill>
          <a:blip r:embed="rId4">
            <a:alphaModFix/>
          </a:blip>
          <a:stretch>
            <a:fillRect/>
          </a:stretch>
        </p:blipFill>
        <p:spPr>
          <a:xfrm>
            <a:off x="7380100" y="2571750"/>
            <a:ext cx="1757000" cy="1954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pt-BR" sz="1500">
                <a:solidFill>
                  <a:srgbClr val="000000"/>
                </a:solidFill>
                <a:highlight>
                  <a:srgbClr val="FFFFFF"/>
                </a:highlight>
              </a:rPr>
              <a:t>Sinfonia nº 9 em Dó maior, "A Grande"</a:t>
            </a:r>
            <a:endParaRPr sz="1400">
              <a:solidFill>
                <a:srgbClr val="000000"/>
              </a:solidFill>
            </a:endParaRPr>
          </a:p>
          <a:p>
            <a:pPr indent="0" lvl="0" marL="0" rtl="0" algn="l">
              <a:spcBef>
                <a:spcPts val="0"/>
              </a:spcBef>
              <a:spcAft>
                <a:spcPts val="1200"/>
              </a:spcAft>
              <a:buNone/>
            </a:pPr>
            <a:r>
              <a:t/>
            </a:r>
            <a:endParaRPr/>
          </a:p>
        </p:txBody>
      </p:sp>
      <p:sp>
        <p:nvSpPr>
          <p:cNvPr id="147" name="Google Shape;147;p26"/>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1500">
                <a:solidFill>
                  <a:srgbClr val="1A0DAB"/>
                </a:solidFill>
                <a:highlight>
                  <a:srgbClr val="FFFFFF"/>
                </a:highlight>
                <a:uFill>
                  <a:noFill/>
                </a:uFill>
                <a:latin typeface="Arial"/>
                <a:ea typeface="Arial"/>
                <a:cs typeface="Arial"/>
                <a:sym typeface="Arial"/>
                <a:hlinkClick r:id="rId3">
                  <a:extLst>
                    <a:ext uri="{A12FA001-AC4F-418D-AE19-62706E023703}">
                      <ahyp:hlinkClr val="tx"/>
                    </a:ext>
                  </a:extLst>
                </a:hlinkClick>
              </a:rPr>
              <a:t>Sinfonia nº 9 em Dó maior, D. 944, "A Grande"</a:t>
            </a:r>
            <a:endParaRPr/>
          </a:p>
        </p:txBody>
      </p:sp>
      <p:pic>
        <p:nvPicPr>
          <p:cNvPr descr="Para cerrar, llega la “Sinfonía No. 9, La Grande” de Franz Schubert. Escrita en el verano de 1825 y revisada debido a su complejidad en 1828 por el mismo autor, esta vivió un viaje insospechado pero exitoso pasando de las manos de Schubert a las de Ferdinand su hermano, quien posteriormente se la mostró a Robert Schumann que, cautivado por ella, la envió a Felix Mendelssohn en Leipzig para ser estrenada en la Gewandhaus en 1839 a poco más de una década de la muerte de Schubert.&#10;Dividida en cuatro emblemáticos movimientos, presenta ante el oyente temas de carácter místico a través de combinaciones de cornos y cuerdas; drama, frases rítmicas y la promesa de un final solemne repleto de energía." id="148" name="Google Shape;148;p26" title="Franz Schubert, Sinfonía No  9 en Do Mayor, D.944 &quot;La Grande&quot;">
            <a:hlinkClick r:id="rId4"/>
          </p:cNvPr>
          <p:cNvPicPr preferRelativeResize="0"/>
          <p:nvPr/>
        </p:nvPicPr>
        <p:blipFill>
          <a:blip r:embed="rId5">
            <a:alphaModFix/>
          </a:blip>
          <a:stretch>
            <a:fillRect/>
          </a:stretch>
        </p:blipFill>
        <p:spPr>
          <a:xfrm>
            <a:off x="265500" y="975743"/>
            <a:ext cx="4045200" cy="2275432"/>
          </a:xfrm>
          <a:prstGeom prst="rect">
            <a:avLst/>
          </a:prstGeom>
          <a:noFill/>
          <a:ln>
            <a:noFill/>
          </a:ln>
        </p:spPr>
      </p:pic>
      <p:sp>
        <p:nvSpPr>
          <p:cNvPr id="149" name="Google Shape;149;p26"/>
          <p:cNvSpPr txBox="1"/>
          <p:nvPr/>
        </p:nvSpPr>
        <p:spPr>
          <a:xfrm>
            <a:off x="384150" y="3362400"/>
            <a:ext cx="3807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500">
                <a:highlight>
                  <a:srgbClr val="FFFFFF"/>
                </a:highlight>
                <a:latin typeface="Open Sans"/>
                <a:ea typeface="Open Sans"/>
                <a:cs typeface="Open Sans"/>
                <a:sym typeface="Open Sans"/>
              </a:rPr>
              <a:t>Sinfonia nº 9 em Dó maior, "A Grande"</a:t>
            </a:r>
            <a:endParaRPr>
              <a:latin typeface="Open Sans"/>
              <a:ea typeface="Open Sans"/>
              <a:cs typeface="Open Sans"/>
              <a:sym typeface="Open Sans"/>
            </a:endParaRPr>
          </a:p>
        </p:txBody>
      </p:sp>
      <p:pic>
        <p:nvPicPr>
          <p:cNvPr descr="Unfinished and yet the most famous: Symphony in B minor “Unfinished” by Franz Schubert performed by the Budapest Festival Orchestra (BFO) conducted by Iván Fischer. The concert took place on February 28, 2014 at the Béla Bartók National Concert Hall in Budapest.&#10;&#10;(00:00) I. Allegro moderato&#10;(15:00) II. Andante con moto&#10;&#10;Franz Schubert (1797 - 1828) had already composed six complete symphonies by 1820, all of which were successors to the works of the great classical symphonists Haydn, Mozart and Beethoven. It was followed by symphony drafts which Schubert then abandoned. Only from the third draft did he complete two movements in 1822, including orchestration. Of a third movement – the Scherzo – only a few bars exist. Although the two completed movements of this B minor symphony have gone down in history as “Unfinished,” they appear to be self-contained. No wonder, therefore, did Schubert send it as a symphony to the Steiermärkischer Musikverein in Graz in 1823, which had appointed him an honorary member. It is possible that Schubert himself was convinced of the completed character of the two symphonic movements. Beginning in 1825, he again worked on a four-movement symphony, later known as the “Great Symphony in C Major”. Judging by the order in which they were written, the “Unfinished” symphony would have to be considered Schubert’s 7th symphony, and the “Great” his 8th. However, in his complete published works, Schubert’s symphonies were numbered according to the order in which they were found and first performed, so that it has become customary to refer to the “Great Symphony in C major” (D 944) as the seventh and the “Unfinished” (D 759) as Symphony No. 8 in B minor. In more recent sources, the reverse numbering is occasionally found.&#10;&#10;The Symphony in B minor was not premiered until 1865, after Schubert had already been dead for 37 years. Even the premiere was a sensational success, and to this day the “Unfinished” is an absolute favorite with audiences. It is considered the first “Romantic” symphony ever because it contains much that is musically new. Its opening alone, with the mysterious and almost threatening ascending and descending melody in the low strings, builds up a tension that is maintained until the end of the two movements. Both movements are similar not only in tempo but also in structure. Somber, ominous passages are followed by sultry, homely ländler, which in turn break off abruptly, so that positive melodic lines always prove deceptive. Although the second movement seems more optimistic overall, the thematic blocks always take unexpected turns. But still, the symphony fragment ends in a kind of chorale in which the conflicting themes are reconciled.&#10;&#10;© LGM Télévision in co-production with Mezzo&#10;&#10;Watch more concerts in your personal concert hall:&#10;https://www.youtube.com/playlistlist=PL_SdnzPd3eBV5A14dyRWy1KSkwcG8LEey&#10;&#10;Subscribe to DW Classical Music:&#10;https://www.youtube.com/dwclassicalmusic&#10;&#10;#FranzSchubert #symphony #BudapestFestivalOrchestra" id="150" name="Google Shape;150;p26" title="Schubert: Symphony No. 8 Unfinished | Iván Fischer &amp; Budapest Festival Orchestra">
            <a:hlinkClick r:id="rId6"/>
          </p:cNvPr>
          <p:cNvPicPr preferRelativeResize="0"/>
          <p:nvPr/>
        </p:nvPicPr>
        <p:blipFill>
          <a:blip r:embed="rId7">
            <a:alphaModFix/>
          </a:blip>
          <a:stretch>
            <a:fillRect/>
          </a:stretch>
        </p:blipFill>
        <p:spPr>
          <a:xfrm>
            <a:off x="4954038" y="922943"/>
            <a:ext cx="3924825" cy="2381045"/>
          </a:xfrm>
          <a:prstGeom prst="rect">
            <a:avLst/>
          </a:prstGeom>
          <a:noFill/>
          <a:ln>
            <a:noFill/>
          </a:ln>
        </p:spPr>
      </p:pic>
      <p:sp>
        <p:nvSpPr>
          <p:cNvPr id="151" name="Google Shape;151;p26"/>
          <p:cNvSpPr txBox="1"/>
          <p:nvPr/>
        </p:nvSpPr>
        <p:spPr>
          <a:xfrm>
            <a:off x="4954050" y="3362400"/>
            <a:ext cx="3807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500">
                <a:highlight>
                  <a:srgbClr val="FFFFFF"/>
                </a:highlight>
                <a:latin typeface="Open Sans"/>
                <a:ea typeface="Open Sans"/>
                <a:cs typeface="Open Sans"/>
                <a:sym typeface="Open Sans"/>
              </a:rPr>
              <a:t>Sinfonia nº 8 - Inacabada</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Sinfonias de Schubert</a:t>
            </a:r>
            <a:endParaRPr/>
          </a:p>
        </p:txBody>
      </p:sp>
      <p:sp>
        <p:nvSpPr>
          <p:cNvPr id="157" name="Google Shape;157;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pt-BR" sz="2000">
                <a:solidFill>
                  <a:srgbClr val="000000"/>
                </a:solidFill>
              </a:rPr>
              <a:t>Não envolvem somente a dominante e a  tônica como tonalidades funcionais, mas frequentemente usam a subdominante na reexposição. </a:t>
            </a:r>
            <a:endParaRPr sz="20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A música evolui para, mais do que força seu caminho para novas tonalidades. Schubert podia reconhecer relações e demonstrá-la na música com uma fluência inabalável. O poder de sua música é cumulativo, não explosivo. </a:t>
            </a:r>
            <a:endParaRPr sz="14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idx="1" type="body"/>
          </p:nvPr>
        </p:nvSpPr>
        <p:spPr>
          <a:xfrm>
            <a:off x="1719500" y="4271750"/>
            <a:ext cx="6228300" cy="59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i="1" lang="pt-BR" sz="1150">
                <a:solidFill>
                  <a:srgbClr val="202122"/>
                </a:solidFill>
                <a:highlight>
                  <a:srgbClr val="F8F9FA"/>
                </a:highlight>
                <a:latin typeface="Arial"/>
                <a:ea typeface="Arial"/>
                <a:cs typeface="Arial"/>
                <a:sym typeface="Arial"/>
              </a:rPr>
              <a:t>The Unfinished</a:t>
            </a:r>
            <a:r>
              <a:rPr b="1" lang="pt-BR" sz="1150">
                <a:solidFill>
                  <a:srgbClr val="202122"/>
                </a:solidFill>
                <a:highlight>
                  <a:srgbClr val="F8F9FA"/>
                </a:highlight>
                <a:latin typeface="Arial"/>
                <a:ea typeface="Arial"/>
                <a:cs typeface="Arial"/>
                <a:sym typeface="Arial"/>
              </a:rPr>
              <a:t>, third movement, Facsimile, 1885, In J. R. von Herbeck’s Biography</a:t>
            </a:r>
            <a:endParaRPr b="1" sz="1150">
              <a:solidFill>
                <a:srgbClr val="202122"/>
              </a:solidFill>
              <a:highlight>
                <a:srgbClr val="F8F9FA"/>
              </a:highlight>
              <a:latin typeface="Arial"/>
              <a:ea typeface="Arial"/>
              <a:cs typeface="Arial"/>
              <a:sym typeface="Arial"/>
            </a:endParaRPr>
          </a:p>
          <a:p>
            <a:pPr indent="0" lvl="0" marL="0" rtl="0" algn="ctr">
              <a:spcBef>
                <a:spcPts val="0"/>
              </a:spcBef>
              <a:spcAft>
                <a:spcPts val="0"/>
              </a:spcAft>
              <a:buNone/>
            </a:pPr>
            <a:r>
              <a:rPr lang="pt-BR" sz="950">
                <a:solidFill>
                  <a:srgbClr val="202122"/>
                </a:solidFill>
                <a:highlight>
                  <a:srgbClr val="F8F9FA"/>
                </a:highlight>
                <a:latin typeface="Arial"/>
                <a:ea typeface="Arial"/>
                <a:cs typeface="Arial"/>
                <a:sym typeface="Arial"/>
              </a:rPr>
              <a:t>Disponível</a:t>
            </a:r>
            <a:r>
              <a:rPr lang="pt-BR" sz="950">
                <a:solidFill>
                  <a:srgbClr val="202122"/>
                </a:solidFill>
                <a:highlight>
                  <a:srgbClr val="F8F9FA"/>
                </a:highlight>
                <a:latin typeface="Arial"/>
                <a:ea typeface="Arial"/>
                <a:cs typeface="Arial"/>
                <a:sym typeface="Arial"/>
              </a:rPr>
              <a:t> em: https://pt.wikipedia.org/wiki/Sinfonia_n.%C2%BA_8_%28Schubert%29</a:t>
            </a:r>
            <a:endParaRPr sz="950">
              <a:solidFill>
                <a:srgbClr val="202122"/>
              </a:solidFill>
              <a:highlight>
                <a:srgbClr val="F8F9FA"/>
              </a:highlight>
              <a:latin typeface="Arial"/>
              <a:ea typeface="Arial"/>
              <a:cs typeface="Arial"/>
              <a:sym typeface="Arial"/>
            </a:endParaRPr>
          </a:p>
        </p:txBody>
      </p:sp>
      <p:pic>
        <p:nvPicPr>
          <p:cNvPr id="163" name="Google Shape;163;p28"/>
          <p:cNvPicPr preferRelativeResize="0"/>
          <p:nvPr/>
        </p:nvPicPr>
        <p:blipFill>
          <a:blip r:embed="rId3">
            <a:alphaModFix/>
          </a:blip>
          <a:stretch>
            <a:fillRect/>
          </a:stretch>
        </p:blipFill>
        <p:spPr>
          <a:xfrm>
            <a:off x="1985425" y="345825"/>
            <a:ext cx="5549010" cy="3925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Mendelssohn</a:t>
            </a:r>
            <a:endParaRPr/>
          </a:p>
        </p:txBody>
      </p:sp>
      <p:sp>
        <p:nvSpPr>
          <p:cNvPr id="169" name="Google Shape;169;p29"/>
          <p:cNvSpPr txBox="1"/>
          <p:nvPr>
            <p:ph idx="1" type="body"/>
          </p:nvPr>
        </p:nvSpPr>
        <p:spPr>
          <a:xfrm>
            <a:off x="311700" y="1066800"/>
            <a:ext cx="8520600" cy="3502200"/>
          </a:xfrm>
          <a:prstGeom prst="rect">
            <a:avLst/>
          </a:prstGeom>
        </p:spPr>
        <p:txBody>
          <a:bodyPr anchorCtr="0" anchor="t" bIns="91425" lIns="91425" spcFirstLastPara="1" rIns="91425" wrap="square" tIns="91425">
            <a:noAutofit/>
          </a:bodyPr>
          <a:lstStyle/>
          <a:p>
            <a:pPr indent="0" lvl="0" marL="0" rtl="0" algn="just">
              <a:lnSpc>
                <a:spcPct val="80000"/>
              </a:lnSpc>
              <a:spcBef>
                <a:spcPts val="0"/>
              </a:spcBef>
              <a:spcAft>
                <a:spcPts val="0"/>
              </a:spcAft>
              <a:buSzPts val="935"/>
              <a:buNone/>
            </a:pPr>
            <a:r>
              <a:rPr b="1" lang="pt-BR" sz="1729">
                <a:solidFill>
                  <a:srgbClr val="000000"/>
                </a:solidFill>
              </a:rPr>
              <a:t>Mendelssohn </a:t>
            </a:r>
            <a:r>
              <a:rPr lang="pt-BR" sz="1729">
                <a:solidFill>
                  <a:srgbClr val="000000"/>
                </a:solidFill>
              </a:rPr>
              <a:t>trouxe as glórias finais das sinfonias expandidas de Schubert para a atenção do mundo, como regente da orquestra do Gewandhaus de Leipzig.</a:t>
            </a:r>
            <a:endParaRPr sz="1729">
              <a:solidFill>
                <a:srgbClr val="000000"/>
              </a:solidFill>
            </a:endParaRPr>
          </a:p>
          <a:p>
            <a:pPr indent="0" lvl="0" marL="0" rtl="0" algn="just">
              <a:lnSpc>
                <a:spcPct val="80000"/>
              </a:lnSpc>
              <a:spcBef>
                <a:spcPts val="0"/>
              </a:spcBef>
              <a:spcAft>
                <a:spcPts val="0"/>
              </a:spcAft>
              <a:buSzPts val="935"/>
              <a:buNone/>
            </a:pPr>
            <a:r>
              <a:t/>
            </a:r>
            <a:endParaRPr sz="1729">
              <a:solidFill>
                <a:srgbClr val="000000"/>
              </a:solidFill>
            </a:endParaRPr>
          </a:p>
          <a:p>
            <a:pPr indent="0" lvl="0" marL="0" rtl="0" algn="just">
              <a:lnSpc>
                <a:spcPct val="80000"/>
              </a:lnSpc>
              <a:spcBef>
                <a:spcPts val="0"/>
              </a:spcBef>
              <a:spcAft>
                <a:spcPts val="0"/>
              </a:spcAft>
              <a:buSzPts val="935"/>
              <a:buNone/>
            </a:pPr>
            <a:r>
              <a:rPr lang="pt-BR" sz="1729">
                <a:solidFill>
                  <a:srgbClr val="000000"/>
                </a:solidFill>
              </a:rPr>
              <a:t>Notabilizou-se como regente e já era conhecido e experiente antes de ser nomeado no Gewandhaus, aos 25 anos de idade. </a:t>
            </a:r>
            <a:endParaRPr sz="1729">
              <a:solidFill>
                <a:srgbClr val="000000"/>
              </a:solidFill>
            </a:endParaRPr>
          </a:p>
          <a:p>
            <a:pPr indent="0" lvl="0" marL="0" rtl="0" algn="just">
              <a:lnSpc>
                <a:spcPct val="80000"/>
              </a:lnSpc>
              <a:spcBef>
                <a:spcPts val="0"/>
              </a:spcBef>
              <a:spcAft>
                <a:spcPts val="0"/>
              </a:spcAft>
              <a:buSzPts val="935"/>
              <a:buNone/>
            </a:pPr>
            <a:r>
              <a:rPr lang="pt-BR" sz="1729">
                <a:solidFill>
                  <a:srgbClr val="000000"/>
                </a:solidFill>
              </a:rPr>
              <a:t>Fez primeiras audições da </a:t>
            </a:r>
            <a:r>
              <a:rPr b="1" lang="pt-BR" sz="1729">
                <a:solidFill>
                  <a:srgbClr val="000000"/>
                </a:solidFill>
              </a:rPr>
              <a:t>9. Sinfonia de Beethoven</a:t>
            </a:r>
            <a:r>
              <a:rPr lang="pt-BR" sz="1729">
                <a:solidFill>
                  <a:srgbClr val="000000"/>
                </a:solidFill>
              </a:rPr>
              <a:t> e da </a:t>
            </a:r>
            <a:r>
              <a:rPr b="1" lang="pt-BR" sz="1729">
                <a:solidFill>
                  <a:srgbClr val="000000"/>
                </a:solidFill>
              </a:rPr>
              <a:t>Grande de Schubert </a:t>
            </a:r>
            <a:r>
              <a:rPr lang="pt-BR" sz="1729">
                <a:solidFill>
                  <a:srgbClr val="000000"/>
                </a:solidFill>
              </a:rPr>
              <a:t>em Londres. </a:t>
            </a:r>
            <a:endParaRPr sz="1729">
              <a:solidFill>
                <a:srgbClr val="000000"/>
              </a:solidFill>
            </a:endParaRPr>
          </a:p>
          <a:p>
            <a:pPr indent="0" lvl="0" marL="0" rtl="0" algn="just">
              <a:lnSpc>
                <a:spcPct val="80000"/>
              </a:lnSpc>
              <a:spcBef>
                <a:spcPts val="0"/>
              </a:spcBef>
              <a:spcAft>
                <a:spcPts val="0"/>
              </a:spcAft>
              <a:buSzPts val="935"/>
              <a:buNone/>
            </a:pPr>
            <a:r>
              <a:t/>
            </a:r>
            <a:endParaRPr sz="1729">
              <a:solidFill>
                <a:srgbClr val="000000"/>
              </a:solidFill>
            </a:endParaRPr>
          </a:p>
          <a:p>
            <a:pPr indent="0" lvl="0" marL="0" rtl="0" algn="just">
              <a:lnSpc>
                <a:spcPct val="80000"/>
              </a:lnSpc>
              <a:spcBef>
                <a:spcPts val="0"/>
              </a:spcBef>
              <a:spcAft>
                <a:spcPts val="0"/>
              </a:spcAft>
              <a:buSzPts val="935"/>
              <a:buNone/>
            </a:pPr>
            <a:r>
              <a:rPr b="1" lang="pt-BR" sz="1729">
                <a:solidFill>
                  <a:srgbClr val="000000"/>
                </a:solidFill>
              </a:rPr>
              <a:t>Mendelssohn</a:t>
            </a:r>
            <a:r>
              <a:rPr lang="pt-BR" sz="1729">
                <a:solidFill>
                  <a:srgbClr val="000000"/>
                </a:solidFill>
              </a:rPr>
              <a:t> tinha grande influência com as plateias, era um formador de opinião, lançou obras promissoras. </a:t>
            </a:r>
            <a:endParaRPr sz="1390">
              <a:solidFill>
                <a:srgbClr val="000000"/>
              </a:solidFill>
            </a:endParaRPr>
          </a:p>
          <a:p>
            <a:pPr indent="0" lvl="0" marL="0" rtl="0" algn="just">
              <a:lnSpc>
                <a:spcPct val="80000"/>
              </a:lnSpc>
              <a:spcBef>
                <a:spcPts val="0"/>
              </a:spcBef>
              <a:spcAft>
                <a:spcPts val="0"/>
              </a:spcAft>
              <a:buSzPts val="935"/>
              <a:buNone/>
            </a:pPr>
            <a:r>
              <a:t/>
            </a:r>
            <a:endParaRPr sz="1829">
              <a:solidFill>
                <a:srgbClr val="000000"/>
              </a:solidFill>
            </a:endParaRPr>
          </a:p>
          <a:p>
            <a:pPr indent="0" lvl="0" marL="0" rtl="0" algn="just">
              <a:lnSpc>
                <a:spcPct val="80000"/>
              </a:lnSpc>
              <a:spcBef>
                <a:spcPts val="0"/>
              </a:spcBef>
              <a:spcAft>
                <a:spcPts val="0"/>
              </a:spcAft>
              <a:buSzPts val="935"/>
              <a:buNone/>
            </a:pPr>
            <a:r>
              <a:rPr lang="pt-BR" sz="1729">
                <a:solidFill>
                  <a:srgbClr val="000000"/>
                </a:solidFill>
              </a:rPr>
              <a:t>Segundo Raynor, como compositor Mendelssohn não teve a capacidade ou o desejo de escrever em uma escala épica. Considerando o processo que leva de Beethoven a Wagner e, a seguir, às sinfonias de Bruckner e Mahler, esse aspecto talvez faça com que ele seja subvalorizado. </a:t>
            </a:r>
            <a:endParaRPr sz="1390">
              <a:solidFill>
                <a:srgbClr val="000000"/>
              </a:solidFill>
            </a:endParaRPr>
          </a:p>
          <a:p>
            <a:pPr indent="0" lvl="0" marL="0" rtl="0" algn="just">
              <a:lnSpc>
                <a:spcPct val="80000"/>
              </a:lnSpc>
              <a:spcBef>
                <a:spcPts val="0"/>
              </a:spcBef>
              <a:spcAft>
                <a:spcPts val="0"/>
              </a:spcAft>
              <a:buSzPts val="935"/>
              <a:buNone/>
            </a:pPr>
            <a:r>
              <a:t/>
            </a:r>
            <a:endParaRPr sz="1729">
              <a:solidFill>
                <a:srgbClr val="000000"/>
              </a:solidFill>
            </a:endParaRPr>
          </a:p>
          <a:p>
            <a:pPr indent="0" lvl="0" marL="0" rtl="0" algn="l">
              <a:lnSpc>
                <a:spcPct val="95000"/>
              </a:lnSpc>
              <a:spcBef>
                <a:spcPts val="0"/>
              </a:spcBef>
              <a:spcAft>
                <a:spcPts val="1200"/>
              </a:spcAft>
              <a:buSzPts val="935"/>
              <a:buNone/>
            </a:pPr>
            <a:r>
              <a:t/>
            </a:r>
            <a:endParaRPr sz="153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idx="1" type="body"/>
          </p:nvPr>
        </p:nvSpPr>
        <p:spPr>
          <a:xfrm>
            <a:off x="311700" y="1176450"/>
            <a:ext cx="7089000" cy="3392700"/>
          </a:xfrm>
          <a:prstGeom prst="rect">
            <a:avLst/>
          </a:prstGeom>
        </p:spPr>
        <p:txBody>
          <a:bodyPr anchorCtr="0" anchor="t" bIns="91425" lIns="91425" spcFirstLastPara="1" rIns="91425" wrap="square" tIns="91425">
            <a:noAutofit/>
          </a:bodyPr>
          <a:lstStyle/>
          <a:p>
            <a:pPr indent="0" lvl="0" marL="0" rtl="0" algn="just">
              <a:lnSpc>
                <a:spcPct val="90000"/>
              </a:lnSpc>
              <a:spcBef>
                <a:spcPts val="0"/>
              </a:spcBef>
              <a:spcAft>
                <a:spcPts val="0"/>
              </a:spcAft>
              <a:buClr>
                <a:srgbClr val="000000"/>
              </a:buClr>
              <a:buSzPts val="770"/>
              <a:buFont typeface="Arial"/>
              <a:buNone/>
            </a:pPr>
            <a:r>
              <a:rPr lang="pt-BR" sz="1460">
                <a:solidFill>
                  <a:srgbClr val="000000"/>
                </a:solidFill>
                <a:latin typeface="Calibri"/>
                <a:ea typeface="Calibri"/>
                <a:cs typeface="Calibri"/>
                <a:sym typeface="Calibri"/>
              </a:rPr>
              <a:t>S</a:t>
            </a:r>
            <a:r>
              <a:rPr lang="pt-BR" sz="1550">
                <a:solidFill>
                  <a:srgbClr val="000000"/>
                </a:solidFill>
                <a:latin typeface="Calibri"/>
                <a:ea typeface="Calibri"/>
                <a:cs typeface="Calibri"/>
                <a:sym typeface="Calibri"/>
              </a:rPr>
              <a:t>ua música – vitalidade rítmica, movimento fácil e gracioso, elegância de estilo. </a:t>
            </a:r>
            <a:endParaRPr sz="1270">
              <a:solidFill>
                <a:srgbClr val="000000"/>
              </a:solidFill>
              <a:latin typeface="Arial"/>
              <a:ea typeface="Arial"/>
              <a:cs typeface="Arial"/>
              <a:sym typeface="Arial"/>
            </a:endParaRPr>
          </a:p>
          <a:p>
            <a:pPr indent="0" lvl="0" marL="0" rtl="0" algn="just">
              <a:lnSpc>
                <a:spcPct val="90000"/>
              </a:lnSpc>
              <a:spcBef>
                <a:spcPts val="0"/>
              </a:spcBef>
              <a:spcAft>
                <a:spcPts val="0"/>
              </a:spcAft>
              <a:buSzPts val="770"/>
              <a:buNone/>
            </a:pPr>
            <a:r>
              <a:rPr lang="pt-BR" sz="1550">
                <a:solidFill>
                  <a:srgbClr val="000000"/>
                </a:solidFill>
                <a:latin typeface="Calibri"/>
                <a:ea typeface="Calibri"/>
                <a:cs typeface="Calibri"/>
                <a:sym typeface="Calibri"/>
              </a:rPr>
              <a:t>Modo de abordar a orquestra se distancia do beethoveniano. </a:t>
            </a:r>
            <a:endParaRPr sz="1550">
              <a:solidFill>
                <a:srgbClr val="000000"/>
              </a:solidFill>
              <a:latin typeface="Calibri"/>
              <a:ea typeface="Calibri"/>
              <a:cs typeface="Calibri"/>
              <a:sym typeface="Calibri"/>
            </a:endParaRPr>
          </a:p>
          <a:p>
            <a:pPr indent="0" lvl="0" marL="0" rtl="0" algn="just">
              <a:lnSpc>
                <a:spcPct val="90000"/>
              </a:lnSpc>
              <a:spcBef>
                <a:spcPts val="0"/>
              </a:spcBef>
              <a:spcAft>
                <a:spcPts val="0"/>
              </a:spcAft>
              <a:buClr>
                <a:srgbClr val="000000"/>
              </a:buClr>
              <a:buSzPts val="770"/>
              <a:buFont typeface="Arial"/>
              <a:buNone/>
            </a:pPr>
            <a:r>
              <a:t/>
            </a:r>
            <a:endParaRPr sz="1550">
              <a:solidFill>
                <a:srgbClr val="000000"/>
              </a:solidFill>
              <a:latin typeface="Calibri"/>
              <a:ea typeface="Calibri"/>
              <a:cs typeface="Calibri"/>
              <a:sym typeface="Calibri"/>
            </a:endParaRPr>
          </a:p>
          <a:p>
            <a:pPr indent="0" lvl="0" marL="0" rtl="0" algn="just">
              <a:lnSpc>
                <a:spcPct val="90000"/>
              </a:lnSpc>
              <a:spcBef>
                <a:spcPts val="0"/>
              </a:spcBef>
              <a:spcAft>
                <a:spcPts val="0"/>
              </a:spcAft>
              <a:buClr>
                <a:srgbClr val="000000"/>
              </a:buClr>
              <a:buSzPts val="770"/>
              <a:buFont typeface="Arial"/>
              <a:buNone/>
            </a:pPr>
            <a:r>
              <a:rPr lang="pt-BR" sz="1550">
                <a:solidFill>
                  <a:srgbClr val="000000"/>
                </a:solidFill>
                <a:latin typeface="Calibri"/>
                <a:ea typeface="Calibri"/>
                <a:cs typeface="Calibri"/>
                <a:sym typeface="Calibri"/>
              </a:rPr>
              <a:t>Segundo Raynor, a figura do maestro se misturava ao do compositor e, depois que ele parou de reger, sua obra perdeu a magia. A Europa central estava </a:t>
            </a:r>
            <a:r>
              <a:rPr lang="pt-BR" sz="1550">
                <a:solidFill>
                  <a:srgbClr val="000000"/>
                </a:solidFill>
                <a:latin typeface="Calibri"/>
                <a:ea typeface="Calibri"/>
                <a:cs typeface="Calibri"/>
                <a:sym typeface="Calibri"/>
              </a:rPr>
              <a:t>obcecada</a:t>
            </a:r>
            <a:r>
              <a:rPr lang="pt-BR" sz="1550">
                <a:solidFill>
                  <a:srgbClr val="000000"/>
                </a:solidFill>
                <a:latin typeface="Calibri"/>
                <a:ea typeface="Calibri"/>
                <a:cs typeface="Calibri"/>
                <a:sym typeface="Calibri"/>
              </a:rPr>
              <a:t> por Beethoven no século XIX. </a:t>
            </a:r>
            <a:endParaRPr sz="1270">
              <a:solidFill>
                <a:srgbClr val="000000"/>
              </a:solidFill>
              <a:latin typeface="Arial"/>
              <a:ea typeface="Arial"/>
              <a:cs typeface="Arial"/>
              <a:sym typeface="Arial"/>
            </a:endParaRPr>
          </a:p>
          <a:p>
            <a:pPr indent="0" lvl="0" marL="0" rtl="0" algn="just">
              <a:lnSpc>
                <a:spcPct val="90000"/>
              </a:lnSpc>
              <a:spcBef>
                <a:spcPts val="0"/>
              </a:spcBef>
              <a:spcAft>
                <a:spcPts val="0"/>
              </a:spcAft>
              <a:buClr>
                <a:srgbClr val="000000"/>
              </a:buClr>
              <a:buSzPts val="770"/>
              <a:buFont typeface="Arial"/>
              <a:buNone/>
            </a:pPr>
            <a:r>
              <a:t/>
            </a:r>
            <a:endParaRPr sz="1550">
              <a:solidFill>
                <a:srgbClr val="000000"/>
              </a:solidFill>
              <a:latin typeface="Calibri"/>
              <a:ea typeface="Calibri"/>
              <a:cs typeface="Calibri"/>
              <a:sym typeface="Calibri"/>
            </a:endParaRPr>
          </a:p>
          <a:p>
            <a:pPr indent="0" lvl="0" marL="0" rtl="0" algn="just">
              <a:lnSpc>
                <a:spcPct val="90000"/>
              </a:lnSpc>
              <a:spcBef>
                <a:spcPts val="0"/>
              </a:spcBef>
              <a:spcAft>
                <a:spcPts val="0"/>
              </a:spcAft>
              <a:buSzPts val="770"/>
              <a:buNone/>
            </a:pPr>
            <a:r>
              <a:rPr lang="pt-BR" sz="1550">
                <a:solidFill>
                  <a:srgbClr val="000000"/>
                </a:solidFill>
                <a:latin typeface="Calibri"/>
                <a:ea typeface="Calibri"/>
                <a:cs typeface="Calibri"/>
                <a:sym typeface="Calibri"/>
              </a:rPr>
              <a:t>O espectro dinâmico das obras sinfônicas nunca recorre a um forte avassalador. O Saltarello da Sinfonia Italiana é um exemplo da maneira transparente e virtuosística de tratar a orquestra, com explosões de energia, mas sem grandiloquência dinâmica. </a:t>
            </a:r>
            <a:endParaRPr sz="1550">
              <a:solidFill>
                <a:srgbClr val="000000"/>
              </a:solidFill>
              <a:latin typeface="Calibri"/>
              <a:ea typeface="Calibri"/>
              <a:cs typeface="Calibri"/>
              <a:sym typeface="Calibri"/>
            </a:endParaRPr>
          </a:p>
          <a:p>
            <a:pPr indent="0" lvl="0" marL="0" rtl="0" algn="just">
              <a:lnSpc>
                <a:spcPct val="90000"/>
              </a:lnSpc>
              <a:spcBef>
                <a:spcPts val="0"/>
              </a:spcBef>
              <a:spcAft>
                <a:spcPts val="0"/>
              </a:spcAft>
              <a:buClr>
                <a:srgbClr val="000000"/>
              </a:buClr>
              <a:buSzPts val="770"/>
              <a:buFont typeface="Arial"/>
              <a:buNone/>
            </a:pPr>
            <a:r>
              <a:t/>
            </a:r>
            <a:endParaRPr sz="1550">
              <a:solidFill>
                <a:srgbClr val="000000"/>
              </a:solidFill>
              <a:latin typeface="Calibri"/>
              <a:ea typeface="Calibri"/>
              <a:cs typeface="Calibri"/>
              <a:sym typeface="Calibri"/>
            </a:endParaRPr>
          </a:p>
          <a:p>
            <a:pPr indent="0" lvl="0" marL="0" rtl="0" algn="just">
              <a:lnSpc>
                <a:spcPct val="90000"/>
              </a:lnSpc>
              <a:spcBef>
                <a:spcPts val="0"/>
              </a:spcBef>
              <a:spcAft>
                <a:spcPts val="0"/>
              </a:spcAft>
              <a:buClr>
                <a:srgbClr val="000000"/>
              </a:buClr>
              <a:buSzPts val="770"/>
              <a:buFont typeface="Arial"/>
              <a:buNone/>
            </a:pPr>
            <a:r>
              <a:rPr lang="pt-BR" sz="1550">
                <a:solidFill>
                  <a:srgbClr val="000000"/>
                </a:solidFill>
                <a:latin typeface="Calibri"/>
                <a:ea typeface="Calibri"/>
                <a:cs typeface="Calibri"/>
                <a:sym typeface="Calibri"/>
              </a:rPr>
              <a:t>Oratórios  </a:t>
            </a:r>
            <a:r>
              <a:rPr b="1" lang="pt-BR" sz="1550">
                <a:solidFill>
                  <a:srgbClr val="000000"/>
                </a:solidFill>
                <a:latin typeface="Calibri"/>
                <a:ea typeface="Calibri"/>
                <a:cs typeface="Calibri"/>
                <a:sym typeface="Calibri"/>
              </a:rPr>
              <a:t>St Paul and Ellijah</a:t>
            </a:r>
            <a:r>
              <a:rPr lang="pt-BR" sz="1550">
                <a:solidFill>
                  <a:srgbClr val="000000"/>
                </a:solidFill>
                <a:latin typeface="Calibri"/>
                <a:ea typeface="Calibri"/>
                <a:cs typeface="Calibri"/>
                <a:sym typeface="Calibri"/>
              </a:rPr>
              <a:t> e </a:t>
            </a:r>
            <a:r>
              <a:rPr b="1" lang="pt-BR" sz="1550">
                <a:solidFill>
                  <a:srgbClr val="000000"/>
                </a:solidFill>
                <a:latin typeface="Calibri"/>
                <a:ea typeface="Calibri"/>
                <a:cs typeface="Calibri"/>
                <a:sym typeface="Calibri"/>
              </a:rPr>
              <a:t>Lobgesang</a:t>
            </a:r>
            <a:r>
              <a:rPr lang="pt-BR" sz="1550">
                <a:solidFill>
                  <a:srgbClr val="000000"/>
                </a:solidFill>
                <a:latin typeface="Calibri"/>
                <a:ea typeface="Calibri"/>
                <a:cs typeface="Calibri"/>
                <a:sym typeface="Calibri"/>
              </a:rPr>
              <a:t> – em que se nota a influência da </a:t>
            </a:r>
            <a:r>
              <a:rPr b="1" lang="pt-BR" sz="1550">
                <a:solidFill>
                  <a:srgbClr val="000000"/>
                </a:solidFill>
                <a:latin typeface="Calibri"/>
                <a:ea typeface="Calibri"/>
                <a:cs typeface="Calibri"/>
                <a:sym typeface="Calibri"/>
              </a:rPr>
              <a:t>9. Sinfonia de Beethoven</a:t>
            </a:r>
            <a:r>
              <a:rPr lang="pt-BR" sz="1550">
                <a:solidFill>
                  <a:srgbClr val="000000"/>
                </a:solidFill>
                <a:latin typeface="Calibri"/>
                <a:ea typeface="Calibri"/>
                <a:cs typeface="Calibri"/>
                <a:sym typeface="Calibri"/>
              </a:rPr>
              <a:t> (3 movs. seguidos por um movimentos corais em Lobgesang) e </a:t>
            </a:r>
            <a:r>
              <a:rPr b="1" lang="pt-BR" sz="1550">
                <a:solidFill>
                  <a:srgbClr val="000000"/>
                </a:solidFill>
                <a:latin typeface="Calibri"/>
                <a:ea typeface="Calibri"/>
                <a:cs typeface="Calibri"/>
                <a:sym typeface="Calibri"/>
              </a:rPr>
              <a:t>Sinfonia Reforma</a:t>
            </a:r>
            <a:r>
              <a:rPr lang="pt-BR" sz="1550">
                <a:solidFill>
                  <a:srgbClr val="000000"/>
                </a:solidFill>
                <a:latin typeface="Calibri"/>
                <a:ea typeface="Calibri"/>
                <a:cs typeface="Calibri"/>
                <a:sym typeface="Calibri"/>
              </a:rPr>
              <a:t> não alcançam a grandiosidade, seriedade ou profundidade que poderiam ser esperadas. A orquestração nunca deixa de ser transparente, nunca inchada e sobrecarregada. </a:t>
            </a:r>
            <a:endParaRPr sz="127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770"/>
              <a:buFont typeface="Arial"/>
              <a:buNone/>
            </a:pPr>
            <a:r>
              <a:t/>
            </a:r>
            <a:endParaRPr sz="1560">
              <a:solidFill>
                <a:srgbClr val="000000"/>
              </a:solidFill>
              <a:latin typeface="Calibri"/>
              <a:ea typeface="Calibri"/>
              <a:cs typeface="Calibri"/>
              <a:sym typeface="Calibri"/>
            </a:endParaRPr>
          </a:p>
          <a:p>
            <a:pPr indent="0" lvl="0" marL="0" rtl="0" algn="l">
              <a:lnSpc>
                <a:spcPct val="105000"/>
              </a:lnSpc>
              <a:spcBef>
                <a:spcPts val="0"/>
              </a:spcBef>
              <a:spcAft>
                <a:spcPts val="1200"/>
              </a:spcAft>
              <a:buSzPts val="770"/>
              <a:buNone/>
            </a:pPr>
            <a:r>
              <a:t/>
            </a:r>
            <a:endParaRPr sz="1560"/>
          </a:p>
        </p:txBody>
      </p:sp>
      <p:pic>
        <p:nvPicPr>
          <p:cNvPr id="175" name="Google Shape;175;p30"/>
          <p:cNvPicPr preferRelativeResize="0"/>
          <p:nvPr/>
        </p:nvPicPr>
        <p:blipFill>
          <a:blip r:embed="rId3">
            <a:alphaModFix/>
          </a:blip>
          <a:stretch>
            <a:fillRect/>
          </a:stretch>
        </p:blipFill>
        <p:spPr>
          <a:xfrm>
            <a:off x="7487050" y="369350"/>
            <a:ext cx="1445675" cy="2130975"/>
          </a:xfrm>
          <a:prstGeom prst="rect">
            <a:avLst/>
          </a:prstGeom>
          <a:noFill/>
          <a:ln>
            <a:noFill/>
          </a:ln>
        </p:spPr>
      </p:pic>
      <p:pic>
        <p:nvPicPr>
          <p:cNvPr id="176" name="Google Shape;176;p30"/>
          <p:cNvPicPr preferRelativeResize="0"/>
          <p:nvPr/>
        </p:nvPicPr>
        <p:blipFill>
          <a:blip r:embed="rId4">
            <a:alphaModFix/>
          </a:blip>
          <a:stretch>
            <a:fillRect/>
          </a:stretch>
        </p:blipFill>
        <p:spPr>
          <a:xfrm>
            <a:off x="7487050" y="2571750"/>
            <a:ext cx="1445675" cy="2130975"/>
          </a:xfrm>
          <a:prstGeom prst="rect">
            <a:avLst/>
          </a:prstGeom>
          <a:noFill/>
          <a:ln>
            <a:noFill/>
          </a:ln>
        </p:spPr>
      </p:pic>
      <p:sp>
        <p:nvSpPr>
          <p:cNvPr id="177" name="Google Shape;177;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A Música de Mendelssohn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idx="1" type="body"/>
          </p:nvPr>
        </p:nvSpPr>
        <p:spPr>
          <a:xfrm>
            <a:off x="1707000" y="4299100"/>
            <a:ext cx="5998800" cy="598800"/>
          </a:xfrm>
          <a:prstGeom prst="rect">
            <a:avLst/>
          </a:prstGeom>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None/>
            </a:pPr>
            <a:r>
              <a:rPr b="1" lang="pt-BR" sz="2300">
                <a:solidFill>
                  <a:srgbClr val="0F0F0F"/>
                </a:solidFill>
                <a:highlight>
                  <a:srgbClr val="FFFFFF"/>
                </a:highlight>
                <a:latin typeface="Open Sans"/>
                <a:ea typeface="Open Sans"/>
                <a:cs typeface="Open Sans"/>
                <a:sym typeface="Open Sans"/>
              </a:rPr>
              <a:t>Mendelssohn,  2. Sinfonie (Lobgesang) III - 30:37’</a:t>
            </a:r>
            <a:endParaRPr b="1" sz="2300">
              <a:solidFill>
                <a:srgbClr val="0F0F0F"/>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p:txBody>
      </p:sp>
      <p:pic>
        <p:nvPicPr>
          <p:cNvPr descr="Felix Mendelssohn Bartholdy: &#10;2. Sinfonie B-Dur op. 52 ∙&#10;»Lobgesang« ∙&#10;&#10;I. Sinfonia:&#10;  Maestoso con moto – Allegro  00:00 ∙&#10;  Allegretto un poco agitato  11:44 ∙&#10;  Adagio religioso  17:45 ∙&#10;II. Chor, Sopran und Frauenchor:&#10;  Alles, was Odem hat, lobe den Herrn!  24:04 ∙&#10;  Lobe den Herrn meine Seele  28:45 ∙&#10;III. Tenor – Rezitativ und Arie: &#10;  Saget es, die ihr erlöst seid durch den Herrn  30:37 ∙&#10;IV. Chor: &#10;  Sagt es, die ihr erlöset seid  33:31 ∙&#10;V. Duett: Sopran I und II, Chor:&#10;  Ich harrete des Herrn  35:14 ∙&#10;VI. Tenor:&#10;  Stricke des Todes hatten uns umfangen  39:35 ∙&#10;VII. Chor:&#10;  Die Nacht ist vergangen!  44:24 ∙&#10;VIII. Chor:&#10;  Nun danket alle Gott  48:53 ∙&#10;IX. Duett: Sopran und Tenor:&#10;  Drum sing’ ich mit meinem Liede  53:06 ∙&#10;X. Schlusschor:&#10;  Ihr Völker, bringet her dem Herrn  57:24 ∙&#10;&#10;hr-Sinfonieorchester – Frankfurt Radio Symphony ∙&#10;MDR-Rundfunkchor ∙&#10;(Sebastian Breuing, Einstudierung) ∙&#10;Katharina Konradi, Sopran ∙&#10;Miriam Albano, Mezzosopran ∙&#10;Matthew Swensen, Tenor ∙&#10;Alain Altinoglu, Dirigent ∙ &#10;&#10;Rheingau Musik Festival 2022 ∙ &#10;Eröffnungskonzert ∙&#10;Kloster Eberbach, 25. Juni 2022 ∙ &#10;&#10;Website: http://www.hr-sinfonieorchester.de ∙&#10;Facebook: http://www.facebook.com/hrsinfonieorchester ∙&#10;ARD-Mediathek: https://www.ardmediathek.de/hr/sendung/hr-sinfonieorchester/Y3JpZDovL2hyLW9ubGluZS8zODIyMDAxOQ/ ∙&#10;&#10;#4K&#10;&#10;© 2022&#10;Hessischer Rundfunk (hr)" id="183" name="Google Shape;183;p31" title="Mendelssohn: 2. Sinfonie (»Lobgesang«) ∙ hr-Sinfonieorchester ∙ Chor ∙ Solisten ∙ Alain Altinoglu">
            <a:hlinkClick r:id="rId3"/>
          </p:cNvPr>
          <p:cNvPicPr preferRelativeResize="0"/>
          <p:nvPr/>
        </p:nvPicPr>
        <p:blipFill>
          <a:blip r:embed="rId4">
            <a:alphaModFix/>
          </a:blip>
          <a:stretch>
            <a:fillRect/>
          </a:stretch>
        </p:blipFill>
        <p:spPr>
          <a:xfrm>
            <a:off x="1417438" y="599025"/>
            <a:ext cx="6577925" cy="370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a orquestra depois de Beethoven</a:t>
            </a:r>
            <a:endParaRPr/>
          </a:p>
        </p:txBody>
      </p:sp>
      <p:sp>
        <p:nvSpPr>
          <p:cNvPr id="73" name="Google Shape;73;p14"/>
          <p:cNvSpPr txBox="1"/>
          <p:nvPr>
            <p:ph idx="1" type="body"/>
          </p:nvPr>
        </p:nvSpPr>
        <p:spPr>
          <a:xfrm>
            <a:off x="393800" y="1280000"/>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pt-BR"/>
              <a:t>instrumental</a:t>
            </a:r>
            <a:endParaRPr i="1"/>
          </a:p>
          <a:p>
            <a:pPr indent="-342900" lvl="0" marL="457200" rtl="0" algn="l">
              <a:lnSpc>
                <a:spcPct val="100000"/>
              </a:lnSpc>
              <a:spcBef>
                <a:spcPts val="1200"/>
              </a:spcBef>
              <a:spcAft>
                <a:spcPts val="0"/>
              </a:spcAft>
              <a:buSzPts val="1800"/>
              <a:buChar char="●"/>
            </a:pPr>
            <a:r>
              <a:rPr b="1" lang="pt-BR" sz="2000">
                <a:solidFill>
                  <a:srgbClr val="000000"/>
                </a:solidFill>
              </a:rPr>
              <a:t>Metais</a:t>
            </a:r>
            <a:r>
              <a:rPr lang="pt-BR" sz="2000">
                <a:solidFill>
                  <a:srgbClr val="000000"/>
                </a:solidFill>
              </a:rPr>
              <a:t> - ainda forçosamente limitados</a:t>
            </a:r>
            <a:endParaRPr sz="1400">
              <a:solidFill>
                <a:srgbClr val="000000"/>
              </a:solidFill>
            </a:endParaRPr>
          </a:p>
          <a:p>
            <a:pPr indent="-342900" lvl="0" marL="457200" rtl="0" algn="l">
              <a:lnSpc>
                <a:spcPct val="100000"/>
              </a:lnSpc>
              <a:spcBef>
                <a:spcPts val="0"/>
              </a:spcBef>
              <a:spcAft>
                <a:spcPts val="0"/>
              </a:spcAft>
              <a:buSzPts val="1800"/>
              <a:buChar char="●"/>
            </a:pPr>
            <a:r>
              <a:rPr b="1" lang="pt-BR" sz="2000">
                <a:solidFill>
                  <a:srgbClr val="000000"/>
                </a:solidFill>
              </a:rPr>
              <a:t>Clarinete </a:t>
            </a:r>
            <a:r>
              <a:rPr lang="pt-BR" sz="2000">
                <a:solidFill>
                  <a:srgbClr val="000000"/>
                </a:solidFill>
              </a:rPr>
              <a:t>– instrumento essencial </a:t>
            </a:r>
            <a:endParaRPr sz="1400">
              <a:solidFill>
                <a:srgbClr val="000000"/>
              </a:solidFill>
            </a:endParaRPr>
          </a:p>
          <a:p>
            <a:pPr indent="-342900" lvl="0" marL="457200" rtl="0" algn="l">
              <a:lnSpc>
                <a:spcPct val="100000"/>
              </a:lnSpc>
              <a:spcBef>
                <a:spcPts val="0"/>
              </a:spcBef>
              <a:spcAft>
                <a:spcPts val="0"/>
              </a:spcAft>
              <a:buSzPts val="1800"/>
              <a:buChar char="●"/>
            </a:pPr>
            <a:r>
              <a:rPr b="1" lang="pt-BR" sz="2000">
                <a:solidFill>
                  <a:srgbClr val="000000"/>
                </a:solidFill>
              </a:rPr>
              <a:t>Contrafagote</a:t>
            </a:r>
            <a:r>
              <a:rPr lang="pt-BR" sz="2000">
                <a:solidFill>
                  <a:srgbClr val="000000"/>
                </a:solidFill>
              </a:rPr>
              <a:t> – reforço na seção grave da orquestra</a:t>
            </a:r>
            <a:endParaRPr sz="2000">
              <a:solidFill>
                <a:srgbClr val="000000"/>
              </a:solidFill>
            </a:endParaRPr>
          </a:p>
          <a:p>
            <a:pPr indent="0" lvl="0" marL="0" rtl="0" algn="ctr">
              <a:lnSpc>
                <a:spcPct val="100000"/>
              </a:lnSpc>
              <a:spcBef>
                <a:spcPts val="0"/>
              </a:spcBef>
              <a:spcAft>
                <a:spcPts val="0"/>
              </a:spcAft>
              <a:buNone/>
            </a:pPr>
            <a:r>
              <a:rPr i="1" lang="pt-BR" sz="2000">
                <a:solidFill>
                  <a:srgbClr val="000000"/>
                </a:solidFill>
              </a:rPr>
              <a:t>ainda faltava instrumento grave de 16 pés nos metais</a:t>
            </a:r>
            <a:endParaRPr i="1" sz="2000">
              <a:solidFill>
                <a:srgbClr val="000000"/>
              </a:solidFill>
            </a:endParaRPr>
          </a:p>
          <a:p>
            <a:pPr indent="0" lvl="0" marL="0" rtl="0" algn="ctr">
              <a:lnSpc>
                <a:spcPct val="100000"/>
              </a:lnSpc>
              <a:spcBef>
                <a:spcPts val="0"/>
              </a:spcBef>
              <a:spcAft>
                <a:spcPts val="0"/>
              </a:spcAft>
              <a:buNone/>
            </a:pPr>
            <a:r>
              <a:t/>
            </a:r>
            <a:endParaRPr i="1" sz="2000">
              <a:solidFill>
                <a:srgbClr val="000000"/>
              </a:solidFill>
            </a:endParaRPr>
          </a:p>
          <a:p>
            <a:pPr indent="0" lvl="0" marL="0" rtl="0" algn="ctr">
              <a:lnSpc>
                <a:spcPct val="100000"/>
              </a:lnSpc>
              <a:spcBef>
                <a:spcPts val="0"/>
              </a:spcBef>
              <a:spcAft>
                <a:spcPts val="0"/>
              </a:spcAft>
              <a:buNone/>
            </a:pPr>
            <a:r>
              <a:t/>
            </a:r>
            <a:endParaRPr i="1" sz="2000">
              <a:solidFill>
                <a:srgbClr val="000000"/>
              </a:solidFill>
            </a:endParaRPr>
          </a:p>
          <a:p>
            <a:pPr indent="0" lvl="0" marL="457200" rtl="0" algn="l">
              <a:spcBef>
                <a:spcPts val="0"/>
              </a:spcBef>
              <a:spcAft>
                <a:spcPts val="1200"/>
              </a:spcAft>
              <a:buNone/>
            </a:pPr>
            <a:r>
              <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idx="1" type="body"/>
          </p:nvPr>
        </p:nvSpPr>
        <p:spPr>
          <a:xfrm>
            <a:off x="311700" y="342000"/>
            <a:ext cx="3999900" cy="42270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0"/>
              </a:spcBef>
              <a:spcAft>
                <a:spcPts val="0"/>
              </a:spcAft>
              <a:buNone/>
            </a:pPr>
            <a:r>
              <a:rPr b="1" lang="pt-BR" sz="2000">
                <a:solidFill>
                  <a:srgbClr val="000000"/>
                </a:solidFill>
              </a:rPr>
              <a:t>Andante da Sinfonia Reforma</a:t>
            </a:r>
            <a:r>
              <a:rPr lang="pt-BR" sz="2000">
                <a:solidFill>
                  <a:srgbClr val="000000"/>
                </a:solidFill>
              </a:rPr>
              <a:t> – se fosse barroco, chamaríamos de  Arioso – música declamatória demais para ser uma ária. Solo de cordas com acompanhamento singelo de sopros oferecendo as cores essenciais. Habilidade esplêndida e calculada de orquestração e, ao mesmo tempo, igualmente tocante. </a:t>
            </a:r>
            <a:endParaRPr sz="20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None/>
            </a:pPr>
            <a:r>
              <a:rPr b="1" lang="pt-BR" sz="2000">
                <a:solidFill>
                  <a:srgbClr val="000000"/>
                </a:solidFill>
              </a:rPr>
              <a:t>Mendelssohn</a:t>
            </a:r>
            <a:r>
              <a:rPr lang="pt-BR" sz="2000">
                <a:solidFill>
                  <a:srgbClr val="000000"/>
                </a:solidFill>
              </a:rPr>
              <a:t> transformou a orquestra do Gewandhaus em um grupo totalmente profissional.</a:t>
            </a:r>
            <a:endParaRPr sz="20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None/>
            </a:pPr>
            <a:r>
              <a:rPr i="1" lang="pt-BR" sz="2000">
                <a:solidFill>
                  <a:srgbClr val="000000"/>
                </a:solidFill>
              </a:rPr>
              <a:t>O público</a:t>
            </a:r>
            <a:r>
              <a:rPr i="1" lang="pt-BR" sz="2000">
                <a:solidFill>
                  <a:srgbClr val="000000"/>
                </a:solidFill>
              </a:rPr>
              <a:t> aceitava bem os novos trabalhos e era eclético, desde os mais ricos aos serventes de hote</a:t>
            </a:r>
            <a:r>
              <a:rPr lang="pt-BR" sz="2000">
                <a:solidFill>
                  <a:srgbClr val="000000"/>
                </a:solidFill>
              </a:rPr>
              <a:t>l (depoimento de William Sterndale Bennett, compositor inglês do começo do séc. XIX).</a:t>
            </a:r>
            <a:endParaRPr sz="2000">
              <a:solidFill>
                <a:srgbClr val="000000"/>
              </a:solidFill>
            </a:endParaRPr>
          </a:p>
          <a:p>
            <a:pPr indent="0" lvl="0" marL="0" rtl="0" algn="just">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Clr>
                <a:srgbClr val="000000"/>
              </a:buClr>
              <a:buFont typeface="Arial"/>
              <a:buNone/>
            </a:pPr>
            <a:r>
              <a:t/>
            </a:r>
            <a:endParaRPr sz="2000">
              <a:solidFill>
                <a:srgbClr val="000000"/>
              </a:solidFill>
              <a:latin typeface="Calibri"/>
              <a:ea typeface="Calibri"/>
              <a:cs typeface="Calibri"/>
              <a:sym typeface="Calibri"/>
            </a:endParaRPr>
          </a:p>
        </p:txBody>
      </p:sp>
      <p:pic>
        <p:nvPicPr>
          <p:cNvPr descr="Felix Mendelssohn Bartholdy: &#10;5. Sinfonie (»Reformations-Sinfonie«) ∙&#10;&#10;(Auftritt)  00:00 ∙&#10;I. Andante – Allegro con fuoco   00:30 ∙&#10;II. Allegro vivace  12:40 ∙&#10;III. Andante  18:22 ∙&#10;IV. Choral: Ein' feste Burg ist unser Gott. Andante con moto – Allegro vivace – Allegro maestoso  22:59 ∙&#10;&#10;hr-Sinfonieorchester (Frankfurt Radio Symphony Orchestra) ∙&#10;Jérémie Rhorer, Dirigent ∙&#10;&#10;Alte Oper Frankfurt, 23. Mai 2014 ∙&#10;&#10;Website: http://www.hr-sinfonieorchester.de ∙&#10;Facebook: http://www.facebook.com/hrsinfonieorchester" id="189" name="Google Shape;189;p32" title="Mendelssohn: 5. Sinfonie (»Reformations-Sinfonie«) ∙ hr-Sinfonieorchester ∙ Jérémie Rhorer">
            <a:hlinkClick r:id="rId3"/>
          </p:cNvPr>
          <p:cNvPicPr preferRelativeResize="0"/>
          <p:nvPr/>
        </p:nvPicPr>
        <p:blipFill>
          <a:blip r:embed="rId4">
            <a:alphaModFix/>
          </a:blip>
          <a:stretch>
            <a:fillRect/>
          </a:stretch>
        </p:blipFill>
        <p:spPr>
          <a:xfrm>
            <a:off x="4572000" y="1394477"/>
            <a:ext cx="4572000" cy="2571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Texto preto sobre fundo branco&#10;&#10;Descrição gerada automaticamente" id="194" name="Google Shape;194;p33"/>
          <p:cNvPicPr preferRelativeResize="0"/>
          <p:nvPr/>
        </p:nvPicPr>
        <p:blipFill rotWithShape="1">
          <a:blip r:embed="rId3">
            <a:alphaModFix/>
          </a:blip>
          <a:srcRect b="0" l="0" r="0" t="0"/>
          <a:stretch/>
        </p:blipFill>
        <p:spPr>
          <a:xfrm>
            <a:off x="2992012" y="259925"/>
            <a:ext cx="3159973" cy="4213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Sociedades de Concerto</a:t>
            </a:r>
            <a:endParaRPr/>
          </a:p>
        </p:txBody>
      </p:sp>
      <p:sp>
        <p:nvSpPr>
          <p:cNvPr id="200" name="Google Shape;200;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0"/>
              </a:spcBef>
              <a:spcAft>
                <a:spcPts val="0"/>
              </a:spcAft>
              <a:buNone/>
            </a:pPr>
            <a:r>
              <a:rPr lang="pt-BR" sz="2000">
                <a:solidFill>
                  <a:srgbClr val="000000"/>
                </a:solidFill>
              </a:rPr>
              <a:t>As sociedades de concerto eram muito importantes para a divulgação da música sinfônica no séc. XIX.</a:t>
            </a:r>
            <a:endParaRPr sz="2000">
              <a:solidFill>
                <a:srgbClr val="000000"/>
              </a:solidFill>
            </a:endParaRPr>
          </a:p>
          <a:p>
            <a:pPr indent="-355600" lvl="0" marL="457200" rtl="0" algn="just">
              <a:lnSpc>
                <a:spcPct val="100000"/>
              </a:lnSpc>
              <a:spcBef>
                <a:spcPts val="0"/>
              </a:spcBef>
              <a:spcAft>
                <a:spcPts val="0"/>
              </a:spcAft>
              <a:buClr>
                <a:srgbClr val="000000"/>
              </a:buClr>
              <a:buSzPts val="2000"/>
              <a:buFont typeface="Calibri"/>
              <a:buChar char="●"/>
            </a:pPr>
            <a:r>
              <a:rPr b="1" lang="pt-BR" sz="2000">
                <a:solidFill>
                  <a:srgbClr val="000000"/>
                </a:solidFill>
              </a:rPr>
              <a:t>Alemanha</a:t>
            </a:r>
            <a:r>
              <a:rPr lang="pt-BR" sz="2000">
                <a:solidFill>
                  <a:srgbClr val="000000"/>
                </a:solidFill>
              </a:rPr>
              <a:t> – sociedades amadoras – grande prestígio da música de Beethoven (Haydn e Mozart também).  O </a:t>
            </a:r>
            <a:r>
              <a:rPr lang="pt-BR" sz="2000">
                <a:solidFill>
                  <a:srgbClr val="000000"/>
                </a:solidFill>
              </a:rPr>
              <a:t>desenvolvimento</a:t>
            </a:r>
            <a:r>
              <a:rPr lang="pt-BR" sz="2000">
                <a:solidFill>
                  <a:srgbClr val="000000"/>
                </a:solidFill>
              </a:rPr>
              <a:t> das orquestras profissionais foi mais lento.  </a:t>
            </a:r>
            <a:endParaRPr sz="1400">
              <a:solidFill>
                <a:srgbClr val="000000"/>
              </a:solidFill>
            </a:endParaRPr>
          </a:p>
          <a:p>
            <a:pPr indent="-355600" lvl="0" marL="457200" rtl="0" algn="just">
              <a:lnSpc>
                <a:spcPct val="100000"/>
              </a:lnSpc>
              <a:spcBef>
                <a:spcPts val="0"/>
              </a:spcBef>
              <a:spcAft>
                <a:spcPts val="0"/>
              </a:spcAft>
              <a:buClr>
                <a:srgbClr val="000000"/>
              </a:buClr>
              <a:buSzPts val="2000"/>
              <a:buFont typeface="Calibri"/>
              <a:buChar char="●"/>
            </a:pPr>
            <a:r>
              <a:rPr b="1" lang="pt-BR" sz="2000">
                <a:solidFill>
                  <a:srgbClr val="000000"/>
                </a:solidFill>
              </a:rPr>
              <a:t>Concertos regulares</a:t>
            </a:r>
            <a:r>
              <a:rPr lang="pt-BR" sz="2000">
                <a:solidFill>
                  <a:srgbClr val="000000"/>
                </a:solidFill>
              </a:rPr>
              <a:t> – orquestra da corte, Munique em 1811 – Orquestra de Mannheim transferiu-se para Munique em 1779. </a:t>
            </a:r>
            <a:endParaRPr sz="1400">
              <a:solidFill>
                <a:srgbClr val="000000"/>
              </a:solidFill>
            </a:endParaRPr>
          </a:p>
          <a:p>
            <a:pPr indent="-355600" lvl="0" marL="457200" rtl="0" algn="just">
              <a:lnSpc>
                <a:spcPct val="100000"/>
              </a:lnSpc>
              <a:spcBef>
                <a:spcPts val="0"/>
              </a:spcBef>
              <a:spcAft>
                <a:spcPts val="0"/>
              </a:spcAft>
              <a:buClr>
                <a:srgbClr val="000000"/>
              </a:buClr>
              <a:buSzPts val="2000"/>
              <a:buFont typeface="Calibri"/>
              <a:buChar char="●"/>
            </a:pPr>
            <a:r>
              <a:rPr b="1" lang="pt-BR" sz="2000">
                <a:solidFill>
                  <a:srgbClr val="000000"/>
                </a:solidFill>
              </a:rPr>
              <a:t>Concertos públicos da corte</a:t>
            </a:r>
            <a:r>
              <a:rPr lang="pt-BR" sz="2000">
                <a:solidFill>
                  <a:srgbClr val="000000"/>
                </a:solidFill>
              </a:rPr>
              <a:t> – </a:t>
            </a:r>
            <a:r>
              <a:rPr i="1" lang="pt-BR" sz="2000">
                <a:solidFill>
                  <a:srgbClr val="000000"/>
                </a:solidFill>
              </a:rPr>
              <a:t>Musikalische Akademie </a:t>
            </a:r>
            <a:r>
              <a:rPr lang="pt-BR" sz="2000">
                <a:solidFill>
                  <a:srgbClr val="000000"/>
                </a:solidFill>
              </a:rPr>
              <a:t>– lucro ficava com músicos. Essa </a:t>
            </a:r>
            <a:r>
              <a:rPr lang="pt-BR" sz="2000">
                <a:solidFill>
                  <a:srgbClr val="000000"/>
                </a:solidFill>
              </a:rPr>
              <a:t>iniciativa</a:t>
            </a:r>
            <a:r>
              <a:rPr lang="pt-BR" sz="2000">
                <a:solidFill>
                  <a:srgbClr val="000000"/>
                </a:solidFill>
              </a:rPr>
              <a:t> levou à construção da sala de concerto Odeon, especialmente dedicada aos concertos da academia. Exemplo de Munique permaneceu isolado. </a:t>
            </a:r>
            <a:endParaRPr sz="1400">
              <a:solidFill>
                <a:srgbClr val="000000"/>
              </a:solidFill>
            </a:endParaRPr>
          </a:p>
          <a:p>
            <a:pPr indent="0" lvl="0" marL="45720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idx="1" type="body"/>
          </p:nvPr>
        </p:nvSpPr>
        <p:spPr>
          <a:xfrm>
            <a:off x="311700" y="451425"/>
            <a:ext cx="8520600" cy="4117500"/>
          </a:xfrm>
          <a:prstGeom prst="rect">
            <a:avLst/>
          </a:prstGeom>
        </p:spPr>
        <p:txBody>
          <a:bodyPr anchorCtr="0" anchor="t" bIns="91425" lIns="91425" spcFirstLastPara="1" rIns="91425" wrap="square" tIns="91425">
            <a:normAutofit fontScale="85000" lnSpcReduction="20000"/>
          </a:bodyPr>
          <a:lstStyle/>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Viena</a:t>
            </a:r>
            <a:r>
              <a:rPr lang="pt-BR" sz="2000">
                <a:solidFill>
                  <a:srgbClr val="000000"/>
                </a:solidFill>
              </a:rPr>
              <a:t> – Mozart e Beethoven alugavam teatros e promoviam concertos.</a:t>
            </a:r>
            <a:endParaRPr sz="2000">
              <a:solidFill>
                <a:srgbClr val="000000"/>
              </a:solidFill>
            </a:endParaRPr>
          </a:p>
          <a:p>
            <a:pPr indent="0" lvl="0" marL="457200" rtl="0" algn="just">
              <a:lnSpc>
                <a:spcPct val="100000"/>
              </a:lnSpc>
              <a:spcBef>
                <a:spcPts val="0"/>
              </a:spcBef>
              <a:spcAft>
                <a:spcPts val="0"/>
              </a:spcAft>
              <a:buNone/>
            </a:pPr>
            <a:r>
              <a:t/>
            </a:r>
            <a:endParaRPr sz="2000">
              <a:solidFill>
                <a:srgbClr val="000000"/>
              </a:solidFill>
            </a:endParaRPr>
          </a:p>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1782</a:t>
            </a:r>
            <a:r>
              <a:rPr lang="pt-BR" sz="2000">
                <a:solidFill>
                  <a:srgbClr val="000000"/>
                </a:solidFill>
              </a:rPr>
              <a:t> – Phillip Martin, inicialmente com a colaboração de Mozart – Pavilhão de Augarten, jardim real, concedido pelo imperador. </a:t>
            </a:r>
            <a:r>
              <a:rPr i="1" lang="pt-BR" sz="2000">
                <a:solidFill>
                  <a:srgbClr val="000000"/>
                </a:solidFill>
              </a:rPr>
              <a:t>Orquestra</a:t>
            </a:r>
            <a:r>
              <a:rPr lang="pt-BR" sz="2000">
                <a:solidFill>
                  <a:srgbClr val="000000"/>
                </a:solidFill>
              </a:rPr>
              <a:t>: amadores com reforços nos instrumentos mais raros – trompetes, tímpanos, fagotes e possivelmente trompas. </a:t>
            </a:r>
            <a:endParaRPr sz="2000">
              <a:solidFill>
                <a:srgbClr val="000000"/>
              </a:solidFill>
            </a:endParaRPr>
          </a:p>
          <a:p>
            <a:pPr indent="0" lvl="0" marL="457200" rtl="0" algn="just">
              <a:lnSpc>
                <a:spcPct val="100000"/>
              </a:lnSpc>
              <a:spcBef>
                <a:spcPts val="0"/>
              </a:spcBef>
              <a:spcAft>
                <a:spcPts val="0"/>
              </a:spcAft>
              <a:buNone/>
            </a:pPr>
            <a:r>
              <a:t/>
            </a:r>
            <a:endParaRPr sz="2000">
              <a:solidFill>
                <a:srgbClr val="000000"/>
              </a:solidFill>
            </a:endParaRPr>
          </a:p>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Tonkünstlersocietät</a:t>
            </a:r>
            <a:r>
              <a:rPr lang="pt-BR" sz="2000">
                <a:solidFill>
                  <a:srgbClr val="000000"/>
                </a:solidFill>
              </a:rPr>
              <a:t> – organização de músicos profissionais que escolhiam os membros por eminência – honra em participar – 2 ou 3 concertos por ano para caridade. Eventos esporádicos não faziam parte da “dieta” regular da cidade. </a:t>
            </a:r>
            <a:endParaRPr sz="2000">
              <a:solidFill>
                <a:srgbClr val="000000"/>
              </a:solidFill>
            </a:endParaRPr>
          </a:p>
          <a:p>
            <a:pPr indent="0" lvl="0" marL="457200" rtl="0" algn="just">
              <a:lnSpc>
                <a:spcPct val="100000"/>
              </a:lnSpc>
              <a:spcBef>
                <a:spcPts val="0"/>
              </a:spcBef>
              <a:spcAft>
                <a:spcPts val="0"/>
              </a:spcAft>
              <a:buNone/>
            </a:pPr>
            <a:r>
              <a:t/>
            </a:r>
            <a:endParaRPr sz="2000">
              <a:solidFill>
                <a:srgbClr val="000000"/>
              </a:solidFill>
            </a:endParaRPr>
          </a:p>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1813</a:t>
            </a:r>
            <a:r>
              <a:rPr lang="pt-BR" sz="2000">
                <a:solidFill>
                  <a:srgbClr val="000000"/>
                </a:solidFill>
              </a:rPr>
              <a:t> – </a:t>
            </a:r>
            <a:r>
              <a:rPr i="1" lang="pt-BR" sz="2000">
                <a:solidFill>
                  <a:srgbClr val="000000"/>
                </a:solidFill>
              </a:rPr>
              <a:t>Gesellschaft der Musikfreunde</a:t>
            </a:r>
            <a:r>
              <a:rPr lang="pt-BR" sz="2000">
                <a:solidFill>
                  <a:srgbClr val="000000"/>
                </a:solidFill>
              </a:rPr>
              <a:t> – músicos profissionais notáveis e amadores eminentes da classe alta – Prince Lobkowitz, patrono de Beethoven, tornou-se membro. </a:t>
            </a:r>
            <a:r>
              <a:rPr lang="pt-BR" sz="2000">
                <a:solidFill>
                  <a:srgbClr val="000000"/>
                </a:solidFill>
              </a:rPr>
              <a:t>A dificuldade</a:t>
            </a:r>
            <a:r>
              <a:rPr lang="pt-BR" sz="2000">
                <a:solidFill>
                  <a:srgbClr val="000000"/>
                </a:solidFill>
              </a:rPr>
              <a:t> de manter a própria orquestra em período de vacas magras levou nobres a se unirem – concertos regulares, responsável por encomendas e estreias importantes, e pela criação do Conservatório de Viena.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6"/>
          <p:cNvSpPr txBox="1"/>
          <p:nvPr>
            <p:ph idx="1" type="body"/>
          </p:nvPr>
        </p:nvSpPr>
        <p:spPr>
          <a:xfrm>
            <a:off x="311700" y="1244825"/>
            <a:ext cx="8520600" cy="3324300"/>
          </a:xfrm>
          <a:prstGeom prst="rect">
            <a:avLst/>
          </a:prstGeom>
        </p:spPr>
        <p:txBody>
          <a:bodyPr anchorCtr="0" anchor="t" bIns="91425" lIns="91425" spcFirstLastPara="1" rIns="91425" wrap="square" tIns="91425">
            <a:normAutofit/>
          </a:bodyPr>
          <a:lstStyle/>
          <a:p>
            <a:pPr indent="-355600" lvl="0" marL="457200" rtl="0" algn="just">
              <a:lnSpc>
                <a:spcPct val="100000"/>
              </a:lnSpc>
              <a:spcBef>
                <a:spcPts val="0"/>
              </a:spcBef>
              <a:spcAft>
                <a:spcPts val="0"/>
              </a:spcAft>
              <a:buClr>
                <a:srgbClr val="000000"/>
              </a:buClr>
              <a:buSzPts val="2000"/>
              <a:buChar char="●"/>
            </a:pPr>
            <a:r>
              <a:rPr b="1" lang="pt-BR" sz="2000">
                <a:solidFill>
                  <a:srgbClr val="000000"/>
                </a:solidFill>
              </a:rPr>
              <a:t>1842</a:t>
            </a:r>
            <a:r>
              <a:rPr lang="pt-BR" sz="2000">
                <a:solidFill>
                  <a:srgbClr val="000000"/>
                </a:solidFill>
              </a:rPr>
              <a:t> - músicos da Orquestra da Ópera – concertos para fundo de pensão. Apresentações esparsas. </a:t>
            </a:r>
            <a:endParaRPr sz="2000">
              <a:solidFill>
                <a:srgbClr val="000000"/>
              </a:solidFill>
            </a:endParaRPr>
          </a:p>
          <a:p>
            <a:pPr indent="0" lvl="0" marL="457200" rtl="0" algn="just">
              <a:lnSpc>
                <a:spcPct val="100000"/>
              </a:lnSpc>
              <a:spcBef>
                <a:spcPts val="0"/>
              </a:spcBef>
              <a:spcAft>
                <a:spcPts val="0"/>
              </a:spcAft>
              <a:buNone/>
            </a:pPr>
            <a:r>
              <a:t/>
            </a:r>
            <a:endParaRPr sz="2000">
              <a:solidFill>
                <a:srgbClr val="000000"/>
              </a:solidFill>
            </a:endParaRPr>
          </a:p>
          <a:p>
            <a:pPr indent="-355600" lvl="0" marL="457200" rtl="0" algn="just">
              <a:lnSpc>
                <a:spcPct val="100000"/>
              </a:lnSpc>
              <a:spcBef>
                <a:spcPts val="0"/>
              </a:spcBef>
              <a:spcAft>
                <a:spcPts val="0"/>
              </a:spcAft>
              <a:buClr>
                <a:srgbClr val="000000"/>
              </a:buClr>
              <a:buSzPts val="2000"/>
              <a:buChar char="●"/>
            </a:pPr>
            <a:r>
              <a:rPr b="1" lang="pt-BR" sz="2000">
                <a:solidFill>
                  <a:srgbClr val="000000"/>
                </a:solidFill>
              </a:rPr>
              <a:t>1860</a:t>
            </a:r>
            <a:r>
              <a:rPr lang="pt-BR" sz="2000">
                <a:solidFill>
                  <a:srgbClr val="000000"/>
                </a:solidFill>
              </a:rPr>
              <a:t> -  a orquestra tem permissão para realizar concertos no domingo de manhã, como Orquestra Filarmônica de Viena. Músicos organizavam os concertos, escolhiam o maestro e vendiam os ingressos. </a:t>
            </a:r>
            <a:endParaRPr sz="1400">
              <a:solidFill>
                <a:srgbClr val="000000"/>
              </a:solidFill>
            </a:endParaRPr>
          </a:p>
          <a:p>
            <a:pPr indent="0" lvl="0" marL="0" rtl="0" algn="l">
              <a:lnSpc>
                <a:spcPct val="100000"/>
              </a:lnSpc>
              <a:spcBef>
                <a:spcPts val="0"/>
              </a:spcBef>
              <a:spcAft>
                <a:spcPts val="0"/>
              </a:spcAft>
              <a:buClr>
                <a:srgbClr val="000000"/>
              </a:buClr>
              <a:buFont typeface="Arial"/>
              <a:buNone/>
            </a:pPr>
            <a:r>
              <a:t/>
            </a:r>
            <a:endParaRPr sz="2000">
              <a:solidFill>
                <a:srgbClr val="000000"/>
              </a:solidFill>
            </a:endParaRPr>
          </a:p>
          <a:p>
            <a:pPr indent="0" lvl="0" marL="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Sociedades mais famosas da Europa</a:t>
            </a:r>
            <a:endParaRPr/>
          </a:p>
        </p:txBody>
      </p:sp>
      <p:sp>
        <p:nvSpPr>
          <p:cNvPr id="216" name="Google Shape;216;p37"/>
          <p:cNvSpPr txBox="1"/>
          <p:nvPr>
            <p:ph idx="1" type="body"/>
          </p:nvPr>
        </p:nvSpPr>
        <p:spPr>
          <a:xfrm>
            <a:off x="311700" y="1266325"/>
            <a:ext cx="8520600" cy="3603600"/>
          </a:xfrm>
          <a:prstGeom prst="rect">
            <a:avLst/>
          </a:prstGeom>
        </p:spPr>
        <p:txBody>
          <a:bodyPr anchorCtr="0" anchor="t" bIns="91425" lIns="91425" spcFirstLastPara="1" rIns="91425" wrap="square" tIns="91425">
            <a:normAutofit fontScale="70000" lnSpcReduction="10000"/>
          </a:bodyPr>
          <a:lstStyle/>
          <a:p>
            <a:pPr indent="-317500" lvl="0" marL="457200" rtl="0" algn="just">
              <a:lnSpc>
                <a:spcPct val="100000"/>
              </a:lnSpc>
              <a:spcBef>
                <a:spcPts val="0"/>
              </a:spcBef>
              <a:spcAft>
                <a:spcPts val="0"/>
              </a:spcAft>
              <a:buClr>
                <a:srgbClr val="000000"/>
              </a:buClr>
              <a:buSzPct val="100000"/>
              <a:buChar char="●"/>
            </a:pPr>
            <a:r>
              <a:rPr b="1" lang="pt-BR" sz="2000">
                <a:solidFill>
                  <a:srgbClr val="000000"/>
                </a:solidFill>
              </a:rPr>
              <a:t>Londres</a:t>
            </a:r>
            <a:r>
              <a:rPr lang="pt-BR" sz="2000">
                <a:solidFill>
                  <a:srgbClr val="000000"/>
                </a:solidFill>
              </a:rPr>
              <a:t> -  </a:t>
            </a:r>
            <a:r>
              <a:rPr lang="pt-BR" sz="2000">
                <a:solidFill>
                  <a:srgbClr val="000000"/>
                </a:solidFill>
              </a:rPr>
              <a:t> </a:t>
            </a:r>
            <a:r>
              <a:rPr i="1" lang="pt-BR" sz="2000">
                <a:solidFill>
                  <a:srgbClr val="000000"/>
                </a:solidFill>
              </a:rPr>
              <a:t>Philharmonic Society</a:t>
            </a:r>
            <a:r>
              <a:rPr lang="pt-BR" sz="2000">
                <a:solidFill>
                  <a:srgbClr val="000000"/>
                </a:solidFill>
              </a:rPr>
              <a:t> – fundada em 1813</a:t>
            </a:r>
            <a:endParaRPr sz="2000">
              <a:solidFill>
                <a:srgbClr val="000000"/>
              </a:solidFill>
            </a:endParaRPr>
          </a:p>
          <a:p>
            <a:pPr indent="0" lvl="0" marL="0" rtl="0" algn="just">
              <a:lnSpc>
                <a:spcPct val="100000"/>
              </a:lnSpc>
              <a:spcBef>
                <a:spcPts val="0"/>
              </a:spcBef>
              <a:spcAft>
                <a:spcPts val="0"/>
              </a:spcAft>
              <a:buNone/>
            </a:pPr>
            <a:r>
              <a:rPr lang="pt-BR" sz="2000">
                <a:solidFill>
                  <a:srgbClr val="000000"/>
                </a:solidFill>
              </a:rPr>
              <a:t>Precoce na tradição das sociedades de concerto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1400">
              <a:solidFill>
                <a:srgbClr val="000000"/>
              </a:solidFill>
            </a:endParaRPr>
          </a:p>
          <a:p>
            <a:pPr indent="-317500" lvl="0" marL="457200" rtl="0" algn="just">
              <a:lnSpc>
                <a:spcPct val="100000"/>
              </a:lnSpc>
              <a:spcBef>
                <a:spcPts val="0"/>
              </a:spcBef>
              <a:spcAft>
                <a:spcPts val="0"/>
              </a:spcAft>
              <a:buClr>
                <a:srgbClr val="000000"/>
              </a:buClr>
              <a:buSzPct val="100000"/>
              <a:buChar char="●"/>
            </a:pPr>
            <a:r>
              <a:rPr b="1" lang="pt-BR" sz="2000">
                <a:solidFill>
                  <a:srgbClr val="000000"/>
                </a:solidFill>
              </a:rPr>
              <a:t>Paris </a:t>
            </a:r>
            <a:r>
              <a:rPr lang="pt-BR" sz="2000">
                <a:solidFill>
                  <a:srgbClr val="000000"/>
                </a:solidFill>
              </a:rPr>
              <a:t>– </a:t>
            </a:r>
            <a:r>
              <a:rPr i="1" lang="pt-BR" sz="2000">
                <a:solidFill>
                  <a:srgbClr val="000000"/>
                </a:solidFill>
              </a:rPr>
              <a:t>Societé des Concerts du Conservatoire</a:t>
            </a:r>
            <a:r>
              <a:rPr lang="pt-BR" sz="2000">
                <a:solidFill>
                  <a:srgbClr val="000000"/>
                </a:solidFill>
              </a:rPr>
              <a:t>, fundada em 1828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Sociedades se notabilizaram promovendo a música de Beethoven</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Londres</a:t>
            </a:r>
            <a:r>
              <a:rPr lang="pt-BR" sz="2000">
                <a:solidFill>
                  <a:srgbClr val="000000"/>
                </a:solidFill>
              </a:rPr>
              <a:t> – Johann Peter Salomon – convidou Haydn (1791-3 e 1793-5)</a:t>
            </a:r>
            <a:endParaRPr sz="1400">
              <a:solidFill>
                <a:srgbClr val="000000"/>
              </a:solidFill>
            </a:endParaRPr>
          </a:p>
          <a:p>
            <a:pPr indent="0" lvl="0" marL="0" rtl="0" algn="just">
              <a:lnSpc>
                <a:spcPct val="100000"/>
              </a:lnSpc>
              <a:spcBef>
                <a:spcPts val="0"/>
              </a:spcBef>
              <a:spcAft>
                <a:spcPts val="0"/>
              </a:spcAft>
              <a:buNone/>
            </a:pPr>
            <a:r>
              <a:rPr lang="pt-BR" sz="2000">
                <a:solidFill>
                  <a:srgbClr val="000000"/>
                </a:solidFill>
              </a:rPr>
              <a:t>Performance de A Criação, em 1800, com Salomon.</a:t>
            </a:r>
            <a:endParaRPr sz="20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None/>
            </a:pPr>
            <a:r>
              <a:rPr lang="pt-BR" sz="2000">
                <a:solidFill>
                  <a:srgbClr val="000000"/>
                </a:solidFill>
              </a:rPr>
              <a:t>Associação de Haydn com Salomon varreu uma outra sociedade: </a:t>
            </a:r>
            <a:r>
              <a:rPr i="1" lang="pt-BR" sz="2000">
                <a:solidFill>
                  <a:srgbClr val="000000"/>
                </a:solidFill>
              </a:rPr>
              <a:t>Professional Concerts. </a:t>
            </a:r>
            <a:endParaRPr i="1"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Londres:</a:t>
            </a:r>
            <a:r>
              <a:rPr lang="pt-BR" sz="2000">
                <a:solidFill>
                  <a:srgbClr val="000000"/>
                </a:solidFill>
              </a:rPr>
              <a:t> concertos ocasionais sem uma orquestra profissional com existência regular – levou à fundação da </a:t>
            </a:r>
            <a:r>
              <a:rPr i="1" lang="pt-BR" sz="2000">
                <a:solidFill>
                  <a:srgbClr val="000000"/>
                </a:solidFill>
              </a:rPr>
              <a:t>Philharmonic Society</a:t>
            </a:r>
            <a:r>
              <a:rPr lang="pt-BR" sz="2000">
                <a:solidFill>
                  <a:srgbClr val="000000"/>
                </a:solidFill>
              </a:rPr>
              <a:t>, que virou, posteriormente, </a:t>
            </a:r>
            <a:r>
              <a:rPr i="1" lang="pt-BR" sz="2000">
                <a:solidFill>
                  <a:srgbClr val="000000"/>
                </a:solidFill>
              </a:rPr>
              <a:t>Royal Philharmonic Society</a:t>
            </a:r>
            <a:r>
              <a:rPr lang="pt-BR" sz="2000">
                <a:solidFill>
                  <a:srgbClr val="000000"/>
                </a:solidFill>
              </a:rPr>
              <a:t>. </a:t>
            </a:r>
            <a:endParaRPr sz="14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Criação de 30 músicos residentes em Londres:</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Henry Bishop, William Horsely, William Shield, Samuel Webbe, George Smart, Charles Neate (ingleses), Salomon, Clementi, J. B. Cramer e um membro da família Moralt (estrangeiros) Entusiasmo em promover a música de Beethoven.</a:t>
            </a:r>
            <a:endParaRPr sz="14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Patronos</a:t>
            </a:r>
            <a:endParaRPr/>
          </a:p>
        </p:txBody>
      </p:sp>
      <p:sp>
        <p:nvSpPr>
          <p:cNvPr id="222" name="Google Shape;222;p38"/>
          <p:cNvSpPr txBox="1"/>
          <p:nvPr>
            <p:ph idx="1" type="body"/>
          </p:nvPr>
        </p:nvSpPr>
        <p:spPr>
          <a:xfrm>
            <a:off x="311700" y="1080675"/>
            <a:ext cx="8520600" cy="3926100"/>
          </a:xfrm>
          <a:prstGeom prst="rect">
            <a:avLst/>
          </a:prstGeom>
        </p:spPr>
        <p:txBody>
          <a:bodyPr anchorCtr="0" anchor="t" bIns="91425" lIns="91425" spcFirstLastPara="1" rIns="91425" wrap="square" tIns="91425">
            <a:normAutofit fontScale="62500" lnSpcReduction="10000"/>
          </a:bodyPr>
          <a:lstStyle/>
          <a:p>
            <a:pPr indent="0" lvl="0" marL="0" rtl="0" algn="just">
              <a:lnSpc>
                <a:spcPct val="100000"/>
              </a:lnSpc>
              <a:spcBef>
                <a:spcPts val="0"/>
              </a:spcBef>
              <a:spcAft>
                <a:spcPts val="0"/>
              </a:spcAft>
              <a:buNone/>
            </a:pPr>
            <a:r>
              <a:rPr lang="pt-BR" sz="2000">
                <a:solidFill>
                  <a:srgbClr val="000000"/>
                </a:solidFill>
              </a:rPr>
              <a:t>Patronos ricos para sustentar com as assinaturas – mas músicos cuidavam de toda a organização.</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None/>
            </a:pPr>
            <a:r>
              <a:rPr b="1" lang="pt-BR" sz="2000">
                <a:solidFill>
                  <a:srgbClr val="000000"/>
                </a:solidFill>
              </a:rPr>
              <a:t>Músicos da Orquestra da Ópera</a:t>
            </a:r>
            <a:r>
              <a:rPr lang="pt-BR" sz="2000">
                <a:solidFill>
                  <a:srgbClr val="000000"/>
                </a:solidFill>
              </a:rPr>
              <a:t> – concertos às segundas-feiras – folga da ópera – maestro, líder da orquestra.</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Música orquestral e coral</a:t>
            </a:r>
            <a:r>
              <a:rPr lang="pt-BR" sz="2000">
                <a:solidFill>
                  <a:srgbClr val="000000"/>
                </a:solidFill>
              </a:rPr>
              <a:t> – em 1818, primeira obra com solista, concerto de Beethoven para piano</a:t>
            </a:r>
            <a:endParaRPr sz="1400">
              <a:solidFill>
                <a:srgbClr val="000000"/>
              </a:solidFill>
            </a:endParaRPr>
          </a:p>
          <a:p>
            <a:pPr indent="0" lvl="0" marL="0" rtl="0" algn="just">
              <a:lnSpc>
                <a:spcPct val="100000"/>
              </a:lnSpc>
              <a:spcBef>
                <a:spcPts val="0"/>
              </a:spcBef>
              <a:spcAft>
                <a:spcPts val="0"/>
              </a:spcAft>
              <a:buNone/>
            </a:pPr>
            <a:r>
              <a:rPr lang="pt-BR" sz="2000">
                <a:solidFill>
                  <a:srgbClr val="000000"/>
                </a:solidFill>
              </a:rPr>
              <a:t>e solos vocais não eram admitidos, mas depois foram aceitos para que as estrelas da ópera pudessem trazer público e receita para a sociedade.</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Sociedade comissionou várias obras célebres:</a:t>
            </a:r>
            <a:endParaRPr sz="1400">
              <a:solidFill>
                <a:srgbClr val="000000"/>
              </a:solidFill>
            </a:endParaRPr>
          </a:p>
          <a:p>
            <a:pPr indent="-307975" lvl="0" marL="457200" rtl="0" algn="just">
              <a:lnSpc>
                <a:spcPct val="100000"/>
              </a:lnSpc>
              <a:spcBef>
                <a:spcPts val="0"/>
              </a:spcBef>
              <a:spcAft>
                <a:spcPts val="0"/>
              </a:spcAft>
              <a:buClr>
                <a:srgbClr val="000000"/>
              </a:buClr>
              <a:buSzPct val="100000"/>
              <a:buChar char="●"/>
            </a:pPr>
            <a:r>
              <a:rPr b="1" lang="pt-BR" sz="2000">
                <a:solidFill>
                  <a:srgbClr val="000000"/>
                </a:solidFill>
              </a:rPr>
              <a:t>Beethoven –</a:t>
            </a:r>
            <a:r>
              <a:rPr lang="pt-BR" sz="2000">
                <a:solidFill>
                  <a:srgbClr val="000000"/>
                </a:solidFill>
              </a:rPr>
              <a:t> 9. Sinfonia (dedicada à Sociedade e ao Rei da Prússia)</a:t>
            </a:r>
            <a:endParaRPr sz="1400">
              <a:solidFill>
                <a:srgbClr val="000000"/>
              </a:solidFill>
            </a:endParaRPr>
          </a:p>
          <a:p>
            <a:pPr indent="-307975" lvl="0" marL="457200" rtl="0" algn="just">
              <a:lnSpc>
                <a:spcPct val="100000"/>
              </a:lnSpc>
              <a:spcBef>
                <a:spcPts val="0"/>
              </a:spcBef>
              <a:spcAft>
                <a:spcPts val="0"/>
              </a:spcAft>
              <a:buClr>
                <a:srgbClr val="000000"/>
              </a:buClr>
              <a:buSzPct val="100000"/>
              <a:buChar char="●"/>
            </a:pPr>
            <a:r>
              <a:rPr b="1" lang="pt-BR" sz="2000">
                <a:solidFill>
                  <a:srgbClr val="000000"/>
                </a:solidFill>
              </a:rPr>
              <a:t>Spohr</a:t>
            </a:r>
            <a:r>
              <a:rPr lang="pt-BR" sz="2000">
                <a:solidFill>
                  <a:srgbClr val="000000"/>
                </a:solidFill>
              </a:rPr>
              <a:t> – Sinfonias n. 2, 6 e 8</a:t>
            </a:r>
            <a:endParaRPr sz="1400">
              <a:solidFill>
                <a:srgbClr val="000000"/>
              </a:solidFill>
            </a:endParaRPr>
          </a:p>
          <a:p>
            <a:pPr indent="-307975" lvl="0" marL="457200" rtl="0" algn="just">
              <a:lnSpc>
                <a:spcPct val="100000"/>
              </a:lnSpc>
              <a:spcBef>
                <a:spcPts val="0"/>
              </a:spcBef>
              <a:spcAft>
                <a:spcPts val="0"/>
              </a:spcAft>
              <a:buClr>
                <a:srgbClr val="000000"/>
              </a:buClr>
              <a:buSzPct val="100000"/>
              <a:buChar char="●"/>
            </a:pPr>
            <a:r>
              <a:rPr b="1" lang="pt-BR" sz="2000">
                <a:solidFill>
                  <a:srgbClr val="000000"/>
                </a:solidFill>
              </a:rPr>
              <a:t>Mendelssohn </a:t>
            </a:r>
            <a:r>
              <a:rPr lang="pt-BR" sz="2000">
                <a:solidFill>
                  <a:srgbClr val="000000"/>
                </a:solidFill>
              </a:rPr>
              <a:t>– Trumpet Overture – primeiras audições das Sinfonias em Dó Menor e Italiana; aberturas Melusine, Mar Calmo e Próspera Viagem.</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Inicialmente – Sociedade foi um sucesso artístico e financeiro – encomenda de obras a celebridades internacionais como Spohr, Mendelssohn e Cherubini – ideia de incluir compositores ingleses também submetiam obras a uma comissão, mas nenhuma foi considerada merecedora de apresentação em concerto.</a:t>
            </a:r>
            <a:endParaRPr sz="1400">
              <a:solidFill>
                <a:srgbClr val="000000"/>
              </a:solidFill>
            </a:endParaRPr>
          </a:p>
          <a:p>
            <a:pPr indent="-307975" lvl="0" marL="457200" rtl="0" algn="just">
              <a:lnSpc>
                <a:spcPct val="100000"/>
              </a:lnSpc>
              <a:spcBef>
                <a:spcPts val="0"/>
              </a:spcBef>
              <a:spcAft>
                <a:spcPts val="0"/>
              </a:spcAft>
              <a:buClr>
                <a:srgbClr val="000000"/>
              </a:buClr>
              <a:buSzPct val="100000"/>
              <a:buChar char="●"/>
            </a:pPr>
            <a:r>
              <a:rPr b="1" lang="pt-BR" sz="2000">
                <a:solidFill>
                  <a:srgbClr val="000000"/>
                </a:solidFill>
              </a:rPr>
              <a:t>1842</a:t>
            </a:r>
            <a:r>
              <a:rPr lang="pt-BR" sz="2000">
                <a:solidFill>
                  <a:srgbClr val="000000"/>
                </a:solidFill>
              </a:rPr>
              <a:t> – falta de recursos – cancelamento de encomendas.</a:t>
            </a:r>
            <a:endParaRPr sz="1400">
              <a:solidFill>
                <a:srgbClr val="000000"/>
              </a:solidFill>
            </a:endParaRPr>
          </a:p>
          <a:p>
            <a:pPr indent="-307975" lvl="0" marL="457200" rtl="0" algn="just">
              <a:lnSpc>
                <a:spcPct val="100000"/>
              </a:lnSpc>
              <a:spcBef>
                <a:spcPts val="0"/>
              </a:spcBef>
              <a:spcAft>
                <a:spcPts val="0"/>
              </a:spcAft>
              <a:buClr>
                <a:srgbClr val="000000"/>
              </a:buClr>
              <a:buSzPct val="100000"/>
              <a:buChar char="●"/>
            </a:pPr>
            <a:r>
              <a:rPr b="1" lang="pt-BR" sz="2000">
                <a:solidFill>
                  <a:srgbClr val="000000"/>
                </a:solidFill>
              </a:rPr>
              <a:t>1845</a:t>
            </a:r>
            <a:r>
              <a:rPr lang="pt-BR" sz="2000">
                <a:solidFill>
                  <a:srgbClr val="000000"/>
                </a:solidFill>
              </a:rPr>
              <a:t> – pela primeira vez um regente permanente – Henry Bishop – renunciou em seguida por doença – Michael Costa, substituto.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Texto preto sobre fundo branco&#10;&#10;Descrição gerada automaticamente" id="227" name="Google Shape;227;p39"/>
          <p:cNvPicPr preferRelativeResize="0"/>
          <p:nvPr/>
        </p:nvPicPr>
        <p:blipFill rotWithShape="1">
          <a:blip r:embed="rId3">
            <a:alphaModFix/>
          </a:blip>
          <a:srcRect b="0" l="0" r="0" t="0"/>
          <a:stretch/>
        </p:blipFill>
        <p:spPr>
          <a:xfrm>
            <a:off x="2103925" y="646975"/>
            <a:ext cx="5378797" cy="4034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Nível das</a:t>
            </a:r>
            <a:r>
              <a:rPr i="1" lang="pt-BR"/>
              <a:t> Performances</a:t>
            </a:r>
            <a:endParaRPr i="1"/>
          </a:p>
        </p:txBody>
      </p:sp>
      <p:sp>
        <p:nvSpPr>
          <p:cNvPr id="233" name="Google Shape;233;p4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55000" lnSpcReduction="10000"/>
          </a:bodyPr>
          <a:lstStyle/>
          <a:p>
            <a:pPr indent="0" lvl="0" marL="0" rtl="0" algn="just">
              <a:lnSpc>
                <a:spcPct val="100000"/>
              </a:lnSpc>
              <a:spcBef>
                <a:spcPts val="0"/>
              </a:spcBef>
              <a:spcAft>
                <a:spcPts val="0"/>
              </a:spcAft>
              <a:buNone/>
            </a:pPr>
            <a:r>
              <a:rPr lang="pt-BR" sz="2556">
                <a:solidFill>
                  <a:srgbClr val="000000"/>
                </a:solidFill>
              </a:rPr>
              <a:t> Nos primeiros anos da sociedade, o nível das </a:t>
            </a:r>
            <a:r>
              <a:rPr lang="pt-BR" sz="2556">
                <a:solidFill>
                  <a:srgbClr val="000000"/>
                </a:solidFill>
              </a:rPr>
              <a:t>performances</a:t>
            </a:r>
            <a:r>
              <a:rPr lang="pt-BR" sz="2556">
                <a:solidFill>
                  <a:srgbClr val="000000"/>
                </a:solidFill>
              </a:rPr>
              <a:t> não pareciam ter sido tão elevados.</a:t>
            </a:r>
            <a:endParaRPr sz="2556">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156">
              <a:solidFill>
                <a:srgbClr val="000000"/>
              </a:solidFill>
            </a:endParaRPr>
          </a:p>
          <a:p>
            <a:pPr indent="-317887" lvl="0" marL="457200" rtl="0" algn="just">
              <a:lnSpc>
                <a:spcPct val="100000"/>
              </a:lnSpc>
              <a:spcBef>
                <a:spcPts val="0"/>
              </a:spcBef>
              <a:spcAft>
                <a:spcPts val="0"/>
              </a:spcAft>
              <a:buClr>
                <a:srgbClr val="000000"/>
              </a:buClr>
              <a:buSzPct val="100000"/>
              <a:buChar char="●"/>
            </a:pPr>
            <a:r>
              <a:rPr b="1" lang="pt-BR" sz="2556">
                <a:solidFill>
                  <a:srgbClr val="000000"/>
                </a:solidFill>
              </a:rPr>
              <a:t>1825</a:t>
            </a:r>
            <a:r>
              <a:rPr lang="pt-BR" sz="2556">
                <a:solidFill>
                  <a:srgbClr val="000000"/>
                </a:solidFill>
              </a:rPr>
              <a:t>- 9. Sinfonia de Beethoven, liderada por George Smart </a:t>
            </a:r>
            <a:r>
              <a:rPr lang="pt-BR" sz="2556">
                <a:solidFill>
                  <a:srgbClr val="000000"/>
                </a:solidFill>
              </a:rPr>
              <a:t>– </a:t>
            </a:r>
            <a:r>
              <a:rPr lang="pt-BR" sz="2556">
                <a:solidFill>
                  <a:srgbClr val="000000"/>
                </a:solidFill>
              </a:rPr>
              <a:t>desastre. </a:t>
            </a:r>
            <a:endParaRPr sz="2156">
              <a:solidFill>
                <a:srgbClr val="000000"/>
              </a:solidFill>
            </a:endParaRPr>
          </a:p>
          <a:p>
            <a:pPr indent="-317887" lvl="0" marL="457200" rtl="0" algn="just">
              <a:lnSpc>
                <a:spcPct val="100000"/>
              </a:lnSpc>
              <a:spcBef>
                <a:spcPts val="0"/>
              </a:spcBef>
              <a:spcAft>
                <a:spcPts val="0"/>
              </a:spcAft>
              <a:buClr>
                <a:srgbClr val="000000"/>
              </a:buClr>
              <a:buSzPct val="100000"/>
              <a:buChar char="●"/>
            </a:pPr>
            <a:r>
              <a:rPr b="1" lang="pt-BR" sz="2556">
                <a:solidFill>
                  <a:srgbClr val="000000"/>
                </a:solidFill>
              </a:rPr>
              <a:t>Costa</a:t>
            </a:r>
            <a:r>
              <a:rPr lang="pt-BR" sz="2556">
                <a:solidFill>
                  <a:srgbClr val="000000"/>
                </a:solidFill>
              </a:rPr>
              <a:t> - limitado, mas o primeiro a impor-se como uma autoridade real</a:t>
            </a:r>
            <a:endParaRPr sz="2156">
              <a:solidFill>
                <a:srgbClr val="000000"/>
              </a:solidFill>
            </a:endParaRPr>
          </a:p>
          <a:p>
            <a:pPr indent="0" lvl="0" marL="0" rtl="0" algn="just">
              <a:lnSpc>
                <a:spcPct val="100000"/>
              </a:lnSpc>
              <a:spcBef>
                <a:spcPts val="0"/>
              </a:spcBef>
              <a:spcAft>
                <a:spcPts val="0"/>
              </a:spcAft>
              <a:buClr>
                <a:srgbClr val="000000"/>
              </a:buClr>
              <a:buFont typeface="Arial"/>
              <a:buNone/>
            </a:pPr>
            <a:r>
              <a:rPr lang="pt-BR" sz="2556">
                <a:solidFill>
                  <a:srgbClr val="000000"/>
                </a:solidFill>
              </a:rPr>
              <a:t>Problema – sistema de substituição (</a:t>
            </a:r>
            <a:r>
              <a:rPr i="1" lang="pt-BR" sz="2556">
                <a:solidFill>
                  <a:srgbClr val="000000"/>
                </a:solidFill>
              </a:rPr>
              <a:t>deputy system</a:t>
            </a:r>
            <a:r>
              <a:rPr lang="pt-BR" sz="2556">
                <a:solidFill>
                  <a:srgbClr val="000000"/>
                </a:solidFill>
              </a:rPr>
              <a:t>) – Engajamento dos músicos era frágil, para cada concerto individualmente – dinheiro curto – músicos trabalhavam em vários lugares e não se envergonhavam em mandar o “sub” unicamente para o concerto, quando eles próprios já haviam feito os ensaios. Esse sistema perdurou até 1904.</a:t>
            </a:r>
            <a:endParaRPr sz="2156">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556">
              <a:solidFill>
                <a:srgbClr val="000000"/>
              </a:solidFill>
            </a:endParaRPr>
          </a:p>
          <a:p>
            <a:pPr indent="0" lvl="0" marL="0" rtl="0" algn="just">
              <a:lnSpc>
                <a:spcPct val="100000"/>
              </a:lnSpc>
              <a:spcBef>
                <a:spcPts val="0"/>
              </a:spcBef>
              <a:spcAft>
                <a:spcPts val="0"/>
              </a:spcAft>
              <a:buClr>
                <a:srgbClr val="000000"/>
              </a:buClr>
              <a:buFont typeface="Arial"/>
              <a:buNone/>
            </a:pPr>
            <a:r>
              <a:rPr b="1" lang="pt-BR" sz="2556">
                <a:solidFill>
                  <a:srgbClr val="000000"/>
                </a:solidFill>
              </a:rPr>
              <a:t>Societé des Concerts du Conservatoire (1828) </a:t>
            </a:r>
            <a:r>
              <a:rPr lang="pt-BR" sz="2556">
                <a:solidFill>
                  <a:srgbClr val="000000"/>
                </a:solidFill>
              </a:rPr>
              <a:t>– vantagens:</a:t>
            </a:r>
            <a:endParaRPr sz="2156">
              <a:solidFill>
                <a:srgbClr val="000000"/>
              </a:solidFill>
            </a:endParaRPr>
          </a:p>
          <a:p>
            <a:pPr indent="-317887" lvl="0" marL="457200" rtl="0" algn="just">
              <a:lnSpc>
                <a:spcPct val="100000"/>
              </a:lnSpc>
              <a:spcBef>
                <a:spcPts val="0"/>
              </a:spcBef>
              <a:spcAft>
                <a:spcPts val="0"/>
              </a:spcAft>
              <a:buClr>
                <a:srgbClr val="000000"/>
              </a:buClr>
              <a:buSzPct val="100000"/>
              <a:buChar char="●"/>
            </a:pPr>
            <a:r>
              <a:rPr lang="pt-BR" sz="2556">
                <a:solidFill>
                  <a:srgbClr val="000000"/>
                </a:solidFill>
              </a:rPr>
              <a:t>Associação com o conservatório – subvenção pública – sala de concerto do conservatório </a:t>
            </a:r>
            <a:endParaRPr sz="2156">
              <a:solidFill>
                <a:srgbClr val="000000"/>
              </a:solidFill>
            </a:endParaRPr>
          </a:p>
          <a:p>
            <a:pPr indent="-317887" lvl="0" marL="457200" rtl="0" algn="just">
              <a:lnSpc>
                <a:spcPct val="100000"/>
              </a:lnSpc>
              <a:spcBef>
                <a:spcPts val="0"/>
              </a:spcBef>
              <a:spcAft>
                <a:spcPts val="0"/>
              </a:spcAft>
              <a:buClr>
                <a:srgbClr val="000000"/>
              </a:buClr>
              <a:buSzPct val="100000"/>
              <a:buChar char="●"/>
            </a:pPr>
            <a:r>
              <a:rPr lang="pt-BR" sz="2556">
                <a:solidFill>
                  <a:srgbClr val="000000"/>
                </a:solidFill>
              </a:rPr>
              <a:t>Liderança de François Habeneck </a:t>
            </a:r>
            <a:endParaRPr sz="2156">
              <a:solidFill>
                <a:srgbClr val="000000"/>
              </a:solidFill>
            </a:endParaRPr>
          </a:p>
          <a:p>
            <a:pPr indent="0" lvl="0" marL="0" rtl="0" algn="just">
              <a:lnSpc>
                <a:spcPct val="100000"/>
              </a:lnSpc>
              <a:spcBef>
                <a:spcPts val="0"/>
              </a:spcBef>
              <a:spcAft>
                <a:spcPts val="0"/>
              </a:spcAft>
              <a:buNone/>
            </a:pPr>
            <a:r>
              <a:rPr lang="pt-BR" sz="2556">
                <a:solidFill>
                  <a:srgbClr val="000000"/>
                </a:solidFill>
              </a:rPr>
              <a:t>Habeneck,  obstinado em fazer jus às obras de Beethoven – mais ensaios – nível mais alto.</a:t>
            </a:r>
            <a:endParaRPr sz="2556">
              <a:solidFill>
                <a:srgbClr val="000000"/>
              </a:solidFill>
            </a:endParaRPr>
          </a:p>
          <a:p>
            <a:pPr indent="0" lvl="0" marL="0" rtl="0" algn="just">
              <a:lnSpc>
                <a:spcPct val="100000"/>
              </a:lnSpc>
              <a:spcBef>
                <a:spcPts val="0"/>
              </a:spcBef>
              <a:spcAft>
                <a:spcPts val="0"/>
              </a:spcAft>
              <a:buClr>
                <a:srgbClr val="000000"/>
              </a:buClr>
              <a:buFont typeface="Arial"/>
              <a:buNone/>
            </a:pPr>
            <a:r>
              <a:rPr lang="pt-BR" sz="2556">
                <a:solidFill>
                  <a:srgbClr val="000000"/>
                </a:solidFill>
              </a:rPr>
              <a:t>Wagner e Berlioz ficaram impressionados com essas performances.</a:t>
            </a:r>
            <a:endParaRPr sz="2156">
              <a:solidFill>
                <a:srgbClr val="000000"/>
              </a:solidFill>
            </a:endParaRPr>
          </a:p>
          <a:p>
            <a:pPr indent="0" lvl="0" marL="0" rtl="0" algn="just">
              <a:lnSpc>
                <a:spcPct val="100000"/>
              </a:lnSpc>
              <a:spcBef>
                <a:spcPts val="0"/>
              </a:spcBef>
              <a:spcAft>
                <a:spcPts val="0"/>
              </a:spcAft>
              <a:buClr>
                <a:srgbClr val="000000"/>
              </a:buClr>
              <a:buFont typeface="Arial"/>
              <a:buNone/>
            </a:pPr>
            <a:r>
              <a:rPr lang="pt-BR" sz="2556">
                <a:solidFill>
                  <a:srgbClr val="000000"/>
                </a:solidFill>
              </a:rPr>
              <a:t>Poucas orquestras alemãs, mesmo as de grandes teatros, tinham esse rigor e disciplina de ensaios</a:t>
            </a:r>
            <a:r>
              <a:rPr lang="pt-BR">
                <a:solidFill>
                  <a:srgbClr val="000000"/>
                </a:solidFill>
              </a:rPr>
              <a:t>.</a:t>
            </a:r>
            <a:endParaRPr sz="14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idx="1" type="body"/>
          </p:nvPr>
        </p:nvSpPr>
        <p:spPr>
          <a:xfrm>
            <a:off x="311700" y="328300"/>
            <a:ext cx="8520600" cy="4240800"/>
          </a:xfrm>
          <a:prstGeom prst="rect">
            <a:avLst/>
          </a:prstGeom>
        </p:spPr>
        <p:txBody>
          <a:bodyPr anchorCtr="0" anchor="t" bIns="91425" lIns="91425" spcFirstLastPara="1" rIns="91425" wrap="square" tIns="91425">
            <a:noAutofit/>
          </a:bodyPr>
          <a:lstStyle/>
          <a:p>
            <a:pPr indent="-325755" lvl="0" marL="457200" rtl="0" algn="just">
              <a:lnSpc>
                <a:spcPct val="80000"/>
              </a:lnSpc>
              <a:spcBef>
                <a:spcPts val="0"/>
              </a:spcBef>
              <a:spcAft>
                <a:spcPts val="0"/>
              </a:spcAft>
              <a:buClr>
                <a:srgbClr val="000000"/>
              </a:buClr>
              <a:buSzPts val="1530"/>
              <a:buChar char="●"/>
            </a:pPr>
            <a:r>
              <a:rPr lang="pt-BR" sz="1629">
                <a:solidFill>
                  <a:srgbClr val="000000"/>
                </a:solidFill>
              </a:rPr>
              <a:t>Depois de Beethoven – ruptura no fornecimento de grandes obras orquestrais </a:t>
            </a:r>
            <a:r>
              <a:rPr lang="pt-BR" sz="1721">
                <a:solidFill>
                  <a:srgbClr val="000000"/>
                </a:solidFill>
              </a:rPr>
              <a:t>(exceção: Schubert e Medelssohn). </a:t>
            </a:r>
            <a:endParaRPr sz="1721">
              <a:solidFill>
                <a:srgbClr val="000000"/>
              </a:solidFill>
            </a:endParaRPr>
          </a:p>
          <a:p>
            <a:pPr indent="0" lvl="0" marL="0" rtl="0" algn="just">
              <a:lnSpc>
                <a:spcPct val="80000"/>
              </a:lnSpc>
              <a:spcBef>
                <a:spcPts val="0"/>
              </a:spcBef>
              <a:spcAft>
                <a:spcPts val="0"/>
              </a:spcAft>
              <a:buClr>
                <a:srgbClr val="000000"/>
              </a:buClr>
              <a:buSzPts val="935"/>
              <a:buFont typeface="Arial"/>
              <a:buNone/>
            </a:pPr>
            <a:r>
              <a:t/>
            </a:r>
            <a:endParaRPr sz="1721">
              <a:solidFill>
                <a:srgbClr val="000000"/>
              </a:solidFill>
            </a:endParaRPr>
          </a:p>
          <a:p>
            <a:pPr indent="-337940" lvl="0" marL="457200" rtl="0" algn="just">
              <a:lnSpc>
                <a:spcPct val="80000"/>
              </a:lnSpc>
              <a:spcBef>
                <a:spcPts val="0"/>
              </a:spcBef>
              <a:spcAft>
                <a:spcPts val="0"/>
              </a:spcAft>
              <a:buClr>
                <a:srgbClr val="000000"/>
              </a:buClr>
              <a:buSzPts val="1722"/>
              <a:buChar char="●"/>
            </a:pPr>
            <a:r>
              <a:rPr lang="pt-BR" sz="1721">
                <a:solidFill>
                  <a:srgbClr val="000000"/>
                </a:solidFill>
              </a:rPr>
              <a:t>Encomendas como da London Philarmonic Society (Spohr, Mendelssohn e, mais tarde, Dvorak) eram raras. </a:t>
            </a:r>
            <a:endParaRPr sz="1721">
              <a:solidFill>
                <a:srgbClr val="000000"/>
              </a:solidFill>
            </a:endParaRPr>
          </a:p>
          <a:p>
            <a:pPr indent="0" lvl="0" marL="0" rtl="0" algn="just">
              <a:lnSpc>
                <a:spcPct val="80000"/>
              </a:lnSpc>
              <a:spcBef>
                <a:spcPts val="0"/>
              </a:spcBef>
              <a:spcAft>
                <a:spcPts val="0"/>
              </a:spcAft>
              <a:buClr>
                <a:srgbClr val="000000"/>
              </a:buClr>
              <a:buSzPts val="935"/>
              <a:buFont typeface="Arial"/>
              <a:buNone/>
            </a:pPr>
            <a:r>
              <a:t/>
            </a:r>
            <a:endParaRPr sz="1721">
              <a:solidFill>
                <a:srgbClr val="000000"/>
              </a:solidFill>
            </a:endParaRPr>
          </a:p>
          <a:p>
            <a:pPr indent="-337940" lvl="0" marL="457200" rtl="0" algn="just">
              <a:lnSpc>
                <a:spcPct val="80000"/>
              </a:lnSpc>
              <a:spcBef>
                <a:spcPts val="0"/>
              </a:spcBef>
              <a:spcAft>
                <a:spcPts val="0"/>
              </a:spcAft>
              <a:buClr>
                <a:srgbClr val="000000"/>
              </a:buClr>
              <a:buSzPts val="1722"/>
              <a:buChar char="●"/>
            </a:pPr>
            <a:r>
              <a:rPr lang="pt-BR" sz="1721">
                <a:solidFill>
                  <a:srgbClr val="000000"/>
                </a:solidFill>
              </a:rPr>
              <a:t>Composições orquestrais exigiam tempo e esforço, mas propiciavam pouco retorno financeiro. Encomendas e publicações podiam dar certo alívio momentâneo.</a:t>
            </a:r>
            <a:endParaRPr sz="1721">
              <a:solidFill>
                <a:srgbClr val="000000"/>
              </a:solidFill>
            </a:endParaRPr>
          </a:p>
          <a:p>
            <a:pPr indent="0" lvl="0" marL="0" rtl="0" algn="just">
              <a:lnSpc>
                <a:spcPct val="80000"/>
              </a:lnSpc>
              <a:spcBef>
                <a:spcPts val="0"/>
              </a:spcBef>
              <a:spcAft>
                <a:spcPts val="0"/>
              </a:spcAft>
              <a:buClr>
                <a:srgbClr val="000000"/>
              </a:buClr>
              <a:buSzPts val="935"/>
              <a:buFont typeface="Arial"/>
              <a:buNone/>
            </a:pPr>
            <a:r>
              <a:t/>
            </a:r>
            <a:endParaRPr sz="1721">
              <a:solidFill>
                <a:srgbClr val="000000"/>
              </a:solidFill>
            </a:endParaRPr>
          </a:p>
          <a:p>
            <a:pPr indent="-337940" lvl="0" marL="457200" rtl="0" algn="just">
              <a:lnSpc>
                <a:spcPct val="80000"/>
              </a:lnSpc>
              <a:spcBef>
                <a:spcPts val="0"/>
              </a:spcBef>
              <a:spcAft>
                <a:spcPts val="0"/>
              </a:spcAft>
              <a:buClr>
                <a:srgbClr val="000000"/>
              </a:buClr>
              <a:buSzPts val="1722"/>
              <a:buChar char="●"/>
            </a:pPr>
            <a:r>
              <a:rPr lang="pt-BR" sz="1721">
                <a:solidFill>
                  <a:srgbClr val="000000"/>
                </a:solidFill>
              </a:rPr>
              <a:t>Poucos países garantiam dividendos por apresentação para os compositores. Resultado: compositores tinham que conservar eles mesmos o material e barganhar com teatros. </a:t>
            </a:r>
            <a:endParaRPr sz="1721">
              <a:solidFill>
                <a:srgbClr val="000000"/>
              </a:solidFill>
            </a:endParaRPr>
          </a:p>
          <a:p>
            <a:pPr indent="0" lvl="0" marL="457200" rtl="0" algn="just">
              <a:lnSpc>
                <a:spcPct val="80000"/>
              </a:lnSpc>
              <a:spcBef>
                <a:spcPts val="0"/>
              </a:spcBef>
              <a:spcAft>
                <a:spcPts val="0"/>
              </a:spcAft>
              <a:buNone/>
            </a:pPr>
            <a:r>
              <a:t/>
            </a:r>
            <a:endParaRPr sz="1721">
              <a:solidFill>
                <a:srgbClr val="000000"/>
              </a:solidFill>
            </a:endParaRPr>
          </a:p>
          <a:p>
            <a:pPr indent="-337940" lvl="0" marL="457200" rtl="0" algn="just">
              <a:lnSpc>
                <a:spcPct val="80000"/>
              </a:lnSpc>
              <a:spcBef>
                <a:spcPts val="0"/>
              </a:spcBef>
              <a:spcAft>
                <a:spcPts val="0"/>
              </a:spcAft>
              <a:buClr>
                <a:srgbClr val="000000"/>
              </a:buClr>
              <a:buSzPts val="1722"/>
              <a:buChar char="●"/>
            </a:pPr>
            <a:r>
              <a:rPr lang="pt-BR" sz="1721">
                <a:solidFill>
                  <a:srgbClr val="000000"/>
                </a:solidFill>
              </a:rPr>
              <a:t>Situação da ópera mais favorável – maior demanda – atenção da administração dos teatros – maiores cachês – direito nas performances em Paris</a:t>
            </a:r>
            <a:endParaRPr sz="1721">
              <a:solidFill>
                <a:srgbClr val="000000"/>
              </a:solidFill>
            </a:endParaRPr>
          </a:p>
          <a:p>
            <a:pPr indent="0" lvl="0" marL="457200" rtl="0" algn="just">
              <a:lnSpc>
                <a:spcPct val="80000"/>
              </a:lnSpc>
              <a:spcBef>
                <a:spcPts val="0"/>
              </a:spcBef>
              <a:spcAft>
                <a:spcPts val="0"/>
              </a:spcAft>
              <a:buNone/>
            </a:pPr>
            <a:r>
              <a:t/>
            </a:r>
            <a:endParaRPr sz="1381">
              <a:solidFill>
                <a:srgbClr val="000000"/>
              </a:solidFill>
            </a:endParaRPr>
          </a:p>
          <a:p>
            <a:pPr indent="-337940" lvl="0" marL="457200" rtl="0" algn="just">
              <a:lnSpc>
                <a:spcPct val="80000"/>
              </a:lnSpc>
              <a:spcBef>
                <a:spcPts val="0"/>
              </a:spcBef>
              <a:spcAft>
                <a:spcPts val="0"/>
              </a:spcAft>
              <a:buClr>
                <a:srgbClr val="000000"/>
              </a:buClr>
              <a:buSzPts val="1722"/>
              <a:buChar char="●"/>
            </a:pPr>
            <a:r>
              <a:rPr lang="pt-BR" sz="1721">
                <a:solidFill>
                  <a:srgbClr val="000000"/>
                </a:solidFill>
              </a:rPr>
              <a:t>Trabalhos mais ambiciosos são destinados à ópera por essas razõe</a:t>
            </a:r>
            <a:r>
              <a:rPr lang="pt-BR" sz="1721">
                <a:solidFill>
                  <a:srgbClr val="000000"/>
                </a:solidFill>
                <a:latin typeface="Calibri"/>
                <a:ea typeface="Calibri"/>
                <a:cs typeface="Calibri"/>
                <a:sym typeface="Calibri"/>
              </a:rPr>
              <a:t>s. </a:t>
            </a:r>
            <a:endParaRPr sz="1721">
              <a:solidFill>
                <a:srgbClr val="000000"/>
              </a:solidFill>
              <a:latin typeface="Calibri"/>
              <a:ea typeface="Calibri"/>
              <a:cs typeface="Calibri"/>
              <a:sym typeface="Calibri"/>
            </a:endParaRPr>
          </a:p>
          <a:p>
            <a:pPr indent="0" lvl="0" marL="0" rtl="0" algn="l">
              <a:lnSpc>
                <a:spcPct val="95000"/>
              </a:lnSpc>
              <a:spcBef>
                <a:spcPts val="0"/>
              </a:spcBef>
              <a:spcAft>
                <a:spcPts val="1200"/>
              </a:spcAft>
              <a:buSzPts val="935"/>
              <a:buNone/>
            </a:pPr>
            <a:r>
              <a:t/>
            </a:r>
            <a:endParaRPr sz="153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A orquestra da Ópera de Paris e o Ophicleide</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pt-BR" sz="2000">
                <a:solidFill>
                  <a:srgbClr val="000000"/>
                </a:solidFill>
                <a:highlight>
                  <a:srgbClr val="FFFFFF"/>
                </a:highlight>
              </a:rPr>
              <a:t>O oficleide é um instrumento de sopro inventado pelo francês Jean Hilaire Asté em 1817. </a:t>
            </a:r>
            <a:r>
              <a:rPr lang="pt-BR" sz="2000">
                <a:solidFill>
                  <a:srgbClr val="000000"/>
                </a:solidFill>
              </a:rPr>
              <a:t>Um instrumento</a:t>
            </a:r>
            <a:r>
              <a:rPr lang="pt-BR" sz="2000">
                <a:solidFill>
                  <a:srgbClr val="000000"/>
                </a:solidFill>
              </a:rPr>
              <a:t> não especialmente ágil e com a tendência de distorcer o som.  </a:t>
            </a:r>
            <a:endParaRPr sz="2000">
              <a:solidFill>
                <a:srgbClr val="000000"/>
              </a:solidFill>
            </a:endParaRPr>
          </a:p>
          <a:p>
            <a:pPr indent="0" lvl="0" marL="0" rtl="0" algn="just">
              <a:lnSpc>
                <a:spcPct val="100000"/>
              </a:lnSpc>
              <a:spcBef>
                <a:spcPts val="0"/>
              </a:spcBef>
              <a:spcAft>
                <a:spcPts val="0"/>
              </a:spcAft>
              <a:buNone/>
            </a:pPr>
            <a:r>
              <a:rPr b="1" lang="pt-BR" sz="2000">
                <a:solidFill>
                  <a:srgbClr val="000000"/>
                </a:solidFill>
              </a:rPr>
              <a:t>objetivo: </a:t>
            </a:r>
            <a:r>
              <a:rPr lang="pt-BR" sz="2000">
                <a:solidFill>
                  <a:srgbClr val="000000"/>
                </a:solidFill>
              </a:rPr>
              <a:t>dar mais volume aos graves quando fagotes e contrafagotes não davam conta.</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a:p>
            <a:pPr indent="0" lvl="0" marL="0" rtl="0" algn="ctr">
              <a:lnSpc>
                <a:spcPct val="100000"/>
              </a:lnSpc>
              <a:spcBef>
                <a:spcPts val="0"/>
              </a:spcBef>
              <a:spcAft>
                <a:spcPts val="0"/>
              </a:spcAft>
              <a:buNone/>
            </a:pPr>
            <a:r>
              <a:rPr i="1" lang="pt-BR" sz="2000">
                <a:solidFill>
                  <a:srgbClr val="000000"/>
                </a:solidFill>
              </a:rPr>
              <a:t>S</a:t>
            </a:r>
            <a:r>
              <a:rPr i="1" lang="pt-BR" sz="2000">
                <a:solidFill>
                  <a:srgbClr val="000000"/>
                </a:solidFill>
              </a:rPr>
              <a:t>olos de ophicleide seriam como um touro que entra na sala de estar para brincar </a:t>
            </a:r>
            <a:r>
              <a:rPr i="1" lang="pt-BR" sz="1600">
                <a:solidFill>
                  <a:srgbClr val="000000"/>
                </a:solidFill>
              </a:rPr>
              <a:t>(Berlioz - </a:t>
            </a:r>
            <a:r>
              <a:rPr lang="pt-BR" sz="1600">
                <a:solidFill>
                  <a:srgbClr val="000000"/>
                </a:solidFill>
              </a:rPr>
              <a:t>Tratado sobre a moderna orquestração, 1842)</a:t>
            </a:r>
            <a:endParaRPr i="1" sz="1600">
              <a:solidFill>
                <a:srgbClr val="000000"/>
              </a:solidFill>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Font typeface="Arial"/>
              <a:buNone/>
            </a:pPr>
            <a:r>
              <a:t/>
            </a:r>
            <a:endParaRPr sz="200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Carl Maria von Weber</a:t>
            </a:r>
            <a:endParaRPr/>
          </a:p>
        </p:txBody>
      </p:sp>
      <p:sp>
        <p:nvSpPr>
          <p:cNvPr id="244" name="Google Shape;244;p42"/>
          <p:cNvSpPr txBox="1"/>
          <p:nvPr>
            <p:ph idx="1" type="body"/>
          </p:nvPr>
        </p:nvSpPr>
        <p:spPr>
          <a:xfrm>
            <a:off x="311700" y="1266325"/>
            <a:ext cx="5679900" cy="3302700"/>
          </a:xfrm>
          <a:prstGeom prst="rect">
            <a:avLst/>
          </a:prstGeom>
        </p:spPr>
        <p:txBody>
          <a:bodyPr anchorCtr="0" anchor="t" bIns="91425" lIns="91425" spcFirstLastPara="1" rIns="91425" wrap="square" tIns="91425">
            <a:normAutofit fontScale="77500" lnSpcReduction="20000"/>
          </a:bodyPr>
          <a:lstStyle/>
          <a:p>
            <a:pPr indent="0" lvl="0" marL="63500" marR="152400" rtl="0" algn="just">
              <a:lnSpc>
                <a:spcPct val="120000"/>
              </a:lnSpc>
              <a:spcBef>
                <a:spcPts val="0"/>
              </a:spcBef>
              <a:spcAft>
                <a:spcPts val="0"/>
              </a:spcAft>
              <a:buNone/>
            </a:pPr>
            <a:r>
              <a:t/>
            </a:r>
            <a:endParaRPr sz="1179">
              <a:solidFill>
                <a:srgbClr val="5F6368"/>
              </a:solidFill>
              <a:highlight>
                <a:srgbClr val="FFFFFF"/>
              </a:highlight>
            </a:endParaRPr>
          </a:p>
          <a:p>
            <a:pPr indent="0" lvl="0" marL="0" rtl="0" algn="just">
              <a:lnSpc>
                <a:spcPct val="100000"/>
              </a:lnSpc>
              <a:spcBef>
                <a:spcPts val="0"/>
              </a:spcBef>
              <a:spcAft>
                <a:spcPts val="0"/>
              </a:spcAft>
              <a:buClr>
                <a:srgbClr val="000000"/>
              </a:buClr>
              <a:buFont typeface="Arial"/>
              <a:buNone/>
            </a:pPr>
            <a:r>
              <a:rPr lang="pt-BR" sz="1929">
                <a:solidFill>
                  <a:srgbClr val="000000"/>
                </a:solidFill>
              </a:rPr>
              <a:t>Até</a:t>
            </a:r>
            <a:r>
              <a:rPr lang="pt-BR" sz="1929">
                <a:solidFill>
                  <a:srgbClr val="000000"/>
                </a:solidFill>
              </a:rPr>
              <a:t> 1813, todo seu ganho era proveniente de turnês como virtuose do piano.</a:t>
            </a:r>
            <a:endParaRPr sz="1529">
              <a:solidFill>
                <a:srgbClr val="000000"/>
              </a:solidFill>
            </a:endParaRPr>
          </a:p>
          <a:p>
            <a:pPr indent="0" lvl="0" marL="0" rtl="0" algn="just">
              <a:lnSpc>
                <a:spcPct val="100000"/>
              </a:lnSpc>
              <a:spcBef>
                <a:spcPts val="0"/>
              </a:spcBef>
              <a:spcAft>
                <a:spcPts val="0"/>
              </a:spcAft>
              <a:buNone/>
            </a:pPr>
            <a:r>
              <a:rPr lang="pt-BR" sz="1929">
                <a:solidFill>
                  <a:srgbClr val="000000"/>
                </a:solidFill>
              </a:rPr>
              <a:t>Muitas viagens levando suas obras para serem interpretadas por orquestras profissionais ou amadoras – estabeleceram sua reputação.</a:t>
            </a:r>
            <a:endParaRPr sz="1929">
              <a:solidFill>
                <a:srgbClr val="000000"/>
              </a:solidFill>
            </a:endParaRPr>
          </a:p>
          <a:p>
            <a:pPr indent="0" lvl="0" marL="0" rtl="0" algn="just">
              <a:lnSpc>
                <a:spcPct val="100000"/>
              </a:lnSpc>
              <a:spcBef>
                <a:spcPts val="0"/>
              </a:spcBef>
              <a:spcAft>
                <a:spcPts val="0"/>
              </a:spcAft>
              <a:buClr>
                <a:srgbClr val="000000"/>
              </a:buClr>
              <a:buFont typeface="Arial"/>
              <a:buNone/>
            </a:pPr>
            <a:r>
              <a:t/>
            </a:r>
            <a:endParaRPr sz="1929">
              <a:solidFill>
                <a:srgbClr val="000000"/>
              </a:solidFill>
            </a:endParaRPr>
          </a:p>
          <a:p>
            <a:pPr indent="0" lvl="0" marL="0" rtl="0" algn="just">
              <a:lnSpc>
                <a:spcPct val="100000"/>
              </a:lnSpc>
              <a:spcBef>
                <a:spcPts val="0"/>
              </a:spcBef>
              <a:spcAft>
                <a:spcPts val="0"/>
              </a:spcAft>
              <a:buNone/>
            </a:pPr>
            <a:r>
              <a:rPr lang="pt-BR" sz="1929">
                <a:solidFill>
                  <a:srgbClr val="000000"/>
                </a:solidFill>
              </a:rPr>
              <a:t>Obras: </a:t>
            </a:r>
            <a:endParaRPr sz="1929">
              <a:solidFill>
                <a:srgbClr val="000000"/>
              </a:solidFill>
            </a:endParaRPr>
          </a:p>
          <a:p>
            <a:pPr indent="-323532" lvl="0" marL="457200" rtl="0" algn="just">
              <a:lnSpc>
                <a:spcPct val="100000"/>
              </a:lnSpc>
              <a:spcBef>
                <a:spcPts val="0"/>
              </a:spcBef>
              <a:spcAft>
                <a:spcPts val="0"/>
              </a:spcAft>
              <a:buClr>
                <a:srgbClr val="000000"/>
              </a:buClr>
              <a:buSzPct val="100000"/>
              <a:buChar char="●"/>
            </a:pPr>
            <a:r>
              <a:rPr lang="pt-BR" sz="1929">
                <a:solidFill>
                  <a:srgbClr val="000000"/>
                </a:solidFill>
              </a:rPr>
              <a:t>Konsertstück para piano e orquestra</a:t>
            </a:r>
            <a:endParaRPr sz="1929">
              <a:solidFill>
                <a:srgbClr val="000000"/>
              </a:solidFill>
            </a:endParaRPr>
          </a:p>
          <a:p>
            <a:pPr indent="-323532" lvl="0" marL="457200" rtl="0" algn="just">
              <a:lnSpc>
                <a:spcPct val="100000"/>
              </a:lnSpc>
              <a:spcBef>
                <a:spcPts val="0"/>
              </a:spcBef>
              <a:spcAft>
                <a:spcPts val="0"/>
              </a:spcAft>
              <a:buClr>
                <a:srgbClr val="000000"/>
              </a:buClr>
              <a:buSzPct val="100000"/>
              <a:buChar char="●"/>
            </a:pPr>
            <a:r>
              <a:rPr lang="pt-BR" sz="1929">
                <a:solidFill>
                  <a:srgbClr val="000000"/>
                </a:solidFill>
              </a:rPr>
              <a:t>Concertino e Concertos para Clarinete com Heinrich Bärmann </a:t>
            </a:r>
            <a:endParaRPr sz="1929">
              <a:solidFill>
                <a:srgbClr val="000000"/>
              </a:solidFill>
            </a:endParaRPr>
          </a:p>
          <a:p>
            <a:pPr indent="0" lvl="0" marL="457200" rtl="0" algn="just">
              <a:lnSpc>
                <a:spcPct val="100000"/>
              </a:lnSpc>
              <a:spcBef>
                <a:spcPts val="0"/>
              </a:spcBef>
              <a:spcAft>
                <a:spcPts val="0"/>
              </a:spcAft>
              <a:buNone/>
            </a:pPr>
            <a:r>
              <a:t/>
            </a:r>
            <a:endParaRPr sz="1929">
              <a:solidFill>
                <a:srgbClr val="000000"/>
              </a:solidFill>
            </a:endParaRPr>
          </a:p>
          <a:p>
            <a:pPr indent="0" lvl="0" marL="0" rtl="0" algn="just">
              <a:lnSpc>
                <a:spcPct val="100000"/>
              </a:lnSpc>
              <a:spcBef>
                <a:spcPts val="0"/>
              </a:spcBef>
              <a:spcAft>
                <a:spcPts val="0"/>
              </a:spcAft>
              <a:buClr>
                <a:srgbClr val="000000"/>
              </a:buClr>
              <a:buFont typeface="Arial"/>
              <a:buNone/>
            </a:pPr>
            <a:r>
              <a:rPr b="1" lang="pt-BR" sz="1929">
                <a:solidFill>
                  <a:srgbClr val="000000"/>
                </a:solidFill>
              </a:rPr>
              <a:t>1813-</a:t>
            </a:r>
            <a:r>
              <a:rPr lang="pt-BR" sz="1929">
                <a:solidFill>
                  <a:srgbClr val="000000"/>
                </a:solidFill>
              </a:rPr>
              <a:t> assumiu o cargo de Mestre de Capela na Ópera de Praga e, a partir daí, passa a dedicar-se à ópera alemã, consolidando seu estilo revolucionário nacionalista. </a:t>
            </a:r>
            <a:endParaRPr sz="1529">
              <a:solidFill>
                <a:srgbClr val="000000"/>
              </a:solidFill>
            </a:endParaRPr>
          </a:p>
          <a:p>
            <a:pPr indent="0" lvl="0" marL="0" rtl="0" algn="l">
              <a:spcBef>
                <a:spcPts val="0"/>
              </a:spcBef>
              <a:spcAft>
                <a:spcPts val="1200"/>
              </a:spcAft>
              <a:buNone/>
            </a:pPr>
            <a:r>
              <a:t/>
            </a:r>
            <a:endParaRPr/>
          </a:p>
        </p:txBody>
      </p:sp>
      <p:pic>
        <p:nvPicPr>
          <p:cNvPr id="245" name="Google Shape;245;p42"/>
          <p:cNvPicPr preferRelativeResize="0"/>
          <p:nvPr/>
        </p:nvPicPr>
        <p:blipFill>
          <a:blip r:embed="rId3">
            <a:alphaModFix/>
          </a:blip>
          <a:stretch>
            <a:fillRect/>
          </a:stretch>
        </p:blipFill>
        <p:spPr>
          <a:xfrm>
            <a:off x="6235050" y="1096301"/>
            <a:ext cx="2137063" cy="3302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A concerto in one movement for Piano and Orchestra by Carl Maria von Weber, with a programme as explained at the premiere by Weber's pupil Julius Benedict:&#10;&#10;0:00 (F minor; Larghetto affetuoso): &quot;A châtelaine sits alone on her balcony, gazing off in the distance. Her knight has gone on a Crusade to the Holy Land. Years have passed, battles have been fought; is he still alive? Will she ever see him again?&quot;&#10;9:55 (F minor; Allegro passionato): &quot;Her excited imagination summons a vision of her noble husband lying wounded and forsaken on the battlefield. Could she not fly to his side and die with him? She falls back, unconscious. Then from the distance comes the sound of a trumpet. There in the forest something flashes in the sunlight as it comes nearer and nearer&quot;&#10;10:31 (C major: Tempo di marcia): &quot;Knights and squires, with the Crusaders' cross and banners waving, are acclaimed by the crowd. And there her husband is among them! She sinks into his arms.&quot;&#10;12:53 (F major, Presto gioioso): &quot;Happiness without end! The woods and waves sing a song of love, while a thousand voices proclaim its victory&quot;.&#10;&#10;Performer(s): Pianist: Alfred Brendel, conductor: Claudio Abbado, orchestra: London Symphony Orchestra - recording: https://www.youtube.com/watch?v=2VgpqpT4qM4" id="250" name="Google Shape;250;p43" title="Carl Maria von Weber - Konzertstück, Op 79. {w/ Full Score.}">
            <a:hlinkClick r:id="rId3"/>
          </p:cNvPr>
          <p:cNvPicPr preferRelativeResize="0"/>
          <p:nvPr/>
        </p:nvPicPr>
        <p:blipFill>
          <a:blip r:embed="rId4">
            <a:alphaModFix/>
          </a:blip>
          <a:stretch>
            <a:fillRect/>
          </a:stretch>
        </p:blipFill>
        <p:spPr>
          <a:xfrm>
            <a:off x="590150" y="357625"/>
            <a:ext cx="8096350" cy="4074575"/>
          </a:xfrm>
          <a:prstGeom prst="rect">
            <a:avLst/>
          </a:prstGeom>
          <a:noFill/>
          <a:ln>
            <a:noFill/>
          </a:ln>
        </p:spPr>
      </p:pic>
      <p:sp>
        <p:nvSpPr>
          <p:cNvPr id="251" name="Google Shape;251;p43"/>
          <p:cNvSpPr txBox="1"/>
          <p:nvPr/>
        </p:nvSpPr>
        <p:spPr>
          <a:xfrm>
            <a:off x="2079300" y="4541600"/>
            <a:ext cx="5471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Open Sans"/>
                <a:ea typeface="Open Sans"/>
                <a:cs typeface="Open Sans"/>
                <a:sym typeface="Open Sans"/>
              </a:rPr>
              <a:t>Weber - </a:t>
            </a:r>
            <a:r>
              <a:rPr lang="pt-BR" sz="1800">
                <a:latin typeface="Calibri"/>
                <a:ea typeface="Calibri"/>
                <a:cs typeface="Calibri"/>
                <a:sym typeface="Calibri"/>
              </a:rPr>
              <a:t> Konsertstück para piano e orquestra</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idx="1" type="body"/>
          </p:nvPr>
        </p:nvSpPr>
        <p:spPr>
          <a:xfrm>
            <a:off x="311700" y="506150"/>
            <a:ext cx="8520600" cy="4062900"/>
          </a:xfrm>
          <a:prstGeom prst="rect">
            <a:avLst/>
          </a:prstGeom>
        </p:spPr>
        <p:txBody>
          <a:bodyPr anchorCtr="0" anchor="t" bIns="91425" lIns="91425" spcFirstLastPara="1" rIns="91425" wrap="square" tIns="91425">
            <a:normAutofit fontScale="92500" lnSpcReduction="20000"/>
          </a:bodyPr>
          <a:lstStyle/>
          <a:p>
            <a:pPr indent="-346075" lvl="0" marL="457200" rtl="0" algn="just">
              <a:lnSpc>
                <a:spcPct val="100000"/>
              </a:lnSpc>
              <a:spcBef>
                <a:spcPts val="0"/>
              </a:spcBef>
              <a:spcAft>
                <a:spcPts val="0"/>
              </a:spcAft>
              <a:buClr>
                <a:srgbClr val="000000"/>
              </a:buClr>
              <a:buSzPct val="100000"/>
              <a:buChar char="●"/>
            </a:pPr>
            <a:r>
              <a:rPr lang="pt-BR" sz="2000">
                <a:solidFill>
                  <a:srgbClr val="000000"/>
                </a:solidFill>
              </a:rPr>
              <a:t>Weber: orquestra e melodias - originais e inteiramente características.</a:t>
            </a:r>
            <a:endParaRPr sz="1400">
              <a:solidFill>
                <a:srgbClr val="000000"/>
              </a:solidFill>
            </a:endParaRPr>
          </a:p>
          <a:p>
            <a:pPr indent="-346075" lvl="0" marL="457200" rtl="0" algn="just">
              <a:lnSpc>
                <a:spcPct val="100000"/>
              </a:lnSpc>
              <a:spcBef>
                <a:spcPts val="0"/>
              </a:spcBef>
              <a:spcAft>
                <a:spcPts val="0"/>
              </a:spcAft>
              <a:buClr>
                <a:srgbClr val="000000"/>
              </a:buClr>
              <a:buSzPct val="100000"/>
              <a:buChar char="●"/>
            </a:pPr>
            <a:r>
              <a:rPr lang="pt-BR" sz="2000">
                <a:solidFill>
                  <a:srgbClr val="000000"/>
                </a:solidFill>
              </a:rPr>
              <a:t>Fascinado por madeiras – concertos e concertino para clarinete, duas obras para fagote e orquestra, concertino para trompa</a:t>
            </a:r>
            <a:endParaRPr sz="1400">
              <a:solidFill>
                <a:srgbClr val="000000"/>
              </a:solidFill>
            </a:endParaRPr>
          </a:p>
          <a:p>
            <a:pPr indent="-346075" lvl="0" marL="457200" rtl="0" algn="just">
              <a:lnSpc>
                <a:spcPct val="100000"/>
              </a:lnSpc>
              <a:spcBef>
                <a:spcPts val="0"/>
              </a:spcBef>
              <a:spcAft>
                <a:spcPts val="0"/>
              </a:spcAft>
              <a:buClr>
                <a:srgbClr val="000000"/>
              </a:buClr>
              <a:buSzPct val="100000"/>
              <a:buChar char="●"/>
            </a:pPr>
            <a:r>
              <a:rPr lang="pt-BR" sz="2000">
                <a:solidFill>
                  <a:srgbClr val="000000"/>
                </a:solidFill>
              </a:rPr>
              <a:t>Maior destaque – ópera despertou especialmente sua imaginação</a:t>
            </a:r>
            <a:endParaRPr sz="1400">
              <a:solidFill>
                <a:srgbClr val="000000"/>
              </a:solidFill>
            </a:endParaRPr>
          </a:p>
          <a:p>
            <a:pPr indent="-346075" lvl="0" marL="457200" rtl="0" algn="just">
              <a:lnSpc>
                <a:spcPct val="100000"/>
              </a:lnSpc>
              <a:spcBef>
                <a:spcPts val="0"/>
              </a:spcBef>
              <a:spcAft>
                <a:spcPts val="0"/>
              </a:spcAft>
              <a:buClr>
                <a:srgbClr val="000000"/>
              </a:buClr>
              <a:buSzPct val="100000"/>
              <a:buChar char="●"/>
            </a:pPr>
            <a:r>
              <a:rPr b="1" lang="pt-BR" sz="2000">
                <a:solidFill>
                  <a:srgbClr val="000000"/>
                </a:solidFill>
              </a:rPr>
              <a:t>Der Freischütz </a:t>
            </a:r>
            <a:r>
              <a:rPr lang="pt-BR" sz="2000">
                <a:solidFill>
                  <a:srgbClr val="000000"/>
                </a:solidFill>
              </a:rPr>
              <a:t>– ópera que se inspira em contos folclóricos alemães e nas vívidas qualidades imaginativas do novo Romantismo Alemão do século XIX, se passa em uma atmosfera de florestas, montanhas e abismos rochosos em que as forças do bem e do mal em um tipo de estilo de pantomima existem – resultado de retratar lendas lendas folclóricas com seriedade artística.</a:t>
            </a:r>
            <a:endParaRPr sz="1400">
              <a:solidFill>
                <a:srgbClr val="000000"/>
              </a:solidFill>
            </a:endParaRPr>
          </a:p>
          <a:p>
            <a:pPr indent="-346075" lvl="0" marL="457200" rtl="0" algn="just">
              <a:lnSpc>
                <a:spcPct val="100000"/>
              </a:lnSpc>
              <a:spcBef>
                <a:spcPts val="0"/>
              </a:spcBef>
              <a:spcAft>
                <a:spcPts val="0"/>
              </a:spcAft>
              <a:buClr>
                <a:srgbClr val="000000"/>
              </a:buClr>
              <a:buSzPct val="100000"/>
              <a:buChar char="●"/>
            </a:pPr>
            <a:r>
              <a:rPr lang="pt-BR" sz="2000">
                <a:solidFill>
                  <a:srgbClr val="000000"/>
                </a:solidFill>
              </a:rPr>
              <a:t>Sonoridades incomuns: Leise, leise, fromme weise – violinos em quatro vozes com viola como baixo. </a:t>
            </a:r>
            <a:endParaRPr sz="1400">
              <a:solidFill>
                <a:srgbClr val="000000"/>
              </a:solidFill>
            </a:endParaRPr>
          </a:p>
          <a:p>
            <a:pPr indent="-346075" lvl="0" marL="457200" rtl="0" algn="just">
              <a:lnSpc>
                <a:spcPct val="100000"/>
              </a:lnSpc>
              <a:spcBef>
                <a:spcPts val="0"/>
              </a:spcBef>
              <a:spcAft>
                <a:spcPts val="0"/>
              </a:spcAft>
              <a:buClr>
                <a:srgbClr val="000000"/>
              </a:buClr>
              <a:buSzPct val="100000"/>
              <a:buChar char="●"/>
            </a:pPr>
            <a:r>
              <a:rPr lang="pt-BR" sz="2000">
                <a:solidFill>
                  <a:srgbClr val="000000"/>
                </a:solidFill>
              </a:rPr>
              <a:t>Tempestade na floresta na abertura de Der Freischütz: acordes de trombone no baixo, tremolando nas cordas, frases líricas nos clarinetes; dinâmicas diferentes em cada parte. (P. 105). </a:t>
            </a:r>
            <a:r>
              <a:rPr i="1" lang="pt-BR" sz="2000">
                <a:solidFill>
                  <a:srgbClr val="000000"/>
                </a:solidFill>
              </a:rPr>
              <a:t>“Ele está, assim por dizer, tentando conseguir o efeito das árvores e do vento como se eles tocassem instrumentos musicais, para extrair sua música diretamente deles”. </a:t>
            </a:r>
            <a:endParaRPr i="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idx="1" type="body"/>
          </p:nvPr>
        </p:nvSpPr>
        <p:spPr>
          <a:xfrm>
            <a:off x="1816450" y="4230725"/>
            <a:ext cx="5998800" cy="598800"/>
          </a:xfrm>
          <a:prstGeom prst="rect">
            <a:avLst/>
          </a:prstGeom>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None/>
            </a:pPr>
            <a:r>
              <a:rPr b="1" lang="pt-BR" sz="2300">
                <a:solidFill>
                  <a:srgbClr val="0F0F0F"/>
                </a:solidFill>
                <a:highlight>
                  <a:srgbClr val="FFFFFF"/>
                </a:highlight>
                <a:latin typeface="Open Sans"/>
                <a:ea typeface="Open Sans"/>
                <a:cs typeface="Open Sans"/>
                <a:sym typeface="Open Sans"/>
              </a:rPr>
              <a:t>Der Freischutz - Carl Maria Von Weber</a:t>
            </a:r>
            <a:endParaRPr b="1" sz="2300">
              <a:solidFill>
                <a:srgbClr val="0F0F0F"/>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p:txBody>
      </p:sp>
      <p:pic>
        <p:nvPicPr>
          <p:cNvPr id="262" name="Google Shape;262;p45" title="Der Freischutz Carl Maria Von Weber">
            <a:hlinkClick r:id="rId3"/>
          </p:cNvPr>
          <p:cNvPicPr preferRelativeResize="0"/>
          <p:nvPr/>
        </p:nvPicPr>
        <p:blipFill>
          <a:blip r:embed="rId4">
            <a:alphaModFix/>
          </a:blip>
          <a:stretch>
            <a:fillRect/>
          </a:stretch>
        </p:blipFill>
        <p:spPr>
          <a:xfrm>
            <a:off x="673500" y="152400"/>
            <a:ext cx="7797000" cy="407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Gioachino Rossini</a:t>
            </a:r>
            <a:endParaRPr/>
          </a:p>
        </p:txBody>
      </p:sp>
      <p:sp>
        <p:nvSpPr>
          <p:cNvPr id="268" name="Google Shape;268;p46"/>
          <p:cNvSpPr txBox="1"/>
          <p:nvPr>
            <p:ph idx="1" type="body"/>
          </p:nvPr>
        </p:nvSpPr>
        <p:spPr>
          <a:xfrm>
            <a:off x="311700" y="1266325"/>
            <a:ext cx="7047900" cy="3302700"/>
          </a:xfrm>
          <a:prstGeom prst="rect">
            <a:avLst/>
          </a:prstGeom>
        </p:spPr>
        <p:txBody>
          <a:bodyPr anchorCtr="0" anchor="t" bIns="91425" lIns="91425" spcFirstLastPara="1" rIns="91425" wrap="square" tIns="91425">
            <a:normAutofit fontScale="70000" lnSpcReduction="10000"/>
          </a:bodyPr>
          <a:lstStyle/>
          <a:p>
            <a:pPr indent="-308610" lvl="0" marL="457200" rtl="0" algn="just">
              <a:lnSpc>
                <a:spcPct val="100000"/>
              </a:lnSpc>
              <a:spcBef>
                <a:spcPts val="0"/>
              </a:spcBef>
              <a:spcAft>
                <a:spcPts val="0"/>
              </a:spcAft>
              <a:buSzPct val="128571"/>
              <a:buChar char="●"/>
            </a:pPr>
            <a:r>
              <a:rPr lang="pt-BR">
                <a:solidFill>
                  <a:srgbClr val="000000"/>
                </a:solidFill>
              </a:rPr>
              <a:t>Super Star da ópera.</a:t>
            </a:r>
            <a:endParaRPr sz="1400">
              <a:solidFill>
                <a:srgbClr val="000000"/>
              </a:solidFill>
            </a:endParaRPr>
          </a:p>
          <a:p>
            <a:pPr indent="0" lvl="0" marL="457200" rtl="0" algn="just">
              <a:lnSpc>
                <a:spcPct val="100000"/>
              </a:lnSpc>
              <a:spcBef>
                <a:spcPts val="0"/>
              </a:spcBef>
              <a:spcAft>
                <a:spcPts val="0"/>
              </a:spcAft>
              <a:buNone/>
            </a:pPr>
            <a:r>
              <a:rPr lang="pt-BR">
                <a:solidFill>
                  <a:srgbClr val="000000"/>
                </a:solidFill>
              </a:rPr>
              <a:t>Ressaca das guerras napoleônicas e censura nos países de língua alemã depois de 1815 – nenhum assunto mais sério era encorajado. </a:t>
            </a:r>
            <a:endParaRPr>
              <a:solidFill>
                <a:srgbClr val="000000"/>
              </a:solidFill>
            </a:endParaRPr>
          </a:p>
          <a:p>
            <a:pPr indent="0" lvl="0" marL="457200" rtl="0" algn="just">
              <a:lnSpc>
                <a:spcPct val="100000"/>
              </a:lnSpc>
              <a:spcBef>
                <a:spcPts val="0"/>
              </a:spcBef>
              <a:spcAft>
                <a:spcPts val="0"/>
              </a:spcAft>
              <a:buNone/>
            </a:pPr>
            <a:r>
              <a:t/>
            </a:r>
            <a:endParaRPr>
              <a:solidFill>
                <a:srgbClr val="000000"/>
              </a:solidFill>
            </a:endParaRPr>
          </a:p>
          <a:p>
            <a:pPr indent="-308610" lvl="0" marL="457200" rtl="0" algn="just">
              <a:lnSpc>
                <a:spcPct val="100000"/>
              </a:lnSpc>
              <a:spcBef>
                <a:spcPts val="0"/>
              </a:spcBef>
              <a:spcAft>
                <a:spcPts val="0"/>
              </a:spcAft>
              <a:buClr>
                <a:srgbClr val="000000"/>
              </a:buClr>
              <a:buSzPct val="100000"/>
              <a:buChar char="●"/>
            </a:pPr>
            <a:r>
              <a:rPr lang="pt-BR">
                <a:solidFill>
                  <a:srgbClr val="000000"/>
                </a:solidFill>
              </a:rPr>
              <a:t>Obras brilhantemente escritas para ótimos cantores e sem nenhuma temática controversa cativaram as mais importantes casas de ópera. Particularmente grande sucesso em Viena, Londres, e Paris (Teatro Italiano e Ópera de Paris – Académie Royale Francaise, moldando-se ao idiossincrática gosto francês). </a:t>
            </a:r>
            <a:endParaRPr>
              <a:solidFill>
                <a:srgbClr val="000000"/>
              </a:solidFill>
            </a:endParaRPr>
          </a:p>
          <a:p>
            <a:pPr indent="0" lvl="0" marL="0" rtl="0" algn="just">
              <a:lnSpc>
                <a:spcPct val="100000"/>
              </a:lnSpc>
              <a:spcBef>
                <a:spcPts val="0"/>
              </a:spcBef>
              <a:spcAft>
                <a:spcPts val="0"/>
              </a:spcAft>
              <a:buNone/>
            </a:pPr>
            <a:r>
              <a:t/>
            </a:r>
            <a:endParaRPr>
              <a:solidFill>
                <a:srgbClr val="000000"/>
              </a:solidFill>
            </a:endParaRPr>
          </a:p>
          <a:p>
            <a:pPr indent="-308610" lvl="0" marL="457200" rtl="0" algn="just">
              <a:lnSpc>
                <a:spcPct val="100000"/>
              </a:lnSpc>
              <a:spcBef>
                <a:spcPts val="0"/>
              </a:spcBef>
              <a:spcAft>
                <a:spcPts val="0"/>
              </a:spcAft>
              <a:buClr>
                <a:srgbClr val="000000"/>
              </a:buClr>
              <a:buSzPct val="100000"/>
              <a:buChar char="●"/>
            </a:pPr>
            <a:r>
              <a:rPr lang="pt-BR">
                <a:solidFill>
                  <a:srgbClr val="000000"/>
                </a:solidFill>
              </a:rPr>
              <a:t>Quase infalível noção do efeito teatral e um impecável talento para melodias vocais expressivas e elegantes.</a:t>
            </a:r>
            <a:endParaRPr>
              <a:solidFill>
                <a:srgbClr val="000000"/>
              </a:solidFill>
            </a:endParaRPr>
          </a:p>
          <a:p>
            <a:pPr indent="0" lvl="0" marL="457200" rtl="0" algn="just">
              <a:lnSpc>
                <a:spcPct val="100000"/>
              </a:lnSpc>
              <a:spcBef>
                <a:spcPts val="0"/>
              </a:spcBef>
              <a:spcAft>
                <a:spcPts val="0"/>
              </a:spcAft>
              <a:buNone/>
            </a:pPr>
            <a:r>
              <a:t/>
            </a:r>
            <a:endParaRPr>
              <a:solidFill>
                <a:srgbClr val="000000"/>
              </a:solidFill>
            </a:endParaRPr>
          </a:p>
          <a:p>
            <a:pPr indent="0" lvl="0" marL="457200" rtl="0" algn="just">
              <a:lnSpc>
                <a:spcPct val="100000"/>
              </a:lnSpc>
              <a:spcBef>
                <a:spcPts val="0"/>
              </a:spcBef>
              <a:spcAft>
                <a:spcPts val="0"/>
              </a:spcAft>
              <a:buNone/>
            </a:pPr>
            <a:r>
              <a:rPr b="1" lang="pt-BR">
                <a:solidFill>
                  <a:srgbClr val="000000"/>
                </a:solidFill>
              </a:rPr>
              <a:t>Contemporâneos:</a:t>
            </a:r>
            <a:r>
              <a:rPr lang="pt-BR">
                <a:solidFill>
                  <a:srgbClr val="000000"/>
                </a:solidFill>
              </a:rPr>
              <a:t> gênio seduzido e corrompido pelas tentações da orquestra. Novelista Stendhal, biógrafo e fã incondicional de Rossini: a partir de Tancredi, 1813, o autor deu demasiada atenção à orquestra. Lindas melodias que poderiam ser atribuídas aos cantores são desperdiçadas com os instrumentos; acompanhamentos orquestrais tornam-se cheios de invenção independente e demasiados detalhes, o que faz com que o público desvie a atenção dos cantores. </a:t>
            </a:r>
            <a:endParaRPr/>
          </a:p>
        </p:txBody>
      </p:sp>
      <p:pic>
        <p:nvPicPr>
          <p:cNvPr id="269" name="Google Shape;269;p46"/>
          <p:cNvPicPr preferRelativeResize="0"/>
          <p:nvPr/>
        </p:nvPicPr>
        <p:blipFill>
          <a:blip r:embed="rId3">
            <a:alphaModFix/>
          </a:blip>
          <a:stretch>
            <a:fillRect/>
          </a:stretch>
        </p:blipFill>
        <p:spPr>
          <a:xfrm>
            <a:off x="7359600" y="1409000"/>
            <a:ext cx="1649675" cy="2202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idx="1" type="body"/>
          </p:nvPr>
        </p:nvSpPr>
        <p:spPr>
          <a:xfrm>
            <a:off x="311700" y="273600"/>
            <a:ext cx="8388600" cy="4295400"/>
          </a:xfrm>
          <a:prstGeom prst="rect">
            <a:avLst/>
          </a:prstGeom>
        </p:spPr>
        <p:txBody>
          <a:bodyPr anchorCtr="0" anchor="t" bIns="91425" lIns="91425" spcFirstLastPara="1" rIns="91425" wrap="square" tIns="91425">
            <a:normAutofit fontScale="40000" lnSpcReduction="10000"/>
          </a:bodyPr>
          <a:lstStyle/>
          <a:p>
            <a:pPr indent="-305126" lvl="0" marL="457200" rtl="0" algn="just">
              <a:lnSpc>
                <a:spcPct val="100000"/>
              </a:lnSpc>
              <a:spcBef>
                <a:spcPts val="0"/>
              </a:spcBef>
              <a:spcAft>
                <a:spcPts val="0"/>
              </a:spcAft>
              <a:buClr>
                <a:srgbClr val="000000"/>
              </a:buClr>
              <a:buSzPct val="100000"/>
              <a:buChar char="●"/>
            </a:pPr>
            <a:r>
              <a:rPr lang="pt-BR" sz="3012">
                <a:solidFill>
                  <a:srgbClr val="000000"/>
                </a:solidFill>
              </a:rPr>
              <a:t>Schubert, 1817 – aberturas italianas influenciado por Rossini.</a:t>
            </a:r>
            <a:endParaRPr sz="2412">
              <a:solidFill>
                <a:srgbClr val="000000"/>
              </a:solidFill>
            </a:endParaRPr>
          </a:p>
          <a:p>
            <a:pPr indent="0" lvl="0" marL="0" rtl="0" algn="just">
              <a:lnSpc>
                <a:spcPct val="100000"/>
              </a:lnSpc>
              <a:spcBef>
                <a:spcPts val="0"/>
              </a:spcBef>
              <a:spcAft>
                <a:spcPts val="0"/>
              </a:spcAft>
              <a:buClr>
                <a:srgbClr val="000000"/>
              </a:buClr>
              <a:buFont typeface="Arial"/>
              <a:buNone/>
            </a:pPr>
            <a:r>
              <a:t/>
            </a:r>
            <a:endParaRPr sz="3012">
              <a:solidFill>
                <a:srgbClr val="000000"/>
              </a:solidFill>
            </a:endParaRPr>
          </a:p>
          <a:p>
            <a:pPr indent="-305126" lvl="0" marL="457200" rtl="0" algn="just">
              <a:lnSpc>
                <a:spcPct val="100000"/>
              </a:lnSpc>
              <a:spcBef>
                <a:spcPts val="0"/>
              </a:spcBef>
              <a:spcAft>
                <a:spcPts val="0"/>
              </a:spcAft>
              <a:buClr>
                <a:srgbClr val="000000"/>
              </a:buClr>
              <a:buSzPct val="100000"/>
              <a:buChar char="●"/>
            </a:pPr>
            <a:r>
              <a:rPr lang="pt-BR" sz="3012">
                <a:solidFill>
                  <a:srgbClr val="000000"/>
                </a:solidFill>
              </a:rPr>
              <a:t>Elisabetta, Regina d’Ingilterra, 1815 – Ópera do Teatro San Carlo de Nápoles – abandona recitativo seco </a:t>
            </a:r>
            <a:endParaRPr sz="3012">
              <a:solidFill>
                <a:srgbClr val="000000"/>
              </a:solidFill>
            </a:endParaRPr>
          </a:p>
          <a:p>
            <a:pPr indent="0" lvl="0" marL="457200" rtl="0" algn="just">
              <a:lnSpc>
                <a:spcPct val="100000"/>
              </a:lnSpc>
              <a:spcBef>
                <a:spcPts val="0"/>
              </a:spcBef>
              <a:spcAft>
                <a:spcPts val="0"/>
              </a:spcAft>
              <a:buNone/>
            </a:pPr>
            <a:r>
              <a:t/>
            </a:r>
            <a:endParaRPr sz="3012">
              <a:solidFill>
                <a:srgbClr val="000000"/>
              </a:solidFill>
            </a:endParaRPr>
          </a:p>
          <a:p>
            <a:pPr indent="0" lvl="0" marL="0" rtl="0" algn="just">
              <a:lnSpc>
                <a:spcPct val="100000"/>
              </a:lnSpc>
              <a:spcBef>
                <a:spcPts val="0"/>
              </a:spcBef>
              <a:spcAft>
                <a:spcPts val="0"/>
              </a:spcAft>
              <a:buClr>
                <a:srgbClr val="000000"/>
              </a:buClr>
              <a:buFont typeface="Arial"/>
              <a:buNone/>
            </a:pPr>
            <a:r>
              <a:rPr lang="pt-BR" sz="3012">
                <a:solidFill>
                  <a:srgbClr val="000000"/>
                </a:solidFill>
              </a:rPr>
              <a:t>Importância dada a Rossini para orquestra escandalizava conservatórios italianos – compensação: soberbas melodias para cantores altamente treinados e o controle absoluto do palco. </a:t>
            </a:r>
            <a:endParaRPr sz="2412">
              <a:solidFill>
                <a:srgbClr val="000000"/>
              </a:solidFill>
            </a:endParaRPr>
          </a:p>
          <a:p>
            <a:pPr indent="0" lvl="0" marL="0" rtl="0" algn="just">
              <a:lnSpc>
                <a:spcPct val="100000"/>
              </a:lnSpc>
              <a:spcBef>
                <a:spcPts val="0"/>
              </a:spcBef>
              <a:spcAft>
                <a:spcPts val="0"/>
              </a:spcAft>
              <a:buClr>
                <a:srgbClr val="000000"/>
              </a:buClr>
              <a:buFont typeface="Arial"/>
              <a:buNone/>
            </a:pPr>
            <a:r>
              <a:rPr lang="pt-BR" sz="3012">
                <a:solidFill>
                  <a:srgbClr val="000000"/>
                </a:solidFill>
              </a:rPr>
              <a:t>Revisão para Paris:</a:t>
            </a:r>
            <a:endParaRPr sz="2412">
              <a:solidFill>
                <a:srgbClr val="000000"/>
              </a:solidFill>
            </a:endParaRPr>
          </a:p>
          <a:p>
            <a:pPr indent="-235276" lvl="0" marL="285750" rtl="0" algn="just">
              <a:lnSpc>
                <a:spcPct val="100000"/>
              </a:lnSpc>
              <a:spcBef>
                <a:spcPts val="0"/>
              </a:spcBef>
              <a:spcAft>
                <a:spcPts val="0"/>
              </a:spcAft>
              <a:buClr>
                <a:srgbClr val="000000"/>
              </a:buClr>
              <a:buSzPct val="100000"/>
              <a:buFont typeface="Open Sans"/>
              <a:buChar char="-"/>
            </a:pPr>
            <a:r>
              <a:rPr lang="pt-BR" sz="3012">
                <a:solidFill>
                  <a:srgbClr val="000000"/>
                </a:solidFill>
              </a:rPr>
              <a:t>Maometto II (1820) – La Siége de Corinthe</a:t>
            </a:r>
            <a:endParaRPr sz="3012">
              <a:solidFill>
                <a:srgbClr val="000000"/>
              </a:solidFill>
            </a:endParaRPr>
          </a:p>
          <a:p>
            <a:pPr indent="-235276" lvl="0" marL="285750" rtl="0" algn="just">
              <a:lnSpc>
                <a:spcPct val="100000"/>
              </a:lnSpc>
              <a:spcBef>
                <a:spcPts val="0"/>
              </a:spcBef>
              <a:spcAft>
                <a:spcPts val="0"/>
              </a:spcAft>
              <a:buClr>
                <a:srgbClr val="000000"/>
              </a:buClr>
              <a:buSzPct val="100000"/>
              <a:buFont typeface="Open Sans"/>
              <a:buChar char="-"/>
            </a:pPr>
            <a:r>
              <a:rPr lang="pt-BR" sz="3012">
                <a:solidFill>
                  <a:srgbClr val="000000"/>
                </a:solidFill>
              </a:rPr>
              <a:t>Mose in Egitto (1818) – Moise </a:t>
            </a:r>
            <a:endParaRPr sz="3012">
              <a:solidFill>
                <a:srgbClr val="000000"/>
              </a:solidFill>
            </a:endParaRPr>
          </a:p>
          <a:p>
            <a:pPr indent="0" lvl="0" marL="457200" rtl="0" algn="just">
              <a:lnSpc>
                <a:spcPct val="100000"/>
              </a:lnSpc>
              <a:spcBef>
                <a:spcPts val="0"/>
              </a:spcBef>
              <a:spcAft>
                <a:spcPts val="0"/>
              </a:spcAft>
              <a:buNone/>
            </a:pPr>
            <a:r>
              <a:t/>
            </a:r>
            <a:endParaRPr sz="3012">
              <a:solidFill>
                <a:srgbClr val="000000"/>
              </a:solidFill>
            </a:endParaRPr>
          </a:p>
          <a:p>
            <a:pPr indent="-305126" lvl="0" marL="457200" rtl="0" algn="just">
              <a:lnSpc>
                <a:spcPct val="100000"/>
              </a:lnSpc>
              <a:spcBef>
                <a:spcPts val="0"/>
              </a:spcBef>
              <a:spcAft>
                <a:spcPts val="0"/>
              </a:spcAft>
              <a:buClr>
                <a:srgbClr val="000000"/>
              </a:buClr>
              <a:buSzPct val="100000"/>
              <a:buChar char="●"/>
            </a:pPr>
            <a:r>
              <a:rPr lang="pt-BR" sz="3012">
                <a:solidFill>
                  <a:srgbClr val="000000"/>
                </a:solidFill>
              </a:rPr>
              <a:t>Incrementou o poder  dos coros e elaborou a orquestração – a Orquestra da Ópera de Paris estava melhor equipada – melhor que qualquer orquestra com a qual ele já havia trabalhado. </a:t>
            </a:r>
            <a:endParaRPr sz="2412">
              <a:solidFill>
                <a:srgbClr val="000000"/>
              </a:solidFill>
            </a:endParaRPr>
          </a:p>
          <a:p>
            <a:pPr indent="-305126" lvl="0" marL="457200" rtl="0" algn="just">
              <a:lnSpc>
                <a:spcPct val="100000"/>
              </a:lnSpc>
              <a:spcBef>
                <a:spcPts val="0"/>
              </a:spcBef>
              <a:spcAft>
                <a:spcPts val="0"/>
              </a:spcAft>
              <a:buClr>
                <a:srgbClr val="000000"/>
              </a:buClr>
              <a:buSzPct val="100000"/>
              <a:buChar char="●"/>
            </a:pPr>
            <a:r>
              <a:rPr lang="pt-BR" sz="3012">
                <a:solidFill>
                  <a:srgbClr val="000000"/>
                </a:solidFill>
              </a:rPr>
              <a:t>Abertura de Guilherme Tell – divisão de quatro cellos – notável combinação de eloquência, fluente leveza, proporção, graça e adequação à atmosfera. </a:t>
            </a:r>
            <a:endParaRPr sz="3012">
              <a:solidFill>
                <a:srgbClr val="000000"/>
              </a:solidFill>
            </a:endParaRPr>
          </a:p>
          <a:p>
            <a:pPr indent="0" lvl="0" marL="457200" rtl="0" algn="just">
              <a:lnSpc>
                <a:spcPct val="100000"/>
              </a:lnSpc>
              <a:spcBef>
                <a:spcPts val="0"/>
              </a:spcBef>
              <a:spcAft>
                <a:spcPts val="0"/>
              </a:spcAft>
              <a:buNone/>
            </a:pPr>
            <a:r>
              <a:t/>
            </a:r>
            <a:endParaRPr sz="3012">
              <a:solidFill>
                <a:srgbClr val="000000"/>
              </a:solidFill>
            </a:endParaRPr>
          </a:p>
          <a:p>
            <a:pPr indent="0" lvl="0" marL="0" rtl="0" algn="just">
              <a:lnSpc>
                <a:spcPct val="100000"/>
              </a:lnSpc>
              <a:spcBef>
                <a:spcPts val="0"/>
              </a:spcBef>
              <a:spcAft>
                <a:spcPts val="0"/>
              </a:spcAft>
              <a:buNone/>
            </a:pPr>
            <a:r>
              <a:rPr lang="pt-BR" sz="3012">
                <a:solidFill>
                  <a:srgbClr val="000000"/>
                </a:solidFill>
              </a:rPr>
              <a:t>Observação de uma partitura de Rossini – acompanhamento leve, efetiva simplicidade de orquestração – críticas de excessiva elaboração do acompanhamento são totalmente infundadas. Motivo dos contemporâneos italianos: sua predileção pelas madeiras. </a:t>
            </a:r>
            <a:endParaRPr sz="3012">
              <a:solidFill>
                <a:srgbClr val="000000"/>
              </a:solidFill>
            </a:endParaRPr>
          </a:p>
          <a:p>
            <a:pPr indent="0" lvl="0" marL="0" rtl="0" algn="just">
              <a:lnSpc>
                <a:spcPct val="100000"/>
              </a:lnSpc>
              <a:spcBef>
                <a:spcPts val="0"/>
              </a:spcBef>
              <a:spcAft>
                <a:spcPts val="0"/>
              </a:spcAft>
              <a:buClr>
                <a:srgbClr val="000000"/>
              </a:buClr>
              <a:buFont typeface="Arial"/>
              <a:buNone/>
            </a:pPr>
            <a:r>
              <a:t/>
            </a:r>
            <a:endParaRPr sz="3012">
              <a:solidFill>
                <a:srgbClr val="000000"/>
              </a:solidFill>
            </a:endParaRPr>
          </a:p>
          <a:p>
            <a:pPr indent="-305126" lvl="0" marL="457200" rtl="0" algn="just">
              <a:lnSpc>
                <a:spcPct val="100000"/>
              </a:lnSpc>
              <a:spcBef>
                <a:spcPts val="0"/>
              </a:spcBef>
              <a:spcAft>
                <a:spcPts val="0"/>
              </a:spcAft>
              <a:buClr>
                <a:srgbClr val="000000"/>
              </a:buClr>
              <a:buSzPct val="100000"/>
              <a:buChar char="●"/>
            </a:pPr>
            <a:r>
              <a:rPr b="1" lang="pt-BR" sz="3012">
                <a:solidFill>
                  <a:srgbClr val="000000"/>
                </a:solidFill>
              </a:rPr>
              <a:t>1860 </a:t>
            </a:r>
            <a:r>
              <a:rPr lang="pt-BR" sz="3012">
                <a:solidFill>
                  <a:srgbClr val="000000"/>
                </a:solidFill>
              </a:rPr>
              <a:t>– Encontro com Wagner, aposentado há muito tempo (última ópera, Guilherme Tell, 1829) – aprendeu mais nas partituras de Haydn e Mozart que com qualquer aula que teve – distinto colorido das madeiras</a:t>
            </a:r>
            <a:endParaRPr sz="2412">
              <a:solidFill>
                <a:srgbClr val="000000"/>
              </a:solidFill>
            </a:endParaRPr>
          </a:p>
          <a:p>
            <a:pPr indent="-305126" lvl="0" marL="457200" rtl="0" algn="just">
              <a:lnSpc>
                <a:spcPct val="100000"/>
              </a:lnSpc>
              <a:spcBef>
                <a:spcPts val="0"/>
              </a:spcBef>
              <a:spcAft>
                <a:spcPts val="0"/>
              </a:spcAft>
              <a:buClr>
                <a:srgbClr val="000000"/>
              </a:buClr>
              <a:buSzPct val="100000"/>
              <a:buChar char="●"/>
            </a:pPr>
            <a:r>
              <a:rPr lang="pt-BR" sz="3012">
                <a:solidFill>
                  <a:srgbClr val="000000"/>
                </a:solidFill>
              </a:rPr>
              <a:t>Schubert – único a não desprezar Rossini. Weber não via em sua música nada mais que uma exploração cínica de efeitos fáceis. Por outro lado, observa-se a influência rossiniana em passagens de madeiras. </a:t>
            </a:r>
            <a:endParaRPr sz="2412">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Giacomo Meyerbeer</a:t>
            </a:r>
            <a:endParaRPr/>
          </a:p>
        </p:txBody>
      </p:sp>
      <p:sp>
        <p:nvSpPr>
          <p:cNvPr id="280" name="Google Shape;280;p48"/>
          <p:cNvSpPr txBox="1"/>
          <p:nvPr>
            <p:ph idx="1" type="body"/>
          </p:nvPr>
        </p:nvSpPr>
        <p:spPr>
          <a:xfrm>
            <a:off x="311700" y="1266325"/>
            <a:ext cx="6158700" cy="33027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pt-BR">
                <a:solidFill>
                  <a:srgbClr val="000000"/>
                </a:solidFill>
              </a:rPr>
              <a:t>Na juventude foi assistente de Weber em Darmstadt; devoto discípulo de Rossini. </a:t>
            </a:r>
            <a:endParaRPr>
              <a:solidFill>
                <a:srgbClr val="000000"/>
              </a:solidFill>
            </a:endParaRPr>
          </a:p>
          <a:p>
            <a:pPr indent="0" lvl="0" marL="0" rtl="0" algn="just">
              <a:lnSpc>
                <a:spcPct val="100000"/>
              </a:lnSpc>
              <a:spcBef>
                <a:spcPts val="0"/>
              </a:spcBef>
              <a:spcAft>
                <a:spcPts val="0"/>
              </a:spcAft>
              <a:buNone/>
            </a:pPr>
            <a:r>
              <a:t/>
            </a:r>
            <a:endParaRPr>
              <a:solidFill>
                <a:srgbClr val="000000"/>
              </a:solidFill>
            </a:endParaRPr>
          </a:p>
          <a:p>
            <a:pPr indent="0" lvl="0" marL="0" rtl="0" algn="just">
              <a:lnSpc>
                <a:spcPct val="100000"/>
              </a:lnSpc>
              <a:spcBef>
                <a:spcPts val="0"/>
              </a:spcBef>
              <a:spcAft>
                <a:spcPts val="0"/>
              </a:spcAft>
              <a:buNone/>
            </a:pPr>
            <a:r>
              <a:rPr lang="pt-BR">
                <a:solidFill>
                  <a:srgbClr val="000000"/>
                </a:solidFill>
              </a:rPr>
              <a:t>Produziu sua ópera </a:t>
            </a:r>
            <a:r>
              <a:rPr i="1" lang="pt-BR">
                <a:solidFill>
                  <a:srgbClr val="000000"/>
                </a:solidFill>
              </a:rPr>
              <a:t>Robert le Diable, </a:t>
            </a:r>
            <a:r>
              <a:rPr lang="pt-BR">
                <a:solidFill>
                  <a:srgbClr val="000000"/>
                </a:solidFill>
              </a:rPr>
              <a:t>em 1833, na Ópera de Paris, sete anos depois da morte de Weber. </a:t>
            </a:r>
            <a:endParaRPr sz="1400">
              <a:solidFill>
                <a:srgbClr val="000000"/>
              </a:solidFill>
            </a:endParaRPr>
          </a:p>
          <a:p>
            <a:pPr indent="0" lvl="0" marL="0" rtl="0" algn="just">
              <a:lnSpc>
                <a:spcPct val="100000"/>
              </a:lnSpc>
              <a:spcBef>
                <a:spcPts val="0"/>
              </a:spcBef>
              <a:spcAft>
                <a:spcPts val="0"/>
              </a:spcAft>
              <a:buNone/>
            </a:pPr>
            <a:r>
              <a:rPr lang="pt-BR">
                <a:solidFill>
                  <a:srgbClr val="000000"/>
                </a:solidFill>
              </a:rPr>
              <a:t>Antes disso: </a:t>
            </a:r>
            <a:endParaRPr>
              <a:solidFill>
                <a:srgbClr val="000000"/>
              </a:solidFill>
            </a:endParaRPr>
          </a:p>
          <a:p>
            <a:pPr indent="0" lvl="0" marL="0" rtl="0" algn="just">
              <a:lnSpc>
                <a:spcPct val="100000"/>
              </a:lnSpc>
              <a:spcBef>
                <a:spcPts val="0"/>
              </a:spcBef>
              <a:spcAft>
                <a:spcPts val="0"/>
              </a:spcAft>
              <a:buNone/>
            </a:pPr>
            <a:r>
              <a:rPr b="1" lang="pt-BR">
                <a:solidFill>
                  <a:srgbClr val="000000"/>
                </a:solidFill>
              </a:rPr>
              <a:t>Il Crociato in Egitto</a:t>
            </a:r>
            <a:r>
              <a:rPr lang="pt-BR">
                <a:solidFill>
                  <a:srgbClr val="000000"/>
                </a:solidFill>
              </a:rPr>
              <a:t>, no Teatro Italiano em Paris, trabalho rossiniano. </a:t>
            </a:r>
            <a:endParaRPr sz="1400">
              <a:solidFill>
                <a:srgbClr val="000000"/>
              </a:solidFill>
            </a:endParaRPr>
          </a:p>
          <a:p>
            <a:pPr indent="0" lvl="0" marL="0" rtl="0" algn="l">
              <a:lnSpc>
                <a:spcPct val="100000"/>
              </a:lnSpc>
              <a:spcBef>
                <a:spcPts val="0"/>
              </a:spcBef>
              <a:spcAft>
                <a:spcPts val="0"/>
              </a:spcAft>
              <a:buClr>
                <a:srgbClr val="000000"/>
              </a:buClr>
              <a:buFont typeface="Arial"/>
              <a:buNone/>
            </a:pPr>
            <a:r>
              <a:t/>
            </a:r>
            <a:endParaRPr>
              <a:solidFill>
                <a:srgbClr val="000000"/>
              </a:solidFill>
              <a:latin typeface="Calibri"/>
              <a:ea typeface="Calibri"/>
              <a:cs typeface="Calibri"/>
              <a:sym typeface="Calibri"/>
            </a:endParaRPr>
          </a:p>
        </p:txBody>
      </p:sp>
      <p:pic>
        <p:nvPicPr>
          <p:cNvPr id="281" name="Google Shape;281;p48"/>
          <p:cNvPicPr preferRelativeResize="0"/>
          <p:nvPr/>
        </p:nvPicPr>
        <p:blipFill>
          <a:blip r:embed="rId3">
            <a:alphaModFix/>
          </a:blip>
          <a:stretch>
            <a:fillRect/>
          </a:stretch>
        </p:blipFill>
        <p:spPr>
          <a:xfrm>
            <a:off x="7060500" y="1304825"/>
            <a:ext cx="1931100" cy="229669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idx="1" type="body"/>
          </p:nvPr>
        </p:nvSpPr>
        <p:spPr>
          <a:xfrm>
            <a:off x="1816450" y="4230725"/>
            <a:ext cx="5998800" cy="59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pt-BR" sz="1800">
                <a:solidFill>
                  <a:srgbClr val="000000"/>
                </a:solidFill>
                <a:latin typeface="Open Sans"/>
                <a:ea typeface="Open Sans"/>
                <a:cs typeface="Open Sans"/>
                <a:sym typeface="Open Sans"/>
              </a:rPr>
              <a:t>Robert le Diable - Giacomo Meyerbeer</a:t>
            </a:r>
            <a:endParaRPr/>
          </a:p>
        </p:txBody>
      </p:sp>
      <p:pic>
        <p:nvPicPr>
          <p:cNvPr descr="Robert: Bryan Hymel&#10;Isabelle: Patrizia Ciofi&#10;Bertram: John Relyea&#10;Alice: Marina Poplavskaya&#10;Alberti: Nicolas Courjal&#10;Master of Ceremonies: David Butt Philip&#10;Second Chevalier/Herald: Pablo Bemsch&#10;Prince of Granada: Ashley Riches&#10;Fourth chevalier/Priest: Jihoon Kim&#10;Raimbaut: Jean-Francois Borras&#10;Lady-in-waiting to Isabelle: Dušica Bijelic&#10;&#10;Royal Opera Chorus&#10;Orchestra of the Royal Opera House&#10;&#10;Conductor: Daniel Oren&#10;Director: Laurent Pelly&#10;&#10;Recorded live at the Royal Opera House, December 2012&#10;&#10;A grand opera that dominated the stages of Europe for most of the 19th century, Robert le diable is a masterpiece. Director Laurent Pelly breathes new life into Giacomo Meyerbeer's great spectacle and audaciously entertaining moral fable, in this colourful new staging for The Royal Opera. The wonderful score includes brilliant arias, dramatic ensembles, rousing choruses and a ballet of ghostly nuns, and with the wavering hero of the title sung by Bryan Hymel, acclaimed for his role as Énée in Les Troyens for The Royal Opera and the Metropolitan Opera, this is an unmissable experience.&#10;&#10;What the press said:&#10;''...some amazing singing. Bryan Hymel as Robert and Patrizia Ciofi as his beloved Isabelle tackle their immense roles with tremendous panache and stamina.'' The Guardian&#10;&#10;''the production is worth seeing for anyone interested in the history of opera and it may well be another 120 years before Covent Garden stages it again.'' Washington Times" id="287" name="Google Shape;287;p49" title="Meyerbeer: ROBERT LE DIABLE (ROH)">
            <a:hlinkClick r:id="rId3"/>
          </p:cNvPr>
          <p:cNvPicPr preferRelativeResize="0"/>
          <p:nvPr/>
        </p:nvPicPr>
        <p:blipFill>
          <a:blip r:embed="rId4">
            <a:alphaModFix/>
          </a:blip>
          <a:stretch>
            <a:fillRect/>
          </a:stretch>
        </p:blipFill>
        <p:spPr>
          <a:xfrm>
            <a:off x="1258525" y="371250"/>
            <a:ext cx="6861292" cy="385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0"/>
          <p:cNvSpPr txBox="1"/>
          <p:nvPr>
            <p:ph idx="1" type="body"/>
          </p:nvPr>
        </p:nvSpPr>
        <p:spPr>
          <a:xfrm>
            <a:off x="311700" y="246225"/>
            <a:ext cx="8520600" cy="43227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0"/>
              </a:spcBef>
              <a:spcAft>
                <a:spcPts val="0"/>
              </a:spcAft>
              <a:buNone/>
            </a:pPr>
            <a:r>
              <a:rPr b="1" lang="pt-BR">
                <a:solidFill>
                  <a:srgbClr val="000000"/>
                </a:solidFill>
              </a:rPr>
              <a:t>Ópera francesa</a:t>
            </a:r>
            <a:r>
              <a:rPr lang="pt-BR">
                <a:solidFill>
                  <a:srgbClr val="000000"/>
                </a:solidFill>
              </a:rPr>
              <a:t> – peculiaridades desde Lully, Rameau e Gluck.</a:t>
            </a:r>
            <a:endParaRPr>
              <a:solidFill>
                <a:srgbClr val="000000"/>
              </a:solidFill>
            </a:endParaRPr>
          </a:p>
          <a:p>
            <a:pPr indent="0" lvl="0" marL="0" rtl="0" algn="just">
              <a:lnSpc>
                <a:spcPct val="100000"/>
              </a:lnSpc>
              <a:spcBef>
                <a:spcPts val="0"/>
              </a:spcBef>
              <a:spcAft>
                <a:spcPts val="0"/>
              </a:spcAft>
              <a:buNone/>
            </a:pPr>
            <a:r>
              <a:t/>
            </a:r>
            <a:endParaRPr b="1">
              <a:solidFill>
                <a:srgbClr val="000000"/>
              </a:solidFill>
            </a:endParaRPr>
          </a:p>
          <a:p>
            <a:pPr indent="0" lvl="0" marL="0" rtl="0" algn="just">
              <a:lnSpc>
                <a:spcPct val="100000"/>
              </a:lnSpc>
              <a:spcBef>
                <a:spcPts val="0"/>
              </a:spcBef>
              <a:spcAft>
                <a:spcPts val="0"/>
              </a:spcAft>
              <a:buNone/>
            </a:pPr>
            <a:r>
              <a:rPr b="1" lang="pt-BR">
                <a:solidFill>
                  <a:srgbClr val="000000"/>
                </a:solidFill>
              </a:rPr>
              <a:t>Spontini </a:t>
            </a:r>
            <a:r>
              <a:rPr lang="pt-BR">
                <a:solidFill>
                  <a:srgbClr val="000000"/>
                </a:solidFill>
              </a:rPr>
              <a:t>transformou o gênero conferindo-lhe um estilo monumental. Nascido em 1774, depois de sucesso em sua terra natal, chegou a Paris em 1803 e compôs para o Teatro Italiano. Favorito da Imperatriz Josephine.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i="1" lang="pt-BR">
                <a:solidFill>
                  <a:srgbClr val="000000"/>
                </a:solidFill>
              </a:rPr>
              <a:t>La Vestale</a:t>
            </a:r>
            <a:r>
              <a:rPr lang="pt-BR">
                <a:solidFill>
                  <a:srgbClr val="000000"/>
                </a:solidFill>
              </a:rPr>
              <a:t> – grande sucesso a despeito da oposição por razões musicais e não musicais, políticas e nacionalistas.</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a:solidFill>
                  <a:srgbClr val="000000"/>
                </a:solidFill>
              </a:rPr>
              <a:t>Emoções pessoais estão subordinadas à causa social, exige máximo de magnificência de um grande coro e orquestra sem deixar de prover música que explore as qualidades vocais dos cantores.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a:solidFill>
                  <a:srgbClr val="000000"/>
                </a:solidFill>
              </a:rPr>
              <a:t>Música mais barulhenta ouvida até então na França. Piada com médico e seu paciente com problema de audição.</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a:solidFill>
                <a:srgbClr val="000000"/>
              </a:solidFill>
            </a:endParaRPr>
          </a:p>
          <a:p>
            <a:pPr indent="-317182" lvl="0" marL="457200" rtl="0" algn="just">
              <a:lnSpc>
                <a:spcPct val="100000"/>
              </a:lnSpc>
              <a:spcBef>
                <a:spcPts val="0"/>
              </a:spcBef>
              <a:spcAft>
                <a:spcPts val="0"/>
              </a:spcAft>
              <a:buClr>
                <a:srgbClr val="000000"/>
              </a:buClr>
              <a:buSzPct val="128571"/>
              <a:buChar char="●"/>
            </a:pPr>
            <a:r>
              <a:rPr b="1" lang="pt-BR">
                <a:solidFill>
                  <a:srgbClr val="000000"/>
                </a:solidFill>
              </a:rPr>
              <a:t>Spontini</a:t>
            </a:r>
            <a:r>
              <a:rPr lang="pt-BR">
                <a:solidFill>
                  <a:srgbClr val="000000"/>
                </a:solidFill>
              </a:rPr>
              <a:t> – óperas para o Teatro Italiano e Ópera de Paris até 1819 – Regente da Ópera de Berlim, compositor e maestro na Alemanha até o final de sua vida, em 1819. Modelo operístico que criou ficou conhecido como Grand Opera.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a:solidFill>
                <a:srgbClr val="000000"/>
              </a:solidFill>
            </a:endParaRPr>
          </a:p>
          <a:p>
            <a:pPr indent="-317182" lvl="0" marL="457200" rtl="0" algn="just">
              <a:lnSpc>
                <a:spcPct val="100000"/>
              </a:lnSpc>
              <a:spcBef>
                <a:spcPts val="0"/>
              </a:spcBef>
              <a:spcAft>
                <a:spcPts val="0"/>
              </a:spcAft>
              <a:buClr>
                <a:srgbClr val="000000"/>
              </a:buClr>
              <a:buSzPct val="100000"/>
              <a:buChar char="●"/>
            </a:pPr>
            <a:r>
              <a:rPr b="1" lang="pt-BR">
                <a:solidFill>
                  <a:srgbClr val="000000"/>
                </a:solidFill>
              </a:rPr>
              <a:t>Meyerbeer</a:t>
            </a:r>
            <a:r>
              <a:rPr lang="pt-BR">
                <a:solidFill>
                  <a:srgbClr val="000000"/>
                </a:solidFill>
              </a:rPr>
              <a:t>, Robert le Diable – seguiu os passos de Spontini (La Vestale), Rossini (Guilherme Tell) e Auber (La Muette de Portici) </a:t>
            </a:r>
            <a:endParaRPr>
              <a:solidFill>
                <a:srgbClr val="000000"/>
              </a:solidFill>
            </a:endParaRPr>
          </a:p>
          <a:p>
            <a:pPr indent="0" lvl="0" marL="457200" rtl="0" algn="just">
              <a:lnSpc>
                <a:spcPct val="100000"/>
              </a:lnSpc>
              <a:spcBef>
                <a:spcPts val="0"/>
              </a:spcBef>
              <a:spcAft>
                <a:spcPts val="0"/>
              </a:spcAft>
              <a:buNone/>
            </a:pPr>
            <a:r>
              <a:t/>
            </a:r>
            <a:endParaRPr>
              <a:solidFill>
                <a:srgbClr val="000000"/>
              </a:solidFill>
            </a:endParaRPr>
          </a:p>
          <a:p>
            <a:pPr indent="0" lvl="0" marL="0" rtl="0" algn="just">
              <a:lnSpc>
                <a:spcPct val="100000"/>
              </a:lnSpc>
              <a:spcBef>
                <a:spcPts val="0"/>
              </a:spcBef>
              <a:spcAft>
                <a:spcPts val="0"/>
              </a:spcAft>
              <a:buClr>
                <a:srgbClr val="000000"/>
              </a:buClr>
              <a:buFont typeface="Arial"/>
              <a:buNone/>
            </a:pPr>
            <a:r>
              <a:rPr b="1" lang="pt-BR">
                <a:solidFill>
                  <a:srgbClr val="000000"/>
                </a:solidFill>
              </a:rPr>
              <a:t>Ópera francesa </a:t>
            </a:r>
            <a:r>
              <a:rPr lang="pt-BR">
                <a:solidFill>
                  <a:srgbClr val="000000"/>
                </a:solidFill>
              </a:rPr>
              <a:t>– causa pública domina as relações pessoais. Obras concebidas para cativar a nova plateia burguesa parisiense, uma geração pós-revolucionária que exigia espetáculos elaborados, pompa e procissões, coroações, casamentos reais e catástrofes naturais ou humanas de larga escala. </a:t>
            </a:r>
            <a:endParaRPr sz="14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1"/>
          <p:cNvSpPr txBox="1"/>
          <p:nvPr>
            <p:ph idx="1" type="body"/>
          </p:nvPr>
        </p:nvSpPr>
        <p:spPr>
          <a:xfrm>
            <a:off x="1693325" y="4039200"/>
            <a:ext cx="5998800" cy="59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pt-BR"/>
              <a:t>Spotini - La Vestale</a:t>
            </a:r>
            <a:endParaRPr/>
          </a:p>
        </p:txBody>
      </p:sp>
      <p:pic>
        <p:nvPicPr>
          <p:cNvPr descr="Gaspare Spontini - La Vestale&#10;&#10;Jeremie Rhorer &amp; Le Cercle de l'Harmonie&#10;Ermonela Jaho (Julia)&#10;Andrew Richards (Licinius)&#10;Beatrice Uria Monzon (La Grande Vestale)&#10;Jean-François Borras (Cinna)&#10;Konstantin Gorny (Le Souverain Pontife)" id="298" name="Google Shape;298;p51" title="Spontini - La Vestale (on Period Instruments, Jérémie Rhorer)">
            <a:hlinkClick r:id="rId3"/>
          </p:cNvPr>
          <p:cNvPicPr preferRelativeResize="0"/>
          <p:nvPr/>
        </p:nvPicPr>
        <p:blipFill>
          <a:blip r:embed="rId4">
            <a:alphaModFix/>
          </a:blip>
          <a:stretch>
            <a:fillRect/>
          </a:stretch>
        </p:blipFill>
        <p:spPr>
          <a:xfrm>
            <a:off x="1244825" y="179425"/>
            <a:ext cx="6716650" cy="377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Ophicleide</a:t>
            </a:r>
            <a:endParaRPr/>
          </a:p>
        </p:txBody>
      </p:sp>
      <p:pic>
        <p:nvPicPr>
          <p:cNvPr id="85" name="Google Shape;85;p16"/>
          <p:cNvPicPr preferRelativeResize="0"/>
          <p:nvPr/>
        </p:nvPicPr>
        <p:blipFill>
          <a:blip r:embed="rId3">
            <a:alphaModFix/>
          </a:blip>
          <a:stretch>
            <a:fillRect/>
          </a:stretch>
        </p:blipFill>
        <p:spPr>
          <a:xfrm>
            <a:off x="2737800" y="962850"/>
            <a:ext cx="4191831" cy="368627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2"/>
          <p:cNvSpPr txBox="1"/>
          <p:nvPr>
            <p:ph idx="1" type="body"/>
          </p:nvPr>
        </p:nvSpPr>
        <p:spPr>
          <a:xfrm>
            <a:off x="311700" y="328300"/>
            <a:ext cx="8520600" cy="4240800"/>
          </a:xfrm>
          <a:prstGeom prst="rect">
            <a:avLst/>
          </a:prstGeom>
        </p:spPr>
        <p:txBody>
          <a:bodyPr anchorCtr="0" anchor="t" bIns="91425" lIns="91425" spcFirstLastPara="1" rIns="91425" wrap="square" tIns="91425">
            <a:normAutofit fontScale="70000" lnSpcReduction="20000"/>
          </a:bodyPr>
          <a:lstStyle/>
          <a:p>
            <a:pPr indent="0" lvl="0" marL="0" rtl="0" algn="just">
              <a:lnSpc>
                <a:spcPct val="100000"/>
              </a:lnSpc>
              <a:spcBef>
                <a:spcPts val="0"/>
              </a:spcBef>
              <a:spcAft>
                <a:spcPts val="0"/>
              </a:spcAft>
              <a:buClr>
                <a:srgbClr val="000000"/>
              </a:buClr>
              <a:buFont typeface="Arial"/>
              <a:buNone/>
            </a:pPr>
            <a:r>
              <a:rPr b="1" lang="pt-BR" sz="2000">
                <a:solidFill>
                  <a:srgbClr val="000000"/>
                </a:solidFill>
              </a:rPr>
              <a:t>La Muette de Portici de Auber</a:t>
            </a:r>
            <a:r>
              <a:rPr lang="pt-BR" sz="2000">
                <a:solidFill>
                  <a:srgbClr val="000000"/>
                </a:solidFill>
              </a:rPr>
              <a:t>: quando a cortina cai pela última vez a cena mostra o Vesúvio em erupção.</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Robert le Diable </a:t>
            </a:r>
            <a:r>
              <a:rPr lang="pt-BR" sz="2000">
                <a:solidFill>
                  <a:srgbClr val="000000"/>
                </a:solidFill>
              </a:rPr>
              <a:t>– dominou a ópera francesa – líder do moderno gosto de ópera.</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Razões:</a:t>
            </a:r>
            <a:endParaRPr sz="1400">
              <a:solidFill>
                <a:srgbClr val="000000"/>
              </a:solidFill>
            </a:endParaRPr>
          </a:p>
          <a:p>
            <a:pPr indent="-317500" lvl="0" marL="457200" rtl="0" algn="just">
              <a:lnSpc>
                <a:spcPct val="100000"/>
              </a:lnSpc>
              <a:spcBef>
                <a:spcPts val="0"/>
              </a:spcBef>
              <a:spcAft>
                <a:spcPts val="0"/>
              </a:spcAft>
              <a:buClr>
                <a:srgbClr val="000000"/>
              </a:buClr>
              <a:buSzPct val="100000"/>
              <a:buChar char="●"/>
            </a:pPr>
            <a:r>
              <a:rPr lang="pt-BR" sz="2000">
                <a:solidFill>
                  <a:srgbClr val="000000"/>
                </a:solidFill>
              </a:rPr>
              <a:t>Compunha o que o público queria com sinceridade completa;</a:t>
            </a:r>
            <a:endParaRPr sz="1400">
              <a:solidFill>
                <a:srgbClr val="000000"/>
              </a:solidFill>
            </a:endParaRPr>
          </a:p>
          <a:p>
            <a:pPr indent="-317500" lvl="0" marL="457200" rtl="0" algn="just">
              <a:lnSpc>
                <a:spcPct val="100000"/>
              </a:lnSpc>
              <a:spcBef>
                <a:spcPts val="0"/>
              </a:spcBef>
              <a:spcAft>
                <a:spcPts val="0"/>
              </a:spcAft>
              <a:buClr>
                <a:srgbClr val="000000"/>
              </a:buClr>
              <a:buSzPct val="100000"/>
              <a:buChar char="●"/>
            </a:pPr>
            <a:r>
              <a:rPr lang="pt-BR" sz="2000">
                <a:solidFill>
                  <a:srgbClr val="000000"/>
                </a:solidFill>
              </a:rPr>
              <a:t>Seu gosto era o mesmo da plateia e sua música era convincente, mesmo que a inventividade fosse limitada;</a:t>
            </a:r>
            <a:endParaRPr sz="1400">
              <a:solidFill>
                <a:srgbClr val="000000"/>
              </a:solidFill>
            </a:endParaRPr>
          </a:p>
          <a:p>
            <a:pPr indent="-317500" lvl="0" marL="457200" rtl="0" algn="just">
              <a:lnSpc>
                <a:spcPct val="100000"/>
              </a:lnSpc>
              <a:spcBef>
                <a:spcPts val="0"/>
              </a:spcBef>
              <a:spcAft>
                <a:spcPts val="0"/>
              </a:spcAft>
              <a:buClr>
                <a:srgbClr val="000000"/>
              </a:buClr>
              <a:buSzPct val="100000"/>
              <a:buChar char="●"/>
            </a:pPr>
            <a:r>
              <a:rPr lang="pt-BR" sz="2000">
                <a:solidFill>
                  <a:srgbClr val="000000"/>
                </a:solidFill>
              </a:rPr>
              <a:t>Orquestras à sua disposição eram numerosas e tinham instrumentos incomuns (ophicleide, cornett, vários instrumentos de percussão etc)</a:t>
            </a:r>
            <a:endParaRPr sz="2000">
              <a:solidFill>
                <a:srgbClr val="000000"/>
              </a:solidFill>
            </a:endParaRPr>
          </a:p>
          <a:p>
            <a:pPr indent="0" lvl="0" marL="45720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Desde </a:t>
            </a:r>
            <a:r>
              <a:rPr b="1" lang="pt-BR" sz="2000">
                <a:solidFill>
                  <a:srgbClr val="000000"/>
                </a:solidFill>
              </a:rPr>
              <a:t>Lully</a:t>
            </a:r>
            <a:r>
              <a:rPr lang="pt-BR" sz="2000">
                <a:solidFill>
                  <a:srgbClr val="000000"/>
                </a:solidFill>
              </a:rPr>
              <a:t> – instrumentos de sopro mais brilhantes na França. Necessidade de mais fagotes (4) para contrabalançar os sopros agudos. Ophicleide (emprestado de bandas militares) era necessário para equilibrar metais agudos.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Meyerbeer </a:t>
            </a:r>
            <a:r>
              <a:rPr lang="pt-BR" sz="2000">
                <a:solidFill>
                  <a:srgbClr val="000000"/>
                </a:solidFill>
              </a:rPr>
              <a:t>– sua música lida com sensacionalismo e, consequentemente, com efeitos sensacionais; espelha os surpreendentes eventos no palco e a atmosfera do enredo.</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Massacre da noite de São Bartolomeu – final de Les Huguenots – próximo a um filme épico de Hollywood – música calculada para chocar e impressionar.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Verdi </a:t>
            </a:r>
            <a:r>
              <a:rPr lang="pt-BR" sz="2000">
                <a:solidFill>
                  <a:srgbClr val="000000"/>
                </a:solidFill>
              </a:rPr>
              <a:t>– cena triunfal de Aida, 50 anos depois – grandes pratos batendo fora do tempo em cada compasso deixou Paris intoxicada de excitação – um velho efeito que Verdi pode ter emprestado de alguma ópera de Meyerbeer.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3"/>
          <p:cNvSpPr txBox="1"/>
          <p:nvPr>
            <p:ph idx="1" type="body"/>
          </p:nvPr>
        </p:nvSpPr>
        <p:spPr>
          <a:xfrm>
            <a:off x="1572600" y="4176000"/>
            <a:ext cx="5998800" cy="598800"/>
          </a:xfrm>
          <a:prstGeom prst="rect">
            <a:avLst/>
          </a:prstGeom>
        </p:spPr>
        <p:txBody>
          <a:bodyPr anchorCtr="0" anchor="ctr" bIns="91425" lIns="91425" spcFirstLastPara="1" rIns="91425" wrap="square" tIns="91425">
            <a:normAutofit fontScale="62500" lnSpcReduction="20000"/>
          </a:bodyPr>
          <a:lstStyle/>
          <a:p>
            <a:pPr indent="0" lvl="0" marL="0" rtl="0" algn="l">
              <a:lnSpc>
                <a:spcPct val="115000"/>
              </a:lnSpc>
              <a:spcBef>
                <a:spcPts val="0"/>
              </a:spcBef>
              <a:spcAft>
                <a:spcPts val="0"/>
              </a:spcAft>
              <a:buNone/>
            </a:pPr>
            <a:r>
              <a:rPr b="1" lang="pt-BR" sz="2300">
                <a:solidFill>
                  <a:srgbClr val="0F0F0F"/>
                </a:solidFill>
                <a:highlight>
                  <a:srgbClr val="FFFFFF"/>
                </a:highlight>
                <a:latin typeface="Roboto"/>
                <a:ea typeface="Roboto"/>
                <a:cs typeface="Roboto"/>
                <a:sym typeface="Roboto"/>
              </a:rPr>
              <a:t>Meyerbeer - Les Huguenots - Act II - Finale</a:t>
            </a:r>
            <a:endParaRPr b="1" sz="2300">
              <a:solidFill>
                <a:srgbClr val="0F0F0F"/>
              </a:solidFill>
              <a:highlight>
                <a:srgbClr val="FFFFFF"/>
              </a:highlight>
              <a:latin typeface="Roboto"/>
              <a:ea typeface="Roboto"/>
              <a:cs typeface="Roboto"/>
              <a:sym typeface="Roboto"/>
            </a:endParaRPr>
          </a:p>
          <a:p>
            <a:pPr indent="0" lvl="0" marL="0" rtl="0" algn="ctr">
              <a:spcBef>
                <a:spcPts val="0"/>
              </a:spcBef>
              <a:spcAft>
                <a:spcPts val="0"/>
              </a:spcAft>
              <a:buNone/>
            </a:pPr>
            <a:r>
              <a:t/>
            </a:r>
            <a:endParaRPr/>
          </a:p>
        </p:txBody>
      </p:sp>
      <p:pic>
        <p:nvPicPr>
          <p:cNvPr descr=" " id="309" name="Google Shape;309;p53" title="Meyerbeer - Les Huguenots - Act II - Finale">
            <a:hlinkClick r:id="rId3"/>
          </p:cNvPr>
          <p:cNvPicPr preferRelativeResize="0"/>
          <p:nvPr/>
        </p:nvPicPr>
        <p:blipFill>
          <a:blip r:embed="rId4">
            <a:alphaModFix/>
          </a:blip>
          <a:stretch>
            <a:fillRect/>
          </a:stretch>
        </p:blipFill>
        <p:spPr>
          <a:xfrm>
            <a:off x="973175" y="152400"/>
            <a:ext cx="6865200" cy="386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4"/>
          <p:cNvSpPr txBox="1"/>
          <p:nvPr>
            <p:ph idx="1" type="body"/>
          </p:nvPr>
        </p:nvSpPr>
        <p:spPr>
          <a:xfrm>
            <a:off x="311700" y="328300"/>
            <a:ext cx="8520600" cy="4240800"/>
          </a:xfrm>
          <a:prstGeom prst="rect">
            <a:avLst/>
          </a:prstGeom>
        </p:spPr>
        <p:txBody>
          <a:bodyPr anchorCtr="0" anchor="t" bIns="91425" lIns="91425" spcFirstLastPara="1" rIns="91425" wrap="square" tIns="91425">
            <a:normAutofit fontScale="77500" lnSpcReduction="10000"/>
          </a:bodyPr>
          <a:lstStyle/>
          <a:p>
            <a:pPr indent="0" lvl="0" marL="0" rtl="0" algn="just">
              <a:lnSpc>
                <a:spcPct val="100000"/>
              </a:lnSpc>
              <a:spcBef>
                <a:spcPts val="0"/>
              </a:spcBef>
              <a:spcAft>
                <a:spcPts val="0"/>
              </a:spcAft>
              <a:buClr>
                <a:srgbClr val="000000"/>
              </a:buClr>
              <a:buFont typeface="Arial"/>
              <a:buNone/>
            </a:pPr>
            <a:r>
              <a:rPr b="1" lang="pt-BR" sz="2000">
                <a:solidFill>
                  <a:srgbClr val="000000"/>
                </a:solidFill>
              </a:rPr>
              <a:t>Meyerbeer:</a:t>
            </a:r>
            <a:r>
              <a:rPr lang="pt-BR" sz="2000">
                <a:solidFill>
                  <a:srgbClr val="000000"/>
                </a:solidFill>
              </a:rPr>
              <a:t> </a:t>
            </a:r>
            <a:r>
              <a:rPr lang="pt-BR" sz="2000">
                <a:solidFill>
                  <a:srgbClr val="000000"/>
                </a:solidFill>
              </a:rPr>
              <a:t>Fascinado</a:t>
            </a:r>
            <a:r>
              <a:rPr lang="pt-BR" sz="2000">
                <a:solidFill>
                  <a:srgbClr val="000000"/>
                </a:solidFill>
              </a:rPr>
              <a:t> pelo fagote como Weber pelo clarinete.</a:t>
            </a:r>
            <a:endParaRPr sz="1400">
              <a:solidFill>
                <a:srgbClr val="000000"/>
              </a:solidFill>
            </a:endParaRPr>
          </a:p>
          <a:p>
            <a:pPr indent="-327025" lvl="0" marL="457200" rtl="0" algn="just">
              <a:lnSpc>
                <a:spcPct val="100000"/>
              </a:lnSpc>
              <a:spcBef>
                <a:spcPts val="0"/>
              </a:spcBef>
              <a:spcAft>
                <a:spcPts val="0"/>
              </a:spcAft>
              <a:buClr>
                <a:srgbClr val="000000"/>
              </a:buClr>
              <a:buSzPct val="100000"/>
              <a:buChar char="●"/>
            </a:pPr>
            <a:r>
              <a:rPr i="1" lang="pt-BR" sz="2000">
                <a:solidFill>
                  <a:srgbClr val="000000"/>
                </a:solidFill>
              </a:rPr>
              <a:t>Robert le Diable </a:t>
            </a:r>
            <a:r>
              <a:rPr lang="pt-BR" sz="2000">
                <a:solidFill>
                  <a:srgbClr val="000000"/>
                </a:solidFill>
              </a:rPr>
              <a:t>– fantasmas de freiras pervertidas – ballet assustador em que as freiras levantam de suas covas ao som de uma tercina tocada pelos fagotes.</a:t>
            </a:r>
            <a:endParaRPr sz="1400">
              <a:solidFill>
                <a:srgbClr val="000000"/>
              </a:solidFill>
            </a:endParaRPr>
          </a:p>
          <a:p>
            <a:pPr indent="-327025" lvl="0" marL="457200" rtl="0" algn="just">
              <a:lnSpc>
                <a:spcPct val="100000"/>
              </a:lnSpc>
              <a:spcBef>
                <a:spcPts val="0"/>
              </a:spcBef>
              <a:spcAft>
                <a:spcPts val="0"/>
              </a:spcAft>
              <a:buClr>
                <a:srgbClr val="000000"/>
              </a:buClr>
              <a:buSzPct val="100000"/>
              <a:buChar char="●"/>
            </a:pPr>
            <a:r>
              <a:rPr i="1" lang="pt-BR" sz="2000">
                <a:solidFill>
                  <a:srgbClr val="000000"/>
                </a:solidFill>
              </a:rPr>
              <a:t>Le Prophete</a:t>
            </a:r>
            <a:r>
              <a:rPr lang="pt-BR" sz="2000">
                <a:solidFill>
                  <a:srgbClr val="000000"/>
                </a:solidFill>
              </a:rPr>
              <a:t>, última obra de Meyerbeer – três ministros anabatistas pregam em uníssono dobrados pelo fagote.</a:t>
            </a:r>
            <a:endParaRPr sz="2000">
              <a:solidFill>
                <a:srgbClr val="000000"/>
              </a:solidFill>
            </a:endParaRPr>
          </a:p>
          <a:p>
            <a:pPr indent="0" lvl="0" marL="457200" rtl="0" algn="just">
              <a:lnSpc>
                <a:spcPct val="100000"/>
              </a:lnSpc>
              <a:spcBef>
                <a:spcPts val="0"/>
              </a:spcBef>
              <a:spcAft>
                <a:spcPts val="0"/>
              </a:spcAft>
              <a:buNone/>
            </a:pPr>
            <a:r>
              <a:rPr lang="pt-BR" sz="2000">
                <a:solidFill>
                  <a:srgbClr val="000000"/>
                </a:solidFill>
              </a:rPr>
              <a:t>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Meyerbeer é  citado várias vezes no tratado de orquestração de Berlioz – notáveis efeitos dramáticos na orquestra. Meyerbeer percebeu, assim como descrito por Berlioz no Tratado, a efetividade de uma batida de gongo sob um acorde dissonante de metais marcado com pp ou ppp.  Uso de cornett sem recair na vulgaridade, mesmo em trechos solenes em que a tessitura do trompete não se mostra apropriada.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Cena de amor do segundo ato de Les Huguenots – corne-inglês e clarinete </a:t>
            </a:r>
            <a:r>
              <a:rPr lang="pt-BR" sz="2000">
                <a:solidFill>
                  <a:srgbClr val="000000"/>
                </a:solidFill>
              </a:rPr>
              <a:t>sussurram</a:t>
            </a:r>
            <a:r>
              <a:rPr lang="pt-BR" sz="2000">
                <a:solidFill>
                  <a:srgbClr val="000000"/>
                </a:solidFill>
              </a:rPr>
              <a:t> frases quebradas um para o outro.</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Romance no ato I – Raoul, que será morto no massacre, canta acompanhado de uma arcaica viola d’amore de sete cordas – retrata o homem idealista, com mente e caráter acima da média ordinária das pessoas. </a:t>
            </a:r>
            <a:endParaRPr sz="14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Serpente</a:t>
            </a:r>
            <a:endParaRPr/>
          </a:p>
        </p:txBody>
      </p:sp>
      <p:sp>
        <p:nvSpPr>
          <p:cNvPr id="91" name="Google Shape;91;p17"/>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rgbClr val="000000"/>
              </a:buClr>
              <a:buFont typeface="Arial"/>
              <a:buNone/>
            </a:pPr>
            <a:r>
              <a:rPr lang="pt-BR" sz="1800">
                <a:solidFill>
                  <a:srgbClr val="000000"/>
                </a:solidFill>
              </a:rPr>
              <a:t>Antecessor do ophicleide, França e Inglaterra no séc. XVIII – serpente (bass serpent), instrumento de tubo bem largo, de madeira com couro.</a:t>
            </a:r>
            <a:endParaRPr sz="1800">
              <a:solidFill>
                <a:srgbClr val="000000"/>
              </a:solidFill>
            </a:endParaRPr>
          </a:p>
          <a:p>
            <a:pPr indent="0" lvl="0" marL="0" rtl="0" algn="just">
              <a:lnSpc>
                <a:spcPct val="100000"/>
              </a:lnSpc>
              <a:spcBef>
                <a:spcPts val="0"/>
              </a:spcBef>
              <a:spcAft>
                <a:spcPts val="0"/>
              </a:spcAft>
              <a:buClr>
                <a:srgbClr val="000000"/>
              </a:buClr>
              <a:buFont typeface="Arial"/>
              <a:buNone/>
            </a:pPr>
            <a:r>
              <a:rPr lang="pt-BR" sz="1800">
                <a:solidFill>
                  <a:srgbClr val="000000"/>
                </a:solidFill>
              </a:rPr>
              <a:t>Para Festivais Händel na Inglaterra, em que se formavam orquestras gigantes – 152 cordas, 59 madeiras, 30 metais, total de 520 intérpretes – necessidade do ophicleide, importado para a Inglaterra em 1820.</a:t>
            </a:r>
            <a:endParaRPr sz="1800">
              <a:solidFill>
                <a:srgbClr val="000000"/>
              </a:solidFill>
            </a:endParaRPr>
          </a:p>
          <a:p>
            <a:pPr indent="0" lvl="0" marL="0" rtl="0" algn="l">
              <a:spcBef>
                <a:spcPts val="0"/>
              </a:spcBef>
              <a:spcAft>
                <a:spcPts val="1200"/>
              </a:spcAft>
              <a:buNone/>
            </a:pPr>
            <a:r>
              <a:t/>
            </a:r>
            <a:endParaRPr/>
          </a:p>
        </p:txBody>
      </p:sp>
      <p:pic>
        <p:nvPicPr>
          <p:cNvPr descr="Uma imagem contendo no interior, trem, vermelho, metal&#10;&#10;Descrição gerada automaticamente" id="92" name="Google Shape;92;p17"/>
          <p:cNvPicPr preferRelativeResize="0"/>
          <p:nvPr/>
        </p:nvPicPr>
        <p:blipFill rotWithShape="1">
          <a:blip r:embed="rId3">
            <a:alphaModFix/>
          </a:blip>
          <a:srcRect b="0" l="0" r="0" t="0"/>
          <a:stretch/>
        </p:blipFill>
        <p:spPr>
          <a:xfrm>
            <a:off x="5139550" y="781513"/>
            <a:ext cx="3013475" cy="3916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John Elliot introduces a relatively rarely seen instrument - the Ophicleide, and talks about its role in Berlioz's Symphonie Fantastique.&#10;&#10;Filmed while on tour with Sir Roger Norrington, August 2013&#10;&#10;&#10;Subscribe: https://www.youtube.com/channel/UCrHICovzXa3ePnfRqUV5wkQ&#10;Website: http://oae.co.uk&#10;Facebook: https://www.facebook.com/orchestraoftheageofenlightenment&#10;Twitter: https://twitter.com/theoae&#10;Instagram: https://www.instagram.com/oae_photos/" id="98" name="Google Shape;98;p18" title="Two minutes on...the Ophicleide">
            <a:hlinkClick r:id="rId3"/>
          </p:cNvPr>
          <p:cNvPicPr preferRelativeResize="0"/>
          <p:nvPr/>
        </p:nvPicPr>
        <p:blipFill>
          <a:blip r:embed="rId4">
            <a:alphaModFix/>
          </a:blip>
          <a:stretch>
            <a:fillRect/>
          </a:stretch>
        </p:blipFill>
        <p:spPr>
          <a:xfrm>
            <a:off x="177825" y="724200"/>
            <a:ext cx="4132875" cy="3695100"/>
          </a:xfrm>
          <a:prstGeom prst="rect">
            <a:avLst/>
          </a:prstGeom>
          <a:noFill/>
          <a:ln>
            <a:noFill/>
          </a:ln>
        </p:spPr>
      </p:pic>
      <p:pic>
        <p:nvPicPr>
          <p:cNvPr descr="Extrait- mvt V. Songe d'une nuit de Sabbat &#10;Hector Berlioz Symphonie Fantastique &#10;Orch: Chambre Philharmonique Dir. E.Krivine&#10;&#10;Patrick Wibart Serpent &#10;Corentin Morvan Ophicleide&#10;&#10;www.patrickwibart.com" id="99" name="Google Shape;99;p18" title="Serpent &amp; Ophicleide - Dies Irae (extract) - Berlioz Symphonie Fantastique">
            <a:hlinkClick r:id="rId5"/>
          </p:cNvPr>
          <p:cNvPicPr preferRelativeResize="0"/>
          <p:nvPr/>
        </p:nvPicPr>
        <p:blipFill>
          <a:blip r:embed="rId6">
            <a:alphaModFix/>
          </a:blip>
          <a:stretch>
            <a:fillRect/>
          </a:stretch>
        </p:blipFill>
        <p:spPr>
          <a:xfrm>
            <a:off x="4901200" y="724200"/>
            <a:ext cx="4045200" cy="369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1" type="body"/>
          </p:nvPr>
        </p:nvSpPr>
        <p:spPr>
          <a:xfrm>
            <a:off x="311700" y="136800"/>
            <a:ext cx="8520600" cy="44322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None/>
            </a:pPr>
            <a:r>
              <a:rPr lang="pt-BR" sz="2000">
                <a:solidFill>
                  <a:srgbClr val="000000"/>
                </a:solidFill>
              </a:rPr>
              <a:t>O Ophicleide foi utilizado até a primeira metade do século XIX, até ser </a:t>
            </a:r>
            <a:r>
              <a:rPr lang="pt-BR" sz="2000">
                <a:solidFill>
                  <a:srgbClr val="000000"/>
                </a:solidFill>
              </a:rPr>
              <a:t>substituído</a:t>
            </a:r>
            <a:r>
              <a:rPr lang="pt-BR" sz="2000">
                <a:solidFill>
                  <a:srgbClr val="000000"/>
                </a:solidFill>
              </a:rPr>
              <a:t> pela tuba.</a:t>
            </a:r>
            <a:endParaRPr sz="2000">
              <a:solidFill>
                <a:srgbClr val="000000"/>
              </a:solidFill>
            </a:endParaRPr>
          </a:p>
          <a:p>
            <a:pPr indent="0" lvl="0" marL="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Berlioz:</a:t>
            </a:r>
            <a:r>
              <a:rPr lang="pt-BR" sz="2000">
                <a:solidFill>
                  <a:srgbClr val="000000"/>
                </a:solidFill>
              </a:rPr>
              <a:t> </a:t>
            </a:r>
            <a:r>
              <a:rPr i="1" lang="pt-BR" sz="2000">
                <a:solidFill>
                  <a:srgbClr val="000000"/>
                </a:solidFill>
              </a:rPr>
              <a:t>Requiem</a:t>
            </a:r>
            <a:r>
              <a:rPr lang="pt-BR" sz="2000">
                <a:solidFill>
                  <a:srgbClr val="000000"/>
                </a:solidFill>
              </a:rPr>
              <a:t> - </a:t>
            </a:r>
            <a:r>
              <a:rPr i="1" lang="pt-BR" sz="2000">
                <a:solidFill>
                  <a:srgbClr val="000000"/>
                </a:solidFill>
              </a:rPr>
              <a:t>Dies Irae</a:t>
            </a:r>
            <a:r>
              <a:rPr lang="pt-BR" sz="2000">
                <a:solidFill>
                  <a:srgbClr val="000000"/>
                </a:solidFill>
              </a:rPr>
              <a:t>, </a:t>
            </a:r>
            <a:r>
              <a:rPr i="1" lang="pt-BR" sz="2000">
                <a:solidFill>
                  <a:srgbClr val="000000"/>
                </a:solidFill>
              </a:rPr>
              <a:t>Symphonie Funébre et Triomphale. </a:t>
            </a:r>
            <a:r>
              <a:rPr lang="pt-BR" sz="2000">
                <a:solidFill>
                  <a:srgbClr val="000000"/>
                </a:solidFill>
              </a:rPr>
              <a:t>Substituído pela tuba a partir de seu surgimento, em 1845. </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i="1" sz="2000">
              <a:solidFill>
                <a:srgbClr val="000000"/>
              </a:solidFill>
            </a:endParaRPr>
          </a:p>
          <a:p>
            <a:pPr indent="0" lvl="0" marL="0" rtl="0" algn="just">
              <a:lnSpc>
                <a:spcPct val="100000"/>
              </a:lnSpc>
              <a:spcBef>
                <a:spcPts val="0"/>
              </a:spcBef>
              <a:spcAft>
                <a:spcPts val="0"/>
              </a:spcAft>
              <a:buClr>
                <a:srgbClr val="000000"/>
              </a:buClr>
              <a:buFont typeface="Arial"/>
              <a:buNone/>
            </a:pPr>
            <a:r>
              <a:rPr i="1" lang="pt-BR" sz="2000">
                <a:solidFill>
                  <a:srgbClr val="000000"/>
                </a:solidFill>
              </a:rPr>
              <a:t>Necessidade de um baixo mais potente – contrabalançar uma orquestra maior</a:t>
            </a:r>
            <a:endParaRPr i="1"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i="1" sz="2000">
              <a:solidFill>
                <a:srgbClr val="000000"/>
              </a:solidFill>
            </a:endParaRPr>
          </a:p>
          <a:p>
            <a:pPr indent="0" lvl="0" marL="0" rtl="0" algn="just">
              <a:lnSpc>
                <a:spcPct val="100000"/>
              </a:lnSpc>
              <a:spcBef>
                <a:spcPts val="0"/>
              </a:spcBef>
              <a:spcAft>
                <a:spcPts val="0"/>
              </a:spcAft>
              <a:buClr>
                <a:srgbClr val="000000"/>
              </a:buClr>
              <a:buFont typeface="Arial"/>
              <a:buNone/>
            </a:pPr>
            <a:r>
              <a:rPr b="1" lang="pt-BR" sz="2000">
                <a:solidFill>
                  <a:srgbClr val="000000"/>
                </a:solidFill>
              </a:rPr>
              <a:t>9. Sinfonia de Beethoven</a:t>
            </a:r>
            <a:r>
              <a:rPr lang="pt-BR" sz="2000">
                <a:solidFill>
                  <a:srgbClr val="000000"/>
                </a:solidFill>
              </a:rPr>
              <a:t> – trombones, piccolo e contrafagote. Mas qual o tamanho dessa orquestra de fato?</a:t>
            </a:r>
            <a:endParaRPr sz="1400">
              <a:solidFill>
                <a:srgbClr val="000000"/>
              </a:solidFill>
            </a:endParaRPr>
          </a:p>
          <a:p>
            <a:pPr indent="0" lvl="0" marL="0" rtl="0" algn="just">
              <a:lnSpc>
                <a:spcPct val="100000"/>
              </a:lnSpc>
              <a:spcBef>
                <a:spcPts val="0"/>
              </a:spcBef>
              <a:spcAft>
                <a:spcPts val="0"/>
              </a:spcAft>
              <a:buClr>
                <a:srgbClr val="000000"/>
              </a:buClr>
              <a:buFont typeface="Arial"/>
              <a:buNone/>
            </a:pPr>
            <a:r>
              <a:t/>
            </a:r>
            <a:endParaRPr i="1" sz="2000">
              <a:solidFill>
                <a:srgbClr val="000000"/>
              </a:solidFill>
            </a:endParaRPr>
          </a:p>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1781</a:t>
            </a:r>
            <a:r>
              <a:rPr lang="pt-BR" sz="2000">
                <a:solidFill>
                  <a:srgbClr val="000000"/>
                </a:solidFill>
              </a:rPr>
              <a:t>, </a:t>
            </a:r>
            <a:r>
              <a:rPr i="1" lang="pt-BR" sz="2000">
                <a:solidFill>
                  <a:srgbClr val="000000"/>
                </a:solidFill>
              </a:rPr>
              <a:t>Orquestra do Gewandhaus de Leipzig</a:t>
            </a:r>
            <a:r>
              <a:rPr lang="pt-BR" sz="2000">
                <a:solidFill>
                  <a:srgbClr val="000000"/>
                </a:solidFill>
              </a:rPr>
              <a:t>: 4 primeiros e 4 segundos violinos.</a:t>
            </a:r>
            <a:endParaRPr sz="1400">
              <a:solidFill>
                <a:srgbClr val="000000"/>
              </a:solidFill>
            </a:endParaRPr>
          </a:p>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1783</a:t>
            </a:r>
            <a:r>
              <a:rPr lang="pt-BR" sz="2000">
                <a:solidFill>
                  <a:srgbClr val="000000"/>
                </a:solidFill>
              </a:rPr>
              <a:t>, </a:t>
            </a:r>
            <a:r>
              <a:rPr i="1" lang="pt-BR" sz="2000">
                <a:solidFill>
                  <a:srgbClr val="000000"/>
                </a:solidFill>
              </a:rPr>
              <a:t>Orquestra de Haydn em Esterha</a:t>
            </a:r>
            <a:r>
              <a:rPr lang="pt-BR" sz="2000">
                <a:solidFill>
                  <a:srgbClr val="000000"/>
                </a:solidFill>
              </a:rPr>
              <a:t>z: 6 primeiros e 7 segundos violinos.</a:t>
            </a:r>
            <a:endParaRPr sz="1400">
              <a:solidFill>
                <a:srgbClr val="000000"/>
              </a:solidFill>
            </a:endParaRPr>
          </a:p>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Ópera Imperial de Viena</a:t>
            </a:r>
            <a:r>
              <a:rPr lang="pt-BR" sz="2000">
                <a:solidFill>
                  <a:srgbClr val="000000"/>
                </a:solidFill>
              </a:rPr>
              <a:t>: 6 primeiros e 6 segundos violinos.</a:t>
            </a:r>
            <a:endParaRPr sz="1400">
              <a:solidFill>
                <a:srgbClr val="000000"/>
              </a:solidFill>
            </a:endParaRPr>
          </a:p>
          <a:p>
            <a:pPr indent="-336550" lvl="0" marL="457200" rtl="0" algn="just">
              <a:lnSpc>
                <a:spcPct val="100000"/>
              </a:lnSpc>
              <a:spcBef>
                <a:spcPts val="0"/>
              </a:spcBef>
              <a:spcAft>
                <a:spcPts val="0"/>
              </a:spcAft>
              <a:buClr>
                <a:srgbClr val="000000"/>
              </a:buClr>
              <a:buSzPct val="100000"/>
              <a:buChar char="●"/>
            </a:pPr>
            <a:r>
              <a:rPr b="1" lang="pt-BR" sz="2000">
                <a:solidFill>
                  <a:srgbClr val="000000"/>
                </a:solidFill>
              </a:rPr>
              <a:t>Salomon em Londres</a:t>
            </a:r>
            <a:r>
              <a:rPr lang="pt-BR" sz="2000">
                <a:solidFill>
                  <a:srgbClr val="000000"/>
                </a:solidFill>
              </a:rPr>
              <a:t>, orquestra arregimentada para Haydn em Londres: 12 a 16 violinos (6 a 8 em cada).</a:t>
            </a:r>
            <a:endParaRPr sz="2000">
              <a:solidFill>
                <a:srgbClr val="000000"/>
              </a:solidFill>
            </a:endParaRPr>
          </a:p>
          <a:p>
            <a:pPr indent="0" lvl="0" marL="457200" rtl="0" algn="just">
              <a:lnSpc>
                <a:spcPct val="100000"/>
              </a:lnSpc>
              <a:spcBef>
                <a:spcPts val="0"/>
              </a:spcBef>
              <a:spcAft>
                <a:spcPts val="0"/>
              </a:spcAft>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sz="2000">
                <a:solidFill>
                  <a:srgbClr val="000000"/>
                </a:solidFill>
              </a:rPr>
              <a:t>Havia pares de madeiras em todas as orquestras, duas trompas e dois trompetes e tímpanos. No Gewandhaus: 3 trompas. Em Viena e Praga: 4 trompas.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147550" y="246150"/>
            <a:ext cx="8757900" cy="4240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t/>
            </a:r>
            <a:endParaRPr sz="1500">
              <a:solidFill>
                <a:srgbClr val="000000"/>
              </a:solidFill>
            </a:endParaRPr>
          </a:p>
          <a:p>
            <a:pPr indent="0" lvl="0" marL="0" rtl="0" algn="just">
              <a:lnSpc>
                <a:spcPct val="100000"/>
              </a:lnSpc>
              <a:spcBef>
                <a:spcPts val="0"/>
              </a:spcBef>
              <a:spcAft>
                <a:spcPts val="0"/>
              </a:spcAft>
              <a:buNone/>
            </a:pPr>
            <a:r>
              <a:t/>
            </a:r>
            <a:endParaRPr sz="1500">
              <a:solidFill>
                <a:srgbClr val="000000"/>
              </a:solidFill>
            </a:endParaRPr>
          </a:p>
          <a:p>
            <a:pPr indent="0" lvl="0" marL="0" rtl="0" algn="just">
              <a:lnSpc>
                <a:spcPct val="100000"/>
              </a:lnSpc>
              <a:spcBef>
                <a:spcPts val="0"/>
              </a:spcBef>
              <a:spcAft>
                <a:spcPts val="0"/>
              </a:spcAft>
              <a:buNone/>
            </a:pPr>
            <a:r>
              <a:rPr lang="pt-BR">
                <a:solidFill>
                  <a:srgbClr val="000000"/>
                </a:solidFill>
              </a:rPr>
              <a:t>Com o passar do tempo, consolidou-se a noção de que a obra de Beethoven exigiria uma orquestra mais numerosa. Wagner começou a especificar o número de cordas, 16 primeiros e 16 segundos violinos. Para equilibrar esse contingente surgiu a ideia também de dobrar as madeiras.</a:t>
            </a:r>
            <a:endParaRPr>
              <a:solidFill>
                <a:srgbClr val="000000"/>
              </a:solidFill>
            </a:endParaRPr>
          </a:p>
          <a:p>
            <a:pPr indent="-215900" lvl="0" marL="342900" rtl="0" algn="just">
              <a:lnSpc>
                <a:spcPct val="100000"/>
              </a:lnSpc>
              <a:spcBef>
                <a:spcPts val="0"/>
              </a:spcBef>
              <a:spcAft>
                <a:spcPts val="0"/>
              </a:spcAft>
              <a:buClr>
                <a:srgbClr val="000000"/>
              </a:buClr>
              <a:buSzPts val="2000"/>
              <a:buFont typeface="Calibri"/>
              <a:buNone/>
            </a:pPr>
            <a:r>
              <a:t/>
            </a:r>
            <a:endParaRPr sz="2000">
              <a:solidFill>
                <a:srgbClr val="000000"/>
              </a:solidFill>
            </a:endParaRPr>
          </a:p>
          <a:p>
            <a:pPr indent="0" lvl="0" marL="0" rtl="0" algn="just">
              <a:lnSpc>
                <a:spcPct val="100000"/>
              </a:lnSpc>
              <a:spcBef>
                <a:spcPts val="0"/>
              </a:spcBef>
              <a:spcAft>
                <a:spcPts val="0"/>
              </a:spcAft>
              <a:buClr>
                <a:srgbClr val="000000"/>
              </a:buClr>
              <a:buFont typeface="Arial"/>
              <a:buNone/>
            </a:pPr>
            <a:r>
              <a:rPr lang="pt-BR">
                <a:solidFill>
                  <a:srgbClr val="000000"/>
                </a:solidFill>
              </a:rPr>
              <a:t>Gravações de gramofone de antes da Segunda Guerra mostram uma orquestra pós-wagneriana completa em obras de Mozart e Haydn. O resultado disso é que não só a agilidade do movimento é posta em cheque com a essa quantidade de cordas, mas as cores mais penetrantes e brilhantes das madeiras – que adicionam espiritualidade e pungência, tendem a ser sufocadas por esse volume sonoro. </a:t>
            </a:r>
            <a:endParaRPr>
              <a:solidFill>
                <a:srgbClr val="000000"/>
              </a:solidFill>
            </a:endParaRPr>
          </a:p>
          <a:p>
            <a:pPr indent="0" lvl="0" marL="0" rtl="0" algn="just">
              <a:lnSpc>
                <a:spcPct val="100000"/>
              </a:lnSpc>
              <a:spcBef>
                <a:spcPts val="0"/>
              </a:spcBef>
              <a:spcAft>
                <a:spcPts val="0"/>
              </a:spcAft>
              <a:buClr>
                <a:srgbClr val="000000"/>
              </a:buClr>
              <a:buFont typeface="Arial"/>
              <a:buNone/>
            </a:pPr>
            <a:r>
              <a:t/>
            </a:r>
            <a:endParaRPr sz="1500">
              <a:solidFill>
                <a:srgbClr val="000000"/>
              </a:solidFill>
            </a:endParaRPr>
          </a:p>
          <a:p>
            <a:pPr indent="0" lvl="0" marL="0" rtl="0" algn="just">
              <a:lnSpc>
                <a:spcPct val="100000"/>
              </a:lnSpc>
              <a:spcBef>
                <a:spcPts val="0"/>
              </a:spcBef>
              <a:spcAft>
                <a:spcPts val="0"/>
              </a:spcAft>
              <a:buClr>
                <a:srgbClr val="000000"/>
              </a:buClr>
              <a:buFont typeface="Arial"/>
              <a:buNone/>
            </a:pPr>
            <a:r>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idx="1" type="body"/>
          </p:nvPr>
        </p:nvSpPr>
        <p:spPr>
          <a:xfrm>
            <a:off x="311700" y="725025"/>
            <a:ext cx="8520600" cy="38439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lang="pt-BR">
                <a:solidFill>
                  <a:srgbClr val="000000"/>
                </a:solidFill>
              </a:rPr>
              <a:t>Salas de concerto projetadas para acomodar um número muito maior de ouvintes fazem com que as dimensões da orquestra do fim do século XVIII não sejam suficientes para a projeção do som nesse outro tipo de ambiente.</a:t>
            </a:r>
            <a:endParaRPr>
              <a:solidFill>
                <a:srgbClr val="000000"/>
              </a:solidFill>
            </a:endParaRPr>
          </a:p>
          <a:p>
            <a:pPr indent="0" lvl="0" marL="0" rtl="0" algn="just">
              <a:lnSpc>
                <a:spcPct val="100000"/>
              </a:lnSpc>
              <a:spcBef>
                <a:spcPts val="0"/>
              </a:spcBef>
              <a:spcAft>
                <a:spcPts val="0"/>
              </a:spcAft>
              <a:buNone/>
            </a:pPr>
            <a:r>
              <a:t/>
            </a:r>
            <a:endParaRPr>
              <a:solidFill>
                <a:srgbClr val="000000"/>
              </a:solidFill>
            </a:endParaRPr>
          </a:p>
          <a:p>
            <a:pPr indent="0" lvl="0" marL="0" rtl="0" algn="just">
              <a:lnSpc>
                <a:spcPct val="100000"/>
              </a:lnSpc>
              <a:spcBef>
                <a:spcPts val="0"/>
              </a:spcBef>
              <a:spcAft>
                <a:spcPts val="0"/>
              </a:spcAft>
              <a:buNone/>
            </a:pPr>
            <a:r>
              <a:rPr lang="pt-BR">
                <a:solidFill>
                  <a:srgbClr val="000000"/>
                </a:solidFill>
              </a:rPr>
              <a:t>Mesmo nas proporções requisitadas por Wagner, as sinfonias de Beethoven não soavam com suficiente vigor nas passagens acima de </a:t>
            </a:r>
            <a:r>
              <a:rPr i="1" lang="pt-BR">
                <a:solidFill>
                  <a:srgbClr val="000000"/>
                </a:solidFill>
              </a:rPr>
              <a:t>forte</a:t>
            </a:r>
            <a:r>
              <a:rPr lang="pt-BR">
                <a:solidFill>
                  <a:srgbClr val="000000"/>
                </a:solidFill>
              </a:rPr>
              <a:t>. Wagner passou rapidamente a empregar as novas trompas e trompetes de válvula para suprir as pausas forçosas existentes nessas obras</a:t>
            </a:r>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