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7" r:id="rId12"/>
    <p:sldId id="266" r:id="rId13"/>
    <p:sldId id="263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5A866A7-AC54-44A4-8640-A557A741CAF5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D92DDB-7A4C-4E67-86E8-36D2B27D4E9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Panorama do ensino musical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 música e as secretarias de educação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Levantamento </a:t>
            </a:r>
            <a:r>
              <a:rPr lang="pt-BR" dirty="0" smtClean="0"/>
              <a:t>em todas as secretarias de educação estaduais entre os meses de maio a agosto de </a:t>
            </a:r>
            <a:r>
              <a:rPr lang="pt-BR" dirty="0" smtClean="0"/>
              <a:t>2011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“Quais são as iniciativas da sua Secretaria em relação à nova determinação do Ministério da Educação sob a lei nº 11.769, sancionada em 18 de agosto de 2008, que determina que a música deve ser conteúdo obrigatório em toda a Educação Básica a partir de agosto de 2011?”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 smtClean="0"/>
              <a:t>Resposta secretaria de educação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“</a:t>
            </a:r>
            <a:r>
              <a:rPr lang="pt-BR" dirty="0" smtClean="0"/>
              <a:t>A Secretaria de Estado da Educação de São Paulo informa que os conteúdos da linguagem musical já são contemplados nas aulas de Arte. A disciplina Arte é oferecida aos alunos em duas aulas semanais, em todos os anos do Ensino Fundamental e nos dois primeiros anos do Ensino Médio. Teatro, dança, artes visuais e música são as quatro linguagens artísticas abordadas na disciplina. Cada uma dessas linguagens possui conteúdos específicos, que são desenvolvidos nas situações de aprendizagens propostas no Caderno do Professor e no Caderno do Aluno, materiais de suporte ao Currículo implantado pelo Estado. Para aprimorar a qualidade de ensino, a secretaria desenvolve e viabiliza um conjunto de ações educativo-musicais, por meio de parcerias com instituições culturais, projetos e cursos </a:t>
            </a:r>
            <a:r>
              <a:rPr lang="pt-BR" dirty="0" smtClean="0"/>
              <a:t>descentralizados com </a:t>
            </a:r>
            <a:r>
              <a:rPr lang="pt-BR" dirty="0" smtClean="0"/>
              <a:t>o objetivo de ampliar e fortalecer o desenvolvimento cultural e musical de alunos e professores das escolas estaduais”.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/>
              <a:t>Reflexão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Teca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dirty="0" smtClean="0"/>
              <a:t>	Teca:</a:t>
            </a:r>
          </a:p>
          <a:p>
            <a:pPr algn="just"/>
            <a:r>
              <a:rPr lang="pt-BR" dirty="0" smtClean="0"/>
              <a:t>Teme </a:t>
            </a:r>
            <a:r>
              <a:rPr lang="pt-BR" dirty="0" smtClean="0"/>
              <a:t>pelas soluções que podem ser tomadas para solucionar a questão da obrigatoriedade da presença da música na </a:t>
            </a:r>
            <a:r>
              <a:rPr lang="pt-BR" dirty="0" smtClean="0"/>
              <a:t>escola</a:t>
            </a:r>
            <a:endParaRPr lang="pt-BR" dirty="0" smtClean="0"/>
          </a:p>
          <a:p>
            <a:pPr lvl="1" algn="just"/>
            <a:r>
              <a:rPr lang="pt-BR" dirty="0" smtClean="0"/>
              <a:t>“Quando </a:t>
            </a:r>
            <a:r>
              <a:rPr lang="pt-BR" dirty="0" smtClean="0"/>
              <a:t>me perguntam o porquê da música na escola, eu costumo responder que é porque ela é importante para a vida. Somos seres musicais e o exercício com essa forma de arte vai nos tornar indivíduos mais </a:t>
            </a:r>
            <a:r>
              <a:rPr lang="pt-BR" dirty="0" smtClean="0"/>
              <a:t>inteiros”</a:t>
            </a:r>
          </a:p>
          <a:p>
            <a:pPr lvl="2" algn="just"/>
            <a:r>
              <a:rPr lang="pt-BR" dirty="0" smtClean="0"/>
              <a:t>Para </a:t>
            </a:r>
            <a:r>
              <a:rPr lang="pt-BR" dirty="0" smtClean="0"/>
              <a:t>ela, a música deve estar presente na escola como uma potência de criação, abrindo um espaço para o </a:t>
            </a:r>
            <a:r>
              <a:rPr lang="pt-BR" dirty="0" smtClean="0"/>
              <a:t>sensível</a:t>
            </a:r>
          </a:p>
          <a:p>
            <a:pPr lvl="1" algn="just"/>
            <a:r>
              <a:rPr lang="pt-BR" dirty="0" smtClean="0"/>
              <a:t>“</a:t>
            </a:r>
            <a:r>
              <a:rPr lang="pt-BR" dirty="0" smtClean="0"/>
              <a:t>Eu tenho receio de soluções emergenciais e não acho que qualquer coisa é melhor do que nada. Às vezes, nada é melhor do que qualquer coisa</a:t>
            </a:r>
            <a:r>
              <a:rPr lang="pt-BR" dirty="0" smtClean="0"/>
              <a:t>”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JORDÃO, Gisele; ALLUCCI, Renata R.; MOLINA, Sergio; TERAHATA, Adriana </a:t>
            </a:r>
            <a:r>
              <a:rPr lang="pt-BR" dirty="0" err="1" smtClean="0"/>
              <a:t>Miritello</a:t>
            </a:r>
            <a:r>
              <a:rPr lang="pt-BR" dirty="0" smtClean="0"/>
              <a:t> (Org.). </a:t>
            </a:r>
            <a:r>
              <a:rPr lang="pt-BR" b="1" dirty="0" smtClean="0"/>
              <a:t>A música na escola</a:t>
            </a:r>
            <a:r>
              <a:rPr lang="pt-BR" dirty="0" smtClean="0"/>
              <a:t>. São Paulo: </a:t>
            </a:r>
            <a:r>
              <a:rPr lang="pt-BR" dirty="0" err="1" smtClean="0"/>
              <a:t>Allecci</a:t>
            </a:r>
            <a:r>
              <a:rPr lang="pt-BR" dirty="0" smtClean="0"/>
              <a:t> &amp; associados comunicações, 2012.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Tempo de colonização</a:t>
            </a:r>
          </a:p>
          <a:p>
            <a:pPr lvl="1" algn="just"/>
            <a:r>
              <a:rPr lang="pt-BR" dirty="0" smtClean="0"/>
              <a:t>Jesuítas ensinavam música às crianças e jovens</a:t>
            </a:r>
          </a:p>
          <a:p>
            <a:pPr lvl="1" algn="just"/>
            <a:r>
              <a:rPr lang="pt-BR" dirty="0" smtClean="0"/>
              <a:t>Caráter catequizador</a:t>
            </a:r>
          </a:p>
          <a:p>
            <a:pPr lvl="1" algn="just"/>
            <a:r>
              <a:rPr lang="pt-BR" dirty="0" smtClean="0"/>
              <a:t>Ferramenta </a:t>
            </a:r>
            <a:r>
              <a:rPr lang="pt-BR" dirty="0" smtClean="0"/>
              <a:t>de auxílio ao ensino da leitura e da </a:t>
            </a:r>
            <a:r>
              <a:rPr lang="pt-BR" dirty="0" smtClean="0"/>
              <a:t>matemática</a:t>
            </a:r>
          </a:p>
          <a:p>
            <a:pPr lvl="1" algn="just"/>
            <a:r>
              <a:rPr lang="pt-BR" dirty="0" smtClean="0"/>
              <a:t>Instrumentos </a:t>
            </a:r>
            <a:r>
              <a:rPr lang="pt-BR" dirty="0" smtClean="0"/>
              <a:t>de corda e </a:t>
            </a:r>
            <a:r>
              <a:rPr lang="pt-BR" dirty="0" smtClean="0"/>
              <a:t>sopro</a:t>
            </a:r>
          </a:p>
          <a:p>
            <a:pPr lvl="2" algn="just"/>
            <a:r>
              <a:rPr lang="pt-BR" dirty="0" smtClean="0"/>
              <a:t>Ao </a:t>
            </a:r>
            <a:r>
              <a:rPr lang="pt-BR" dirty="0" smtClean="0"/>
              <a:t>que parece, desde sempre, a música foi considerada um instrumento de educação em diferentes situações no </a:t>
            </a:r>
            <a:r>
              <a:rPr lang="pt-BR" dirty="0" smtClean="0"/>
              <a:t>País</a:t>
            </a:r>
          </a:p>
          <a:p>
            <a:pPr algn="just"/>
            <a:r>
              <a:rPr lang="pt-BR" dirty="0" smtClean="0"/>
              <a:t>e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Música e educação no Brasil</a:t>
            </a:r>
          </a:p>
          <a:p>
            <a:pPr lvl="1" algn="just"/>
            <a:r>
              <a:rPr lang="pt-BR" dirty="0" smtClean="0"/>
              <a:t>1658 e 1661</a:t>
            </a:r>
          </a:p>
          <a:p>
            <a:pPr lvl="1" algn="just"/>
            <a:r>
              <a:rPr lang="pt-BR" dirty="0" smtClean="0"/>
              <a:t>“Lei das Aldeias </a:t>
            </a:r>
            <a:r>
              <a:rPr lang="pt-BR" dirty="0" smtClean="0"/>
              <a:t>Indígenas</a:t>
            </a:r>
          </a:p>
          <a:p>
            <a:pPr lvl="1" algn="just"/>
            <a:r>
              <a:rPr lang="pt-BR" dirty="0" smtClean="0"/>
              <a:t>Ensino de canto</a:t>
            </a:r>
          </a:p>
          <a:p>
            <a:pPr lvl="1" algn="just"/>
            <a:r>
              <a:rPr lang="pt-BR" dirty="0" smtClean="0"/>
              <a:t>Músicas </a:t>
            </a:r>
            <a:r>
              <a:rPr lang="pt-BR" dirty="0" smtClean="0"/>
              <a:t>religiosas e </a:t>
            </a:r>
            <a:r>
              <a:rPr lang="pt-BR" dirty="0" smtClean="0"/>
              <a:t>canções </a:t>
            </a:r>
            <a:r>
              <a:rPr lang="pt-BR" dirty="0" smtClean="0"/>
              <a:t>populares </a:t>
            </a:r>
            <a:r>
              <a:rPr lang="pt-BR" dirty="0" smtClean="0"/>
              <a:t>	</a:t>
            </a:r>
          </a:p>
          <a:p>
            <a:pPr lvl="2" algn="just"/>
            <a:r>
              <a:rPr lang="pt-BR" dirty="0" smtClean="0"/>
              <a:t>“modinhas</a:t>
            </a:r>
            <a:r>
              <a:rPr lang="pt-BR" dirty="0" smtClean="0"/>
              <a:t>” </a:t>
            </a:r>
            <a:r>
              <a:rPr lang="pt-BR" dirty="0" smtClean="0"/>
              <a:t>portuguesas</a:t>
            </a:r>
            <a:endParaRPr lang="pt-BR" dirty="0" smtClean="0"/>
          </a:p>
          <a:p>
            <a:pPr lvl="1" algn="just"/>
            <a:r>
              <a:rPr lang="pt-BR" dirty="0" smtClean="0"/>
              <a:t>“Muitos </a:t>
            </a:r>
            <a:r>
              <a:rPr lang="pt-BR" dirty="0" smtClean="0"/>
              <a:t>são os registros de tentativas de inserção da música na educação, mas aparentemente nenhuma delas teve </a:t>
            </a:r>
            <a:r>
              <a:rPr lang="pt-BR" dirty="0" smtClean="0"/>
              <a:t>representação”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Século XIX:</a:t>
            </a:r>
          </a:p>
          <a:p>
            <a:pPr lvl="1" algn="just"/>
            <a:r>
              <a:rPr lang="pt-BR" dirty="0" smtClean="0"/>
              <a:t>Música nos </a:t>
            </a:r>
            <a:r>
              <a:rPr lang="pt-BR" dirty="0" smtClean="0"/>
              <a:t>currículos escolares do ensino público aconteceu pelo Decreto Federal nº 331A, de 17 de novembro de </a:t>
            </a:r>
            <a:r>
              <a:rPr lang="pt-BR" dirty="0" smtClean="0"/>
              <a:t>1854</a:t>
            </a:r>
          </a:p>
          <a:p>
            <a:pPr lvl="1" algn="just"/>
            <a:r>
              <a:rPr lang="pt-BR" dirty="0" smtClean="0"/>
              <a:t>Estipulava: presença </a:t>
            </a:r>
            <a:r>
              <a:rPr lang="pt-BR" dirty="0" smtClean="0"/>
              <a:t>de “noções de música” e “exercícios de canto” </a:t>
            </a:r>
            <a:endParaRPr lang="pt-BR" dirty="0" smtClean="0"/>
          </a:p>
          <a:p>
            <a:pPr lvl="1" algn="just"/>
            <a:r>
              <a:rPr lang="pt-BR" dirty="0" smtClean="0"/>
              <a:t>E</a:t>
            </a:r>
            <a:r>
              <a:rPr lang="pt-BR" dirty="0" smtClean="0"/>
              <a:t>scolas </a:t>
            </a:r>
            <a:r>
              <a:rPr lang="pt-BR" dirty="0" smtClean="0"/>
              <a:t>primárias de 1º e de 2º graus e Normais (</a:t>
            </a:r>
            <a:r>
              <a:rPr lang="pt-BR" dirty="0" smtClean="0"/>
              <a:t>Magistério)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São Paulo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1890:</a:t>
            </a:r>
          </a:p>
          <a:p>
            <a:pPr lvl="1" algn="just"/>
            <a:r>
              <a:rPr lang="pt-BR" dirty="0" smtClean="0"/>
              <a:t>D</a:t>
            </a:r>
            <a:r>
              <a:rPr lang="pt-BR" dirty="0" smtClean="0"/>
              <a:t>ecreto </a:t>
            </a:r>
            <a:r>
              <a:rPr lang="pt-BR" dirty="0" smtClean="0"/>
              <a:t>nº 981, de 8 de novembro de </a:t>
            </a:r>
            <a:r>
              <a:rPr lang="pt-BR" dirty="0" smtClean="0"/>
              <a:t>1890</a:t>
            </a:r>
          </a:p>
          <a:p>
            <a:pPr lvl="1" algn="just"/>
            <a:r>
              <a:rPr lang="pt-BR" dirty="0" smtClean="0"/>
              <a:t>Reforma </a:t>
            </a:r>
            <a:r>
              <a:rPr lang="pt-BR" dirty="0" smtClean="0"/>
              <a:t>Benjamin </a:t>
            </a:r>
            <a:r>
              <a:rPr lang="pt-BR" dirty="0" smtClean="0"/>
              <a:t>Constant</a:t>
            </a:r>
          </a:p>
          <a:p>
            <a:pPr lvl="1" algn="just"/>
            <a:r>
              <a:rPr lang="pt-BR" dirty="0" smtClean="0"/>
              <a:t>Regulamenta </a:t>
            </a:r>
            <a:r>
              <a:rPr lang="pt-BR" dirty="0" smtClean="0"/>
              <a:t>a instituição </a:t>
            </a:r>
            <a:r>
              <a:rPr lang="pt-BR" dirty="0" smtClean="0"/>
              <a:t>primária </a:t>
            </a:r>
            <a:r>
              <a:rPr lang="pt-BR" dirty="0" smtClean="0"/>
              <a:t>e </a:t>
            </a:r>
            <a:r>
              <a:rPr lang="pt-BR" dirty="0" smtClean="0"/>
              <a:t>secundária</a:t>
            </a:r>
          </a:p>
          <a:p>
            <a:pPr lvl="1" algn="just"/>
            <a:r>
              <a:rPr lang="pt-BR" dirty="0" smtClean="0"/>
              <a:t>I</a:t>
            </a:r>
            <a:r>
              <a:rPr lang="pt-BR" dirty="0" smtClean="0"/>
              <a:t>nstitui </a:t>
            </a:r>
            <a:r>
              <a:rPr lang="pt-BR" dirty="0" smtClean="0"/>
              <a:t>o ensino de elementos de </a:t>
            </a:r>
            <a:r>
              <a:rPr lang="pt-BR" dirty="0" smtClean="0"/>
              <a:t>música</a:t>
            </a:r>
          </a:p>
          <a:p>
            <a:pPr lvl="2" algn="just"/>
            <a:r>
              <a:rPr lang="pt-BR" dirty="0" smtClean="0"/>
              <a:t>Ministrados </a:t>
            </a:r>
            <a:r>
              <a:rPr lang="pt-BR" dirty="0" smtClean="0"/>
              <a:t>por professores especiais para a música </a:t>
            </a:r>
            <a:r>
              <a:rPr lang="pt-BR" dirty="0" smtClean="0"/>
              <a:t>– admitidos </a:t>
            </a:r>
            <a:r>
              <a:rPr lang="pt-BR" dirty="0" smtClean="0"/>
              <a:t>em </a:t>
            </a:r>
            <a:r>
              <a:rPr lang="pt-BR" dirty="0" smtClean="0"/>
              <a:t>concurso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Rio de Janeiro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R</a:t>
            </a:r>
            <a:r>
              <a:rPr lang="pt-BR" dirty="0" smtClean="0"/>
              <a:t>eforma </a:t>
            </a:r>
            <a:r>
              <a:rPr lang="pt-BR" dirty="0" smtClean="0"/>
              <a:t>Fernando de Azevedo, promulgada pela lei nº 3.281, de 23 de janeiro de </a:t>
            </a:r>
            <a:r>
              <a:rPr lang="pt-BR" dirty="0" smtClean="0"/>
              <a:t>1928</a:t>
            </a:r>
          </a:p>
          <a:p>
            <a:pPr lvl="1" algn="just"/>
            <a:r>
              <a:rPr lang="pt-BR" dirty="0" smtClean="0"/>
              <a:t>Previa </a:t>
            </a:r>
            <a:r>
              <a:rPr lang="pt-BR" dirty="0" smtClean="0"/>
              <a:t>o ensino de música em todos os cursos de acordo com o 1º Programa de Música Vocal e </a:t>
            </a:r>
            <a:r>
              <a:rPr lang="pt-BR" dirty="0" smtClean="0"/>
              <a:t>Instrumental</a:t>
            </a:r>
          </a:p>
          <a:p>
            <a:pPr lvl="2" algn="just"/>
            <a:r>
              <a:rPr lang="pt-BR" dirty="0" smtClean="0"/>
              <a:t>Elaborado por: </a:t>
            </a:r>
            <a:r>
              <a:rPr lang="pt-BR" dirty="0" err="1" smtClean="0"/>
              <a:t>Eulina</a:t>
            </a:r>
            <a:r>
              <a:rPr lang="pt-BR" dirty="0" smtClean="0"/>
              <a:t> </a:t>
            </a:r>
            <a:r>
              <a:rPr lang="pt-BR" dirty="0" smtClean="0"/>
              <a:t>de Nazareth, Sylvio Salina </a:t>
            </a:r>
            <a:r>
              <a:rPr lang="pt-BR" dirty="0" err="1" smtClean="0"/>
              <a:t>Garção</a:t>
            </a:r>
            <a:r>
              <a:rPr lang="pt-BR" dirty="0" smtClean="0"/>
              <a:t> Ribeiro e Maestro Francisco </a:t>
            </a:r>
            <a:r>
              <a:rPr lang="pt-BR" dirty="0" smtClean="0"/>
              <a:t>Braga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1910 e1920:</a:t>
            </a:r>
          </a:p>
          <a:p>
            <a:pPr lvl="1" algn="just"/>
            <a:r>
              <a:rPr lang="pt-BR" dirty="0" smtClean="0"/>
              <a:t>Segunda República</a:t>
            </a:r>
          </a:p>
          <a:p>
            <a:pPr lvl="1" algn="just"/>
            <a:r>
              <a:rPr lang="pt-BR" dirty="0" smtClean="0"/>
              <a:t>Ensino mais organizado</a:t>
            </a:r>
          </a:p>
          <a:p>
            <a:pPr lvl="1" algn="just"/>
            <a:r>
              <a:rPr lang="pt-BR" dirty="0" smtClean="0"/>
              <a:t>Canto orfeônico</a:t>
            </a:r>
          </a:p>
          <a:p>
            <a:pPr lvl="2" algn="just"/>
            <a:r>
              <a:rPr lang="pt-BR" dirty="0" smtClean="0"/>
              <a:t>Pioneiros:</a:t>
            </a:r>
          </a:p>
          <a:p>
            <a:pPr lvl="3" algn="just"/>
            <a:r>
              <a:rPr lang="pt-BR" dirty="0" smtClean="0"/>
              <a:t>João </a:t>
            </a:r>
            <a:r>
              <a:rPr lang="pt-BR" dirty="0" smtClean="0"/>
              <a:t>Gomes Júnior e Carlos Alberto Gomes </a:t>
            </a:r>
            <a:r>
              <a:rPr lang="pt-BR" dirty="0" err="1" smtClean="0"/>
              <a:t>Cardim</a:t>
            </a:r>
            <a:endParaRPr lang="pt-BR" dirty="0" smtClean="0"/>
          </a:p>
          <a:p>
            <a:pPr lvl="4" algn="just"/>
            <a:r>
              <a:rPr lang="pt-BR" dirty="0" smtClean="0"/>
              <a:t>Atuaram </a:t>
            </a:r>
            <a:r>
              <a:rPr lang="pt-BR" dirty="0" smtClean="0"/>
              <a:t>na Escola Caetano de Campos, na capital </a:t>
            </a:r>
            <a:r>
              <a:rPr lang="pt-BR" dirty="0" smtClean="0"/>
              <a:t>paulista</a:t>
            </a:r>
          </a:p>
          <a:p>
            <a:pPr lvl="3" algn="just"/>
            <a:r>
              <a:rPr lang="pt-BR" dirty="0" smtClean="0"/>
              <a:t>Irmãos </a:t>
            </a:r>
            <a:r>
              <a:rPr lang="pt-BR" dirty="0" smtClean="0"/>
              <a:t>Lázaro e Fabiano </a:t>
            </a:r>
            <a:r>
              <a:rPr lang="pt-BR" dirty="0" smtClean="0"/>
              <a:t>Lozano</a:t>
            </a:r>
          </a:p>
          <a:p>
            <a:pPr lvl="4" algn="just"/>
            <a:r>
              <a:rPr lang="pt-BR" dirty="0" smtClean="0"/>
              <a:t>Escola </a:t>
            </a:r>
            <a:r>
              <a:rPr lang="pt-BR" dirty="0" smtClean="0"/>
              <a:t>Complementar (posteriormente, Escola Normal) em </a:t>
            </a:r>
            <a:r>
              <a:rPr lang="pt-BR" dirty="0" smtClean="0"/>
              <a:t>Piracicaba	</a:t>
            </a:r>
          </a:p>
          <a:p>
            <a:pPr lvl="2" algn="just"/>
            <a:r>
              <a:rPr lang="pt-BR" dirty="0" smtClean="0"/>
              <a:t>Objetivo: popularizar </a:t>
            </a:r>
            <a:r>
              <a:rPr lang="pt-BR" dirty="0" smtClean="0"/>
              <a:t>o saber </a:t>
            </a:r>
            <a:r>
              <a:rPr lang="pt-BR" dirty="0" smtClean="0"/>
              <a:t>musical</a:t>
            </a:r>
          </a:p>
          <a:p>
            <a:pPr lvl="2" algn="just"/>
            <a:r>
              <a:rPr lang="pt-BR" dirty="0" smtClean="0"/>
              <a:t>Essas </a:t>
            </a:r>
            <a:r>
              <a:rPr lang="pt-BR" dirty="0" smtClean="0"/>
              <a:t>iniciativas, de certa forma, introduziram o canto orfeônico na sociedade e fortaleceram o projeto de Villa-Lobos que aconteceria nos anos </a:t>
            </a:r>
            <a:r>
              <a:rPr lang="pt-BR" dirty="0" smtClean="0"/>
              <a:t>seguintes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Neste período:</a:t>
            </a:r>
          </a:p>
          <a:p>
            <a:pPr lvl="1" algn="just"/>
            <a:r>
              <a:rPr lang="pt-BR" dirty="0" smtClean="0"/>
              <a:t>Brasil </a:t>
            </a:r>
            <a:r>
              <a:rPr lang="pt-BR" dirty="0" smtClean="0"/>
              <a:t>vivia o ideal </a:t>
            </a:r>
            <a:r>
              <a:rPr lang="pt-BR" dirty="0" smtClean="0"/>
              <a:t>nacionalista</a:t>
            </a:r>
          </a:p>
          <a:p>
            <a:pPr lvl="1" algn="just"/>
            <a:r>
              <a:rPr lang="pt-BR" dirty="0" smtClean="0"/>
              <a:t>O Modernismo: corrente estética consolidada</a:t>
            </a:r>
          </a:p>
          <a:p>
            <a:pPr lvl="2" algn="just"/>
            <a:r>
              <a:rPr lang="pt-BR" dirty="0" smtClean="0"/>
              <a:t>Predominou até 1940</a:t>
            </a:r>
          </a:p>
          <a:p>
            <a:pPr lvl="1" algn="just"/>
            <a:r>
              <a:rPr lang="pt-BR" dirty="0" smtClean="0"/>
              <a:t>Teve </a:t>
            </a:r>
            <a:r>
              <a:rPr lang="pt-BR" dirty="0" smtClean="0"/>
              <a:t>a figura de Mário de Andrade também como crítico </a:t>
            </a:r>
            <a:r>
              <a:rPr lang="pt-BR" dirty="0" smtClean="0"/>
              <a:t>musical</a:t>
            </a:r>
          </a:p>
          <a:p>
            <a:pPr lvl="1" algn="just"/>
            <a:r>
              <a:rPr lang="pt-BR" dirty="0" smtClean="0"/>
              <a:t>Esse </a:t>
            </a:r>
            <a:r>
              <a:rPr lang="pt-BR" dirty="0" smtClean="0"/>
              <a:t>movimento, entre outras ideias, pregou a busca por uma identidade musical </a:t>
            </a:r>
            <a:r>
              <a:rPr lang="pt-BR" dirty="0" smtClean="0"/>
              <a:t>nacional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Sejam as aulas ministradas por um profissional magistrado ou por um músico capacitado, o que não está em discussão é a importância da </a:t>
            </a:r>
            <a:r>
              <a:rPr lang="pt-BR" u="sng" dirty="0" smtClean="0"/>
              <a:t>qualificação deste profissional</a:t>
            </a:r>
            <a:r>
              <a:rPr lang="pt-BR" dirty="0" smtClean="0"/>
              <a:t> responsável pela educação musical. Experiências anteriores de inserção da música na escola mostram que a falta de qualificação do professor foi o fator que mais contribuiu para o fracasso dessas iniciativas.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271</TotalTime>
  <Words>640</Words>
  <Application>Microsoft Office PowerPoint</Application>
  <PresentationFormat>Apresentação na tela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Verve</vt:lpstr>
      <vt:lpstr>Panorama do ensino musical</vt:lpstr>
      <vt:lpstr>Slide 2</vt:lpstr>
      <vt:lpstr>Slide 3</vt:lpstr>
      <vt:lpstr>Slide 4</vt:lpstr>
      <vt:lpstr>São Paulo</vt:lpstr>
      <vt:lpstr>Rio de Janeiro</vt:lpstr>
      <vt:lpstr>Slide 7</vt:lpstr>
      <vt:lpstr>Slide 8</vt:lpstr>
      <vt:lpstr>Slide 9</vt:lpstr>
      <vt:lpstr>A música e as secretarias de educação</vt:lpstr>
      <vt:lpstr>Resposta secretaria de educação São Paulo</vt:lpstr>
      <vt:lpstr>Reflexão Teca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do ensino musical</dc:title>
  <dc:creator>Bianca</dc:creator>
  <cp:lastModifiedBy>Bianca</cp:lastModifiedBy>
  <cp:revision>10</cp:revision>
  <dcterms:created xsi:type="dcterms:W3CDTF">2018-08-22T20:04:07Z</dcterms:created>
  <dcterms:modified xsi:type="dcterms:W3CDTF">2018-08-23T00:35:17Z</dcterms:modified>
</cp:coreProperties>
</file>