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g" ContentType="image/gif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0" r:id="rId3"/>
    <p:sldId id="271" r:id="rId4"/>
    <p:sldId id="272" r:id="rId5"/>
    <p:sldId id="269" r:id="rId6"/>
    <p:sldId id="273" r:id="rId7"/>
    <p:sldId id="278" r:id="rId8"/>
    <p:sldId id="274" r:id="rId9"/>
    <p:sldId id="275" r:id="rId10"/>
    <p:sldId id="268" r:id="rId11"/>
    <p:sldId id="267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302" r:id="rId30"/>
    <p:sldId id="295" r:id="rId31"/>
    <p:sldId id="298" r:id="rId32"/>
    <p:sldId id="296" r:id="rId33"/>
    <p:sldId id="297" r:id="rId34"/>
    <p:sldId id="299" r:id="rId35"/>
    <p:sldId id="300" r:id="rId36"/>
    <p:sldId id="301" r:id="rId37"/>
    <p:sldId id="303" r:id="rId38"/>
    <p:sldId id="304" r:id="rId39"/>
    <p:sldId id="305" r:id="rId40"/>
    <p:sldId id="306" r:id="rId41"/>
    <p:sldId id="276" r:id="rId42"/>
  </p:sldIdLst>
  <p:sldSz cx="108013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>
        <p:scale>
          <a:sx n="70" d="100"/>
          <a:sy n="70" d="100"/>
        </p:scale>
        <p:origin x="-972" y="-36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4D94-93E4-492D-B4C8-FEC2E1BF9A09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2AF5-45C6-4C15-A04A-712758EFB4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69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9D71-4A01-4682-A028-6AAA49D0AB0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7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KM é 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numéricamente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igual à [substrato] que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produz metade da 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Vmax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velocidades de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formação (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Vf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de desdobramento (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do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complexo ES.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reaction depicted in Figure 3.7 is exergonic because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energy of formation of the substrates is greater than that of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products. By contrast, some enzymes catalyze reactions that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energy, effectively converting energy-poor substrates into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energy-rich products. In these cases, however, not only must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activation energy barrier (Figure 3.6) be overcome, but sufficient free energy must also be put into the reaction to raise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level of the substrates to that of the products. This is done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coupling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energy-requiring reaction to an energy-yielding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one, such as the hydrolysis of ATP, the overall reaction proceeding with a free energy change that is either negative or near zero.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39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enzymes contain small </a:t>
            </a:r>
            <a:r>
              <a:rPr lang="en-US" dirty="0" err="1" smtClean="0"/>
              <a:t>nonprotein</a:t>
            </a:r>
            <a:r>
              <a:rPr lang="en-US" dirty="0" smtClean="0"/>
              <a:t> molecules that participate in catalysis but are not themselves substrates. These</a:t>
            </a:r>
            <a:r>
              <a:rPr lang="en-US" baseline="0" dirty="0" smtClean="0"/>
              <a:t> </a:t>
            </a:r>
            <a:r>
              <a:rPr lang="en-US" dirty="0" smtClean="0"/>
              <a:t>small molecules can be divided into two classes based on the way</a:t>
            </a:r>
            <a:r>
              <a:rPr lang="en-US" baseline="0" dirty="0" smtClean="0"/>
              <a:t> </a:t>
            </a:r>
            <a:r>
              <a:rPr lang="en-US" dirty="0" smtClean="0"/>
              <a:t>they associate with the enzyme: </a:t>
            </a:r>
            <a:r>
              <a:rPr lang="en-US" i="1" dirty="0" smtClean="0"/>
              <a:t>prosthetic groups </a:t>
            </a:r>
            <a:r>
              <a:rPr lang="en-US" dirty="0" smtClean="0"/>
              <a:t>and </a:t>
            </a:r>
            <a:r>
              <a:rPr lang="en-US" i="1" dirty="0" smtClean="0"/>
              <a:t>coenzymes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Prosthetic groups bind very tightly to their enzymes, usually covalently and permanently. The </a:t>
            </a:r>
            <a:r>
              <a:rPr lang="en-US" dirty="0" err="1" smtClean="0"/>
              <a:t>heme</a:t>
            </a:r>
            <a:r>
              <a:rPr lang="en-US" dirty="0" smtClean="0"/>
              <a:t> group present in cytochromes</a:t>
            </a:r>
            <a:r>
              <a:rPr lang="en-US" baseline="0" dirty="0" smtClean="0"/>
              <a:t> </a:t>
            </a:r>
            <a:r>
              <a:rPr lang="en-US" dirty="0" smtClean="0"/>
              <a:t>such as cytochrome </a:t>
            </a:r>
            <a:r>
              <a:rPr lang="en-US" i="1" dirty="0" smtClean="0"/>
              <a:t>c </a:t>
            </a:r>
            <a:r>
              <a:rPr lang="en-US" i="1" baseline="0" dirty="0" smtClean="0"/>
              <a:t> </a:t>
            </a:r>
            <a:r>
              <a:rPr lang="en-US" dirty="0" smtClean="0"/>
              <a:t>is an example of a prosthetic</a:t>
            </a:r>
            <a:r>
              <a:rPr lang="en-US" baseline="0" dirty="0" smtClean="0"/>
              <a:t> </a:t>
            </a:r>
            <a:r>
              <a:rPr lang="en-US" dirty="0" smtClean="0"/>
              <a:t>group. </a:t>
            </a:r>
            <a:r>
              <a:rPr lang="en-US" b="1" dirty="0" smtClean="0"/>
              <a:t>Coenzymes</a:t>
            </a:r>
            <a:r>
              <a:rPr lang="en-US" dirty="0" smtClean="0"/>
              <a:t>, by contrast, are loosely bound to enzymes,</a:t>
            </a:r>
            <a:r>
              <a:rPr lang="en-US" baseline="0" dirty="0" smtClean="0"/>
              <a:t> </a:t>
            </a:r>
            <a:r>
              <a:rPr lang="en-US" dirty="0" smtClean="0"/>
              <a:t>and a single coenzyme molecule may associate with a number of</a:t>
            </a:r>
            <a:r>
              <a:rPr lang="en-US" baseline="0" dirty="0" smtClean="0"/>
              <a:t> </a:t>
            </a:r>
            <a:r>
              <a:rPr lang="en-US" dirty="0" smtClean="0"/>
              <a:t>different enzymes.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Theoretically, all enzymes are reversible in their activity. However, enzymes that catalyze highly exergonic or highly endergonic</a:t>
            </a:r>
            <a:r>
              <a:rPr lang="en-US" baseline="0" dirty="0" smtClean="0"/>
              <a:t> </a:t>
            </a:r>
            <a:r>
              <a:rPr lang="en-US" dirty="0" smtClean="0"/>
              <a:t>reactions typically function in only one direction. </a:t>
            </a:r>
            <a:r>
              <a:rPr lang="pt-BR" dirty="0" err="1" smtClean="0"/>
              <a:t>If</a:t>
            </a:r>
            <a:r>
              <a:rPr lang="pt-BR" dirty="0" smtClean="0"/>
              <a:t> a </a:t>
            </a:r>
            <a:r>
              <a:rPr lang="pt-BR" dirty="0" err="1" smtClean="0"/>
              <a:t>particularly</a:t>
            </a:r>
            <a:r>
              <a:rPr lang="pt-BR" dirty="0" smtClean="0"/>
              <a:t> </a:t>
            </a:r>
            <a:r>
              <a:rPr lang="en-US" dirty="0" smtClean="0"/>
              <a:t>exergonic or endergonic reaction needs to be reversed, a different</a:t>
            </a:r>
            <a:r>
              <a:rPr lang="en-US" baseline="0" dirty="0" smtClean="0"/>
              <a:t> </a:t>
            </a:r>
            <a:r>
              <a:rPr lang="en-US" dirty="0" smtClean="0"/>
              <a:t>enzyme usually catalyzes the reverse reaction.</a:t>
            </a:r>
            <a:br>
              <a:rPr lang="en-US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7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enzymes contain small </a:t>
            </a:r>
            <a:r>
              <a:rPr lang="en-US" dirty="0" err="1" smtClean="0"/>
              <a:t>nonprotein</a:t>
            </a:r>
            <a:r>
              <a:rPr lang="en-US" dirty="0" smtClean="0"/>
              <a:t> molecules that participate in catalysis but are not themselves substrates. These</a:t>
            </a:r>
            <a:r>
              <a:rPr lang="en-US" baseline="0" dirty="0" smtClean="0"/>
              <a:t> </a:t>
            </a:r>
            <a:r>
              <a:rPr lang="en-US" dirty="0" smtClean="0"/>
              <a:t>small molecules can be divided into two classes based on the way</a:t>
            </a:r>
            <a:r>
              <a:rPr lang="en-US" baseline="0" dirty="0" smtClean="0"/>
              <a:t> </a:t>
            </a:r>
            <a:r>
              <a:rPr lang="en-US" dirty="0" smtClean="0"/>
              <a:t>they associate with the enzyme: </a:t>
            </a:r>
            <a:r>
              <a:rPr lang="en-US" i="1" dirty="0" smtClean="0"/>
              <a:t>prosthetic groups </a:t>
            </a:r>
            <a:r>
              <a:rPr lang="en-US" dirty="0" smtClean="0"/>
              <a:t>and </a:t>
            </a:r>
            <a:r>
              <a:rPr lang="en-US" i="1" dirty="0" smtClean="0"/>
              <a:t>coenzymes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Prosthetic groups bind very tightly to their enzymes, usually covalently and permanently. The </a:t>
            </a:r>
            <a:r>
              <a:rPr lang="en-US" dirty="0" err="1" smtClean="0"/>
              <a:t>heme</a:t>
            </a:r>
            <a:r>
              <a:rPr lang="en-US" dirty="0" smtClean="0"/>
              <a:t> group present in cytochromes</a:t>
            </a:r>
            <a:r>
              <a:rPr lang="en-US" baseline="0" dirty="0" smtClean="0"/>
              <a:t> </a:t>
            </a:r>
            <a:r>
              <a:rPr lang="en-US" dirty="0" smtClean="0"/>
              <a:t>such as cytochrome </a:t>
            </a:r>
            <a:r>
              <a:rPr lang="en-US" i="1" dirty="0" smtClean="0"/>
              <a:t>c </a:t>
            </a:r>
            <a:r>
              <a:rPr lang="en-US" i="1" baseline="0" dirty="0" smtClean="0"/>
              <a:t> </a:t>
            </a:r>
            <a:r>
              <a:rPr lang="en-US" dirty="0" smtClean="0"/>
              <a:t>is an example of a prosthetic</a:t>
            </a:r>
            <a:r>
              <a:rPr lang="en-US" baseline="0" dirty="0" smtClean="0"/>
              <a:t> </a:t>
            </a:r>
            <a:r>
              <a:rPr lang="en-US" dirty="0" smtClean="0"/>
              <a:t>group. </a:t>
            </a:r>
            <a:r>
              <a:rPr lang="en-US" b="1" dirty="0" smtClean="0"/>
              <a:t>Coenzymes</a:t>
            </a:r>
            <a:r>
              <a:rPr lang="en-US" dirty="0" smtClean="0"/>
              <a:t>, by contrast, are loosely bound to enzymes,</a:t>
            </a:r>
            <a:r>
              <a:rPr lang="en-US" baseline="0" dirty="0" smtClean="0"/>
              <a:t> </a:t>
            </a:r>
            <a:r>
              <a:rPr lang="en-US" dirty="0" smtClean="0"/>
              <a:t>and a single coenzyme molecule may associate with a number of</a:t>
            </a:r>
            <a:r>
              <a:rPr lang="en-US" baseline="0" dirty="0" smtClean="0"/>
              <a:t> </a:t>
            </a:r>
            <a:r>
              <a:rPr lang="en-US" dirty="0" smtClean="0"/>
              <a:t>different enzymes.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Theoretically, all enzymes are reversible in their activity. However, enzymes that catalyze highly exergonic or highly endergonic</a:t>
            </a:r>
            <a:r>
              <a:rPr lang="en-US" baseline="0" dirty="0" smtClean="0"/>
              <a:t> </a:t>
            </a:r>
            <a:r>
              <a:rPr lang="en-US" dirty="0" smtClean="0"/>
              <a:t>reactions typically function in only one direction. </a:t>
            </a:r>
            <a:r>
              <a:rPr lang="pt-BR" dirty="0" err="1" smtClean="0"/>
              <a:t>If</a:t>
            </a:r>
            <a:r>
              <a:rPr lang="pt-BR" dirty="0" smtClean="0"/>
              <a:t> a </a:t>
            </a:r>
            <a:r>
              <a:rPr lang="pt-BR" dirty="0" err="1" smtClean="0"/>
              <a:t>particularly</a:t>
            </a:r>
            <a:r>
              <a:rPr lang="pt-BR" dirty="0" smtClean="0"/>
              <a:t> </a:t>
            </a:r>
            <a:r>
              <a:rPr lang="en-US" dirty="0" smtClean="0"/>
              <a:t>exergonic or endergonic reaction needs to be reversed, a different</a:t>
            </a:r>
            <a:r>
              <a:rPr lang="en-US" baseline="0" dirty="0" smtClean="0"/>
              <a:t> </a:t>
            </a:r>
            <a:r>
              <a:rPr lang="en-US" dirty="0" smtClean="0"/>
              <a:t>enzyme usually catalyzes the reverse reaction.</a:t>
            </a:r>
            <a:br>
              <a:rPr lang="en-US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7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some trivial names (e.g.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invertase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diastase,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catalase) provide little information about the substrate, the product or the reaction involved.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1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some trivial names (e.g.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invertase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diastase,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catalase) provide little information about the substrate, the product or the reaction involved.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within the oxidoreductase category, the second digit denotes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hydrogen donor and the third digit denotes the hydrogen acceptor.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lactate dehydrogenase with the EC number 1.1.1.27 is an oxidoreductase (indicated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first digit) with the alcohol group of the lactate molecule as the hydrogen donor (second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digit) and NAD+ as the hydrogen acceptor (third digit), and is the 27th enzyme to be categorized within this group (fourth digit).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1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pH ótimo de uma enzima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reflete variações no estado de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ionização de resíduos de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do sítio ativo. 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enzima está pelo menos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parcialmente desnaturada em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pHs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afastados do pH ótimo.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o substrato é uma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molécula ionizável, o pH ótimo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enzima também reflete o seu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 de ionização 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32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contrário da curva em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de sino no caso da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 enzimática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versus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pH, a enzima só está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desnaturada em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temperaturas acima da</a:t>
            </a:r>
            <a:r>
              <a:rPr lang="pt-BR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 ótima.</a:t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enzima existe sob duas formas: enzima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livre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complexo enzima-substrato ES. No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início da reação, a [E] livre cai e a do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complexo [ES] aumenta e atinge um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máximo, em que não há mais [E] livre no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meio. Nessa situação (indicada no retângulo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cinza), diz-se que a enzima está saturada (só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 no complexo ES). A velocidade da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reação é a máxima.</a:t>
            </a:r>
            <a: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54383"/>
            <a:ext cx="7056859" cy="27987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377253" y="-1"/>
            <a:ext cx="467227" cy="68721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164004" y="-1"/>
            <a:ext cx="126989" cy="6872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4" y="150748"/>
            <a:ext cx="2459279" cy="7579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51" y="116632"/>
            <a:ext cx="1984721" cy="79208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76138" y="6381328"/>
            <a:ext cx="95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São Carlos, </a:t>
            </a:r>
            <a:r>
              <a:rPr lang="pt-BR" i="1" dirty="0" smtClean="0">
                <a:solidFill>
                  <a:srgbClr val="FF0000"/>
                </a:solidFill>
              </a:rPr>
              <a:t>12 </a:t>
            </a:r>
            <a:r>
              <a:rPr lang="pt-BR" i="1" dirty="0" smtClean="0">
                <a:solidFill>
                  <a:srgbClr val="FF0000"/>
                </a:solidFill>
              </a:rPr>
              <a:t>de Novembro de 2020</a:t>
            </a:r>
            <a:endParaRPr lang="pt-BR" i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5716" y="1854382"/>
            <a:ext cx="66132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Prática</a:t>
            </a:r>
            <a:endParaRPr lang="pt-BR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Enzimática Celulase</a:t>
            </a:r>
          </a:p>
        </p:txBody>
      </p:sp>
      <p:sp>
        <p:nvSpPr>
          <p:cNvPr id="13" name="Subtítulo 6"/>
          <p:cNvSpPr>
            <a:spLocks noGrp="1"/>
          </p:cNvSpPr>
          <p:nvPr>
            <p:ph type="subTitle" idx="1"/>
          </p:nvPr>
        </p:nvSpPr>
        <p:spPr>
          <a:xfrm>
            <a:off x="0" y="4734417"/>
            <a:ext cx="7056858" cy="638799"/>
          </a:xfrm>
          <a:solidFill>
            <a:srgbClr val="92D050"/>
          </a:solidFill>
          <a:ln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 typeface="Wingdings 2" pitchFamily="-109" charset="2"/>
              <a:buNone/>
              <a:defRPr/>
            </a:pPr>
            <a:r>
              <a:rPr lang="pt-BR" altLang="pt-BR" sz="2000" b="1" dirty="0" smtClean="0">
                <a:latin typeface="Calibri" pitchFamily="-109" charset="0"/>
              </a:rPr>
              <a:t>Biologia Geral e Aplicada II </a:t>
            </a:r>
          </a:p>
          <a:p>
            <a:pPr algn="ctr" eaLnBrk="1" hangingPunct="1">
              <a:spcBef>
                <a:spcPts val="0"/>
              </a:spcBef>
              <a:buFont typeface="Wingdings 2" pitchFamily="-109" charset="2"/>
              <a:buNone/>
              <a:defRPr/>
            </a:pPr>
            <a:r>
              <a:rPr lang="pt-BR" altLang="pt-BR" sz="2000" b="1" dirty="0" smtClean="0">
                <a:latin typeface="Calibri" pitchFamily="-109" charset="0"/>
              </a:rPr>
              <a:t>(SHS 0378)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59" y="764704"/>
            <a:ext cx="3052753" cy="19232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23801" r="2535" b="7075"/>
          <a:stretch/>
        </p:blipFill>
        <p:spPr>
          <a:xfrm>
            <a:off x="7234760" y="2852936"/>
            <a:ext cx="2910813" cy="19811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75" y="4984961"/>
            <a:ext cx="2857655" cy="18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80379" y="834583"/>
            <a:ext cx="375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da Catálise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1" y="3356992"/>
            <a:ext cx="4692774" cy="33248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1716" y="1795644"/>
            <a:ext cx="1512169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Redução da energia de ativação da reação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71398" y="1795644"/>
            <a:ext cx="1512169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da taxa de reação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35967" y="1776552"/>
            <a:ext cx="2400812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consumo nem transformação do catalisador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7641" y="1725504"/>
            <a:ext cx="1659682" cy="158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Testes sobre enzimas (3/4) | Blog do Prof. Djalma Sa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27" y="4077072"/>
            <a:ext cx="5726691" cy="2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750482" y="1926511"/>
            <a:ext cx="392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catalisador muda velocidade da reação sem mudar a composição do equilíbrio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53668" y="1403908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Ostwald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(1895)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70266" y="3186545"/>
            <a:ext cx="3086922" cy="340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industrial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1052735"/>
            <a:ext cx="3600400" cy="8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00" y="2103239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0066" y="2103239"/>
            <a:ext cx="8081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 equilíbrio da reação, as velocidades das reações se igualam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40235" y="2561179"/>
            <a:ext cx="7920880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 de todos os reagentes não se altera mais, pode-se dizer que a reação terminou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0545" y="3356992"/>
            <a:ext cx="916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Catalisador/Enzima acelera as velocidades de ambos os lados da reação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40235" y="3818657"/>
            <a:ext cx="7920880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 de equilíbrio é atingido mais rápido, porém o ponto de equilíbrio não se altera em relação a reação não catalisada. 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12243" y="4941168"/>
                <a:ext cx="7848872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Importante: Enzimas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são mais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eficientes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podem acelerar reações até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vezes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vezes dos catalisadores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inorgânicos.</a:t>
                </a:r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43" y="4941168"/>
                <a:ext cx="784887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4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884490"/>
            <a:ext cx="10429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2122" y="5887952"/>
            <a:ext cx="54006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“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turnover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ou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renovação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5713665"/>
            <a:ext cx="5042023" cy="90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6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0379" y="1052736"/>
            <a:ext cx="849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que afetam a atividade enzimática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08002" y="1844824"/>
            <a:ext cx="129614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96034" y="2564904"/>
            <a:ext cx="25922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lang="pt-BR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68227" y="3284984"/>
            <a:ext cx="2592288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de reação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32323" y="4005064"/>
            <a:ext cx="4032448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 dos reagentes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ave esquerda 2"/>
          <p:cNvSpPr/>
          <p:nvPr/>
        </p:nvSpPr>
        <p:spPr>
          <a:xfrm flipH="1">
            <a:off x="5558606" y="1716603"/>
            <a:ext cx="260202" cy="16403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76739" y="2305964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Afetam a estabilidade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protéica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5517" y="5301208"/>
            <a:ext cx="9080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 estudar o efeito isolado de um dos 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fatores acima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necessário que todos os outros fatores sejam mantidos fixos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5788" y="304800"/>
            <a:ext cx="3757612" cy="685800"/>
          </a:xfrm>
        </p:spPr>
        <p:txBody>
          <a:bodyPr/>
          <a:lstStyle/>
          <a:p>
            <a:pPr eaLnBrk="1" hangingPunct="1"/>
            <a:r>
              <a:rPr lang="pt-BR" altLang="pt-BR" sz="3600" dirty="0" smtClean="0">
                <a:ea typeface="ＭＳ Ｐゴシック" pitchFamily="34" charset="-128"/>
              </a:rPr>
              <a:t>Fatores: pH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9" y="3429000"/>
            <a:ext cx="7696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b="7771"/>
          <a:stretch>
            <a:fillRect/>
          </a:stretch>
        </p:blipFill>
        <p:spPr bwMode="auto">
          <a:xfrm>
            <a:off x="1919660" y="1059896"/>
            <a:ext cx="31670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624811" y="1628800"/>
            <a:ext cx="3519896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 no estado de ionização de aminoácidos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24811" y="2348880"/>
            <a:ext cx="3519896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Desnaturação em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desfavoráveis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579" y="935534"/>
            <a:ext cx="4968875" cy="685800"/>
          </a:xfrm>
        </p:spPr>
        <p:txBody>
          <a:bodyPr/>
          <a:lstStyle/>
          <a:p>
            <a:pPr eaLnBrk="1" hangingPunct="1"/>
            <a:r>
              <a:rPr lang="pt-BR" altLang="pt-BR" sz="3600" dirty="0" err="1" smtClean="0">
                <a:ea typeface="ＭＳ Ｐゴシック" pitchFamily="34" charset="-128"/>
              </a:rPr>
              <a:t>Fatores:Temperatura</a:t>
            </a:r>
            <a:endParaRPr lang="pt-BR" altLang="pt-BR" sz="3600" dirty="0" smtClean="0">
              <a:ea typeface="ＭＳ Ｐゴシック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5" y="1988840"/>
            <a:ext cx="71913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45061" y="3861048"/>
            <a:ext cx="1329477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45061" y="3861048"/>
            <a:ext cx="1329477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4299" y="883801"/>
            <a:ext cx="9010831" cy="1119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dirty="0" smtClean="0">
                <a:ea typeface="ＭＳ Ｐゴシック" pitchFamily="34" charset="-128"/>
              </a:rPr>
              <a:t>Fatores: Concentração reagentes/ Tempo reação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2165748"/>
            <a:ext cx="54625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55" y="1705561"/>
            <a:ext cx="4343087" cy="492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68227" y="5834274"/>
            <a:ext cx="3519896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Disponibilidade de sítios ativos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45061" y="3861048"/>
            <a:ext cx="1329477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36293" y="692696"/>
            <a:ext cx="9010831" cy="1119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dirty="0" smtClean="0">
                <a:ea typeface="ＭＳ Ｐゴシック" pitchFamily="34" charset="-128"/>
              </a:rPr>
              <a:t>Fatores: Concentração reagentes/ Tempo reação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3" y="2690431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009" y="1552724"/>
            <a:ext cx="4464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Michaelis e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Menten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bases da cinética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enzimática, para explicar como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 do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[S] afeta a velocidade da reação v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" y="3593669"/>
            <a:ext cx="4823504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aumenta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proporcionalmente com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aumentos de S.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aumenta não proporcionalmente com aumentos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não aumenta mais,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tendendo 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valor máximo 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Vmax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sendo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independente da [S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36293" y="692696"/>
            <a:ext cx="9010831" cy="1119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dirty="0" smtClean="0">
                <a:ea typeface="ＭＳ Ｐゴシック" pitchFamily="34" charset="-128"/>
              </a:rPr>
              <a:t>Fatores: Concentração reagentes/ Tempo reação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8" y="1988840"/>
            <a:ext cx="3730744" cy="12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1" y="1957418"/>
            <a:ext cx="4287409" cy="37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6" y="3227026"/>
            <a:ext cx="1987938" cy="12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92163" y="3684226"/>
            <a:ext cx="574029" cy="798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19068" y="4437112"/>
            <a:ext cx="58478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constante de Michaelis-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Menten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um parâmetro cinético 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 informações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afinidade que a enzima tem pelo substrato.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" y="4289478"/>
            <a:ext cx="9998534" cy="25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36293" y="692696"/>
            <a:ext cx="9010831" cy="1119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dirty="0" smtClean="0">
                <a:ea typeface="ＭＳ Ｐゴシック" pitchFamily="34" charset="-128"/>
              </a:rPr>
              <a:t>Fatores: Concentração reagentes/ Tempo reação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8" y="1988840"/>
            <a:ext cx="3730744" cy="12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1" y="1957418"/>
            <a:ext cx="4287409" cy="37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6" y="3227026"/>
            <a:ext cx="1987938" cy="12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92163" y="3684226"/>
            <a:ext cx="574029" cy="798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19068" y="4437112"/>
            <a:ext cx="58478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constante de Michaelis-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Menten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 um parâmetro cinético 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 informações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afinidade que a enzima tem pelo substrato.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" y="4289478"/>
            <a:ext cx="9998534" cy="25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80379" y="83458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Enzimas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6139" y="1700808"/>
            <a:ext cx="3912980" cy="9323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Catalisadores Biológicos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>
            <a:stCxn id="7" idx="2"/>
          </p:cNvCxnSpPr>
          <p:nvPr/>
        </p:nvCxnSpPr>
        <p:spPr>
          <a:xfrm>
            <a:off x="2532629" y="263317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532629" y="3090376"/>
            <a:ext cx="12118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744491" y="2890321"/>
            <a:ext cx="401424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Proteínas, ou em poucos casos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H="1">
            <a:off x="4489119" y="2166992"/>
            <a:ext cx="42855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774700" y="2166992"/>
            <a:ext cx="30829" cy="133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715034" y="3508305"/>
            <a:ext cx="4044388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Altamente específicas para as reações que catalisam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328667" y="1419123"/>
            <a:ext cx="537605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Único tipo de reação; ou em poucos casos uma classe de reações proximamente relacionadas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144087" y="4357553"/>
            <a:ext cx="3322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Especificidade é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da estrutura tridimensional precisa da molécula da enzima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3573016"/>
            <a:ext cx="6124686" cy="30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5" grpId="0" animBg="1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76139" y="90872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Celulase</a:t>
            </a:r>
            <a:endParaRPr lang="pt-BR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9989" y="1844824"/>
            <a:ext cx="2568438" cy="11521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Hidrólise da ligação </a:t>
            </a:r>
            <a:r>
              <a:rPr lang="pt-BR" alt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 1-4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1815561" y="2786443"/>
            <a:ext cx="1827773" cy="858582"/>
          </a:xfrm>
          <a:custGeom>
            <a:avLst/>
            <a:gdLst>
              <a:gd name="connsiteX0" fmla="*/ 319511 w 1020155"/>
              <a:gd name="connsiteY0" fmla="*/ 0 h 926275"/>
              <a:gd name="connsiteX1" fmla="*/ 34503 w 1020155"/>
              <a:gd name="connsiteY1" fmla="*/ 783771 h 926275"/>
              <a:gd name="connsiteX2" fmla="*/ 1020155 w 1020155"/>
              <a:gd name="connsiteY2" fmla="*/ 92627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155" h="926275">
                <a:moveTo>
                  <a:pt x="319511" y="0"/>
                </a:moveTo>
                <a:cubicBezTo>
                  <a:pt x="118620" y="314696"/>
                  <a:pt x="-82271" y="629392"/>
                  <a:pt x="34503" y="783771"/>
                </a:cubicBezTo>
                <a:cubicBezTo>
                  <a:pt x="151277" y="938150"/>
                  <a:pt x="800462" y="910441"/>
                  <a:pt x="1020155" y="9262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129630" y="3645024"/>
            <a:ext cx="658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598184" y="3206054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Ligações glicosídicas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312443" y="1916832"/>
            <a:ext cx="3096344" cy="100811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Conversão da celulose em açúcares solúveis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o 2"/>
          <p:cNvGrpSpPr>
            <a:grpSpLocks/>
          </p:cNvGrpSpPr>
          <p:nvPr/>
        </p:nvGrpSpPr>
        <p:grpSpPr bwMode="auto">
          <a:xfrm>
            <a:off x="1859183" y="4005064"/>
            <a:ext cx="7141892" cy="2524621"/>
            <a:chOff x="2916238" y="2689225"/>
            <a:chExt cx="4325937" cy="1303338"/>
          </a:xfrm>
        </p:grpSpPr>
        <p:pic>
          <p:nvPicPr>
            <p:cNvPr id="23" name="irc_mi" descr="http://www.infoescola.com/files/2010/05/celulose-glicos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25"/>
            <a:stretch>
              <a:fillRect/>
            </a:stretch>
          </p:blipFill>
          <p:spPr bwMode="auto">
            <a:xfrm>
              <a:off x="2916238" y="2689225"/>
              <a:ext cx="3175000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rc_mi" descr="http://www.infoescola.com/files/2010/05/celulose-glicose.jp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9"/>
            <a:stretch>
              <a:fillRect/>
            </a:stretch>
          </p:blipFill>
          <p:spPr bwMode="auto">
            <a:xfrm>
              <a:off x="6091238" y="2754313"/>
              <a:ext cx="1150937" cy="11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46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087421" y="3349097"/>
            <a:ext cx="4497829" cy="29523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linhagem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fungo filamentoso, identificado posteriormente como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Trichoderma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foi isolada e a esta foi atribuída a característica de excretar enzimas capazes de degradar celulose.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06284" y="34485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Celulase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9989" y="1052736"/>
            <a:ext cx="8640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Estas enzimas começaram a ser estudadas durante a Segunda Guerra Mundial. A deterioração de fardas, barracas, bolsas e demais objetos dos acampamentos, fabricados de algodão, chamou a atenção de soldados das forças armadas norte-americanas, instalados nas ilhas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Solomon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Pacífico Sul.</a:t>
            </a:r>
          </a:p>
        </p:txBody>
      </p:sp>
      <p:pic>
        <p:nvPicPr>
          <p:cNvPr id="10242" name="Picture 2" descr="http://www.militarypower.com.br/SGM-us%20army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7" y="2972649"/>
            <a:ext cx="3048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532187" y="3140968"/>
            <a:ext cx="5172744" cy="33843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pesquisas deixou de ser a prevenção da hidrólise da celulose e passou a ser o melhoramento da produção das enzimas</a:t>
            </a:r>
          </a:p>
        </p:txBody>
      </p:sp>
    </p:spTree>
    <p:extLst>
      <p:ext uri="{BB962C8B-B14F-4D97-AF65-F5344CB8AC3E}">
        <p14:creationId xmlns:p14="http://schemas.microsoft.com/office/powerpoint/2010/main" val="30196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06284" y="34485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Celulases</a:t>
            </a:r>
            <a:endParaRPr lang="pt-BR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01948" y="1196752"/>
            <a:ext cx="6444753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celulases ocorre de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com seu local de atuação no substrato celulósico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376339" y="2036190"/>
            <a:ext cx="0" cy="4651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278113" y="2027748"/>
            <a:ext cx="0" cy="4651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244991" y="2027747"/>
            <a:ext cx="0" cy="4651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1116199" y="2492895"/>
            <a:ext cx="2520280" cy="64807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Endoglucanases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064184" y="2492896"/>
            <a:ext cx="2520280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Exoglucanases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ExG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984851" y="2501336"/>
            <a:ext cx="2520280" cy="63963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pt-B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glicosidases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5075600" y="-921387"/>
            <a:ext cx="497448" cy="86049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57302" y="4463798"/>
            <a:ext cx="2509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iniciar a hidrólise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644466" y="3629816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Celulolítico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1512243" y="3132367"/>
            <a:ext cx="0" cy="1257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324324" y="3140968"/>
            <a:ext cx="0" cy="1257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256608" y="4390200"/>
            <a:ext cx="4235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física do substrato, acarretando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desestratificação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fibras, pelo aumento das regiões intersticiais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001075" y="3140968"/>
            <a:ext cx="0" cy="1257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7776939" y="4463798"/>
            <a:ext cx="2700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Celobiose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oligossacarídeos solúveis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glicose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6119" y="529734"/>
            <a:ext cx="450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Aplicação: Celulase</a:t>
            </a:r>
            <a:endParaRPr lang="pt-BR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20156" y="1606483"/>
            <a:ext cx="2304255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Produção: via Fermentação</a:t>
            </a:r>
            <a:endParaRPr lang="pt-B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516561" y="2132856"/>
            <a:ext cx="1827773" cy="858582"/>
          </a:xfrm>
          <a:custGeom>
            <a:avLst/>
            <a:gdLst>
              <a:gd name="connsiteX0" fmla="*/ 319511 w 1020155"/>
              <a:gd name="connsiteY0" fmla="*/ 0 h 926275"/>
              <a:gd name="connsiteX1" fmla="*/ 34503 w 1020155"/>
              <a:gd name="connsiteY1" fmla="*/ 783771 h 926275"/>
              <a:gd name="connsiteX2" fmla="*/ 1020155 w 1020155"/>
              <a:gd name="connsiteY2" fmla="*/ 92627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155" h="926275">
                <a:moveTo>
                  <a:pt x="319511" y="0"/>
                </a:moveTo>
                <a:cubicBezTo>
                  <a:pt x="118620" y="314696"/>
                  <a:pt x="-82271" y="629392"/>
                  <a:pt x="34503" y="783771"/>
                </a:cubicBezTo>
                <a:cubicBezTo>
                  <a:pt x="151277" y="938150"/>
                  <a:pt x="800462" y="910441"/>
                  <a:pt x="1020155" y="9262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1830630" y="2991437"/>
            <a:ext cx="658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344334" y="2562147"/>
            <a:ext cx="3775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parte das indústrias optam por produzir celulases a partir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Trichoderma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80795" y="1606482"/>
            <a:ext cx="356039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em escala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Década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de seta reta 9"/>
          <p:cNvCxnSpPr>
            <a:stCxn id="20" idx="3"/>
          </p:cNvCxnSpPr>
          <p:nvPr/>
        </p:nvCxnSpPr>
        <p:spPr>
          <a:xfrm flipV="1">
            <a:off x="3024411" y="2021980"/>
            <a:ext cx="3456384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480795" y="2617791"/>
            <a:ext cx="356872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um aditivo para ração animal, de forma a aumentar 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digestibilidade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rações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480795" y="4396242"/>
            <a:ext cx="356872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Insumo para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indústria de alimentos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296219" y="4187451"/>
            <a:ext cx="4536504" cy="16178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 biotecnológico de comercialização de enzimas para aplicações industriais movimenta altos valores anualmente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01687" y="427308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432123" y="1124744"/>
            <a:ext cx="8494633" cy="707886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Aplicações biotecnológicas da celulase</a:t>
            </a:r>
          </a:p>
        </p:txBody>
      </p:sp>
      <p:sp>
        <p:nvSpPr>
          <p:cNvPr id="16" name="Espaço Reservado para Conteúdo 3"/>
          <p:cNvSpPr>
            <a:spLocks noGrp="1"/>
          </p:cNvSpPr>
          <p:nvPr>
            <p:ph idx="1"/>
          </p:nvPr>
        </p:nvSpPr>
        <p:spPr>
          <a:xfrm>
            <a:off x="648147" y="2062044"/>
            <a:ext cx="5183187" cy="35083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Indústria têxtil: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Dar melhor acabamento aos tecidos, tornando-os mais lisos, macios e com melhor caimento.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Processo de envelhecimento do jeans.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3" y="1772816"/>
            <a:ext cx="3363316" cy="43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432123" y="1124744"/>
            <a:ext cx="8494633" cy="707886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Aplicações biotecnológicas da celulase</a:t>
            </a:r>
          </a:p>
        </p:txBody>
      </p:sp>
      <p:sp>
        <p:nvSpPr>
          <p:cNvPr id="8" name="Espaço Reservado para Conteúdo 3"/>
          <p:cNvSpPr>
            <a:spLocks noGrp="1"/>
          </p:cNvSpPr>
          <p:nvPr>
            <p:ph idx="1"/>
          </p:nvPr>
        </p:nvSpPr>
        <p:spPr>
          <a:xfrm>
            <a:off x="504131" y="1988840"/>
            <a:ext cx="9433048" cy="35083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Indústria de ração animal: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Aumentam a </a:t>
            </a:r>
            <a:r>
              <a:rPr lang="pt-BR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digestibilidade</a:t>
            </a:r>
            <a:r>
              <a:rPr 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das fibras da parede celular vegetal, melhorando a conversão do alimento ingerido (pastagem) em carne e leite. 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4298" y="4005064"/>
            <a:ext cx="4232762" cy="25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838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432123" y="1124744"/>
            <a:ext cx="8494633" cy="707886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Aplicações biotecnológicas da celulase</a:t>
            </a:r>
          </a:p>
        </p:txBody>
      </p:sp>
      <p:sp>
        <p:nvSpPr>
          <p:cNvPr id="10" name="Espaço Reservado para Conteúdo 3"/>
          <p:cNvSpPr>
            <a:spLocks noGrp="1"/>
          </p:cNvSpPr>
          <p:nvPr>
            <p:ph idx="1"/>
          </p:nvPr>
        </p:nvSpPr>
        <p:spPr>
          <a:xfrm>
            <a:off x="446088" y="2349500"/>
            <a:ext cx="5062537" cy="39862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Uma das mais emergentes aplicações das celulases é a hidrólise de biomassas.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Conversão de resíduos </a:t>
            </a:r>
            <a:r>
              <a:rPr lang="pt-BR" sz="24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lignocelulósicos</a:t>
            </a:r>
            <a:r>
              <a:rPr lang="pt-BR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em glicose, por ação enzimática.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Em etapas seguintes, esse monossacarídeo pode ser utilizado para produção de biocombustíveis.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09" y="1810672"/>
            <a:ext cx="2850984" cy="17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30" y="4233444"/>
            <a:ext cx="2850984" cy="19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3"/>
          <p:cNvSpPr txBox="1">
            <a:spLocks/>
          </p:cNvSpPr>
          <p:nvPr/>
        </p:nvSpPr>
        <p:spPr bwMode="auto">
          <a:xfrm>
            <a:off x="5291138" y="2205038"/>
            <a:ext cx="3602037" cy="3311525"/>
          </a:xfrm>
          <a:prstGeom prst="wedgeRectCallout">
            <a:avLst>
              <a:gd name="adj1" fmla="val -79018"/>
              <a:gd name="adj2" fmla="val -30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109" charset="2"/>
              <a:buChar char=""/>
              <a:defRPr kern="1200">
                <a:solidFill>
                  <a:schemeClr val="tx2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200" dirty="0" smtClean="0"/>
              <a:t>Bagaço e palha de cana, talos, sabugo e palha de milho, cascas de arroz e demais grãos </a:t>
            </a:r>
          </a:p>
          <a:p>
            <a:pPr>
              <a:defRPr/>
            </a:pPr>
            <a:r>
              <a:rPr lang="pt-BR" sz="2200" dirty="0" smtClean="0"/>
              <a:t>Restos de madeiras</a:t>
            </a:r>
          </a:p>
          <a:p>
            <a:pPr>
              <a:defRPr/>
            </a:pPr>
            <a:r>
              <a:rPr lang="pt-BR" sz="2200" dirty="0" smtClean="0"/>
              <a:t>Resíduos sólidos urbanos</a:t>
            </a:r>
          </a:p>
          <a:p>
            <a:pPr>
              <a:defRPr/>
            </a:pPr>
            <a:r>
              <a:rPr lang="pt-BR" sz="2200" dirty="0" smtClean="0"/>
              <a:t>Resíduos industriais </a:t>
            </a:r>
          </a:p>
        </p:txBody>
      </p:sp>
      <p:sp>
        <p:nvSpPr>
          <p:cNvPr id="14" name="Espaço Reservado para Conteúdo 3"/>
          <p:cNvSpPr txBox="1">
            <a:spLocks/>
          </p:cNvSpPr>
          <p:nvPr/>
        </p:nvSpPr>
        <p:spPr bwMode="auto">
          <a:xfrm>
            <a:off x="5291138" y="5697538"/>
            <a:ext cx="2616200" cy="873125"/>
          </a:xfrm>
          <a:prstGeom prst="wedgeRectCallout">
            <a:avLst>
              <a:gd name="adj1" fmla="val -128762"/>
              <a:gd name="adj2" fmla="val 787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marL="69850" indent="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-109" charset="2"/>
              <a:buNone/>
              <a:defRPr sz="2400">
                <a:solidFill>
                  <a:schemeClr val="tx2"/>
                </a:solidFill>
                <a:latin typeface="+mn-lt"/>
                <a:cs typeface="ＭＳ Ｐゴシック" pitchFamily="-109" charset="-128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2200">
                <a:solidFill>
                  <a:schemeClr val="tx2"/>
                </a:solidFill>
                <a:latin typeface="+mn-lt"/>
              </a:defRPr>
            </a:lvl2pPr>
            <a:lvl3pPr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2000">
                <a:solidFill>
                  <a:schemeClr val="tx2"/>
                </a:solidFill>
                <a:latin typeface="+mn-lt"/>
              </a:defRPr>
            </a:lvl3pPr>
            <a:lvl4pPr marL="112395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-109" charset="2"/>
              <a:buChar char=""/>
              <a:defRPr>
                <a:solidFill>
                  <a:schemeClr val="tx2"/>
                </a:solidFill>
                <a:latin typeface="+mn-lt"/>
              </a:defRPr>
            </a:lvl4pPr>
            <a:lvl5pPr marL="1325563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-109" charset="2"/>
              <a:buChar char=""/>
              <a:defRPr sz="1600">
                <a:solidFill>
                  <a:schemeClr val="tx2"/>
                </a:solidFill>
                <a:latin typeface="+mn-lt"/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pt-BR" dirty="0" smtClean="0"/>
              <a:t>Etanol, metano, hidrogênio</a:t>
            </a:r>
          </a:p>
        </p:txBody>
      </p:sp>
    </p:spTree>
    <p:extLst>
      <p:ext uri="{BB962C8B-B14F-4D97-AF65-F5344CB8AC3E}">
        <p14:creationId xmlns:p14="http://schemas.microsoft.com/office/powerpoint/2010/main" val="38893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432123" y="1124744"/>
            <a:ext cx="8494633" cy="707886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Aplicações biotecnológicas da celulase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0106" y="2056375"/>
            <a:ext cx="587587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biorrefinarias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celulósicas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80395" y="2579595"/>
            <a:ext cx="540067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Aproveitamento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e integrado dos resíduos agroindustriais gerados em uma determinada cadeia produtiva, de modo a agregar valor à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mesma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5810" y="4725143"/>
            <a:ext cx="491486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celulases na hidrólise da celulose ocorre em condições mais brandas de pressão, temperatura e pH do que os processos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químicos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476848" y="5170838"/>
            <a:ext cx="1052290" cy="43204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610851" y="4725143"/>
            <a:ext cx="384044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Elevada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especificidade, eliminando a chance de ocorrência de substâncias tóxicas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furfurais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derivados de lignina)</a:t>
            </a:r>
          </a:p>
        </p:txBody>
      </p:sp>
    </p:spTree>
    <p:extLst>
      <p:ext uri="{BB962C8B-B14F-4D97-AF65-F5344CB8AC3E}">
        <p14:creationId xmlns:p14="http://schemas.microsoft.com/office/powerpoint/2010/main" val="3740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432123" y="1484784"/>
            <a:ext cx="8494633" cy="707886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Aplicações biotecnológicas da celulase</a:t>
            </a:r>
          </a:p>
        </p:txBody>
      </p:sp>
      <p:sp>
        <p:nvSpPr>
          <p:cNvPr id="2" name="Retângulo 1"/>
          <p:cNvSpPr/>
          <p:nvPr/>
        </p:nvSpPr>
        <p:spPr>
          <a:xfrm>
            <a:off x="792163" y="2564904"/>
            <a:ext cx="9289032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Hidrólise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enzimática da celulose 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conversão dos açúcares liberados em moléculas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2164" y="3395901"/>
            <a:ext cx="4464496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P</a:t>
            </a:r>
            <a:r>
              <a:rPr lang="pt-BR" sz="2400" dirty="0" smtClean="0">
                <a:solidFill>
                  <a:schemeClr val="bg1"/>
                </a:solidFill>
              </a:rPr>
              <a:t>rocesso </a:t>
            </a:r>
            <a:r>
              <a:rPr lang="pt-BR" sz="2400" dirty="0">
                <a:solidFill>
                  <a:schemeClr val="bg1"/>
                </a:solidFill>
              </a:rPr>
              <a:t>HSF, hidrólise separada da fermentação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56660" y="3395901"/>
            <a:ext cx="4824535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SSF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sacarificação simultânea à fermentação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4824611" y="3561869"/>
            <a:ext cx="1827773" cy="1584176"/>
          </a:xfrm>
          <a:custGeom>
            <a:avLst/>
            <a:gdLst>
              <a:gd name="connsiteX0" fmla="*/ 319511 w 1020155"/>
              <a:gd name="connsiteY0" fmla="*/ 0 h 926275"/>
              <a:gd name="connsiteX1" fmla="*/ 34503 w 1020155"/>
              <a:gd name="connsiteY1" fmla="*/ 783771 h 926275"/>
              <a:gd name="connsiteX2" fmla="*/ 1020155 w 1020155"/>
              <a:gd name="connsiteY2" fmla="*/ 92627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155" h="926275">
                <a:moveTo>
                  <a:pt x="319511" y="0"/>
                </a:moveTo>
                <a:cubicBezTo>
                  <a:pt x="118620" y="314696"/>
                  <a:pt x="-82271" y="629392"/>
                  <a:pt x="34503" y="783771"/>
                </a:cubicBezTo>
                <a:cubicBezTo>
                  <a:pt x="151277" y="938150"/>
                  <a:pt x="800462" y="910441"/>
                  <a:pt x="1020155" y="9262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160558" y="5146045"/>
            <a:ext cx="658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/>
          <p:cNvSpPr/>
          <p:nvPr/>
        </p:nvSpPr>
        <p:spPr>
          <a:xfrm rot="5400000">
            <a:off x="5254830" y="1915003"/>
            <a:ext cx="321131" cy="29948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071545" y="4646235"/>
            <a:ext cx="4354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Etanol, ácidos orgânicos, hidrogênio,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1026" name="Picture 2" descr="Produção, propriedades e aplicação de celulases na hidrólise de resíduos  agroindustria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9"/>
          <a:stretch/>
        </p:blipFill>
        <p:spPr bwMode="auto">
          <a:xfrm>
            <a:off x="982726" y="1117278"/>
            <a:ext cx="7586128" cy="57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76339" y="908720"/>
            <a:ext cx="482453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271381" y="1058833"/>
            <a:ext cx="298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Etapa pode ser removida do processo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80379" y="29152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Enzimas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6099" y="1157748"/>
            <a:ext cx="576472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Reações 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químicas </a:t>
            </a:r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de síntese 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ou </a:t>
            </a:r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degradação/hidrólise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);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b="-111"/>
          <a:stretch>
            <a:fillRect/>
          </a:stretch>
        </p:blipFill>
        <p:spPr bwMode="auto">
          <a:xfrm>
            <a:off x="6336779" y="1157748"/>
            <a:ext cx="4224583" cy="345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16099" y="1591050"/>
            <a:ext cx="6122448" cy="24511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especificidade</a:t>
            </a:r>
            <a:endParaRPr lang="pt-BR" alt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 Fischer (1894) 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modelo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Chave-fechadura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Enzimas complementares geometricamente aos substratos</a:t>
            </a:r>
          </a:p>
          <a:p>
            <a:pPr marL="69850" indent="0" algn="ctr"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None/>
              <a:defRPr/>
            </a:pP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+ S ↔ ES ↔ EP ↔ E + P</a:t>
            </a:r>
          </a:p>
        </p:txBody>
      </p:sp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9"/>
          <a:stretch>
            <a:fillRect/>
          </a:stretch>
        </p:blipFill>
        <p:spPr bwMode="auto">
          <a:xfrm>
            <a:off x="0" y="4005659"/>
            <a:ext cx="68214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02717" y="902129"/>
            <a:ext cx="7024688" cy="1143000"/>
          </a:xfrm>
        </p:spPr>
        <p:txBody>
          <a:bodyPr/>
          <a:lstStyle/>
          <a:p>
            <a:pPr algn="l" eaLnBrk="1" hangingPunct="1"/>
            <a:r>
              <a:rPr lang="pt-BR" altLang="pt-BR" b="1" dirty="0" smtClean="0">
                <a:ea typeface="ＭＳ Ｐゴシック" pitchFamily="34" charset="-128"/>
              </a:rPr>
              <a:t>AULA PRÁTICA:</a:t>
            </a:r>
          </a:p>
        </p:txBody>
      </p:sp>
      <p:grpSp>
        <p:nvGrpSpPr>
          <p:cNvPr id="16" name="Grupo 6"/>
          <p:cNvGrpSpPr>
            <a:grpSpLocks/>
          </p:cNvGrpSpPr>
          <p:nvPr/>
        </p:nvGrpSpPr>
        <p:grpSpPr bwMode="auto">
          <a:xfrm>
            <a:off x="390109" y="2877546"/>
            <a:ext cx="8945563" cy="1887537"/>
            <a:chOff x="76337" y="1720582"/>
            <a:chExt cx="8945939" cy="1886576"/>
          </a:xfrm>
        </p:grpSpPr>
        <p:pic>
          <p:nvPicPr>
            <p:cNvPr id="17" name="Picture 2" descr="Resultado de imagem para pap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4" y="1848355"/>
              <a:ext cx="1872208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Resultado de imagem para celul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023" y="1797407"/>
              <a:ext cx="2171700" cy="18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ais 18"/>
            <p:cNvSpPr/>
            <p:nvPr/>
          </p:nvSpPr>
          <p:spPr>
            <a:xfrm>
              <a:off x="2267179" y="2125188"/>
              <a:ext cx="936664" cy="86316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Seta para a direita 19"/>
            <p:cNvSpPr/>
            <p:nvPr/>
          </p:nvSpPr>
          <p:spPr>
            <a:xfrm>
              <a:off x="5651871" y="2298138"/>
              <a:ext cx="1071608" cy="5172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21" name="Picture 6" descr="Resultado de imagem para glico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720582"/>
              <a:ext cx="2074012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4"/>
            <p:cNvSpPr txBox="1">
              <a:spLocks noChangeArrowheads="1"/>
            </p:cNvSpPr>
            <p:nvPr/>
          </p:nvSpPr>
          <p:spPr bwMode="auto">
            <a:xfrm>
              <a:off x="76337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Papel</a:t>
              </a:r>
            </a:p>
          </p:txBody>
        </p:sp>
        <p:sp>
          <p:nvSpPr>
            <p:cNvPr id="23" name="CaixaDeTexto 11"/>
            <p:cNvSpPr txBox="1">
              <a:spLocks noChangeArrowheads="1"/>
            </p:cNvSpPr>
            <p:nvPr/>
          </p:nvSpPr>
          <p:spPr bwMode="auto">
            <a:xfrm>
              <a:off x="3177451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Celulase</a:t>
              </a:r>
            </a:p>
          </p:txBody>
        </p:sp>
        <p:sp>
          <p:nvSpPr>
            <p:cNvPr id="24" name="CaixaDeTexto 12"/>
            <p:cNvSpPr txBox="1">
              <a:spLocks noChangeArrowheads="1"/>
            </p:cNvSpPr>
            <p:nvPr/>
          </p:nvSpPr>
          <p:spPr bwMode="auto">
            <a:xfrm>
              <a:off x="6516217" y="3237826"/>
              <a:ext cx="25060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Carboidratos solúveis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785272" y="5445224"/>
            <a:ext cx="8064500" cy="11303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68263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pt-BR" sz="2500" dirty="0">
                <a:solidFill>
                  <a:schemeClr val="tx2"/>
                </a:solidFill>
                <a:latin typeface="+mn-lt"/>
                <a:cs typeface="ＭＳ Ｐゴシック" pitchFamily="-109" charset="-128"/>
              </a:rPr>
              <a:t>A atividade de uma enzima é, geralmente, determinada por meio da quantificação dos subprodutos liberados durante a hidrólise</a:t>
            </a:r>
            <a:endParaRPr lang="pt-BR" altLang="pt-BR" sz="2500" dirty="0">
              <a:solidFill>
                <a:schemeClr val="tx2"/>
              </a:solidFill>
              <a:latin typeface="+mn-lt"/>
              <a:cs typeface="ＭＳ Ｐゴシック" pitchFamily="-109" charset="-128"/>
            </a:endParaRPr>
          </a:p>
        </p:txBody>
      </p:sp>
      <p:sp>
        <p:nvSpPr>
          <p:cNvPr id="26" name="Título 2"/>
          <p:cNvSpPr txBox="1">
            <a:spLocks/>
          </p:cNvSpPr>
          <p:nvPr/>
        </p:nvSpPr>
        <p:spPr>
          <a:xfrm>
            <a:off x="692063" y="1883266"/>
            <a:ext cx="229421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Conceito:</a:t>
            </a:r>
            <a:endParaRPr lang="pt-BR" sz="40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7413" y="692696"/>
            <a:ext cx="7024688" cy="1143000"/>
          </a:xfrm>
        </p:spPr>
        <p:txBody>
          <a:bodyPr/>
          <a:lstStyle/>
          <a:p>
            <a:pPr algn="l" eaLnBrk="1" hangingPunct="1"/>
            <a:r>
              <a:rPr lang="pt-BR" altLang="pt-BR" b="1" dirty="0" smtClean="0">
                <a:ea typeface="ＭＳ Ｐゴシック" pitchFamily="34" charset="-128"/>
              </a:rPr>
              <a:t>AULA PRÁTICA:</a:t>
            </a:r>
          </a:p>
        </p:txBody>
      </p:sp>
      <p:grpSp>
        <p:nvGrpSpPr>
          <p:cNvPr id="5" name="Grupo 6"/>
          <p:cNvGrpSpPr>
            <a:grpSpLocks/>
          </p:cNvGrpSpPr>
          <p:nvPr/>
        </p:nvGrpSpPr>
        <p:grpSpPr bwMode="auto">
          <a:xfrm>
            <a:off x="550463" y="1965990"/>
            <a:ext cx="8945563" cy="1887537"/>
            <a:chOff x="76337" y="1720582"/>
            <a:chExt cx="8945939" cy="1886576"/>
          </a:xfrm>
        </p:grpSpPr>
        <p:pic>
          <p:nvPicPr>
            <p:cNvPr id="8" name="Picture 2" descr="Resultado de imagem para pap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4" y="1848355"/>
              <a:ext cx="1872208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Resultado de imagem para celul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023" y="1797407"/>
              <a:ext cx="2171700" cy="18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ais 9"/>
            <p:cNvSpPr/>
            <p:nvPr/>
          </p:nvSpPr>
          <p:spPr>
            <a:xfrm>
              <a:off x="2267179" y="2125188"/>
              <a:ext cx="936664" cy="86316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5651871" y="2298138"/>
              <a:ext cx="1071608" cy="5172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" name="Picture 6" descr="Resultado de imagem para glico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720582"/>
              <a:ext cx="2074012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4"/>
            <p:cNvSpPr txBox="1">
              <a:spLocks noChangeArrowheads="1"/>
            </p:cNvSpPr>
            <p:nvPr/>
          </p:nvSpPr>
          <p:spPr bwMode="auto">
            <a:xfrm>
              <a:off x="76337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Papel</a:t>
              </a:r>
            </a:p>
          </p:txBody>
        </p:sp>
        <p:sp>
          <p:nvSpPr>
            <p:cNvPr id="14" name="CaixaDeTexto 11"/>
            <p:cNvSpPr txBox="1">
              <a:spLocks noChangeArrowheads="1"/>
            </p:cNvSpPr>
            <p:nvPr/>
          </p:nvSpPr>
          <p:spPr bwMode="auto">
            <a:xfrm>
              <a:off x="3177451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Celulase</a:t>
              </a:r>
            </a:p>
          </p:txBody>
        </p:sp>
        <p:sp>
          <p:nvSpPr>
            <p:cNvPr id="15" name="CaixaDeTexto 12"/>
            <p:cNvSpPr txBox="1">
              <a:spLocks noChangeArrowheads="1"/>
            </p:cNvSpPr>
            <p:nvPr/>
          </p:nvSpPr>
          <p:spPr bwMode="auto">
            <a:xfrm>
              <a:off x="6516217" y="3237826"/>
              <a:ext cx="25060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Carboidratos solúveis</a:t>
              </a:r>
            </a:p>
          </p:txBody>
        </p:sp>
      </p:grp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1028676" y="4365104"/>
            <a:ext cx="8567309" cy="2056304"/>
          </a:xfrm>
        </p:spPr>
        <p:txBody>
          <a:bodyPr>
            <a:normAutofit lnSpcReduction="10000"/>
          </a:bodyPr>
          <a:lstStyle/>
          <a:p>
            <a:pPr marL="68263" indent="0" eaLnBrk="1" hangingPunct="1">
              <a:lnSpc>
                <a:spcPct val="90000"/>
              </a:lnSpc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pt-BR" altLang="pt-BR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Objetivo:</a:t>
            </a:r>
          </a:p>
          <a:p>
            <a:pPr marL="411163" indent="-342900" eaLnBrk="1" hangingPunct="1">
              <a:lnSpc>
                <a:spcPct val="90000"/>
              </a:lnSpc>
              <a:defRPr/>
            </a:pPr>
            <a:r>
              <a:rPr lang="pt-BR" altLang="pt-BR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Comparar a hidrólise enzimática sob diferentes valores de pH, concentração de substrato e temperatura</a:t>
            </a:r>
          </a:p>
        </p:txBody>
      </p:sp>
    </p:spTree>
    <p:extLst>
      <p:ext uri="{BB962C8B-B14F-4D97-AF65-F5344CB8AC3E}">
        <p14:creationId xmlns:p14="http://schemas.microsoft.com/office/powerpoint/2010/main" val="1030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402422" y="938664"/>
            <a:ext cx="7024688" cy="1143000"/>
          </a:xfrm>
        </p:spPr>
        <p:txBody>
          <a:bodyPr/>
          <a:lstStyle/>
          <a:p>
            <a:pPr algn="l" eaLnBrk="1" hangingPunct="1"/>
            <a:r>
              <a:rPr lang="pt-BR" altLang="pt-BR" b="1" dirty="0" smtClean="0">
                <a:ea typeface="ＭＳ Ｐゴシック" pitchFamily="34" charset="-128"/>
              </a:rPr>
              <a:t>AULA PRÁTICA:</a:t>
            </a:r>
          </a:p>
        </p:txBody>
      </p:sp>
      <p:grpSp>
        <p:nvGrpSpPr>
          <p:cNvPr id="28" name="Grupo 6"/>
          <p:cNvGrpSpPr>
            <a:grpSpLocks/>
          </p:cNvGrpSpPr>
          <p:nvPr/>
        </p:nvGrpSpPr>
        <p:grpSpPr bwMode="auto">
          <a:xfrm>
            <a:off x="813782" y="1987550"/>
            <a:ext cx="8945563" cy="1887537"/>
            <a:chOff x="76337" y="1720582"/>
            <a:chExt cx="8945939" cy="1886576"/>
          </a:xfrm>
        </p:grpSpPr>
        <p:pic>
          <p:nvPicPr>
            <p:cNvPr id="29" name="Picture 2" descr="Resultado de imagem para pap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74" y="1848355"/>
              <a:ext cx="1872208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 descr="Resultado de imagem para celula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023" y="1797407"/>
              <a:ext cx="2171700" cy="18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Mais 30"/>
            <p:cNvSpPr/>
            <p:nvPr/>
          </p:nvSpPr>
          <p:spPr>
            <a:xfrm>
              <a:off x="2267179" y="2125188"/>
              <a:ext cx="936664" cy="86316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" name="Seta para a direita 31"/>
            <p:cNvSpPr/>
            <p:nvPr/>
          </p:nvSpPr>
          <p:spPr>
            <a:xfrm>
              <a:off x="5651871" y="2298138"/>
              <a:ext cx="1071608" cy="5172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33" name="Picture 6" descr="Resultado de imagem para glico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720582"/>
              <a:ext cx="2074012" cy="169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CaixaDeTexto 4"/>
            <p:cNvSpPr txBox="1">
              <a:spLocks noChangeArrowheads="1"/>
            </p:cNvSpPr>
            <p:nvPr/>
          </p:nvSpPr>
          <p:spPr bwMode="auto">
            <a:xfrm>
              <a:off x="76337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Papel</a:t>
              </a:r>
            </a:p>
          </p:txBody>
        </p:sp>
        <p:sp>
          <p:nvSpPr>
            <p:cNvPr id="35" name="CaixaDeTexto 11"/>
            <p:cNvSpPr txBox="1">
              <a:spLocks noChangeArrowheads="1"/>
            </p:cNvSpPr>
            <p:nvPr/>
          </p:nvSpPr>
          <p:spPr bwMode="auto">
            <a:xfrm>
              <a:off x="3177451" y="3237826"/>
              <a:ext cx="1660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Celulase</a:t>
              </a:r>
            </a:p>
          </p:txBody>
        </p:sp>
        <p:sp>
          <p:nvSpPr>
            <p:cNvPr id="36" name="CaixaDeTexto 12"/>
            <p:cNvSpPr txBox="1">
              <a:spLocks noChangeArrowheads="1"/>
            </p:cNvSpPr>
            <p:nvPr/>
          </p:nvSpPr>
          <p:spPr bwMode="auto">
            <a:xfrm>
              <a:off x="6516217" y="3237826"/>
              <a:ext cx="25060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/>
                <a:t>Carboidratos solúveis</a:t>
              </a:r>
            </a:p>
          </p:txBody>
        </p:sp>
      </p:grpSp>
      <p:sp>
        <p:nvSpPr>
          <p:cNvPr id="37" name="CaixaDeTexto 6"/>
          <p:cNvSpPr txBox="1">
            <a:spLocks noChangeArrowheads="1"/>
          </p:cNvSpPr>
          <p:nvPr/>
        </p:nvSpPr>
        <p:spPr bwMode="auto">
          <a:xfrm>
            <a:off x="3991164" y="4256921"/>
            <a:ext cx="2590800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/>
              <a:t>Celulase comercial</a:t>
            </a:r>
          </a:p>
          <a:p>
            <a:pPr eaLnBrk="1" hangingPunct="1">
              <a:buFont typeface="Arial" charset="0"/>
              <a:buChar char="•"/>
            </a:pPr>
            <a:endParaRPr lang="pt-BR"/>
          </a:p>
          <a:p>
            <a:pPr eaLnBrk="1" hangingPunct="1">
              <a:buFont typeface="Arial" charset="0"/>
              <a:buChar char="•"/>
            </a:pPr>
            <a:endParaRPr lang="pt-BR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9" y="4739043"/>
            <a:ext cx="10890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have direita 38"/>
          <p:cNvSpPr/>
          <p:nvPr/>
        </p:nvSpPr>
        <p:spPr>
          <a:xfrm rot="5400000">
            <a:off x="5011926" y="2555180"/>
            <a:ext cx="549275" cy="29003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5173" r="21954" b="4253"/>
          <a:stretch>
            <a:fillRect/>
          </a:stretch>
        </p:blipFill>
        <p:spPr bwMode="auto">
          <a:xfrm>
            <a:off x="925786" y="2564780"/>
            <a:ext cx="21351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6099" y="1052736"/>
            <a:ext cx="993710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Hidrólise com celulase – Montagem Experimental</a:t>
            </a:r>
          </a:p>
        </p:txBody>
      </p:sp>
      <p:sp>
        <p:nvSpPr>
          <p:cNvPr id="8" name="Espaço Reservado para Conteúdo 9"/>
          <p:cNvSpPr>
            <a:spLocks noGrp="1"/>
          </p:cNvSpPr>
          <p:nvPr>
            <p:ph idx="1"/>
          </p:nvPr>
        </p:nvSpPr>
        <p:spPr>
          <a:xfrm>
            <a:off x="4032523" y="2348880"/>
            <a:ext cx="4968875" cy="3240088"/>
          </a:xfrm>
          <a:prstGeom prst="wedgeRoundRectCallout">
            <a:avLst>
              <a:gd name="adj1" fmla="val -75788"/>
              <a:gd name="adj2" fmla="val -165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dirty="0" smtClean="0"/>
              <a:t>24,5 </a:t>
            </a:r>
            <a:r>
              <a:rPr lang="pt-BR" dirty="0" err="1" smtClean="0"/>
              <a:t>mL</a:t>
            </a:r>
            <a:r>
              <a:rPr lang="pt-BR" dirty="0" smtClean="0"/>
              <a:t> de tampão </a:t>
            </a:r>
            <a:r>
              <a:rPr lang="pt-BR" dirty="0" err="1" smtClean="0"/>
              <a:t>citrato</a:t>
            </a:r>
            <a:endParaRPr lang="pt-BR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dirty="0" smtClean="0"/>
              <a:t>0,5 </a:t>
            </a:r>
            <a:r>
              <a:rPr lang="pt-BR" dirty="0" err="1" smtClean="0"/>
              <a:t>mL</a:t>
            </a:r>
            <a:r>
              <a:rPr lang="pt-BR" dirty="0" smtClean="0"/>
              <a:t> celulase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dirty="0" smtClean="0"/>
              <a:t>Papel como substrato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dirty="0" smtClean="0"/>
              <a:t>Medir a concentração de carboidratos solúveis após 40’ de reação.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7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84154"/>
              </p:ext>
            </p:extLst>
          </p:nvPr>
        </p:nvGraphicFramePr>
        <p:xfrm>
          <a:off x="792163" y="1196752"/>
          <a:ext cx="9298748" cy="5417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655"/>
                <a:gridCol w="2676377"/>
                <a:gridCol w="2677358"/>
                <a:gridCol w="2677358"/>
              </a:tblGrid>
              <a:tr h="31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Reator 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Reator B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Reator C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</a:tr>
              <a:tr h="170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Grupo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Grupo 2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</a:t>
                      </a:r>
                      <a:r>
                        <a:rPr lang="pt-BR" sz="1800" b="1" dirty="0">
                          <a:effectLst/>
                        </a:rPr>
                        <a:t>pH 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</a:t>
                      </a:r>
                      <a:r>
                        <a:rPr lang="pt-BR" sz="1800" b="1" dirty="0">
                          <a:effectLst/>
                        </a:rPr>
                        <a:t>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</a:t>
                      </a:r>
                      <a:r>
                        <a:rPr lang="pt-BR" sz="1800" b="1" dirty="0">
                          <a:effectLst/>
                        </a:rPr>
                        <a:t>pH 8,0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</a:tr>
              <a:tr h="170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Grupo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Grupo 4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- T =  20°C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</a:rPr>
                        <a:t>- T =  50°C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- 3,0g/L 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- T =  90°C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</a:tr>
              <a:tr h="170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Grupo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Grupo 6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</a:t>
                      </a:r>
                      <a:r>
                        <a:rPr lang="pt-BR" sz="1800" b="1" dirty="0" smtClean="0">
                          <a:effectLst/>
                        </a:rPr>
                        <a:t>1,0 g/L </a:t>
                      </a:r>
                      <a:r>
                        <a:rPr lang="pt-BR" sz="1800" b="1" dirty="0">
                          <a:effectLst/>
                        </a:rPr>
                        <a:t>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</a:t>
                      </a:r>
                      <a:r>
                        <a:rPr lang="pt-BR" sz="1800" b="1" dirty="0" smtClean="0">
                          <a:effectLst/>
                        </a:rPr>
                        <a:t>3,0 g/L </a:t>
                      </a:r>
                      <a:r>
                        <a:rPr lang="pt-BR" sz="1800" b="1" dirty="0">
                          <a:effectLst/>
                        </a:rPr>
                        <a:t>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- 0,5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celulase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- 24,5 </a:t>
                      </a:r>
                      <a:r>
                        <a:rPr lang="pt-BR" sz="1800" dirty="0" err="1">
                          <a:effectLst/>
                        </a:rPr>
                        <a:t>mL</a:t>
                      </a:r>
                      <a:r>
                        <a:rPr lang="pt-BR" sz="1800" dirty="0">
                          <a:effectLst/>
                        </a:rPr>
                        <a:t> de solução tampão pH 4,8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</a:t>
                      </a:r>
                      <a:r>
                        <a:rPr lang="pt-BR" sz="1800" b="1" dirty="0" smtClean="0">
                          <a:effectLst/>
                        </a:rPr>
                        <a:t>6,0 g/L </a:t>
                      </a:r>
                      <a:r>
                        <a:rPr lang="pt-BR" sz="1800" b="1" dirty="0">
                          <a:effectLst/>
                        </a:rPr>
                        <a:t>de substrato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T =  50°C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010" marR="770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8516" y="764704"/>
            <a:ext cx="8064500" cy="1358900"/>
          </a:xfrm>
        </p:spPr>
        <p:txBody>
          <a:bodyPr/>
          <a:lstStyle/>
          <a:p>
            <a:r>
              <a:rPr lang="pt-BR" sz="3000" dirty="0" smtClean="0">
                <a:ea typeface="ＭＳ Ｐゴシック" pitchFamily="34" charset="-128"/>
              </a:rPr>
              <a:t>Análise de DNS para avaliar a atividade da celulase por meio da liberação de carboidratos solúveis 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64171" y="2420938"/>
            <a:ext cx="7127875" cy="4105275"/>
          </a:xfrm>
        </p:spPr>
        <p:txBody>
          <a:bodyPr/>
          <a:lstStyle/>
          <a:p>
            <a:pPr marL="69850" indent="0">
              <a:buFont typeface="Wingdings 2" pitchFamily="18" charset="2"/>
              <a:buNone/>
              <a:defRPr/>
            </a:pPr>
            <a:r>
              <a:rPr lang="pt-BR" sz="2000" b="1" dirty="0" smtClean="0"/>
              <a:t>Após 40 minutos: 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Coletar 1,0 </a:t>
            </a:r>
            <a:r>
              <a:rPr lang="pt-BR" sz="2000" dirty="0" err="1" smtClean="0"/>
              <a:t>mL</a:t>
            </a:r>
            <a:r>
              <a:rPr lang="pt-BR" sz="2000" dirty="0" smtClean="0"/>
              <a:t> do conteúdo líquido dos frascos s e transferir par a tubos contendo 0,5 </a:t>
            </a:r>
            <a:r>
              <a:rPr lang="pt-BR" sz="2000" dirty="0" err="1" smtClean="0"/>
              <a:t>mL</a:t>
            </a:r>
            <a:r>
              <a:rPr lang="pt-BR" sz="2000" dirty="0" smtClean="0"/>
              <a:t> de reagente DNS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Transferir os tubos para um termostato a 100ºC/10’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Resfriar os tubos em banho de água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Acrescentar 5,0 </a:t>
            </a:r>
            <a:r>
              <a:rPr lang="pt-BR" sz="2000" dirty="0" err="1" smtClean="0"/>
              <a:t>mL</a:t>
            </a:r>
            <a:r>
              <a:rPr lang="pt-BR" sz="2000" dirty="0" smtClean="0"/>
              <a:t> de água aos tubos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Analisar a absorbância da amostra, usando-se o espectrofotômetro (</a:t>
            </a:r>
            <a:r>
              <a:rPr lang="el-GR" sz="2000" dirty="0" smtClean="0"/>
              <a:t>λ</a:t>
            </a:r>
            <a:r>
              <a:rPr lang="pt-BR" sz="2000" dirty="0" smtClean="0"/>
              <a:t>540 </a:t>
            </a:r>
            <a:r>
              <a:rPr lang="pt-BR" sz="2000" dirty="0" err="1" smtClean="0"/>
              <a:t>nm</a:t>
            </a:r>
            <a:r>
              <a:rPr lang="pt-BR" sz="2000" dirty="0"/>
              <a:t>)</a:t>
            </a:r>
            <a:endParaRPr lang="pt-BR" sz="2000" dirty="0" smtClean="0"/>
          </a:p>
          <a:p>
            <a:pPr marL="527050" indent="-457200">
              <a:buFont typeface="+mj-lt"/>
              <a:buAutoNum type="arabicPeriod"/>
              <a:defRPr/>
            </a:pPr>
            <a:r>
              <a:rPr lang="pt-BR" sz="2000" dirty="0" smtClean="0"/>
              <a:t>Calcular a concentração de açúcares solúveis:</a:t>
            </a:r>
          </a:p>
          <a:p>
            <a:pPr marL="69850" indent="0">
              <a:buFont typeface="Wingdings 2" pitchFamily="-109" charset="2"/>
              <a:buNone/>
              <a:defRPr/>
            </a:pPr>
            <a:r>
              <a:rPr lang="pt-BR" sz="2000" dirty="0" smtClean="0"/>
              <a:t>		</a:t>
            </a:r>
            <a:r>
              <a:rPr lang="pt-BR" sz="2000" b="1" dirty="0" smtClean="0"/>
              <a:t>C </a:t>
            </a:r>
            <a:r>
              <a:rPr lang="pt-BR" sz="2000" b="1" dirty="0"/>
              <a:t>= </a:t>
            </a:r>
            <a:r>
              <a:rPr lang="pt-BR" sz="2000" b="1" dirty="0" smtClean="0"/>
              <a:t>292,21</a:t>
            </a:r>
            <a:r>
              <a:rPr lang="pt-BR" sz="2000" b="1" dirty="0" err="1" smtClean="0"/>
              <a:t>Abs</a:t>
            </a:r>
            <a:r>
              <a:rPr lang="pt-BR" sz="2000" b="1" dirty="0" smtClean="0"/>
              <a:t> - 4,1945				</a:t>
            </a:r>
          </a:p>
          <a:p>
            <a:pPr marL="527050" indent="-457200">
              <a:buFont typeface="+mj-lt"/>
              <a:buAutoNum type="arabicPeriod"/>
              <a:defRPr/>
            </a:pPr>
            <a:endParaRPr lang="pt-BR" sz="2000" dirty="0" smtClean="0"/>
          </a:p>
          <a:p>
            <a:pPr marL="527050" indent="-457200">
              <a:buFont typeface="+mj-lt"/>
              <a:buAutoNum type="arabicPeriod"/>
              <a:defRPr/>
            </a:pPr>
            <a:endParaRPr lang="pt-BR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r="28297"/>
          <a:stretch>
            <a:fillRect/>
          </a:stretch>
        </p:blipFill>
        <p:spPr bwMode="auto">
          <a:xfrm>
            <a:off x="8184249" y="2420938"/>
            <a:ext cx="1582811" cy="37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12829" y="908720"/>
            <a:ext cx="925423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rgbClr val="002060"/>
                </a:solidFill>
                <a:sym typeface="Wingdings" pitchFamily="2" charset="2"/>
              </a:rPr>
              <a:t>Discussões e conclusões sobre a atividade: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06587" y="1844824"/>
            <a:ext cx="7561262" cy="25922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Efeito do </a:t>
            </a:r>
            <a:r>
              <a:rPr lang="pt-BR" alt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pH</a:t>
            </a: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na atividade da celulase;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Efeito da </a:t>
            </a:r>
            <a:r>
              <a:rPr lang="pt-BR" alt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temperatura</a:t>
            </a: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na atividade da celulase;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Efeito da </a:t>
            </a:r>
            <a:r>
              <a:rPr lang="pt-BR" alt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concentração inicial do substrato</a:t>
            </a:r>
            <a:r>
              <a:rPr lang="pt-BR" alt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pt-BR" alt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(papel) na atividade da celulase</a:t>
            </a:r>
            <a:r>
              <a:rPr lang="pt-BR" altLang="pt-BR" sz="28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  <a:endParaRPr lang="pt-BR" altLang="pt-BR" sz="28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b="7771"/>
          <a:stretch>
            <a:fillRect/>
          </a:stretch>
        </p:blipFill>
        <p:spPr bwMode="auto">
          <a:xfrm>
            <a:off x="720155" y="4653683"/>
            <a:ext cx="31670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31" y="4266076"/>
            <a:ext cx="4249398" cy="25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9505131" y="5373216"/>
            <a:ext cx="792088" cy="145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69" y="1988840"/>
            <a:ext cx="3168352" cy="19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115" y="337220"/>
            <a:ext cx="9254231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altLang="pt-BR" b="1" dirty="0" smtClean="0">
                <a:solidFill>
                  <a:srgbClr val="002060"/>
                </a:solidFill>
                <a:sym typeface="Wingdings" pitchFamily="2" charset="2"/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505131" y="5373216"/>
            <a:ext cx="792088" cy="145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86367"/>
              </p:ext>
            </p:extLst>
          </p:nvPr>
        </p:nvGraphicFramePr>
        <p:xfrm>
          <a:off x="504131" y="1484785"/>
          <a:ext cx="9875881" cy="41764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5157"/>
                <a:gridCol w="1927681"/>
                <a:gridCol w="1927681"/>
                <a:gridCol w="1927681"/>
                <a:gridCol w="1927681"/>
              </a:tblGrid>
              <a:tr h="4451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Condições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Concentração de açúcares solúveis [g/L]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313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Reator A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Reator B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Reator C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5061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Temp. 50°C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Subst. 3 g/L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Variável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1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6132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2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5061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Subst. 3 g/L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 4.8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Temp. 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Variável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3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2,23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6132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4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5061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 4.8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Temp.  50°C</a:t>
                      </a:r>
                      <a:endParaRPr lang="pt-BR" sz="1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Subst.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Variável</a:t>
                      </a:r>
                      <a:endParaRPr lang="pt-BR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5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  <a:tr h="6132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6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2,51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pt-BR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0411" marR="1204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115" y="337220"/>
            <a:ext cx="9254231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altLang="pt-BR" b="1" dirty="0" smtClean="0">
                <a:solidFill>
                  <a:srgbClr val="002060"/>
                </a:solidFill>
                <a:sym typeface="Wingdings" pitchFamily="2" charset="2"/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505131" y="5373216"/>
            <a:ext cx="792088" cy="145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9" y="1268760"/>
            <a:ext cx="8592490" cy="53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115" y="337220"/>
            <a:ext cx="9254231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altLang="pt-BR" b="1" dirty="0" smtClean="0">
                <a:solidFill>
                  <a:srgbClr val="002060"/>
                </a:solidFill>
                <a:sym typeface="Wingdings" pitchFamily="2" charset="2"/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505131" y="5373216"/>
            <a:ext cx="792088" cy="145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7" y="1166759"/>
            <a:ext cx="9185418" cy="56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80379" y="29152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Enzimas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6099" y="1157748"/>
            <a:ext cx="576472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Reações 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químicas </a:t>
            </a:r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de síntese 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ou </a:t>
            </a:r>
            <a:r>
              <a:rPr lang="pt-BR" altLang="pt-BR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degradação/hidrólise</a:t>
            </a:r>
            <a:r>
              <a:rPr lang="pt-BR" altLang="pt-BR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Wingdings" pitchFamily="2" charset="2"/>
              </a:rPr>
              <a:t>);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51707" y="1700808"/>
            <a:ext cx="8522993" cy="29670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especificidade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Koshland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(1958) 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modelo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Encaixe induzido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Char char=""/>
              <a:defRPr/>
            </a:pP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Enzima e o substrato sofrem conformação para o encaixe. O substrato é distorcido para conformação exata do estado de transição</a:t>
            </a:r>
          </a:p>
          <a:p>
            <a:pPr marL="69850" indent="0" algn="ctr" eaLnBrk="1" hangingPunct="1">
              <a:spcBef>
                <a:spcPts val="600"/>
              </a:spcBef>
              <a:spcAft>
                <a:spcPts val="600"/>
              </a:spcAft>
              <a:buFont typeface="Wingdings 2" pitchFamily="-109" charset="2"/>
              <a:buNone/>
              <a:defRPr/>
            </a:pPr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+ S ↔ ES ↔ EP ↔ E + P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7" b="3077"/>
          <a:stretch/>
        </p:blipFill>
        <p:spPr bwMode="auto">
          <a:xfrm>
            <a:off x="1584251" y="3889374"/>
            <a:ext cx="6694487" cy="27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ão 1 2"/>
          <p:cNvSpPr/>
          <p:nvPr/>
        </p:nvSpPr>
        <p:spPr>
          <a:xfrm>
            <a:off x="7159021" y="964997"/>
            <a:ext cx="3600400" cy="259122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aceito atualmente</a:t>
            </a:r>
            <a:endParaRPr lang="pt-BR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115" y="337220"/>
            <a:ext cx="9254231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altLang="pt-BR" b="1" dirty="0" smtClean="0">
                <a:solidFill>
                  <a:srgbClr val="002060"/>
                </a:solidFill>
                <a:sym typeface="Wingdings" pitchFamily="2" charset="2"/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505131" y="5373216"/>
            <a:ext cx="792088" cy="145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" y="1124744"/>
            <a:ext cx="9397044" cy="557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5934" y="2560565"/>
            <a:ext cx="8250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Dúvidas?</a:t>
            </a:r>
            <a:endParaRPr lang="pt-BR" sz="8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43" y="1200855"/>
            <a:ext cx="5465980" cy="561252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44092" y="6167045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sabemos nada, pois o aprendizado é infindável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0" y="1988840"/>
            <a:ext cx="8971429" cy="44095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08187" y="1072263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catalítico de uma enzima</a:t>
            </a:r>
            <a:endParaRPr lang="pt-B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68660" y="1460867"/>
            <a:ext cx="2016224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Grupos Prostéticos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8059" y="2324963"/>
            <a:ext cx="201622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Coenzimas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92996" y="1673115"/>
            <a:ext cx="2772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Pequenas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moléculas não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protéicas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participam da catálise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88640" y="1388859"/>
            <a:ext cx="2376264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2764904" y="2058247"/>
            <a:ext cx="720080" cy="4680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>
            <a:stCxn id="12" idx="1"/>
            <a:endCxn id="12" idx="1"/>
          </p:cNvCxnSpPr>
          <p:nvPr/>
        </p:nvCxnSpPr>
        <p:spPr>
          <a:xfrm>
            <a:off x="2764904" y="2292273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764904" y="2180946"/>
            <a:ext cx="0" cy="2160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a livre 28"/>
          <p:cNvSpPr/>
          <p:nvPr/>
        </p:nvSpPr>
        <p:spPr>
          <a:xfrm>
            <a:off x="573267" y="2898169"/>
            <a:ext cx="1020155" cy="926275"/>
          </a:xfrm>
          <a:custGeom>
            <a:avLst/>
            <a:gdLst>
              <a:gd name="connsiteX0" fmla="*/ 319511 w 1020155"/>
              <a:gd name="connsiteY0" fmla="*/ 0 h 926275"/>
              <a:gd name="connsiteX1" fmla="*/ 34503 w 1020155"/>
              <a:gd name="connsiteY1" fmla="*/ 783771 h 926275"/>
              <a:gd name="connsiteX2" fmla="*/ 1020155 w 1020155"/>
              <a:gd name="connsiteY2" fmla="*/ 92627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155" h="926275">
                <a:moveTo>
                  <a:pt x="319511" y="0"/>
                </a:moveTo>
                <a:cubicBezTo>
                  <a:pt x="118620" y="314696"/>
                  <a:pt x="-82271" y="629392"/>
                  <a:pt x="34503" y="783771"/>
                </a:cubicBezTo>
                <a:cubicBezTo>
                  <a:pt x="151277" y="938150"/>
                  <a:pt x="800462" y="910441"/>
                  <a:pt x="1020155" y="9262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224844" y="3464404"/>
            <a:ext cx="1461362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Vitaminas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NAD+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1566171" y="3824444"/>
            <a:ext cx="565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1621783" y="4509120"/>
            <a:ext cx="4421109" cy="626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Reversibilidade da atividade das enzimas</a:t>
            </a:r>
            <a:endParaRPr lang="pt-BR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663443" y="5135230"/>
            <a:ext cx="4392488" cy="5980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Reações altamente exergônicas ou altamente endergônicas</a:t>
            </a:r>
            <a:endParaRPr lang="pt-BR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23083" y="5733256"/>
            <a:ext cx="4392488" cy="598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 enzima catalisando a reação reversa</a:t>
            </a:r>
            <a:endParaRPr lang="pt-BR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13" y="2062083"/>
            <a:ext cx="4067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5859687" y="6032269"/>
            <a:ext cx="472060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Distinção entre cofator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coenzima depende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força de ligação com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apoproteína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13" y="2062083"/>
            <a:ext cx="4067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5859687" y="6032269"/>
            <a:ext cx="472060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Distinção entre cofator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coenzima depende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força de ligação com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apoproteína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097844"/>
            <a:ext cx="5753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896619" y="4437112"/>
            <a:ext cx="161649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0378" y="889736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Nomenclatura das enzimas </a:t>
            </a:r>
            <a:endParaRPr lang="pt-B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7497" y="1988840"/>
            <a:ext cx="180020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Reação que catalisam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is 8"/>
          <p:cNvSpPr/>
          <p:nvPr/>
        </p:nvSpPr>
        <p:spPr>
          <a:xfrm>
            <a:off x="2258819" y="2132856"/>
            <a:ext cx="387491" cy="432048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745769" y="213285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Sufixo -ase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17977" y="1701968"/>
            <a:ext cx="244827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Oxidase</a:t>
            </a:r>
          </a:p>
          <a:p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Desidrogenase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Carboxilase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2895925" y="2594522"/>
            <a:ext cx="1020155" cy="1333020"/>
          </a:xfrm>
          <a:custGeom>
            <a:avLst/>
            <a:gdLst>
              <a:gd name="connsiteX0" fmla="*/ 319511 w 1020155"/>
              <a:gd name="connsiteY0" fmla="*/ 0 h 926275"/>
              <a:gd name="connsiteX1" fmla="*/ 34503 w 1020155"/>
              <a:gd name="connsiteY1" fmla="*/ 783771 h 926275"/>
              <a:gd name="connsiteX2" fmla="*/ 1020155 w 1020155"/>
              <a:gd name="connsiteY2" fmla="*/ 92627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155" h="926275">
                <a:moveTo>
                  <a:pt x="319511" y="0"/>
                </a:moveTo>
                <a:cubicBezTo>
                  <a:pt x="118620" y="314696"/>
                  <a:pt x="-82271" y="629392"/>
                  <a:pt x="34503" y="783771"/>
                </a:cubicBezTo>
                <a:cubicBezTo>
                  <a:pt x="151277" y="938150"/>
                  <a:pt x="800462" y="910441"/>
                  <a:pt x="1020155" y="9262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47502" y="3567500"/>
            <a:ext cx="1461362" cy="8696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Enzimas proteolíticas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Sufixo -in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888829" y="3927541"/>
            <a:ext cx="565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297734" y="3494473"/>
            <a:ext cx="167898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Tripsina</a:t>
            </a:r>
          </a:p>
          <a:p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Quimotripsina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7497" y="5278851"/>
            <a:ext cx="2880320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Também pode indicar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substrato sobre o qual a enzima atua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34607" y="5085183"/>
            <a:ext cx="30275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Glicose oxidase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Álcool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desidrogenase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Piruvato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descarboxilase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546701" y="1536067"/>
            <a:ext cx="1966542" cy="5133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Tem-se desde 1961, quando o primeiro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foi </a:t>
            </a:r>
            <a:r>
              <a:rPr lang="pt-B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publicado, 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abordagem sistemática para a nomenclatura de enzimas.</a:t>
            </a:r>
          </a:p>
        </p:txBody>
      </p:sp>
    </p:spTree>
    <p:extLst>
      <p:ext uri="{BB962C8B-B14F-4D97-AF65-F5344CB8AC3E}">
        <p14:creationId xmlns:p14="http://schemas.microsoft.com/office/powerpoint/2010/main" val="20843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8" y="5085184"/>
            <a:ext cx="4514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44091" y="1268760"/>
            <a:ext cx="1966542" cy="5133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Tem-se desde 1961, quando o primeiro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foi </a:t>
            </a:r>
            <a:r>
              <a:rPr lang="pt-BR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publicado, </a:t>
            </a:r>
            <a:r>
              <a:rPr lang="pt-B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abordagem sistemática para a nomenclatura de enzimas.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48347" y="1268760"/>
            <a:ext cx="3744416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 as enzimas são descritas por um número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quatro partes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47851" y="2276872"/>
            <a:ext cx="5345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 trivial: lactato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dehydrogenase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Numeração: 1.1.1.27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83" y="3512845"/>
            <a:ext cx="3600400" cy="27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de seta reta 18"/>
          <p:cNvCxnSpPr/>
          <p:nvPr/>
        </p:nvCxnSpPr>
        <p:spPr>
          <a:xfrm>
            <a:off x="4392563" y="3789040"/>
            <a:ext cx="0" cy="7803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182356" y="4569373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que a enzima catalisa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ave direita 20"/>
          <p:cNvSpPr/>
          <p:nvPr/>
        </p:nvSpPr>
        <p:spPr>
          <a:xfrm rot="5400000">
            <a:off x="4790094" y="3474750"/>
            <a:ext cx="216024" cy="8446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968627" y="3933703"/>
            <a:ext cx="479843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significados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 smtClean="0"/>
              <a:t>natureza</a:t>
            </a:r>
            <a:r>
              <a:rPr lang="en-US" dirty="0" smtClean="0"/>
              <a:t> da </a:t>
            </a:r>
            <a:r>
              <a:rPr lang="en-US" dirty="0" err="1" smtClean="0"/>
              <a:t>reação</a:t>
            </a:r>
            <a:r>
              <a:rPr lang="en-US" dirty="0" smtClean="0"/>
              <a:t> </a:t>
            </a:r>
            <a:r>
              <a:rPr lang="en-US" dirty="0" err="1" smtClean="0"/>
              <a:t>identificada</a:t>
            </a:r>
            <a:r>
              <a:rPr lang="en-US" dirty="0" smtClean="0"/>
              <a:t> no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dígito</a:t>
            </a:r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" y="1447544"/>
            <a:ext cx="10058400" cy="44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11359</TotalTime>
  <Words>2322</Words>
  <Application>Microsoft Office PowerPoint</Application>
  <PresentationFormat>Personalizar</PresentationFormat>
  <Paragraphs>321</Paragraphs>
  <Slides>41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Fatores: pH</vt:lpstr>
      <vt:lpstr>Fatores:Temperatura</vt:lpstr>
      <vt:lpstr>Fatores: Concentração reagentes/ Tempo reação</vt:lpstr>
      <vt:lpstr>Fatores: Concentração reagentes/ Tempo reação</vt:lpstr>
      <vt:lpstr>Fatores: Concentração reagentes/ Tempo reação</vt:lpstr>
      <vt:lpstr>Fatores: Concentração reagentes/ Tempo reação</vt:lpstr>
      <vt:lpstr>Apresentação do PowerPoint</vt:lpstr>
      <vt:lpstr>Apresentação do PowerPoint</vt:lpstr>
      <vt:lpstr>Apresentação do PowerPoint</vt:lpstr>
      <vt:lpstr>Apresentação do PowerPoint</vt:lpstr>
      <vt:lpstr>Aplicações biotecnológicas da celulase</vt:lpstr>
      <vt:lpstr>Aplicações biotecnológicas da celulase</vt:lpstr>
      <vt:lpstr>Aplicações biotecnológicas da celulase</vt:lpstr>
      <vt:lpstr>Aplicações biotecnológicas da celulase</vt:lpstr>
      <vt:lpstr>Aplicações biotecnológicas da celulase</vt:lpstr>
      <vt:lpstr>Apresentação do PowerPoint</vt:lpstr>
      <vt:lpstr>AULA PRÁTICA:</vt:lpstr>
      <vt:lpstr>AULA PRÁTICA:</vt:lpstr>
      <vt:lpstr>AULA PRÁTICA:</vt:lpstr>
      <vt:lpstr>Hidrólise com celulase – Montagem Experimental</vt:lpstr>
      <vt:lpstr>Apresentação do PowerPoint</vt:lpstr>
      <vt:lpstr>Análise de DNS para avaliar a atividade da celulase por meio da liberação de carboidratos solúveis </vt:lpstr>
      <vt:lpstr>Discussões e conclusões sobre a atividade:</vt:lpstr>
      <vt:lpstr>RESULTADOS</vt:lpstr>
      <vt:lpstr>RESULTADOS</vt:lpstr>
      <vt:lpstr>RESULTADOS</vt:lpstr>
      <vt:lpstr>RESULTADOS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</dc:creator>
  <cp:lastModifiedBy>Danilo</cp:lastModifiedBy>
  <cp:revision>187</cp:revision>
  <dcterms:created xsi:type="dcterms:W3CDTF">2020-03-05T20:10:22Z</dcterms:created>
  <dcterms:modified xsi:type="dcterms:W3CDTF">2020-11-11T18:41:21Z</dcterms:modified>
</cp:coreProperties>
</file>