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0" r:id="rId3"/>
    <p:sldId id="630" r:id="rId4"/>
    <p:sldId id="592" r:id="rId5"/>
    <p:sldId id="631" r:id="rId6"/>
    <p:sldId id="594" r:id="rId7"/>
    <p:sldId id="262" r:id="rId8"/>
    <p:sldId id="596" r:id="rId9"/>
    <p:sldId id="603" r:id="rId10"/>
    <p:sldId id="605" r:id="rId11"/>
    <p:sldId id="606" r:id="rId12"/>
    <p:sldId id="629" r:id="rId13"/>
    <p:sldId id="344" r:id="rId14"/>
    <p:sldId id="347" r:id="rId15"/>
    <p:sldId id="294" r:id="rId16"/>
    <p:sldId id="269" r:id="rId17"/>
    <p:sldId id="589" r:id="rId18"/>
    <p:sldId id="599" r:id="rId19"/>
    <p:sldId id="531" r:id="rId20"/>
    <p:sldId id="609" r:id="rId21"/>
    <p:sldId id="612" r:id="rId22"/>
    <p:sldId id="611" r:id="rId23"/>
    <p:sldId id="615" r:id="rId24"/>
    <p:sldId id="616" r:id="rId25"/>
    <p:sldId id="607" r:id="rId26"/>
    <p:sldId id="493" r:id="rId27"/>
    <p:sldId id="442" r:id="rId28"/>
    <p:sldId id="443" r:id="rId29"/>
    <p:sldId id="444" r:id="rId30"/>
    <p:sldId id="427" r:id="rId31"/>
    <p:sldId id="428" r:id="rId32"/>
    <p:sldId id="430" r:id="rId33"/>
    <p:sldId id="584" r:id="rId34"/>
    <p:sldId id="431" r:id="rId35"/>
    <p:sldId id="433" r:id="rId36"/>
    <p:sldId id="582" r:id="rId37"/>
    <p:sldId id="434" r:id="rId38"/>
    <p:sldId id="435" r:id="rId39"/>
    <p:sldId id="311" r:id="rId40"/>
    <p:sldId id="436" r:id="rId41"/>
    <p:sldId id="437" r:id="rId42"/>
    <p:sldId id="438" r:id="rId43"/>
    <p:sldId id="439" r:id="rId44"/>
    <p:sldId id="586" r:id="rId45"/>
    <p:sldId id="618" r:id="rId46"/>
    <p:sldId id="587" r:id="rId47"/>
    <p:sldId id="600" r:id="rId48"/>
    <p:sldId id="346" r:id="rId49"/>
    <p:sldId id="622" r:id="rId50"/>
    <p:sldId id="348" r:id="rId51"/>
    <p:sldId id="624" r:id="rId5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2410"/>
  </p:normalViewPr>
  <p:slideViewPr>
    <p:cSldViewPr snapToGrid="0" snapToObjects="1">
      <p:cViewPr varScale="1">
        <p:scale>
          <a:sx n="101" d="100"/>
          <a:sy n="101" d="100"/>
        </p:scale>
        <p:origin x="10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36E92-219E-004C-BEB2-9820F07CB5F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5E37608D-C828-A74D-AA5E-262C9B71C7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F6FA720-1372-5B4A-A875-CC63EC2E169E}"/>
              </a:ext>
            </a:extLst>
          </p:cNvPr>
          <p:cNvSpPr>
            <a:spLocks noGrp="1"/>
          </p:cNvSpPr>
          <p:nvPr>
            <p:ph type="dt" sz="half" idx="10"/>
          </p:nvPr>
        </p:nvSpPr>
        <p:spPr/>
        <p:txBody>
          <a:bodyPr/>
          <a:lstStyle/>
          <a:p>
            <a:fld id="{FCBF7D8B-D6C1-2749-9EED-3F724ABA3E51}" type="datetimeFigureOut">
              <a:rPr lang="pt-BR" smtClean="0"/>
              <a:t>19/07/2024</a:t>
            </a:fld>
            <a:endParaRPr lang="pt-BR"/>
          </a:p>
        </p:txBody>
      </p:sp>
      <p:sp>
        <p:nvSpPr>
          <p:cNvPr id="5" name="Espaço Reservado para Rodapé 4">
            <a:extLst>
              <a:ext uri="{FF2B5EF4-FFF2-40B4-BE49-F238E27FC236}">
                <a16:creationId xmlns:a16="http://schemas.microsoft.com/office/drawing/2014/main" id="{935984C9-30B7-1A42-8A11-ABC46B90B84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93DC594-DD0C-3D46-9A9C-99E0E862D87A}"/>
              </a:ext>
            </a:extLst>
          </p:cNvPr>
          <p:cNvSpPr>
            <a:spLocks noGrp="1"/>
          </p:cNvSpPr>
          <p:nvPr>
            <p:ph type="sldNum" sz="quarter" idx="12"/>
          </p:nvPr>
        </p:nvSpPr>
        <p:spPr/>
        <p:txBody>
          <a:bodyPr/>
          <a:lstStyle/>
          <a:p>
            <a:fld id="{37F64FC4-C840-B542-8CA9-E03957B55FE9}" type="slidenum">
              <a:rPr lang="pt-BR" smtClean="0"/>
              <a:t>‹nº›</a:t>
            </a:fld>
            <a:endParaRPr lang="pt-BR"/>
          </a:p>
        </p:txBody>
      </p:sp>
    </p:spTree>
    <p:extLst>
      <p:ext uri="{BB962C8B-B14F-4D97-AF65-F5344CB8AC3E}">
        <p14:creationId xmlns:p14="http://schemas.microsoft.com/office/powerpoint/2010/main" val="210794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DE7224-7F7D-704C-9A4A-D75A6BEF710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C726F11-883D-B649-BB00-4F9CACAC936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3843B47-4A07-084D-8ABA-040F8BB5AA50}"/>
              </a:ext>
            </a:extLst>
          </p:cNvPr>
          <p:cNvSpPr>
            <a:spLocks noGrp="1"/>
          </p:cNvSpPr>
          <p:nvPr>
            <p:ph type="dt" sz="half" idx="10"/>
          </p:nvPr>
        </p:nvSpPr>
        <p:spPr/>
        <p:txBody>
          <a:bodyPr/>
          <a:lstStyle/>
          <a:p>
            <a:fld id="{FCBF7D8B-D6C1-2749-9EED-3F724ABA3E51}" type="datetimeFigureOut">
              <a:rPr lang="pt-BR" smtClean="0"/>
              <a:t>19/07/2024</a:t>
            </a:fld>
            <a:endParaRPr lang="pt-BR"/>
          </a:p>
        </p:txBody>
      </p:sp>
      <p:sp>
        <p:nvSpPr>
          <p:cNvPr id="5" name="Espaço Reservado para Rodapé 4">
            <a:extLst>
              <a:ext uri="{FF2B5EF4-FFF2-40B4-BE49-F238E27FC236}">
                <a16:creationId xmlns:a16="http://schemas.microsoft.com/office/drawing/2014/main" id="{EE69B248-613A-B54E-9D2F-1B20D5F20A8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59BFB48-FDE2-024F-BE12-08B174A3B0E9}"/>
              </a:ext>
            </a:extLst>
          </p:cNvPr>
          <p:cNvSpPr>
            <a:spLocks noGrp="1"/>
          </p:cNvSpPr>
          <p:nvPr>
            <p:ph type="sldNum" sz="quarter" idx="12"/>
          </p:nvPr>
        </p:nvSpPr>
        <p:spPr/>
        <p:txBody>
          <a:bodyPr/>
          <a:lstStyle/>
          <a:p>
            <a:fld id="{37F64FC4-C840-B542-8CA9-E03957B55FE9}" type="slidenum">
              <a:rPr lang="pt-BR" smtClean="0"/>
              <a:t>‹nº›</a:t>
            </a:fld>
            <a:endParaRPr lang="pt-BR"/>
          </a:p>
        </p:txBody>
      </p:sp>
    </p:spTree>
    <p:extLst>
      <p:ext uri="{BB962C8B-B14F-4D97-AF65-F5344CB8AC3E}">
        <p14:creationId xmlns:p14="http://schemas.microsoft.com/office/powerpoint/2010/main" val="225647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44ABBEA-70BC-F344-BC0C-8F921471AD3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303ABA9-E8E3-FA4B-8738-C2F4C3F1499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FFD9241-D7DE-C549-B94D-D202C49E1BF7}"/>
              </a:ext>
            </a:extLst>
          </p:cNvPr>
          <p:cNvSpPr>
            <a:spLocks noGrp="1"/>
          </p:cNvSpPr>
          <p:nvPr>
            <p:ph type="dt" sz="half" idx="10"/>
          </p:nvPr>
        </p:nvSpPr>
        <p:spPr/>
        <p:txBody>
          <a:bodyPr/>
          <a:lstStyle/>
          <a:p>
            <a:fld id="{FCBF7D8B-D6C1-2749-9EED-3F724ABA3E51}" type="datetimeFigureOut">
              <a:rPr lang="pt-BR" smtClean="0"/>
              <a:t>19/07/2024</a:t>
            </a:fld>
            <a:endParaRPr lang="pt-BR"/>
          </a:p>
        </p:txBody>
      </p:sp>
      <p:sp>
        <p:nvSpPr>
          <p:cNvPr id="5" name="Espaço Reservado para Rodapé 4">
            <a:extLst>
              <a:ext uri="{FF2B5EF4-FFF2-40B4-BE49-F238E27FC236}">
                <a16:creationId xmlns:a16="http://schemas.microsoft.com/office/drawing/2014/main" id="{30611A8E-F35D-834C-866C-BD15E9C9A24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5C2C719-9D20-8C48-858E-5FD7F4906F0F}"/>
              </a:ext>
            </a:extLst>
          </p:cNvPr>
          <p:cNvSpPr>
            <a:spLocks noGrp="1"/>
          </p:cNvSpPr>
          <p:nvPr>
            <p:ph type="sldNum" sz="quarter" idx="12"/>
          </p:nvPr>
        </p:nvSpPr>
        <p:spPr/>
        <p:txBody>
          <a:bodyPr/>
          <a:lstStyle/>
          <a:p>
            <a:fld id="{37F64FC4-C840-B542-8CA9-E03957B55FE9}" type="slidenum">
              <a:rPr lang="pt-BR" smtClean="0"/>
              <a:t>‹nº›</a:t>
            </a:fld>
            <a:endParaRPr lang="pt-BR"/>
          </a:p>
        </p:txBody>
      </p:sp>
    </p:spTree>
    <p:extLst>
      <p:ext uri="{BB962C8B-B14F-4D97-AF65-F5344CB8AC3E}">
        <p14:creationId xmlns:p14="http://schemas.microsoft.com/office/powerpoint/2010/main" val="219919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60ECB5-5791-ED49-9F32-8E0E012198E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512EDA0-E81A-C34C-BCF3-873D8F7585E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B360B1F-3287-6441-8465-EA194D08FFB5}"/>
              </a:ext>
            </a:extLst>
          </p:cNvPr>
          <p:cNvSpPr>
            <a:spLocks noGrp="1"/>
          </p:cNvSpPr>
          <p:nvPr>
            <p:ph type="dt" sz="half" idx="10"/>
          </p:nvPr>
        </p:nvSpPr>
        <p:spPr/>
        <p:txBody>
          <a:bodyPr/>
          <a:lstStyle/>
          <a:p>
            <a:fld id="{FCBF7D8B-D6C1-2749-9EED-3F724ABA3E51}" type="datetimeFigureOut">
              <a:rPr lang="pt-BR" smtClean="0"/>
              <a:t>19/07/2024</a:t>
            </a:fld>
            <a:endParaRPr lang="pt-BR"/>
          </a:p>
        </p:txBody>
      </p:sp>
      <p:sp>
        <p:nvSpPr>
          <p:cNvPr id="5" name="Espaço Reservado para Rodapé 4">
            <a:extLst>
              <a:ext uri="{FF2B5EF4-FFF2-40B4-BE49-F238E27FC236}">
                <a16:creationId xmlns:a16="http://schemas.microsoft.com/office/drawing/2014/main" id="{46951BEF-B18E-9C43-B2DB-E35B810577D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6ABD774-03F4-F649-9ADA-03729FD796F0}"/>
              </a:ext>
            </a:extLst>
          </p:cNvPr>
          <p:cNvSpPr>
            <a:spLocks noGrp="1"/>
          </p:cNvSpPr>
          <p:nvPr>
            <p:ph type="sldNum" sz="quarter" idx="12"/>
          </p:nvPr>
        </p:nvSpPr>
        <p:spPr/>
        <p:txBody>
          <a:bodyPr/>
          <a:lstStyle/>
          <a:p>
            <a:fld id="{37F64FC4-C840-B542-8CA9-E03957B55FE9}" type="slidenum">
              <a:rPr lang="pt-BR" smtClean="0"/>
              <a:t>‹nº›</a:t>
            </a:fld>
            <a:endParaRPr lang="pt-BR"/>
          </a:p>
        </p:txBody>
      </p:sp>
    </p:spTree>
    <p:extLst>
      <p:ext uri="{BB962C8B-B14F-4D97-AF65-F5344CB8AC3E}">
        <p14:creationId xmlns:p14="http://schemas.microsoft.com/office/powerpoint/2010/main" val="283234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C2243-9E19-B04A-A981-5141F035FA7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B6C2E11-2634-D04B-A6CA-F94F99231D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4834AD4A-5615-F348-803E-605E71099A63}"/>
              </a:ext>
            </a:extLst>
          </p:cNvPr>
          <p:cNvSpPr>
            <a:spLocks noGrp="1"/>
          </p:cNvSpPr>
          <p:nvPr>
            <p:ph type="dt" sz="half" idx="10"/>
          </p:nvPr>
        </p:nvSpPr>
        <p:spPr/>
        <p:txBody>
          <a:bodyPr/>
          <a:lstStyle/>
          <a:p>
            <a:fld id="{FCBF7D8B-D6C1-2749-9EED-3F724ABA3E51}" type="datetimeFigureOut">
              <a:rPr lang="pt-BR" smtClean="0"/>
              <a:t>19/07/2024</a:t>
            </a:fld>
            <a:endParaRPr lang="pt-BR"/>
          </a:p>
        </p:txBody>
      </p:sp>
      <p:sp>
        <p:nvSpPr>
          <p:cNvPr id="5" name="Espaço Reservado para Rodapé 4">
            <a:extLst>
              <a:ext uri="{FF2B5EF4-FFF2-40B4-BE49-F238E27FC236}">
                <a16:creationId xmlns:a16="http://schemas.microsoft.com/office/drawing/2014/main" id="{428A9B20-4786-3147-ADAF-558D4F23EAC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A7E238D-A3F1-8242-9265-72F96CE0D388}"/>
              </a:ext>
            </a:extLst>
          </p:cNvPr>
          <p:cNvSpPr>
            <a:spLocks noGrp="1"/>
          </p:cNvSpPr>
          <p:nvPr>
            <p:ph type="sldNum" sz="quarter" idx="12"/>
          </p:nvPr>
        </p:nvSpPr>
        <p:spPr/>
        <p:txBody>
          <a:bodyPr/>
          <a:lstStyle/>
          <a:p>
            <a:fld id="{37F64FC4-C840-B542-8CA9-E03957B55FE9}" type="slidenum">
              <a:rPr lang="pt-BR" smtClean="0"/>
              <a:t>‹nº›</a:t>
            </a:fld>
            <a:endParaRPr lang="pt-BR"/>
          </a:p>
        </p:txBody>
      </p:sp>
    </p:spTree>
    <p:extLst>
      <p:ext uri="{BB962C8B-B14F-4D97-AF65-F5344CB8AC3E}">
        <p14:creationId xmlns:p14="http://schemas.microsoft.com/office/powerpoint/2010/main" val="350811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54395-5843-454F-A4CB-D5B16D7337D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33D8721-D54B-0A40-8A92-CDA5E72A381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0345EA4-73E5-3A45-9B56-A5BBCF26745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CA83A4D-BDC9-6B4F-A77C-E1F3A9CC65AC}"/>
              </a:ext>
            </a:extLst>
          </p:cNvPr>
          <p:cNvSpPr>
            <a:spLocks noGrp="1"/>
          </p:cNvSpPr>
          <p:nvPr>
            <p:ph type="dt" sz="half" idx="10"/>
          </p:nvPr>
        </p:nvSpPr>
        <p:spPr/>
        <p:txBody>
          <a:bodyPr/>
          <a:lstStyle/>
          <a:p>
            <a:fld id="{FCBF7D8B-D6C1-2749-9EED-3F724ABA3E51}" type="datetimeFigureOut">
              <a:rPr lang="pt-BR" smtClean="0"/>
              <a:t>19/07/2024</a:t>
            </a:fld>
            <a:endParaRPr lang="pt-BR"/>
          </a:p>
        </p:txBody>
      </p:sp>
      <p:sp>
        <p:nvSpPr>
          <p:cNvPr id="6" name="Espaço Reservado para Rodapé 5">
            <a:extLst>
              <a:ext uri="{FF2B5EF4-FFF2-40B4-BE49-F238E27FC236}">
                <a16:creationId xmlns:a16="http://schemas.microsoft.com/office/drawing/2014/main" id="{DB93BBDE-1EA6-BA4A-97C5-2578914F5E0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6743A5C-75B3-5641-911F-3A4EA2604D54}"/>
              </a:ext>
            </a:extLst>
          </p:cNvPr>
          <p:cNvSpPr>
            <a:spLocks noGrp="1"/>
          </p:cNvSpPr>
          <p:nvPr>
            <p:ph type="sldNum" sz="quarter" idx="12"/>
          </p:nvPr>
        </p:nvSpPr>
        <p:spPr/>
        <p:txBody>
          <a:bodyPr/>
          <a:lstStyle/>
          <a:p>
            <a:fld id="{37F64FC4-C840-B542-8CA9-E03957B55FE9}" type="slidenum">
              <a:rPr lang="pt-BR" smtClean="0"/>
              <a:t>‹nº›</a:t>
            </a:fld>
            <a:endParaRPr lang="pt-BR"/>
          </a:p>
        </p:txBody>
      </p:sp>
    </p:spTree>
    <p:extLst>
      <p:ext uri="{BB962C8B-B14F-4D97-AF65-F5344CB8AC3E}">
        <p14:creationId xmlns:p14="http://schemas.microsoft.com/office/powerpoint/2010/main" val="134961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A69EBE-F476-4D4F-9B32-B4F30C96D31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B892199-3BEE-B94F-BAA0-3D2EEFF22C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DBE6585-3B29-F04A-AED3-26923B7B150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6D995A4-3952-2A43-A721-F488D7703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E6DA349A-8D4E-1D4C-BD63-101A6AF2E0D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8B78971-DED2-BE4F-8AFE-A6881475F8A9}"/>
              </a:ext>
            </a:extLst>
          </p:cNvPr>
          <p:cNvSpPr>
            <a:spLocks noGrp="1"/>
          </p:cNvSpPr>
          <p:nvPr>
            <p:ph type="dt" sz="half" idx="10"/>
          </p:nvPr>
        </p:nvSpPr>
        <p:spPr/>
        <p:txBody>
          <a:bodyPr/>
          <a:lstStyle/>
          <a:p>
            <a:fld id="{FCBF7D8B-D6C1-2749-9EED-3F724ABA3E51}" type="datetimeFigureOut">
              <a:rPr lang="pt-BR" smtClean="0"/>
              <a:t>19/07/2024</a:t>
            </a:fld>
            <a:endParaRPr lang="pt-BR"/>
          </a:p>
        </p:txBody>
      </p:sp>
      <p:sp>
        <p:nvSpPr>
          <p:cNvPr id="8" name="Espaço Reservado para Rodapé 7">
            <a:extLst>
              <a:ext uri="{FF2B5EF4-FFF2-40B4-BE49-F238E27FC236}">
                <a16:creationId xmlns:a16="http://schemas.microsoft.com/office/drawing/2014/main" id="{BAD547A0-09BD-974D-A00A-71CB0A4FEE5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9551053-16AA-1E45-8FE0-A2C65F7F4F3A}"/>
              </a:ext>
            </a:extLst>
          </p:cNvPr>
          <p:cNvSpPr>
            <a:spLocks noGrp="1"/>
          </p:cNvSpPr>
          <p:nvPr>
            <p:ph type="sldNum" sz="quarter" idx="12"/>
          </p:nvPr>
        </p:nvSpPr>
        <p:spPr/>
        <p:txBody>
          <a:bodyPr/>
          <a:lstStyle/>
          <a:p>
            <a:fld id="{37F64FC4-C840-B542-8CA9-E03957B55FE9}" type="slidenum">
              <a:rPr lang="pt-BR" smtClean="0"/>
              <a:t>‹nº›</a:t>
            </a:fld>
            <a:endParaRPr lang="pt-BR"/>
          </a:p>
        </p:txBody>
      </p:sp>
    </p:spTree>
    <p:extLst>
      <p:ext uri="{BB962C8B-B14F-4D97-AF65-F5344CB8AC3E}">
        <p14:creationId xmlns:p14="http://schemas.microsoft.com/office/powerpoint/2010/main" val="212548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FAC36C-B7D4-1447-BD31-620726573A7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F71FC2B-2D7F-234C-A53F-3AD17D79FB61}"/>
              </a:ext>
            </a:extLst>
          </p:cNvPr>
          <p:cNvSpPr>
            <a:spLocks noGrp="1"/>
          </p:cNvSpPr>
          <p:nvPr>
            <p:ph type="dt" sz="half" idx="10"/>
          </p:nvPr>
        </p:nvSpPr>
        <p:spPr/>
        <p:txBody>
          <a:bodyPr/>
          <a:lstStyle/>
          <a:p>
            <a:fld id="{FCBF7D8B-D6C1-2749-9EED-3F724ABA3E51}" type="datetimeFigureOut">
              <a:rPr lang="pt-BR" smtClean="0"/>
              <a:t>19/07/2024</a:t>
            </a:fld>
            <a:endParaRPr lang="pt-BR"/>
          </a:p>
        </p:txBody>
      </p:sp>
      <p:sp>
        <p:nvSpPr>
          <p:cNvPr id="4" name="Espaço Reservado para Rodapé 3">
            <a:extLst>
              <a:ext uri="{FF2B5EF4-FFF2-40B4-BE49-F238E27FC236}">
                <a16:creationId xmlns:a16="http://schemas.microsoft.com/office/drawing/2014/main" id="{74D81389-1073-424C-B24A-3452D5575DD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13671D2-3B0F-2647-B68E-7F9F19CDB9DD}"/>
              </a:ext>
            </a:extLst>
          </p:cNvPr>
          <p:cNvSpPr>
            <a:spLocks noGrp="1"/>
          </p:cNvSpPr>
          <p:nvPr>
            <p:ph type="sldNum" sz="quarter" idx="12"/>
          </p:nvPr>
        </p:nvSpPr>
        <p:spPr/>
        <p:txBody>
          <a:bodyPr/>
          <a:lstStyle/>
          <a:p>
            <a:fld id="{37F64FC4-C840-B542-8CA9-E03957B55FE9}" type="slidenum">
              <a:rPr lang="pt-BR" smtClean="0"/>
              <a:t>‹nº›</a:t>
            </a:fld>
            <a:endParaRPr lang="pt-BR"/>
          </a:p>
        </p:txBody>
      </p:sp>
    </p:spTree>
    <p:extLst>
      <p:ext uri="{BB962C8B-B14F-4D97-AF65-F5344CB8AC3E}">
        <p14:creationId xmlns:p14="http://schemas.microsoft.com/office/powerpoint/2010/main" val="256167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E8BB08A-0522-6F41-91A7-F08FC4F0CD06}"/>
              </a:ext>
            </a:extLst>
          </p:cNvPr>
          <p:cNvSpPr>
            <a:spLocks noGrp="1"/>
          </p:cNvSpPr>
          <p:nvPr>
            <p:ph type="dt" sz="half" idx="10"/>
          </p:nvPr>
        </p:nvSpPr>
        <p:spPr/>
        <p:txBody>
          <a:bodyPr/>
          <a:lstStyle/>
          <a:p>
            <a:fld id="{FCBF7D8B-D6C1-2749-9EED-3F724ABA3E51}" type="datetimeFigureOut">
              <a:rPr lang="pt-BR" smtClean="0"/>
              <a:t>19/07/2024</a:t>
            </a:fld>
            <a:endParaRPr lang="pt-BR"/>
          </a:p>
        </p:txBody>
      </p:sp>
      <p:sp>
        <p:nvSpPr>
          <p:cNvPr id="3" name="Espaço Reservado para Rodapé 2">
            <a:extLst>
              <a:ext uri="{FF2B5EF4-FFF2-40B4-BE49-F238E27FC236}">
                <a16:creationId xmlns:a16="http://schemas.microsoft.com/office/drawing/2014/main" id="{01BBCF14-7A88-7F4E-BB69-BBDA034FC3A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0E5A076E-C96B-D448-B5A4-B53EB3B7F35E}"/>
              </a:ext>
            </a:extLst>
          </p:cNvPr>
          <p:cNvSpPr>
            <a:spLocks noGrp="1"/>
          </p:cNvSpPr>
          <p:nvPr>
            <p:ph type="sldNum" sz="quarter" idx="12"/>
          </p:nvPr>
        </p:nvSpPr>
        <p:spPr/>
        <p:txBody>
          <a:bodyPr/>
          <a:lstStyle/>
          <a:p>
            <a:fld id="{37F64FC4-C840-B542-8CA9-E03957B55FE9}" type="slidenum">
              <a:rPr lang="pt-BR" smtClean="0"/>
              <a:t>‹nº›</a:t>
            </a:fld>
            <a:endParaRPr lang="pt-BR"/>
          </a:p>
        </p:txBody>
      </p:sp>
    </p:spTree>
    <p:extLst>
      <p:ext uri="{BB962C8B-B14F-4D97-AF65-F5344CB8AC3E}">
        <p14:creationId xmlns:p14="http://schemas.microsoft.com/office/powerpoint/2010/main" val="138957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C015E-1448-BC44-BE52-DB82E8433F5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D0640A1-49DA-EB4D-AE47-534EAD1058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C8F5D2E-95BD-8C4A-A805-98348F144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6B7BD75-26A2-5642-9571-F8C3EB5DE7C2}"/>
              </a:ext>
            </a:extLst>
          </p:cNvPr>
          <p:cNvSpPr>
            <a:spLocks noGrp="1"/>
          </p:cNvSpPr>
          <p:nvPr>
            <p:ph type="dt" sz="half" idx="10"/>
          </p:nvPr>
        </p:nvSpPr>
        <p:spPr/>
        <p:txBody>
          <a:bodyPr/>
          <a:lstStyle/>
          <a:p>
            <a:fld id="{FCBF7D8B-D6C1-2749-9EED-3F724ABA3E51}" type="datetimeFigureOut">
              <a:rPr lang="pt-BR" smtClean="0"/>
              <a:t>19/07/2024</a:t>
            </a:fld>
            <a:endParaRPr lang="pt-BR"/>
          </a:p>
        </p:txBody>
      </p:sp>
      <p:sp>
        <p:nvSpPr>
          <p:cNvPr id="6" name="Espaço Reservado para Rodapé 5">
            <a:extLst>
              <a:ext uri="{FF2B5EF4-FFF2-40B4-BE49-F238E27FC236}">
                <a16:creationId xmlns:a16="http://schemas.microsoft.com/office/drawing/2014/main" id="{FFEC7C0C-5658-2347-94B5-5F3BA2E157D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483D74-A39E-BA42-856F-A8CE2DEBD52A}"/>
              </a:ext>
            </a:extLst>
          </p:cNvPr>
          <p:cNvSpPr>
            <a:spLocks noGrp="1"/>
          </p:cNvSpPr>
          <p:nvPr>
            <p:ph type="sldNum" sz="quarter" idx="12"/>
          </p:nvPr>
        </p:nvSpPr>
        <p:spPr/>
        <p:txBody>
          <a:bodyPr/>
          <a:lstStyle/>
          <a:p>
            <a:fld id="{37F64FC4-C840-B542-8CA9-E03957B55FE9}" type="slidenum">
              <a:rPr lang="pt-BR" smtClean="0"/>
              <a:t>‹nº›</a:t>
            </a:fld>
            <a:endParaRPr lang="pt-BR"/>
          </a:p>
        </p:txBody>
      </p:sp>
    </p:spTree>
    <p:extLst>
      <p:ext uri="{BB962C8B-B14F-4D97-AF65-F5344CB8AC3E}">
        <p14:creationId xmlns:p14="http://schemas.microsoft.com/office/powerpoint/2010/main" val="354060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79B33-1682-3244-9337-82681480707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0DAA17DC-D053-EF4D-8470-20BBDC5449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E9AA343-AEFB-EA40-973E-955B7EECF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56659A5-CB19-8F49-981D-6D43EEF52447}"/>
              </a:ext>
            </a:extLst>
          </p:cNvPr>
          <p:cNvSpPr>
            <a:spLocks noGrp="1"/>
          </p:cNvSpPr>
          <p:nvPr>
            <p:ph type="dt" sz="half" idx="10"/>
          </p:nvPr>
        </p:nvSpPr>
        <p:spPr/>
        <p:txBody>
          <a:bodyPr/>
          <a:lstStyle/>
          <a:p>
            <a:fld id="{FCBF7D8B-D6C1-2749-9EED-3F724ABA3E51}" type="datetimeFigureOut">
              <a:rPr lang="pt-BR" smtClean="0"/>
              <a:t>19/07/2024</a:t>
            </a:fld>
            <a:endParaRPr lang="pt-BR"/>
          </a:p>
        </p:txBody>
      </p:sp>
      <p:sp>
        <p:nvSpPr>
          <p:cNvPr id="6" name="Espaço Reservado para Rodapé 5">
            <a:extLst>
              <a:ext uri="{FF2B5EF4-FFF2-40B4-BE49-F238E27FC236}">
                <a16:creationId xmlns:a16="http://schemas.microsoft.com/office/drawing/2014/main" id="{7B6225C7-7B80-D343-AE95-1B9B931AA7F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77DBB42-6E64-E447-AE93-21FFA13051A5}"/>
              </a:ext>
            </a:extLst>
          </p:cNvPr>
          <p:cNvSpPr>
            <a:spLocks noGrp="1"/>
          </p:cNvSpPr>
          <p:nvPr>
            <p:ph type="sldNum" sz="quarter" idx="12"/>
          </p:nvPr>
        </p:nvSpPr>
        <p:spPr/>
        <p:txBody>
          <a:bodyPr/>
          <a:lstStyle/>
          <a:p>
            <a:fld id="{37F64FC4-C840-B542-8CA9-E03957B55FE9}" type="slidenum">
              <a:rPr lang="pt-BR" smtClean="0"/>
              <a:t>‹nº›</a:t>
            </a:fld>
            <a:endParaRPr lang="pt-BR"/>
          </a:p>
        </p:txBody>
      </p:sp>
    </p:spTree>
    <p:extLst>
      <p:ext uri="{BB962C8B-B14F-4D97-AF65-F5344CB8AC3E}">
        <p14:creationId xmlns:p14="http://schemas.microsoft.com/office/powerpoint/2010/main" val="204266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84B31F8-91BC-2C4A-A59C-33E9123ED0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4116028-5ADC-B94E-933F-BC299DE878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9B232B3-7588-AD47-B84C-6842AB57C8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F7D8B-D6C1-2749-9EED-3F724ABA3E51}" type="datetimeFigureOut">
              <a:rPr lang="pt-BR" smtClean="0"/>
              <a:t>19/07/2024</a:t>
            </a:fld>
            <a:endParaRPr lang="pt-BR"/>
          </a:p>
        </p:txBody>
      </p:sp>
      <p:sp>
        <p:nvSpPr>
          <p:cNvPr id="5" name="Espaço Reservado para Rodapé 4">
            <a:extLst>
              <a:ext uri="{FF2B5EF4-FFF2-40B4-BE49-F238E27FC236}">
                <a16:creationId xmlns:a16="http://schemas.microsoft.com/office/drawing/2014/main" id="{C952737F-A4CC-4D44-96D3-054E90A092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1A89C78-19C6-864A-8BF4-045F406133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64FC4-C840-B542-8CA9-E03957B55FE9}" type="slidenum">
              <a:rPr lang="pt-BR" smtClean="0"/>
              <a:t>‹nº›</a:t>
            </a:fld>
            <a:endParaRPr lang="pt-BR"/>
          </a:p>
        </p:txBody>
      </p:sp>
    </p:spTree>
    <p:extLst>
      <p:ext uri="{BB962C8B-B14F-4D97-AF65-F5344CB8AC3E}">
        <p14:creationId xmlns:p14="http://schemas.microsoft.com/office/powerpoint/2010/main" val="3377208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5FB5-2E7C-9E41-B822-A1D6150B3E96}"/>
              </a:ext>
            </a:extLst>
          </p:cNvPr>
          <p:cNvSpPr>
            <a:spLocks noGrp="1"/>
          </p:cNvSpPr>
          <p:nvPr>
            <p:ph type="ctrTitle"/>
          </p:nvPr>
        </p:nvSpPr>
        <p:spPr/>
        <p:txBody>
          <a:bodyPr>
            <a:normAutofit fontScale="90000"/>
          </a:bodyPr>
          <a:lstStyle/>
          <a:p>
            <a:r>
              <a:rPr lang="pt-BR" sz="1800" dirty="0">
                <a:effectLst/>
                <a:latin typeface="Helvetica Neue" panose="02000503000000020004" pitchFamily="2" charset="0"/>
              </a:rPr>
              <a:t>PSICANÁLISE &amp; DESENVOLVIMENTO 5</a:t>
            </a:r>
            <a:br>
              <a:rPr lang="pt-BR" sz="2400" dirty="0">
                <a:effectLst/>
                <a:latin typeface="Helvetica Neue" panose="02000503000000020004" pitchFamily="2" charset="0"/>
              </a:rPr>
            </a:br>
            <a:br>
              <a:rPr lang="pt-BR" sz="2400" dirty="0">
                <a:effectLst/>
                <a:latin typeface="Helvetica Neue" panose="02000503000000020004" pitchFamily="2" charset="0"/>
              </a:rPr>
            </a:br>
            <a:r>
              <a:rPr lang="pt-BR" sz="3100" b="1" dirty="0">
                <a:effectLst/>
                <a:latin typeface="Helvetica Neue" panose="02000503000000020004" pitchFamily="2" charset="0"/>
              </a:rPr>
              <a:t>O mundo das mães e o desenvolvimento dos bebês</a:t>
            </a:r>
            <a:br>
              <a:rPr lang="pt-BR" sz="2400" dirty="0">
                <a:effectLst/>
                <a:latin typeface="Helvetica Neue" panose="02000503000000020004" pitchFamily="2" charset="0"/>
              </a:rPr>
            </a:br>
            <a:br>
              <a:rPr lang="pt-BR" sz="2400" dirty="0">
                <a:effectLst/>
                <a:latin typeface="Helvetica Neue" panose="02000503000000020004" pitchFamily="2" charset="0"/>
              </a:rPr>
            </a:br>
            <a:r>
              <a:rPr lang="pt-BR" sz="1600" dirty="0">
                <a:latin typeface="Helvetica Neue" panose="02000503000000020004" pitchFamily="2" charset="0"/>
              </a:rPr>
              <a:t>disciplina do Programa de Pós-Graduação em Psicologia Escolar e do Desenvolvimento</a:t>
            </a:r>
            <a:br>
              <a:rPr lang="pt-BR" sz="1600" dirty="0">
                <a:latin typeface="Helvetica Neue" panose="02000503000000020004" pitchFamily="2" charset="0"/>
              </a:rPr>
            </a:br>
            <a:r>
              <a:rPr lang="pt-BR" sz="1600" dirty="0">
                <a:latin typeface="Helvetica Neue" panose="02000503000000020004" pitchFamily="2" charset="0"/>
              </a:rPr>
              <a:t> </a:t>
            </a:r>
            <a:br>
              <a:rPr lang="pt-BR" sz="2400" dirty="0">
                <a:latin typeface="Helvetica Neue" panose="02000503000000020004" pitchFamily="2" charset="0"/>
              </a:rPr>
            </a:br>
            <a:r>
              <a:rPr lang="pt-BR" sz="1600" i="1" dirty="0">
                <a:latin typeface="Helvetica Neue" panose="02000503000000020004" pitchFamily="2" charset="0"/>
              </a:rPr>
              <a:t>Leopoldo </a:t>
            </a:r>
            <a:r>
              <a:rPr lang="pt-BR" sz="1600" i="1" dirty="0" err="1">
                <a:latin typeface="Helvetica Neue" panose="02000503000000020004" pitchFamily="2" charset="0"/>
              </a:rPr>
              <a:t>Fulgencio</a:t>
            </a:r>
            <a:br>
              <a:rPr lang="pt-BR" sz="1600" i="1" dirty="0">
                <a:latin typeface="Helvetica Neue" panose="02000503000000020004" pitchFamily="2" charset="0"/>
              </a:rPr>
            </a:br>
            <a:br>
              <a:rPr lang="pt-BR" sz="1600" dirty="0">
                <a:latin typeface="Helvetica Neue" panose="02000503000000020004" pitchFamily="2" charset="0"/>
              </a:rPr>
            </a:br>
            <a:r>
              <a:rPr lang="pt-BR" sz="1600" dirty="0">
                <a:latin typeface="Helvetica Neue" panose="02000503000000020004" pitchFamily="2" charset="0"/>
              </a:rPr>
              <a:t>2024</a:t>
            </a:r>
            <a:endParaRPr lang="pt-BR" sz="1600" dirty="0"/>
          </a:p>
        </p:txBody>
      </p:sp>
      <p:sp>
        <p:nvSpPr>
          <p:cNvPr id="3" name="Subtítulo 2">
            <a:extLst>
              <a:ext uri="{FF2B5EF4-FFF2-40B4-BE49-F238E27FC236}">
                <a16:creationId xmlns:a16="http://schemas.microsoft.com/office/drawing/2014/main" id="{479A6C5A-D9A4-CA46-BF39-6E0929262198}"/>
              </a:ext>
            </a:extLst>
          </p:cNvPr>
          <p:cNvSpPr>
            <a:spLocks noGrp="1"/>
          </p:cNvSpPr>
          <p:nvPr>
            <p:ph type="subTitle" idx="1"/>
          </p:nvPr>
        </p:nvSpPr>
        <p:spPr/>
        <p:txBody>
          <a:bodyPr>
            <a:normAutofit fontScale="85000" lnSpcReduction="20000"/>
          </a:bodyPr>
          <a:lstStyle/>
          <a:p>
            <a:pPr>
              <a:lnSpc>
                <a:spcPct val="160000"/>
              </a:lnSpc>
            </a:pPr>
            <a:endParaRPr lang="pt-BR" b="1" dirty="0">
              <a:latin typeface="Times New Roman" panose="02020603050405020304" pitchFamily="18" charset="0"/>
              <a:cs typeface="Times New Roman" panose="02020603050405020304" pitchFamily="18" charset="0"/>
            </a:endParaRPr>
          </a:p>
          <a:p>
            <a:pPr>
              <a:lnSpc>
                <a:spcPct val="160000"/>
              </a:lnSpc>
            </a:pPr>
            <a:r>
              <a:rPr lang="pt-BR" b="1" dirty="0">
                <a:latin typeface="Times New Roman" panose="02020603050405020304" pitchFamily="18" charset="0"/>
                <a:cs typeface="Times New Roman" panose="02020603050405020304" pitchFamily="18" charset="0"/>
              </a:rPr>
              <a:t>Apresentação do Curso:</a:t>
            </a:r>
          </a:p>
          <a:p>
            <a:pPr>
              <a:lnSpc>
                <a:spcPct val="160000"/>
              </a:lnSpc>
            </a:pPr>
            <a:r>
              <a:rPr lang="pt-BR" b="1" dirty="0">
                <a:latin typeface="Times New Roman" panose="02020603050405020304" pitchFamily="18" charset="0"/>
                <a:cs typeface="Times New Roman" panose="02020603050405020304" pitchFamily="18" charset="0"/>
              </a:rPr>
              <a:t>Tema, proposta, caminho argumentativo, objetivos, conclusões </a:t>
            </a:r>
          </a:p>
        </p:txBody>
      </p:sp>
    </p:spTree>
    <p:extLst>
      <p:ext uri="{BB962C8B-B14F-4D97-AF65-F5344CB8AC3E}">
        <p14:creationId xmlns:p14="http://schemas.microsoft.com/office/powerpoint/2010/main" val="375864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A4CE6F-968B-424D-A4E8-7C37E22DE191}"/>
              </a:ext>
            </a:extLst>
          </p:cNvPr>
          <p:cNvSpPr>
            <a:spLocks noGrp="1"/>
          </p:cNvSpPr>
          <p:nvPr>
            <p:ph type="title"/>
          </p:nvPr>
        </p:nvSpPr>
        <p:spPr/>
        <p:txBody>
          <a:bodyPr/>
          <a:lstStyle/>
          <a:p>
            <a:pPr algn="ctr"/>
            <a:r>
              <a:rPr lang="pt-BR" sz="3200" b="1" dirty="0">
                <a:latin typeface="Times New Roman" panose="02020603050405020304" pitchFamily="18" charset="0"/>
                <a:cs typeface="Times New Roman" panose="02020603050405020304" pitchFamily="18" charset="0"/>
              </a:rPr>
              <a:t>3. A </a:t>
            </a:r>
            <a:r>
              <a:rPr lang="pt-BR" sz="3200" b="1" i="1" dirty="0">
                <a:effectLst/>
                <a:latin typeface="Times New Roman" panose="02020603050405020304" pitchFamily="18" charset="0"/>
                <a:ea typeface="MS Mincho" panose="02020609040205080304" pitchFamily="49" charset="-128"/>
                <a:cs typeface="Times New Roman" panose="02020603050405020304" pitchFamily="18" charset="0"/>
              </a:rPr>
              <a:t>constelação materna</a:t>
            </a:r>
            <a:br>
              <a:rPr lang="pt-BR" sz="4400" i="1" dirty="0">
                <a:effectLst/>
                <a:latin typeface="Times New Roman" panose="02020603050405020304" pitchFamily="18" charset="0"/>
                <a:ea typeface="MS Mincho" panose="02020609040205080304" pitchFamily="49" charset="-128"/>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C85974C3-6B93-9F42-8E87-5CC6005B479E}"/>
              </a:ext>
            </a:extLst>
          </p:cNvPr>
          <p:cNvSpPr>
            <a:spLocks noGrp="1"/>
          </p:cNvSpPr>
          <p:nvPr>
            <p:ph idx="1"/>
          </p:nvPr>
        </p:nvSpPr>
        <p:spPr/>
        <p:txBody>
          <a:bodyPr>
            <a:normAutofit fontScale="77500" lnSpcReduction="20000"/>
          </a:bodyPr>
          <a:lstStyle/>
          <a:p>
            <a:pPr algn="just">
              <a:lnSpc>
                <a:spcPct val="150000"/>
              </a:lnSpc>
              <a:spcBef>
                <a:spcPts val="600"/>
              </a:spcBef>
            </a:pPr>
            <a:r>
              <a:rPr lang="pt-BR" sz="2800" dirty="0">
                <a:latin typeface="Times New Roman" panose="02020603050405020304" pitchFamily="18" charset="0"/>
                <a:ea typeface="Times New Roman" panose="02020603050405020304" pitchFamily="18" charset="0"/>
                <a:cs typeface="Times New Roman" panose="02020603050405020304" pitchFamily="18" charset="0"/>
              </a:rPr>
              <a:t>Aqui, trata-se de </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descrever e entender a reorganização psíquica que ocorre nas mães, após o nascimento de um filho, especialmente o primeiro. </a:t>
            </a:r>
          </a:p>
          <a:p>
            <a:pPr algn="just">
              <a:lnSpc>
                <a:spcPct val="150000"/>
              </a:lnSpc>
              <a:spcBef>
                <a:spcPts val="600"/>
              </a:spcBef>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Esse estado temporário e dominante a coloca noutro estado emocional e subjetivo, estabelecendo novas necessidades existenciais, como também exige </a:t>
            </a:r>
            <a:r>
              <a:rPr lang="pt-BR" dirty="0">
                <a:latin typeface="Times New Roman" panose="02020603050405020304" pitchFamily="18" charset="0"/>
                <a:ea typeface="Times New Roman" panose="02020603050405020304" pitchFamily="18" charset="0"/>
                <a:cs typeface="Times New Roman" panose="02020603050405020304" pitchFamily="18" charset="0"/>
              </a:rPr>
              <a:t>um tipo de cuidado psicoterapêutico novo (caso isto seja necessário) </a:t>
            </a:r>
          </a:p>
          <a:p>
            <a:pPr algn="just">
              <a:lnSpc>
                <a:spcPct val="150000"/>
              </a:lnSpc>
              <a:spcBef>
                <a:spcPts val="600"/>
              </a:spcBef>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Esta </a:t>
            </a:r>
            <a:r>
              <a:rPr lang="pt-BR" sz="2800" i="1" dirty="0">
                <a:effectLst/>
                <a:latin typeface="Times New Roman" panose="02020603050405020304" pitchFamily="18" charset="0"/>
                <a:ea typeface="Times New Roman" panose="02020603050405020304" pitchFamily="18" charset="0"/>
                <a:cs typeface="Times New Roman" panose="02020603050405020304" pitchFamily="18" charset="0"/>
              </a:rPr>
              <a:t>constelação</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tem três preocupações principais: </a:t>
            </a:r>
          </a:p>
          <a:p>
            <a:pPr lvl="1" algn="just">
              <a:lnSpc>
                <a:spcPct val="150000"/>
              </a:lnSpc>
              <a:spcBef>
                <a:spcPts val="600"/>
              </a:spcBef>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o diálogo da mãe com sua própria mãe, </a:t>
            </a:r>
          </a:p>
          <a:p>
            <a:pPr lvl="1" algn="just">
              <a:lnSpc>
                <a:spcPct val="150000"/>
              </a:lnSpc>
              <a:spcBef>
                <a:spcPts val="600"/>
              </a:spcBef>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consigo mesma como mãe </a:t>
            </a:r>
          </a:p>
          <a:p>
            <a:pPr lvl="1" algn="just">
              <a:lnSpc>
                <a:spcPct val="150000"/>
              </a:lnSpc>
              <a:spcBef>
                <a:spcPts val="600"/>
              </a:spcBef>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e com seu bebê. </a:t>
            </a:r>
          </a:p>
          <a:p>
            <a:endParaRPr lang="pt-BR" dirty="0"/>
          </a:p>
        </p:txBody>
      </p:sp>
    </p:spTree>
    <p:extLst>
      <p:ext uri="{BB962C8B-B14F-4D97-AF65-F5344CB8AC3E}">
        <p14:creationId xmlns:p14="http://schemas.microsoft.com/office/powerpoint/2010/main" val="134947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A4CE6F-968B-424D-A4E8-7C37E22DE191}"/>
              </a:ext>
            </a:extLst>
          </p:cNvPr>
          <p:cNvSpPr>
            <a:spLocks noGrp="1"/>
          </p:cNvSpPr>
          <p:nvPr>
            <p:ph type="title"/>
          </p:nvPr>
        </p:nvSpPr>
        <p:spPr/>
        <p:txBody>
          <a:bodyPr/>
          <a:lstStyle/>
          <a:p>
            <a:pPr algn="ctr"/>
            <a:r>
              <a:rPr lang="pt-BR" sz="3200" b="1" i="1" dirty="0">
                <a:effectLst/>
                <a:latin typeface="Times New Roman" panose="02020603050405020304" pitchFamily="18" charset="0"/>
                <a:ea typeface="MS Mincho" panose="02020609040205080304" pitchFamily="49" charset="-128"/>
                <a:cs typeface="Times New Roman" panose="02020603050405020304" pitchFamily="18" charset="0"/>
              </a:rPr>
              <a:t>4. Nasce ou renasce uma mãe</a:t>
            </a:r>
            <a:br>
              <a:rPr lang="pt-BR" sz="4400" dirty="0">
                <a:effectLst/>
                <a:latin typeface="Times New Roman" panose="02020603050405020304" pitchFamily="18" charset="0"/>
                <a:ea typeface="MS Mincho" panose="02020609040205080304" pitchFamily="49" charset="-128"/>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C85974C3-6B93-9F42-8E87-5CC6005B479E}"/>
              </a:ext>
            </a:extLst>
          </p:cNvPr>
          <p:cNvSpPr>
            <a:spLocks noGrp="1"/>
          </p:cNvSpPr>
          <p:nvPr>
            <p:ph idx="1"/>
          </p:nvPr>
        </p:nvSpPr>
        <p:spPr/>
        <p:txBody>
          <a:bodyPr>
            <a:normAutofit fontScale="77500" lnSpcReduction="20000"/>
          </a:bodyPr>
          <a:lstStyle/>
          <a:p>
            <a:pPr lvl="0" algn="just">
              <a:lnSpc>
                <a:spcPct val="150000"/>
              </a:lnSpc>
              <a:spcBef>
                <a:spcPts val="600"/>
              </a:spcBef>
            </a:pPr>
            <a:r>
              <a:rPr lang="pt-BR" dirty="0">
                <a:latin typeface="Times New Roman" panose="02020603050405020304" pitchFamily="18" charset="0"/>
                <a:cs typeface="Times New Roman" panose="02020603050405020304" pitchFamily="18" charset="0"/>
              </a:rPr>
              <a:t>O nascimento de um bebê, implica, o nascimento de uma mãe</a:t>
            </a:r>
          </a:p>
          <a:p>
            <a:pPr algn="just">
              <a:lnSpc>
                <a:spcPct val="150000"/>
              </a:lnSpc>
              <a:spcBef>
                <a:spcPts val="600"/>
              </a:spcBef>
            </a:pPr>
            <a:r>
              <a:rPr lang="pt-BR" dirty="0">
                <a:effectLst/>
                <a:latin typeface="Times New Roman" panose="02020603050405020304" pitchFamily="18" charset="0"/>
                <a:cs typeface="Times New Roman" panose="02020603050405020304" pitchFamily="18" charset="0"/>
              </a:rPr>
              <a:t>Nasce uma nova identidade para a mulher, produzindo tanto uma percepção como uma apercepção de </a:t>
            </a:r>
            <a:r>
              <a:rPr lang="pt-BR" i="1" dirty="0">
                <a:effectLst/>
                <a:latin typeface="Times New Roman" panose="02020603050405020304" pitchFamily="18" charset="0"/>
                <a:cs typeface="Times New Roman" panose="02020603050405020304" pitchFamily="18" charset="0"/>
              </a:rPr>
              <a:t>ser uma mãe</a:t>
            </a:r>
            <a:r>
              <a:rPr lang="pt-BR" i="1" dirty="0">
                <a:latin typeface="Times New Roman" panose="02020603050405020304" pitchFamily="18" charset="0"/>
                <a:cs typeface="Times New Roman" panose="02020603050405020304" pitchFamily="18" charset="0"/>
              </a:rPr>
              <a:t>, </a:t>
            </a:r>
            <a:r>
              <a:rPr lang="pt-BR" dirty="0">
                <a:effectLst/>
                <a:latin typeface="Times New Roman" panose="02020603050405020304" pitchFamily="18" charset="0"/>
                <a:cs typeface="Times New Roman" panose="02020603050405020304" pitchFamily="18" charset="0"/>
              </a:rPr>
              <a:t>constituindo um reino profundo e privado da própria experiência de ser mãe, paradoxalmente, tão universal quanto singular e individual.</a:t>
            </a:r>
          </a:p>
          <a:p>
            <a:pPr algn="just">
              <a:lnSpc>
                <a:spcPct val="150000"/>
              </a:lnSpc>
              <a:spcBef>
                <a:spcPts val="600"/>
              </a:spcBef>
            </a:pPr>
            <a:r>
              <a:rPr lang="pt-BR" dirty="0">
                <a:latin typeface="Times New Roman" panose="02020603050405020304" pitchFamily="18" charset="0"/>
                <a:cs typeface="Times New Roman" panose="02020603050405020304" pitchFamily="18" charset="0"/>
              </a:rPr>
              <a:t>Surge, por assim dizer, uma nova mentalidade</a:t>
            </a:r>
          </a:p>
          <a:p>
            <a:pPr algn="just">
              <a:lnSpc>
                <a:spcPct val="150000"/>
              </a:lnSpc>
              <a:spcBef>
                <a:spcPts val="600"/>
              </a:spcBef>
            </a:pPr>
            <a:r>
              <a:rPr lang="pt-BR" dirty="0">
                <a:effectLst/>
                <a:latin typeface="Times New Roman" panose="02020603050405020304" pitchFamily="18" charset="0"/>
                <a:cs typeface="Times New Roman" panose="02020603050405020304" pitchFamily="18" charset="0"/>
              </a:rPr>
              <a:t>Este novo estado (afetivo e, cognitivo, inconsciente e consciente,  intenso), realizado ao longo dos meses que precedem e seguem o nascimento físico do bebê, resultam numa nova apreensão psicológica de si mesma como mãe, uma nova “mentalidade”</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28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EBB36E-83B9-F647-BD3C-3BB9FC89DA61}"/>
              </a:ext>
            </a:extLst>
          </p:cNvPr>
          <p:cNvSpPr>
            <a:spLocks noGrp="1"/>
          </p:cNvSpPr>
          <p:nvPr>
            <p:ph type="title"/>
          </p:nvPr>
        </p:nvSpPr>
        <p:spPr/>
        <p:txBody>
          <a:bodyPr>
            <a:noAutofit/>
          </a:bodyPr>
          <a:lstStyle/>
          <a:p>
            <a:r>
              <a:rPr lang="pt-BR" sz="2000" dirty="0">
                <a:latin typeface="Times New Roman" panose="02020603050405020304" pitchFamily="18" charset="0"/>
                <a:cs typeface="Times New Roman" panose="02020603050405020304" pitchFamily="18" charset="0"/>
              </a:rPr>
              <a:t>Ao tornar-se mãe, uma mulher passa por mudanças dramáticas na sua relação consigo mesma, com a família e com o mundo</a:t>
            </a:r>
            <a:br>
              <a:rPr lang="pt-BR" sz="2000" dirty="0">
                <a:latin typeface="Times New Roman" panose="02020603050405020304" pitchFamily="18" charset="0"/>
                <a:cs typeface="Times New Roman" panose="02020603050405020304" pitchFamily="18" charset="0"/>
              </a:rPr>
            </a:br>
            <a:br>
              <a:rPr lang="pt-BR" sz="2000" dirty="0">
                <a:latin typeface="Times New Roman" panose="02020603050405020304" pitchFamily="18" charset="0"/>
                <a:cs typeface="Times New Roman" panose="02020603050405020304" pitchFamily="18" charset="0"/>
              </a:rPr>
            </a:br>
            <a:r>
              <a:rPr lang="pt-BR" sz="2000" b="1" dirty="0">
                <a:effectLst/>
                <a:latin typeface="Times New Roman" panose="02020603050405020304" pitchFamily="18" charset="0"/>
                <a:cs typeface="Times New Roman" panose="02020603050405020304" pitchFamily="18" charset="0"/>
              </a:rPr>
              <a:t>A mulher passará, assim, por mudanças:</a:t>
            </a:r>
            <a:endParaRPr lang="pt-BR" sz="2000" b="1"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57ADB86-939C-4F4E-9CB8-E0568C11D8DD}"/>
              </a:ext>
            </a:extLst>
          </p:cNvPr>
          <p:cNvSpPr>
            <a:spLocks noGrp="1"/>
          </p:cNvSpPr>
          <p:nvPr>
            <p:ph idx="1"/>
          </p:nvPr>
        </p:nvSpPr>
        <p:spPr/>
        <p:txBody>
          <a:bodyPr>
            <a:normAutofit fontScale="62500" lnSpcReduction="20000"/>
          </a:bodyPr>
          <a:lstStyle/>
          <a:p>
            <a:pPr>
              <a:lnSpc>
                <a:spcPct val="150000"/>
              </a:lnSpc>
            </a:pPr>
            <a:r>
              <a:rPr lang="pt-BR" dirty="0">
                <a:latin typeface="Times New Roman" panose="02020603050405020304" pitchFamily="18" charset="0"/>
                <a:cs typeface="Times New Roman" panose="02020603050405020304" pitchFamily="18" charset="0"/>
              </a:rPr>
              <a:t>Na sua passagem de ser filha para ser mãe; na maneira como olha para seu marido;</a:t>
            </a:r>
          </a:p>
          <a:p>
            <a:pPr>
              <a:lnSpc>
                <a:spcPct val="150000"/>
              </a:lnSpc>
            </a:pPr>
            <a:r>
              <a:rPr lang="pt-BR" dirty="0">
                <a:latin typeface="Times New Roman" panose="02020603050405020304" pitchFamily="18" charset="0"/>
                <a:cs typeface="Times New Roman" panose="02020603050405020304" pitchFamily="18" charset="0"/>
              </a:rPr>
              <a:t>ela terá novas triangulações na sua subjetividade (dentre elas ela-bebê-</a:t>
            </a:r>
            <a:r>
              <a:rPr lang="pt-BR" dirty="0" err="1">
                <a:latin typeface="Times New Roman" panose="02020603050405020304" pitchFamily="18" charset="0"/>
                <a:cs typeface="Times New Roman" panose="02020603050405020304" pitchFamily="18" charset="0"/>
              </a:rPr>
              <a:t>eSuaMãe</a:t>
            </a:r>
            <a:r>
              <a:rPr lang="pt-BR" dirty="0">
                <a:latin typeface="Times New Roman" panose="02020603050405020304" pitchFamily="18" charset="0"/>
                <a:cs typeface="Times New Roman" panose="02020603050405020304" pitchFamily="18" charset="0"/>
              </a:rPr>
              <a:t>);</a:t>
            </a:r>
          </a:p>
          <a:p>
            <a:pPr>
              <a:lnSpc>
                <a:spcPct val="150000"/>
              </a:lnSpc>
            </a:pPr>
            <a:r>
              <a:rPr lang="pt-BR" dirty="0">
                <a:latin typeface="Times New Roman" panose="02020603050405020304" pitchFamily="18" charset="0"/>
                <a:cs typeface="Times New Roman" panose="02020603050405020304" pitchFamily="18" charset="0"/>
              </a:rPr>
              <a:t>a preocupação com a sobrevivência de seu bebê vem para um primeiro plano;</a:t>
            </a:r>
          </a:p>
          <a:p>
            <a:pPr>
              <a:lnSpc>
                <a:spcPct val="150000"/>
              </a:lnSpc>
            </a:pPr>
            <a:r>
              <a:rPr lang="pt-BR" dirty="0">
                <a:latin typeface="Times New Roman" panose="02020603050405020304" pitchFamily="18" charset="0"/>
                <a:cs typeface="Times New Roman" panose="02020603050405020304" pitchFamily="18" charset="0"/>
              </a:rPr>
              <a:t>ela precisa sentir-se afirmada e confirmada no que faz como mãe, </a:t>
            </a:r>
          </a:p>
          <a:p>
            <a:pPr>
              <a:lnSpc>
                <a:spcPct val="150000"/>
              </a:lnSpc>
            </a:pPr>
            <a:r>
              <a:rPr lang="pt-BR" dirty="0">
                <a:latin typeface="Times New Roman" panose="02020603050405020304" pitchFamily="18" charset="0"/>
                <a:cs typeface="Times New Roman" panose="02020603050405020304" pitchFamily="18" charset="0"/>
              </a:rPr>
              <a:t>ela será requisitada a usar e confiar na sua intuição;</a:t>
            </a:r>
          </a:p>
          <a:p>
            <a:pPr>
              <a:lnSpc>
                <a:spcPct val="150000"/>
              </a:lnSpc>
            </a:pPr>
            <a:r>
              <a:rPr lang="pt-BR" dirty="0">
                <a:latin typeface="Times New Roman" panose="02020603050405020304" pitchFamily="18" charset="0"/>
                <a:cs typeface="Times New Roman" panose="02020603050405020304" pitchFamily="18" charset="0"/>
              </a:rPr>
              <a:t> ela não deixa de ter sua vida (como mulher e como profissional) mas isto exige um novo equilíbrio;</a:t>
            </a:r>
          </a:p>
          <a:p>
            <a:pPr>
              <a:lnSpc>
                <a:spcPct val="150000"/>
              </a:lnSpc>
            </a:pPr>
            <a:r>
              <a:rPr lang="pt-BR" dirty="0">
                <a:latin typeface="Times New Roman" panose="02020603050405020304" pitchFamily="18" charset="0"/>
                <a:cs typeface="Times New Roman" panose="02020603050405020304" pitchFamily="18" charset="0"/>
              </a:rPr>
              <a:t>ela passa a ter um novo papel na família e na sociedade;</a:t>
            </a:r>
          </a:p>
          <a:p>
            <a:pPr>
              <a:lnSpc>
                <a:spcPct val="150000"/>
              </a:lnSpc>
            </a:pPr>
            <a:r>
              <a:rPr lang="pt-BR" dirty="0">
                <a:latin typeface="Times New Roman" panose="02020603050405020304" pitchFamily="18" charset="0"/>
                <a:cs typeface="Times New Roman" panose="02020603050405020304" pitchFamily="18" charset="0"/>
              </a:rPr>
              <a:t>até mesmo seu calendário se modifica, </a:t>
            </a:r>
          </a:p>
          <a:p>
            <a:pPr>
              <a:lnSpc>
                <a:spcPct val="150000"/>
              </a:lnSpc>
            </a:pPr>
            <a:r>
              <a:rPr lang="pt-BR" dirty="0">
                <a:latin typeface="Times New Roman" panose="02020603050405020304" pitchFamily="18" charset="0"/>
                <a:cs typeface="Times New Roman" panose="02020603050405020304" pitchFamily="18" charset="0"/>
              </a:rPr>
              <a:t>e ela permanecerá de plantão </a:t>
            </a:r>
            <a:r>
              <a:rPr lang="pt-BR" i="1" dirty="0">
                <a:latin typeface="Times New Roman" panose="02020603050405020304" pitchFamily="18" charset="0"/>
                <a:cs typeface="Times New Roman" panose="02020603050405020304" pitchFamily="18" charset="0"/>
              </a:rPr>
              <a:t>para sempre</a:t>
            </a:r>
            <a:r>
              <a:rPr lang="pt-BR" dirty="0">
                <a:latin typeface="Times New Roman" panose="02020603050405020304" pitchFamily="18" charset="0"/>
                <a:cs typeface="Times New Roman" panose="02020603050405020304" pitchFamily="18" charset="0"/>
              </a:rPr>
              <a:t>.</a:t>
            </a:r>
          </a:p>
          <a:p>
            <a:pPr marL="0" indent="0">
              <a:buNone/>
            </a:pPr>
            <a:endParaRPr lang="pt-BR" dirty="0">
              <a:effectLst/>
              <a:latin typeface="Helvetica Neue" panose="02000503000000020004" pitchFamily="2" charset="0"/>
            </a:endParaRPr>
          </a:p>
          <a:p>
            <a:endParaRPr lang="pt-BR" dirty="0"/>
          </a:p>
        </p:txBody>
      </p:sp>
    </p:spTree>
    <p:extLst>
      <p:ext uri="{BB962C8B-B14F-4D97-AF65-F5344CB8AC3E}">
        <p14:creationId xmlns:p14="http://schemas.microsoft.com/office/powerpoint/2010/main" val="168487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3B229-BEE9-434C-8B0C-C691AFCD1A05}"/>
              </a:ext>
            </a:extLst>
          </p:cNvPr>
          <p:cNvSpPr>
            <a:spLocks noGrp="1"/>
          </p:cNvSpPr>
          <p:nvPr>
            <p:ph type="title"/>
          </p:nvPr>
        </p:nvSpPr>
        <p:spPr/>
        <p:txBody>
          <a:bodyPr>
            <a:normAutofit/>
          </a:bodyPr>
          <a:lstStyle/>
          <a:p>
            <a:pPr algn="ctr"/>
            <a:r>
              <a:rPr lang="pt-BR" sz="2000" b="1" dirty="0">
                <a:latin typeface="Times New Roman" panose="02020603050405020304" pitchFamily="18" charset="0"/>
                <a:cs typeface="Times New Roman" panose="02020603050405020304" pitchFamily="18" charset="0"/>
              </a:rPr>
              <a:t>O DESENVOLVIMENTO DA PSICANÁLISE DO PONTO DE VISTA</a:t>
            </a:r>
            <a:br>
              <a:rPr lang="pt-BR" sz="2000" b="1" dirty="0">
                <a:latin typeface="Times New Roman" panose="02020603050405020304" pitchFamily="18" charset="0"/>
                <a:cs typeface="Times New Roman" panose="02020603050405020304" pitchFamily="18" charset="0"/>
              </a:rPr>
            </a:br>
            <a:r>
              <a:rPr lang="pt-BR" sz="2000" b="1" dirty="0">
                <a:latin typeface="Times New Roman" panose="02020603050405020304" pitchFamily="18" charset="0"/>
                <a:cs typeface="Times New Roman" panose="02020603050405020304" pitchFamily="18" charset="0"/>
              </a:rPr>
              <a:t> </a:t>
            </a:r>
            <a:br>
              <a:rPr lang="pt-BR" sz="2000" b="1" dirty="0">
                <a:latin typeface="Times New Roman" panose="02020603050405020304" pitchFamily="18" charset="0"/>
                <a:cs typeface="Times New Roman" panose="02020603050405020304" pitchFamily="18" charset="0"/>
              </a:rPr>
            </a:br>
            <a:r>
              <a:rPr lang="pt-BR" sz="2000" b="1" dirty="0">
                <a:latin typeface="Times New Roman" panose="02020603050405020304" pitchFamily="18" charset="0"/>
                <a:cs typeface="Times New Roman" panose="02020603050405020304" pitchFamily="18" charset="0"/>
              </a:rPr>
              <a:t>DAS MODIFICAÇÕES IMPOSTAS POR SUA CLIENTELA</a:t>
            </a:r>
          </a:p>
        </p:txBody>
      </p:sp>
      <p:sp>
        <p:nvSpPr>
          <p:cNvPr id="3" name="Espaço Reservado para Conteúdo 2">
            <a:extLst>
              <a:ext uri="{FF2B5EF4-FFF2-40B4-BE49-F238E27FC236}">
                <a16:creationId xmlns:a16="http://schemas.microsoft.com/office/drawing/2014/main" id="{39C54625-CBAC-7D4B-9CD5-46A80742A7EC}"/>
              </a:ext>
            </a:extLst>
          </p:cNvPr>
          <p:cNvSpPr>
            <a:spLocks noGrp="1"/>
          </p:cNvSpPr>
          <p:nvPr>
            <p:ph idx="1"/>
          </p:nvPr>
        </p:nvSpPr>
        <p:spPr/>
        <p:txBody>
          <a:bodyPr>
            <a:normAutofit fontScale="62500" lnSpcReduction="20000"/>
          </a:bodyPr>
          <a:lstStyle/>
          <a:p>
            <a:pPr marL="0" indent="0" algn="just">
              <a:lnSpc>
                <a:spcPct val="170000"/>
              </a:lnSpc>
              <a:buNone/>
            </a:pPr>
            <a:r>
              <a:rPr lang="pt-BR" sz="4200" dirty="0">
                <a:effectLst/>
                <a:latin typeface="Times New Roman" panose="02020603050405020304" pitchFamily="18" charset="0"/>
                <a:ea typeface="Calibri" panose="020F0502020204030204" pitchFamily="34" charset="0"/>
                <a:cs typeface="Times New Roman" panose="02020603050405020304" pitchFamily="18" charset="0"/>
              </a:rPr>
              <a:t>Toda a história do desenvolvimento da psicanálise, da teoria sobre a </a:t>
            </a:r>
            <a:r>
              <a:rPr lang="pt-BR" sz="4200" dirty="0">
                <a:latin typeface="Times New Roman" panose="02020603050405020304" pitchFamily="18" charset="0"/>
                <a:ea typeface="Calibri" panose="020F0502020204030204" pitchFamily="34" charset="0"/>
                <a:cs typeface="Times New Roman" panose="02020603050405020304" pitchFamily="18" charset="0"/>
              </a:rPr>
              <a:t>organização (saudável ou patológica) da vida psíquica, da vida </a:t>
            </a:r>
            <a:r>
              <a:rPr lang="pt-BR" sz="4200" dirty="0" err="1">
                <a:latin typeface="Times New Roman" panose="02020603050405020304" pitchFamily="18" charset="0"/>
                <a:ea typeface="Calibri" panose="020F0502020204030204" pitchFamily="34" charset="0"/>
                <a:cs typeface="Times New Roman" panose="02020603050405020304" pitchFamily="18" charset="0"/>
              </a:rPr>
              <a:t>sócio-emocional</a:t>
            </a:r>
            <a:r>
              <a:rPr lang="pt-BR" sz="4200" dirty="0">
                <a:latin typeface="Times New Roman" panose="02020603050405020304" pitchFamily="18" charset="0"/>
                <a:ea typeface="Calibri" panose="020F0502020204030204" pitchFamily="34" charset="0"/>
                <a:cs typeface="Times New Roman" panose="02020603050405020304" pitchFamily="18" charset="0"/>
              </a:rPr>
              <a:t>, </a:t>
            </a:r>
            <a:r>
              <a:rPr lang="pt-BR" sz="4200" dirty="0">
                <a:effectLst/>
                <a:latin typeface="Times New Roman" panose="02020603050405020304" pitchFamily="18" charset="0"/>
                <a:ea typeface="Calibri" panose="020F0502020204030204" pitchFamily="34" charset="0"/>
                <a:cs typeface="Times New Roman" panose="02020603050405020304" pitchFamily="18" charset="0"/>
              </a:rPr>
              <a:t>pode ser lida em função da compreensão dos pacientes que a </a:t>
            </a:r>
            <a:r>
              <a:rPr lang="pt-BR" sz="4200" dirty="0">
                <a:latin typeface="Times New Roman" panose="02020603050405020304" pitchFamily="18" charset="0"/>
                <a:ea typeface="Calibri" panose="020F0502020204030204" pitchFamily="34" charset="0"/>
                <a:cs typeface="Times New Roman" panose="02020603050405020304" pitchFamily="18" charset="0"/>
              </a:rPr>
              <a:t>os psicanalistas se propuseram tratar. A mudança dos tipos de pacientes, dos tipos de problemas, levou a psicanálise a modificar seu método de tratamento e sua teoria sobre a vida psíquica e o desenvolvimento </a:t>
            </a:r>
            <a:r>
              <a:rPr lang="pt-BR" sz="4200" dirty="0" err="1">
                <a:latin typeface="Times New Roman" panose="02020603050405020304" pitchFamily="18" charset="0"/>
                <a:ea typeface="Calibri" panose="020F0502020204030204" pitchFamily="34" charset="0"/>
                <a:cs typeface="Times New Roman" panose="02020603050405020304" pitchFamily="18" charset="0"/>
              </a:rPr>
              <a:t>sócio-emocional</a:t>
            </a:r>
            <a:r>
              <a:rPr lang="pt-BR" sz="4200" dirty="0">
                <a:latin typeface="Times New Roman" panose="02020603050405020304" pitchFamily="18" charset="0"/>
                <a:ea typeface="Calibri" panose="020F0502020204030204" pitchFamily="34" charset="0"/>
                <a:cs typeface="Times New Roman" panose="02020603050405020304" pitchFamily="18" charset="0"/>
              </a:rPr>
              <a:t>.</a:t>
            </a:r>
          </a:p>
          <a:p>
            <a:pPr marL="0" indent="0">
              <a:buNone/>
            </a:pPr>
            <a:endParaRPr lang="pt-BR" dirty="0"/>
          </a:p>
        </p:txBody>
      </p:sp>
    </p:spTree>
    <p:extLst>
      <p:ext uri="{BB962C8B-B14F-4D97-AF65-F5344CB8AC3E}">
        <p14:creationId xmlns:p14="http://schemas.microsoft.com/office/powerpoint/2010/main" val="49004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3B229-BEE9-434C-8B0C-C691AFCD1A05}"/>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Tipos de pacientes... Teoria e práticas adequadas a eles</a:t>
            </a:r>
          </a:p>
        </p:txBody>
      </p:sp>
      <p:sp>
        <p:nvSpPr>
          <p:cNvPr id="3" name="Espaço Reservado para Conteúdo 2">
            <a:extLst>
              <a:ext uri="{FF2B5EF4-FFF2-40B4-BE49-F238E27FC236}">
                <a16:creationId xmlns:a16="http://schemas.microsoft.com/office/drawing/2014/main" id="{39C54625-CBAC-7D4B-9CD5-46A80742A7EC}"/>
              </a:ext>
            </a:extLst>
          </p:cNvPr>
          <p:cNvSpPr>
            <a:spLocks noGrp="1"/>
          </p:cNvSpPr>
          <p:nvPr>
            <p:ph idx="1"/>
          </p:nvPr>
        </p:nvSpPr>
        <p:spPr/>
        <p:txBody>
          <a:bodyPr>
            <a:normAutofit fontScale="47500" lnSpcReduction="20000"/>
          </a:bodyPr>
          <a:lstStyle/>
          <a:p>
            <a:pPr>
              <a:lnSpc>
                <a:spcPct val="170000"/>
              </a:lnSpc>
            </a:pPr>
            <a:r>
              <a:rPr lang="pt-BR" sz="3300" dirty="0">
                <a:effectLst/>
                <a:latin typeface="Times New Roman" panose="02020603050405020304" pitchFamily="18" charset="0"/>
                <a:ea typeface="Calibri" panose="020F0502020204030204" pitchFamily="34" charset="0"/>
                <a:cs typeface="Times New Roman" panose="02020603050405020304" pitchFamily="18" charset="0"/>
              </a:rPr>
              <a:t>Freud se ocupou, inicialmente da Histeria, e seguindo o mesmo modelo, da neurose obsessiva e da fobia: as chamadas neuroses de transferência</a:t>
            </a:r>
          </a:p>
          <a:p>
            <a:pPr>
              <a:lnSpc>
                <a:spcPct val="170000"/>
              </a:lnSpc>
            </a:pPr>
            <a:r>
              <a:rPr lang="pt-BR" sz="3300" dirty="0">
                <a:effectLst/>
                <a:latin typeface="Times New Roman" panose="02020603050405020304" pitchFamily="18" charset="0"/>
                <a:ea typeface="Calibri" panose="020F0502020204030204" pitchFamily="34" charset="0"/>
                <a:cs typeface="Times New Roman" panose="02020603050405020304" pitchFamily="18" charset="0"/>
              </a:rPr>
              <a:t>Melanie Klein e Anna Freud, expandiram o método e a teoria para poderem tratar as crianças com o método psicanalítico</a:t>
            </a:r>
          </a:p>
          <a:p>
            <a:pPr>
              <a:lnSpc>
                <a:spcPct val="170000"/>
              </a:lnSpc>
            </a:pPr>
            <a:r>
              <a:rPr lang="pt-BR" sz="3300" dirty="0">
                <a:effectLst/>
                <a:latin typeface="Times New Roman" panose="02020603050405020304" pitchFamily="18" charset="0"/>
                <a:ea typeface="Calibri" panose="020F0502020204030204" pitchFamily="34" charset="0"/>
                <a:cs typeface="Times New Roman" panose="02020603050405020304" pitchFamily="18" charset="0"/>
              </a:rPr>
              <a:t>Margareth Mahler, dentre outros, procurou entender o autismo as psicoses e as patologias mais graves (tal como o autismo)</a:t>
            </a:r>
          </a:p>
          <a:p>
            <a:pPr>
              <a:lnSpc>
                <a:spcPct val="170000"/>
              </a:lnSpc>
            </a:pPr>
            <a:r>
              <a:rPr lang="pt-BR" sz="3300" dirty="0">
                <a:latin typeface="Times New Roman" panose="02020603050405020304" pitchFamily="18" charset="0"/>
                <a:ea typeface="Calibri" panose="020F0502020204030204" pitchFamily="34" charset="0"/>
                <a:cs typeface="Times New Roman" panose="02020603050405020304" pitchFamily="18" charset="0"/>
              </a:rPr>
              <a:t>John </a:t>
            </a:r>
            <a:r>
              <a:rPr lang="pt-BR" sz="3300" dirty="0" err="1">
                <a:latin typeface="Times New Roman" panose="02020603050405020304" pitchFamily="18" charset="0"/>
                <a:ea typeface="Calibri" panose="020F0502020204030204" pitchFamily="34" charset="0"/>
                <a:cs typeface="Times New Roman" panose="02020603050405020304" pitchFamily="18" charset="0"/>
              </a:rPr>
              <a:t>Bowlby</a:t>
            </a:r>
            <a:r>
              <a:rPr lang="pt-BR" sz="3300" dirty="0">
                <a:latin typeface="Times New Roman" panose="02020603050405020304" pitchFamily="18" charset="0"/>
                <a:ea typeface="Calibri" panose="020F0502020204030204" pitchFamily="34" charset="0"/>
                <a:cs typeface="Times New Roman" panose="02020603050405020304" pitchFamily="18" charset="0"/>
              </a:rPr>
              <a:t>, ocupou-se da </a:t>
            </a:r>
            <a:r>
              <a:rPr lang="pt-BR" sz="3300" dirty="0" err="1">
                <a:latin typeface="Times New Roman" panose="02020603050405020304" pitchFamily="18" charset="0"/>
                <a:ea typeface="Calibri" panose="020F0502020204030204" pitchFamily="34" charset="0"/>
                <a:cs typeface="Times New Roman" panose="02020603050405020304" pitchFamily="18" charset="0"/>
              </a:rPr>
              <a:t>deliqüência</a:t>
            </a:r>
            <a:r>
              <a:rPr lang="pt-BR" sz="3300" dirty="0">
                <a:latin typeface="Times New Roman" panose="02020603050405020304" pitchFamily="18" charset="0"/>
                <a:ea typeface="Calibri" panose="020F0502020204030204" pitchFamily="34" charset="0"/>
                <a:cs typeface="Times New Roman" panose="02020603050405020304" pitchFamily="18" charset="0"/>
              </a:rPr>
              <a:t>, resultado da </a:t>
            </a:r>
            <a:r>
              <a:rPr lang="pt-BR" sz="3300" dirty="0" err="1">
                <a:latin typeface="Times New Roman" panose="02020603050405020304" pitchFamily="18" charset="0"/>
                <a:ea typeface="Calibri" panose="020F0502020204030204" pitchFamily="34" charset="0"/>
                <a:cs typeface="Times New Roman" panose="02020603050405020304" pitchFamily="18" charset="0"/>
              </a:rPr>
              <a:t>deprivação</a:t>
            </a:r>
            <a:r>
              <a:rPr lang="pt-BR" sz="3300" dirty="0">
                <a:latin typeface="Times New Roman" panose="02020603050405020304" pitchFamily="18" charset="0"/>
                <a:ea typeface="Calibri" panose="020F0502020204030204" pitchFamily="34" charset="0"/>
                <a:cs typeface="Times New Roman" panose="02020603050405020304" pitchFamily="18" charset="0"/>
              </a:rPr>
              <a:t> materna primária,</a:t>
            </a:r>
          </a:p>
          <a:p>
            <a:pPr>
              <a:lnSpc>
                <a:spcPct val="170000"/>
              </a:lnSpc>
            </a:pPr>
            <a:r>
              <a:rPr lang="pt-BR" sz="3300" dirty="0">
                <a:effectLst/>
                <a:latin typeface="Times New Roman" panose="02020603050405020304" pitchFamily="18" charset="0"/>
                <a:ea typeface="Calibri" panose="020F0502020204030204" pitchFamily="34" charset="0"/>
                <a:cs typeface="Times New Roman" panose="02020603050405020304" pitchFamily="18" charset="0"/>
              </a:rPr>
              <a:t>Em Donal</a:t>
            </a:r>
            <a:r>
              <a:rPr lang="pt-BR" sz="3300" dirty="0">
                <a:latin typeface="Times New Roman" panose="02020603050405020304" pitchFamily="18" charset="0"/>
                <a:ea typeface="Calibri" panose="020F0502020204030204" pitchFamily="34" charset="0"/>
                <a:cs typeface="Times New Roman" panose="02020603050405020304" pitchFamily="18" charset="0"/>
              </a:rPr>
              <a:t>d </a:t>
            </a:r>
            <a:r>
              <a:rPr lang="pt-BR" sz="3300" dirty="0" err="1">
                <a:latin typeface="Times New Roman" panose="02020603050405020304" pitchFamily="18" charset="0"/>
                <a:ea typeface="Calibri" panose="020F0502020204030204" pitchFamily="34" charset="0"/>
                <a:cs typeface="Times New Roman" panose="02020603050405020304" pitchFamily="18" charset="0"/>
              </a:rPr>
              <a:t>Winnicott</a:t>
            </a:r>
            <a:r>
              <a:rPr lang="pt-BR" sz="3300" dirty="0">
                <a:latin typeface="Times New Roman" panose="02020603050405020304" pitchFamily="18" charset="0"/>
                <a:ea typeface="Calibri" panose="020F0502020204030204" pitchFamily="34" charset="0"/>
                <a:cs typeface="Times New Roman" panose="02020603050405020304" pitchFamily="18" charset="0"/>
              </a:rPr>
              <a:t>, tratando de mães, bebês, e pacientes </a:t>
            </a:r>
            <a:r>
              <a:rPr lang="pt-BR" sz="3300" i="1" dirty="0" err="1">
                <a:latin typeface="Times New Roman" panose="02020603050405020304" pitchFamily="18" charset="0"/>
                <a:ea typeface="Calibri" panose="020F0502020204030204" pitchFamily="34" charset="0"/>
                <a:cs typeface="Times New Roman" panose="02020603050405020304" pitchFamily="18" charset="0"/>
              </a:rPr>
              <a:t>borderlines</a:t>
            </a:r>
            <a:r>
              <a:rPr lang="pt-BR" sz="3300" dirty="0">
                <a:latin typeface="Times New Roman" panose="02020603050405020304" pitchFamily="18" charset="0"/>
                <a:ea typeface="Calibri" panose="020F0502020204030204" pitchFamily="34" charset="0"/>
                <a:cs typeface="Times New Roman" panose="02020603050405020304" pitchFamily="18" charset="0"/>
              </a:rPr>
              <a:t>, ampliou também a prática psicanalítica</a:t>
            </a:r>
          </a:p>
          <a:p>
            <a:pPr>
              <a:lnSpc>
                <a:spcPct val="170000"/>
              </a:lnSpc>
            </a:pPr>
            <a:r>
              <a:rPr lang="pt-BR" sz="3300" dirty="0">
                <a:effectLst/>
                <a:latin typeface="Times New Roman" panose="02020603050405020304" pitchFamily="18" charset="0"/>
                <a:ea typeface="Calibri" panose="020F0502020204030204" pitchFamily="34" charset="0"/>
                <a:cs typeface="Times New Roman" panose="02020603050405020304" pitchFamily="18" charset="0"/>
              </a:rPr>
              <a:t>Diversos psicanalistas se ocuparam de psicóticos, </a:t>
            </a:r>
            <a:r>
              <a:rPr lang="pt-BR" sz="3300" dirty="0" err="1">
                <a:effectLst/>
                <a:latin typeface="Times New Roman" panose="02020603050405020304" pitchFamily="18" charset="0"/>
                <a:ea typeface="Calibri" panose="020F0502020204030204" pitchFamily="34" charset="0"/>
                <a:cs typeface="Times New Roman" panose="02020603050405020304" pitchFamily="18" charset="0"/>
              </a:rPr>
              <a:t>paranóicos</a:t>
            </a:r>
            <a:r>
              <a:rPr lang="pt-BR" sz="3300" dirty="0">
                <a:effectLst/>
                <a:latin typeface="Times New Roman" panose="02020603050405020304" pitchFamily="18" charset="0"/>
                <a:ea typeface="Calibri" panose="020F0502020204030204" pitchFamily="34" charset="0"/>
                <a:cs typeface="Times New Roman" panose="02020603050405020304" pitchFamily="18" charset="0"/>
              </a:rPr>
              <a:t>, psicossomáticos, adictos, e todos estes exigiram mudanças no </a:t>
            </a:r>
            <a:r>
              <a:rPr lang="pt-BR" sz="3300" i="1" dirty="0">
                <a:effectLst/>
                <a:latin typeface="Times New Roman" panose="02020603050405020304" pitchFamily="18" charset="0"/>
                <a:ea typeface="Calibri" panose="020F0502020204030204" pitchFamily="34" charset="0"/>
                <a:cs typeface="Times New Roman" panose="02020603050405020304" pitchFamily="18" charset="0"/>
              </a:rPr>
              <a:t>setting</a:t>
            </a:r>
            <a:r>
              <a:rPr lang="pt-BR" sz="3300" dirty="0">
                <a:effectLst/>
                <a:latin typeface="Times New Roman" panose="02020603050405020304" pitchFamily="18" charset="0"/>
                <a:ea typeface="Calibri" panose="020F0502020204030204" pitchFamily="34" charset="0"/>
                <a:cs typeface="Times New Roman" panose="02020603050405020304" pitchFamily="18" charset="0"/>
              </a:rPr>
              <a:t>, no método, e também na teoria.</a:t>
            </a:r>
          </a:p>
          <a:p>
            <a:pPr>
              <a:lnSpc>
                <a:spcPct val="170000"/>
              </a:lnSpc>
            </a:pPr>
            <a:r>
              <a:rPr lang="pt-BR" sz="3600" b="1" dirty="0">
                <a:effectLst/>
                <a:latin typeface="Times New Roman" panose="02020603050405020304" pitchFamily="18" charset="0"/>
                <a:ea typeface="Calibri" panose="020F0502020204030204" pitchFamily="34" charset="0"/>
                <a:cs typeface="Times New Roman" panose="02020603050405020304" pitchFamily="18" charset="0"/>
              </a:rPr>
              <a:t>Estamos, agora, ante a uma nova clientela: mães, bebês, pais, famílias, no período perinatal.</a:t>
            </a:r>
            <a:endParaRPr lang="pt-BR" sz="33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48915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596A96-6AC1-AC45-BDB1-92A1FEB3EB88}"/>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Cada clientela tem as suas necessidades específicas</a:t>
            </a:r>
          </a:p>
        </p:txBody>
      </p:sp>
      <p:sp>
        <p:nvSpPr>
          <p:cNvPr id="3" name="Espaço Reservado para Conteúdo 2">
            <a:extLst>
              <a:ext uri="{FF2B5EF4-FFF2-40B4-BE49-F238E27FC236}">
                <a16:creationId xmlns:a16="http://schemas.microsoft.com/office/drawing/2014/main" id="{413536DE-C266-3345-BD5E-3163A29FDD52}"/>
              </a:ext>
            </a:extLst>
          </p:cNvPr>
          <p:cNvSpPr>
            <a:spLocks noGrp="1"/>
          </p:cNvSpPr>
          <p:nvPr>
            <p:ph idx="1"/>
          </p:nvPr>
        </p:nvSpPr>
        <p:spPr/>
        <p:txBody>
          <a:bodyPr>
            <a:normAutofit/>
          </a:bodyPr>
          <a:lstStyle/>
          <a:p>
            <a:pPr algn="just">
              <a:lnSpc>
                <a:spcPct val="150000"/>
              </a:lnSpc>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Certamente, não é possível aplicar o método psicoterápico psicanalítico para tratar de bebês; também parece não funcionar para tratar das mães neste período inicial da vida do bebê.</a:t>
            </a:r>
          </a:p>
          <a:p>
            <a:pPr lvl="1" algn="just">
              <a:lnSpc>
                <a:spcPct val="150000"/>
              </a:lnSpc>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Colocar uma mulher, que acaba de dar à luz, num divã, para que ela associe livremente, buscando analisar seus conflitos edípicos e de natureza erótica, mantendo-se numa distância afetiva neutra, para que ela cuide de seus problemas em relação aos cuidados com seu bebê, dos seus problemas relacionais em geral, parece não fazer sentido: elas parecem ter outro tipo de relação com a sexualidade, com seus maridos, com suas mães, com seus ambientes, enfim, parecem necessitar de outras coisas... </a:t>
            </a:r>
          </a:p>
          <a:p>
            <a:endParaRPr lang="pt-BR" dirty="0"/>
          </a:p>
        </p:txBody>
      </p:sp>
      <p:sp>
        <p:nvSpPr>
          <p:cNvPr id="4" name="Espaço Reservado para Número de Slide 3">
            <a:extLst>
              <a:ext uri="{FF2B5EF4-FFF2-40B4-BE49-F238E27FC236}">
                <a16:creationId xmlns:a16="http://schemas.microsoft.com/office/drawing/2014/main" id="{CB7920ED-99F7-A24D-BF17-3588D303379A}"/>
              </a:ext>
            </a:extLst>
          </p:cNvPr>
          <p:cNvSpPr>
            <a:spLocks noGrp="1"/>
          </p:cNvSpPr>
          <p:nvPr>
            <p:ph type="sldNum" sz="quarter" idx="12"/>
          </p:nvPr>
        </p:nvSpPr>
        <p:spPr/>
        <p:txBody>
          <a:bodyPr/>
          <a:lstStyle/>
          <a:p>
            <a:fld id="{D148CA59-81B6-544E-9615-8B857E4D9B05}" type="slidenum">
              <a:rPr lang="pt-BR" smtClean="0"/>
              <a:t>15</a:t>
            </a:fld>
            <a:endParaRPr lang="pt-BR"/>
          </a:p>
        </p:txBody>
      </p:sp>
    </p:spTree>
    <p:extLst>
      <p:ext uri="{BB962C8B-B14F-4D97-AF65-F5344CB8AC3E}">
        <p14:creationId xmlns:p14="http://schemas.microsoft.com/office/powerpoint/2010/main" val="3058507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FB72A-0735-B84E-B5E9-58DD93279E31}"/>
              </a:ext>
            </a:extLst>
          </p:cNvPr>
          <p:cNvSpPr>
            <a:spLocks noGrp="1"/>
          </p:cNvSpPr>
          <p:nvPr>
            <p:ph type="title"/>
          </p:nvPr>
        </p:nvSpPr>
        <p:spPr/>
        <p:txBody>
          <a:bodyPr>
            <a:normAutofit/>
          </a:bodyPr>
          <a:lstStyle/>
          <a:p>
            <a:br>
              <a:rPr lang="pt-BR" sz="2800" dirty="0">
                <a:effectLst/>
                <a:latin typeface="Times New Roman" panose="02020603050405020304" pitchFamily="18" charset="0"/>
                <a:ea typeface="Calibri" panose="020F0502020204030204" pitchFamily="34" charset="0"/>
                <a:cs typeface="Times New Roman" panose="02020603050405020304" pitchFamily="18" charset="0"/>
              </a:rPr>
            </a:b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Um exemplo clínico, pode ilustrar o que estou afirmando: </a:t>
            </a:r>
            <a:endParaRPr lang="pt-BR" sz="2800" b="1"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DF65F800-F3C6-3F40-8BCF-04DBEFC2A270}"/>
              </a:ext>
            </a:extLst>
          </p:cNvPr>
          <p:cNvSpPr>
            <a:spLocks noGrp="1"/>
          </p:cNvSpPr>
          <p:nvPr>
            <p:ph idx="1"/>
          </p:nvPr>
        </p:nvSpPr>
        <p:spPr/>
        <p:txBody>
          <a:bodyPr>
            <a:normAutofit/>
          </a:bodyPr>
          <a:lstStyle/>
          <a:p>
            <a:pPr marL="457200" lvl="1" indent="0" algn="just">
              <a:lnSpc>
                <a:spcPct val="150000"/>
              </a:lnSpc>
              <a:buNone/>
            </a:pPr>
            <a:r>
              <a:rPr lang="pt-BR" dirty="0">
                <a:latin typeface="Times New Roman" panose="02020603050405020304" pitchFamily="18" charset="0"/>
                <a:ea typeface="Calibri" panose="020F0502020204030204" pitchFamily="34" charset="0"/>
                <a:cs typeface="Times New Roman" panose="02020603050405020304" pitchFamily="18" charset="0"/>
              </a:rPr>
              <a:t>U</a:t>
            </a:r>
            <a:r>
              <a:rPr lang="pt-BR" dirty="0">
                <a:effectLst/>
                <a:latin typeface="Times New Roman" panose="02020603050405020304" pitchFamily="18" charset="0"/>
                <a:ea typeface="Calibri" panose="020F0502020204030204" pitchFamily="34" charset="0"/>
                <a:cs typeface="Times New Roman" panose="02020603050405020304" pitchFamily="18" charset="0"/>
              </a:rPr>
              <a:t>ma paciente de Daniel Stern, no Hospital, acompanhando seu bebê internado, </a:t>
            </a:r>
          </a:p>
          <a:p>
            <a:pPr marL="457200" lvl="1" indent="0" algn="just">
              <a:lnSpc>
                <a:spcPct val="150000"/>
              </a:lnSpc>
              <a:buNone/>
            </a:pPr>
            <a:r>
              <a:rPr lang="pt-BR" dirty="0">
                <a:effectLst/>
                <a:latin typeface="Times New Roman" panose="02020603050405020304" pitchFamily="18" charset="0"/>
                <a:ea typeface="Calibri" panose="020F0502020204030204" pitchFamily="34" charset="0"/>
                <a:cs typeface="Times New Roman" panose="02020603050405020304" pitchFamily="18" charset="0"/>
              </a:rPr>
              <a:t>e estando ela mesma num certo estado de depressão, disse a Stern quem era a pessoa adulta mais importante para ela naquele momento:</a:t>
            </a:r>
          </a:p>
          <a:p>
            <a:pPr lvl="2" algn="just">
              <a:lnSpc>
                <a:spcPct val="150000"/>
              </a:lnSpc>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“a pessoa adulta mais importante para ela, naquele momento, era a faxineira: ela vinha todos os dias, conversa com ela, compartilhava suas experiências como mãe, segurava na sua não, e tinha uma relação direta, afetiva, e cuidadosa com ela”. </a:t>
            </a:r>
          </a:p>
          <a:p>
            <a:endParaRPr lang="pt-BR" dirty="0"/>
          </a:p>
        </p:txBody>
      </p:sp>
      <p:sp>
        <p:nvSpPr>
          <p:cNvPr id="4" name="Espaço Reservado para Número de Slide 3">
            <a:extLst>
              <a:ext uri="{FF2B5EF4-FFF2-40B4-BE49-F238E27FC236}">
                <a16:creationId xmlns:a16="http://schemas.microsoft.com/office/drawing/2014/main" id="{BF7E49BD-1504-B443-9323-D0DA3F4909AD}"/>
              </a:ext>
            </a:extLst>
          </p:cNvPr>
          <p:cNvSpPr>
            <a:spLocks noGrp="1"/>
          </p:cNvSpPr>
          <p:nvPr>
            <p:ph type="sldNum" sz="quarter" idx="12"/>
          </p:nvPr>
        </p:nvSpPr>
        <p:spPr/>
        <p:txBody>
          <a:bodyPr/>
          <a:lstStyle/>
          <a:p>
            <a:fld id="{D148CA59-81B6-544E-9615-8B857E4D9B05}" type="slidenum">
              <a:rPr lang="pt-BR" smtClean="0"/>
              <a:t>16</a:t>
            </a:fld>
            <a:endParaRPr lang="pt-BR"/>
          </a:p>
        </p:txBody>
      </p:sp>
    </p:spTree>
    <p:extLst>
      <p:ext uri="{BB962C8B-B14F-4D97-AF65-F5344CB8AC3E}">
        <p14:creationId xmlns:p14="http://schemas.microsoft.com/office/powerpoint/2010/main" val="3363948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A3FAF4-EADF-3A40-8877-2C55FD664AAE}"/>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0534CC4-1362-A842-83F6-E7CE37105C16}"/>
              </a:ext>
            </a:extLst>
          </p:cNvPr>
          <p:cNvSpPr>
            <a:spLocks noGrp="1"/>
          </p:cNvSpPr>
          <p:nvPr>
            <p:ph idx="1"/>
          </p:nvPr>
        </p:nvSpPr>
        <p:spPr/>
        <p:txBody>
          <a:bodyPr>
            <a:normAutofit fontScale="92500" lnSpcReduction="10000"/>
          </a:bodyPr>
          <a:lstStyle/>
          <a:p>
            <a:pPr algn="just">
              <a:lnSpc>
                <a:spcPct val="150000"/>
              </a:lnSpc>
            </a:pPr>
            <a:r>
              <a:rPr lang="pt-BR" dirty="0">
                <a:latin typeface="Times New Roman" panose="02020603050405020304" pitchFamily="18" charset="0"/>
                <a:cs typeface="Times New Roman" panose="02020603050405020304" pitchFamily="18" charset="0"/>
              </a:rPr>
              <a:t>Temos, pois, que considerar que a compreensão do “mundo das mães e do desenvolvimento do bebê” corresponde a um campo de problemas clínicos e teóricas que impulsionam mudanças clínica e teóricas na psicanálise, </a:t>
            </a:r>
          </a:p>
          <a:p>
            <a:pPr algn="just">
              <a:lnSpc>
                <a:spcPct val="150000"/>
              </a:lnSpc>
            </a:pPr>
            <a:r>
              <a:rPr lang="pt-BR" dirty="0">
                <a:latin typeface="Times New Roman" panose="02020603050405020304" pitchFamily="18" charset="0"/>
                <a:cs typeface="Times New Roman" panose="02020603050405020304" pitchFamily="18" charset="0"/>
              </a:rPr>
              <a:t>mais ainda, podem fornecer conhecimentos que ampliam a compreensão do desenvolvimento emocional primitivo </a:t>
            </a:r>
          </a:p>
          <a:p>
            <a:pPr algn="just">
              <a:lnSpc>
                <a:spcPct val="150000"/>
              </a:lnSpc>
            </a:pPr>
            <a:r>
              <a:rPr lang="pt-BR" dirty="0">
                <a:latin typeface="Times New Roman" panose="02020603050405020304" pitchFamily="18" charset="0"/>
                <a:cs typeface="Times New Roman" panose="02020603050405020304" pitchFamily="18" charset="0"/>
              </a:rPr>
              <a:t>e, consequentemente, oferecem possibilidades de cuidados profiláticos e curativos, para o cuidado com a saúde das mães e dos bebês.</a:t>
            </a:r>
          </a:p>
        </p:txBody>
      </p:sp>
    </p:spTree>
    <p:extLst>
      <p:ext uri="{BB962C8B-B14F-4D97-AF65-F5344CB8AC3E}">
        <p14:creationId xmlns:p14="http://schemas.microsoft.com/office/powerpoint/2010/main" val="3626095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41357-7457-1C49-A136-37B6458186CC}"/>
              </a:ext>
            </a:extLst>
          </p:cNvPr>
          <p:cNvSpPr>
            <a:spLocks noGrp="1"/>
          </p:cNvSpPr>
          <p:nvPr>
            <p:ph type="title"/>
          </p:nvPr>
        </p:nvSpPr>
        <p:spPr/>
        <p:txBody>
          <a:bodyPr>
            <a:normAutofit/>
          </a:bodyPr>
          <a:lstStyle/>
          <a:p>
            <a:pPr algn="ctr"/>
            <a:r>
              <a:rPr lang="pt-BR" sz="2800" b="1" dirty="0">
                <a:latin typeface="Times New Roman" panose="02020603050405020304" pitchFamily="18" charset="0"/>
                <a:cs typeface="Times New Roman" panose="02020603050405020304" pitchFamily="18" charset="0"/>
              </a:rPr>
              <a:t>O necessário enquadre teórico-epistemológico </a:t>
            </a:r>
            <a:br>
              <a:rPr lang="pt-BR" sz="2800" b="1" dirty="0">
                <a:latin typeface="Times New Roman" panose="02020603050405020304" pitchFamily="18" charset="0"/>
                <a:cs typeface="Times New Roman" panose="02020603050405020304" pitchFamily="18" charset="0"/>
              </a:rPr>
            </a:br>
            <a:r>
              <a:rPr lang="pt-BR" sz="2800" b="1" dirty="0">
                <a:latin typeface="Times New Roman" panose="02020603050405020304" pitchFamily="18" charset="0"/>
                <a:cs typeface="Times New Roman" panose="02020603050405020304" pitchFamily="18" charset="0"/>
              </a:rPr>
              <a:t>para apreensão e entendimento desses fenômenos</a:t>
            </a:r>
          </a:p>
        </p:txBody>
      </p:sp>
      <p:sp>
        <p:nvSpPr>
          <p:cNvPr id="3" name="Espaço Reservado para Conteúdo 2">
            <a:extLst>
              <a:ext uri="{FF2B5EF4-FFF2-40B4-BE49-F238E27FC236}">
                <a16:creationId xmlns:a16="http://schemas.microsoft.com/office/drawing/2014/main" id="{71F7BBD3-2846-7844-A335-EC680615BB07}"/>
              </a:ext>
            </a:extLst>
          </p:cNvPr>
          <p:cNvSpPr>
            <a:spLocks noGrp="1"/>
          </p:cNvSpPr>
          <p:nvPr>
            <p:ph idx="1"/>
          </p:nvPr>
        </p:nvSpPr>
        <p:spPr/>
        <p:txBody>
          <a:bodyPr>
            <a:normAutofit fontScale="92500" lnSpcReduction="20000"/>
          </a:bodyPr>
          <a:lstStyle/>
          <a:p>
            <a:pPr>
              <a:lnSpc>
                <a:spcPct val="150000"/>
              </a:lnSpc>
            </a:pPr>
            <a:r>
              <a:rPr lang="pt-BR" dirty="0">
                <a:latin typeface="Times New Roman" panose="02020603050405020304" pitchFamily="18" charset="0"/>
                <a:cs typeface="Times New Roman" panose="02020603050405020304" pitchFamily="18" charset="0"/>
              </a:rPr>
              <a:t>A observação, descrição e teorização de um fenômenos ou fato, depende de certas concepções prévias. </a:t>
            </a:r>
          </a:p>
          <a:p>
            <a:pPr lvl="1">
              <a:lnSpc>
                <a:spcPct val="150000"/>
              </a:lnSpc>
            </a:pPr>
            <a:r>
              <a:rPr lang="pt-BR" dirty="0">
                <a:latin typeface="Times New Roman" panose="02020603050405020304" pitchFamily="18" charset="0"/>
                <a:cs typeface="Times New Roman" panose="02020603050405020304" pitchFamily="18" charset="0"/>
              </a:rPr>
              <a:t>A observação não começa “do nada”, mas de um enquadre prévio que informa o que deve ser observado</a:t>
            </a:r>
          </a:p>
          <a:p>
            <a:pPr>
              <a:lnSpc>
                <a:spcPct val="150000"/>
              </a:lnSpc>
            </a:pPr>
            <a:r>
              <a:rPr lang="pt-BR" dirty="0">
                <a:latin typeface="Times New Roman" panose="02020603050405020304" pitchFamily="18" charset="0"/>
                <a:cs typeface="Times New Roman" panose="02020603050405020304" pitchFamily="18" charset="0"/>
              </a:rPr>
              <a:t>No nosso caso, temos dois enquadres</a:t>
            </a:r>
          </a:p>
          <a:p>
            <a:pPr lvl="1">
              <a:lnSpc>
                <a:spcPct val="150000"/>
              </a:lnSpc>
            </a:pPr>
            <a:r>
              <a:rPr lang="pt-BR" dirty="0">
                <a:latin typeface="Times New Roman" panose="02020603050405020304" pitchFamily="18" charset="0"/>
                <a:cs typeface="Times New Roman" panose="02020603050405020304" pitchFamily="18" charset="0"/>
              </a:rPr>
              <a:t>O da teoria do desenvolvimento emocional do ponto de vista de </a:t>
            </a:r>
            <a:r>
              <a:rPr lang="pt-BR" dirty="0" err="1">
                <a:latin typeface="Times New Roman" panose="02020603050405020304" pitchFamily="18" charset="0"/>
                <a:cs typeface="Times New Roman" panose="02020603050405020304" pitchFamily="18" charset="0"/>
              </a:rPr>
              <a:t>Winnicott</a:t>
            </a:r>
            <a:endParaRPr lang="pt-BR" dirty="0">
              <a:latin typeface="Times New Roman" panose="02020603050405020304" pitchFamily="18" charset="0"/>
              <a:cs typeface="Times New Roman" panose="02020603050405020304" pitchFamily="18" charset="0"/>
            </a:endParaRPr>
          </a:p>
          <a:p>
            <a:pPr lvl="1">
              <a:lnSpc>
                <a:spcPct val="150000"/>
              </a:lnSpc>
            </a:pPr>
            <a:r>
              <a:rPr lang="pt-BR" dirty="0">
                <a:latin typeface="Times New Roman" panose="02020603050405020304" pitchFamily="18" charset="0"/>
                <a:cs typeface="Times New Roman" panose="02020603050405020304" pitchFamily="18" charset="0"/>
              </a:rPr>
              <a:t>O da teoria do desenvolvimento dos sentidos do self  do ponto de visa de Stern</a:t>
            </a:r>
          </a:p>
          <a:p>
            <a:pPr>
              <a:lnSpc>
                <a:spcPct val="150000"/>
              </a:lnSpc>
            </a:pPr>
            <a:r>
              <a:rPr lang="pt-BR" dirty="0">
                <a:latin typeface="Times New Roman" panose="02020603050405020304" pitchFamily="18" charset="0"/>
                <a:cs typeface="Times New Roman" panose="02020603050405020304" pitchFamily="18" charset="0"/>
              </a:rPr>
              <a:t>Apresentarei os aspectos gerais destes enquadres.</a:t>
            </a:r>
          </a:p>
          <a:p>
            <a:pPr lvl="1"/>
            <a:endParaRPr lang="pt-BR" dirty="0"/>
          </a:p>
          <a:p>
            <a:pPr lvl="1"/>
            <a:endParaRPr lang="pt-BR" dirty="0"/>
          </a:p>
          <a:p>
            <a:endParaRPr lang="pt-BR" dirty="0"/>
          </a:p>
        </p:txBody>
      </p:sp>
    </p:spTree>
    <p:extLst>
      <p:ext uri="{BB962C8B-B14F-4D97-AF65-F5344CB8AC3E}">
        <p14:creationId xmlns:p14="http://schemas.microsoft.com/office/powerpoint/2010/main" val="4247249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DE5BB-1F84-D94D-A92D-A40939506BD3}"/>
              </a:ext>
            </a:extLst>
          </p:cNvPr>
          <p:cNvSpPr>
            <a:spLocks noGrp="1"/>
          </p:cNvSpPr>
          <p:nvPr>
            <p:ph type="title"/>
          </p:nvPr>
        </p:nvSpPr>
        <p:spPr/>
        <p:txBody>
          <a:bodyPr>
            <a:normAutofit fontScale="90000"/>
          </a:bodyPr>
          <a:lstStyle/>
          <a:p>
            <a:pPr algn="ctr"/>
            <a:b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br>
            <a:r>
              <a:rPr lang="pt-BR" sz="2200" b="1" dirty="0">
                <a:latin typeface="Times New Roman" panose="02020603050405020304" pitchFamily="18" charset="0"/>
                <a:ea typeface="MS Mincho" panose="02020609040205080304" pitchFamily="49" charset="-128"/>
                <a:cs typeface="Times New Roman" panose="02020603050405020304" pitchFamily="18" charset="0"/>
              </a:rPr>
              <a:t>	</a:t>
            </a:r>
            <a: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t> </a:t>
            </a:r>
            <a:br>
              <a:rPr lang="pt-BR" sz="1800" b="1" dirty="0">
                <a:latin typeface="Times New Roman" panose="02020603050405020304" pitchFamily="18" charset="0"/>
                <a:ea typeface="MS Mincho" panose="02020609040205080304" pitchFamily="49" charset="-128"/>
                <a:cs typeface="Times New Roman" panose="02020603050405020304" pitchFamily="18" charset="0"/>
              </a:rPr>
            </a:br>
            <a:r>
              <a:rPr lang="pt-BR" sz="1800" b="1" dirty="0">
                <a:latin typeface="Times New Roman" panose="02020603050405020304" pitchFamily="18" charset="0"/>
                <a:ea typeface="MS Mincho" panose="02020609040205080304" pitchFamily="49" charset="-128"/>
                <a:cs typeface="Times New Roman" panose="02020603050405020304" pitchFamily="18" charset="0"/>
              </a:rPr>
              <a:t>A TEORIA DO DESENVOLVIMENTO DA DEPENDÊNCIA, TEORIA DO DESENVOLVIMENTO DO SER, </a:t>
            </a:r>
            <a:br>
              <a:rPr lang="pt-BR" sz="1800" b="1" dirty="0">
                <a:latin typeface="Times New Roman" panose="02020603050405020304" pitchFamily="18" charset="0"/>
                <a:ea typeface="MS Mincho" panose="02020609040205080304" pitchFamily="49" charset="-128"/>
                <a:cs typeface="Times New Roman" panose="02020603050405020304" pitchFamily="18" charset="0"/>
              </a:rPr>
            </a:br>
            <a:br>
              <a:rPr lang="pt-BR" sz="1800" b="1" dirty="0">
                <a:latin typeface="Times New Roman" panose="02020603050405020304" pitchFamily="18" charset="0"/>
                <a:ea typeface="MS Mincho" panose="02020609040205080304" pitchFamily="49" charset="-128"/>
                <a:cs typeface="Times New Roman" panose="02020603050405020304" pitchFamily="18" charset="0"/>
              </a:rPr>
            </a:br>
            <a:r>
              <a:rPr lang="pt-BR" sz="1800" b="1" dirty="0">
                <a:latin typeface="Times New Roman" panose="02020603050405020304" pitchFamily="18" charset="0"/>
                <a:ea typeface="MS Mincho" panose="02020609040205080304" pitchFamily="49" charset="-128"/>
                <a:cs typeface="Times New Roman" panose="02020603050405020304" pitchFamily="18" charset="0"/>
              </a:rPr>
              <a:t>DO PONTO DE VISA DE WINNICOTT</a:t>
            </a:r>
            <a:br>
              <a:rPr lang="pt-BR" sz="4400" dirty="0">
                <a:effectLst/>
                <a:latin typeface="Cambria" panose="02040503050406030204" pitchFamily="18" charset="0"/>
                <a:ea typeface="MS Mincho" panose="02020609040205080304" pitchFamily="49" charset="-128"/>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7E6B2600-38C5-1648-B68C-64FB23EDD2F0}"/>
              </a:ext>
            </a:extLst>
          </p:cNvPr>
          <p:cNvSpPr>
            <a:spLocks noGrp="1"/>
          </p:cNvSpPr>
          <p:nvPr>
            <p:ph idx="1"/>
          </p:nvPr>
        </p:nvSpPr>
        <p:spPr/>
        <p:txBody>
          <a:bodyPr>
            <a:normAutofit fontScale="40000" lnSpcReduction="20000"/>
          </a:bodyPr>
          <a:lstStyle/>
          <a:p>
            <a:pPr marL="742950" indent="-742950">
              <a:lnSpc>
                <a:spcPct val="170000"/>
              </a:lnSpc>
              <a:buAutoNum type="arabicPeriod"/>
            </a:pPr>
            <a:r>
              <a:rPr lang="pt-BR" sz="4000" b="1" dirty="0">
                <a:effectLst/>
                <a:latin typeface="Times New Roman" panose="02020603050405020304" pitchFamily="18" charset="0"/>
                <a:ea typeface="MS Mincho" panose="02020609040205080304" pitchFamily="49" charset="-128"/>
                <a:cs typeface="Times New Roman" panose="02020603050405020304" pitchFamily="18" charset="0"/>
              </a:rPr>
              <a:t>O problema empírico básico, como ponto de partida</a:t>
            </a:r>
          </a:p>
          <a:p>
            <a:pPr marL="742950" indent="-742950">
              <a:lnSpc>
                <a:spcPct val="170000"/>
              </a:lnSpc>
              <a:buAutoNum type="arabicPeriod"/>
            </a:pPr>
            <a:r>
              <a:rPr lang="pt-BR" sz="4000" b="1" dirty="0">
                <a:effectLst/>
                <a:latin typeface="Times New Roman" panose="02020603050405020304" pitchFamily="18" charset="0"/>
                <a:ea typeface="MS Mincho" panose="02020609040205080304" pitchFamily="49" charset="-128"/>
                <a:cs typeface="Times New Roman" panose="02020603050405020304" pitchFamily="18" charset="0"/>
              </a:rPr>
              <a:t>Do problema singular ao problema universal</a:t>
            </a:r>
          </a:p>
          <a:p>
            <a:pPr marL="742950" indent="-742950">
              <a:lnSpc>
                <a:spcPct val="170000"/>
              </a:lnSpc>
              <a:buAutoNum type="arabicPeriod"/>
            </a:pPr>
            <a:r>
              <a:rPr lang="pt-BR" sz="4000" b="1" dirty="0">
                <a:effectLst/>
                <a:latin typeface="Times New Roman" panose="02020603050405020304" pitchFamily="18" charset="0"/>
                <a:ea typeface="MS Mincho" panose="02020609040205080304" pitchFamily="49" charset="-128"/>
                <a:cs typeface="Times New Roman" panose="02020603050405020304" pitchFamily="18" charset="0"/>
              </a:rPr>
              <a:t>Fundamentos operativos na construção da teoria  do desenvolvimento dos modos de ser do self: </a:t>
            </a:r>
          </a:p>
          <a:p>
            <a:pPr lvl="2">
              <a:lnSpc>
                <a:spcPct val="170000"/>
              </a:lnSpc>
            </a:pPr>
            <a:r>
              <a:rPr lang="pt-BR" sz="3600" b="1" dirty="0">
                <a:latin typeface="Times New Roman" panose="02020603050405020304" pitchFamily="18" charset="0"/>
                <a:ea typeface="MS Mincho" panose="02020609040205080304" pitchFamily="49" charset="-128"/>
                <a:cs typeface="Times New Roman" panose="02020603050405020304" pitchFamily="18" charset="0"/>
              </a:rPr>
              <a:t>Ontologia: </a:t>
            </a:r>
          </a:p>
          <a:p>
            <a:pPr lvl="2">
              <a:lnSpc>
                <a:spcPct val="170000"/>
              </a:lnSpc>
            </a:pPr>
            <a:r>
              <a:rPr lang="pt-BR" sz="4000" b="1" dirty="0">
                <a:latin typeface="Times New Roman" panose="02020603050405020304" pitchFamily="18" charset="0"/>
                <a:ea typeface="MS Mincho" panose="02020609040205080304" pitchFamily="49" charset="-128"/>
                <a:cs typeface="Times New Roman" panose="02020603050405020304" pitchFamily="18" charset="0"/>
              </a:rPr>
              <a:t>Variáveis operativas:</a:t>
            </a:r>
            <a:endParaRPr lang="pt-BR" sz="40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742950" indent="-742950">
              <a:lnSpc>
                <a:spcPct val="170000"/>
              </a:lnSpc>
              <a:buAutoNum type="arabicPeriod"/>
            </a:pPr>
            <a:r>
              <a:rPr lang="pt-BR" sz="4000" b="1" dirty="0">
                <a:effectLst/>
                <a:latin typeface="Times New Roman" panose="02020603050405020304" pitchFamily="18" charset="0"/>
                <a:ea typeface="MS Mincho" panose="02020609040205080304" pitchFamily="49" charset="-128"/>
                <a:cs typeface="Times New Roman" panose="02020603050405020304" pitchFamily="18" charset="0"/>
              </a:rPr>
              <a:t>Fases e dinâmicas do processo de desenvolvimento</a:t>
            </a:r>
          </a:p>
          <a:p>
            <a:pPr marL="742950" indent="-742950">
              <a:lnSpc>
                <a:spcPct val="170000"/>
              </a:lnSpc>
              <a:buAutoNum type="arabicPeriod"/>
            </a:pPr>
            <a:r>
              <a:rPr lang="pt-BR" sz="4000" b="1" dirty="0">
                <a:effectLst/>
                <a:latin typeface="Times New Roman" panose="02020603050405020304" pitchFamily="18" charset="0"/>
                <a:ea typeface="MS Mincho" panose="02020609040205080304" pitchFamily="49" charset="-128"/>
                <a:cs typeface="Times New Roman" panose="02020603050405020304" pitchFamily="18" charset="0"/>
              </a:rPr>
              <a:t>Método utilizado para pesquisar e, depois,  organizar sistematicamente os dados observados e apresentá-los descritivamente</a:t>
            </a:r>
          </a:p>
          <a:p>
            <a:pPr marL="742950" indent="-742950">
              <a:lnSpc>
                <a:spcPct val="170000"/>
              </a:lnSpc>
              <a:buAutoNum type="arabicPeriod"/>
            </a:pPr>
            <a:r>
              <a:rPr lang="pt-BR" sz="4000" b="1" dirty="0">
                <a:effectLst/>
                <a:latin typeface="Times New Roman" panose="02020603050405020304" pitchFamily="18" charset="0"/>
                <a:ea typeface="MS Mincho" panose="02020609040205080304" pitchFamily="49" charset="-128"/>
                <a:cs typeface="Times New Roman" panose="02020603050405020304" pitchFamily="18" charset="0"/>
              </a:rPr>
              <a:t>Utilidade desse tipo de conhecimento:</a:t>
            </a:r>
            <a:endParaRPr lang="pt-BR" dirty="0">
              <a:latin typeface="Times New Roman" panose="02020603050405020304" pitchFamily="18"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7D0522E8-DB73-494B-BB2D-00B53E4AAE86}"/>
              </a:ext>
            </a:extLst>
          </p:cNvPr>
          <p:cNvSpPr>
            <a:spLocks noGrp="1"/>
          </p:cNvSpPr>
          <p:nvPr>
            <p:ph type="sldNum" sz="quarter" idx="12"/>
          </p:nvPr>
        </p:nvSpPr>
        <p:spPr/>
        <p:txBody>
          <a:bodyPr/>
          <a:lstStyle/>
          <a:p>
            <a:fld id="{61F70E78-D1BD-F542-A811-DDB02E846DF3}" type="slidenum">
              <a:rPr lang="pt-BR" smtClean="0"/>
              <a:t>19</a:t>
            </a:fld>
            <a:endParaRPr lang="pt-BR"/>
          </a:p>
        </p:txBody>
      </p:sp>
    </p:spTree>
    <p:extLst>
      <p:ext uri="{BB962C8B-B14F-4D97-AF65-F5344CB8AC3E}">
        <p14:creationId xmlns:p14="http://schemas.microsoft.com/office/powerpoint/2010/main" val="239283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DDD70-7E3D-BB49-B4D2-3CEC7D6185AA}"/>
              </a:ext>
            </a:extLst>
          </p:cNvPr>
          <p:cNvSpPr>
            <a:spLocks noGrp="1"/>
          </p:cNvSpPr>
          <p:nvPr>
            <p:ph type="title"/>
          </p:nvPr>
        </p:nvSpPr>
        <p:spPr/>
        <p:txBody>
          <a:bodyPr>
            <a:normAutofit/>
          </a:bodyPr>
          <a:lstStyle/>
          <a:p>
            <a:pPr algn="ctr"/>
            <a:r>
              <a:rPr lang="pt-BR" sz="1800" b="1" dirty="0">
                <a:effectLst/>
                <a:latin typeface="Times New Roman" panose="02020603050405020304" pitchFamily="18" charset="0"/>
                <a:cs typeface="Times New Roman" panose="02020603050405020304" pitchFamily="18" charset="0"/>
              </a:rPr>
              <a:t>PSICANÁLISE &amp; DESENVOLVIMENTO VIII</a:t>
            </a:r>
            <a:endParaRPr lang="pt-BR" sz="2800" b="1" dirty="0">
              <a:solidFill>
                <a:srgbClr val="FF0000"/>
              </a:solidFill>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7700992E-4335-6A4B-B5F1-D34CF3C03B56}"/>
              </a:ext>
            </a:extLst>
          </p:cNvPr>
          <p:cNvSpPr>
            <a:spLocks noGrp="1"/>
          </p:cNvSpPr>
          <p:nvPr>
            <p:ph idx="1"/>
          </p:nvPr>
        </p:nvSpPr>
        <p:spPr/>
        <p:txBody>
          <a:bodyPr>
            <a:normAutofit fontScale="92500"/>
          </a:bodyPr>
          <a:lstStyle/>
          <a:p>
            <a:pPr algn="just">
              <a:lnSpc>
                <a:spcPct val="150000"/>
              </a:lnSpc>
            </a:pPr>
            <a:r>
              <a:rPr lang="pt-BR" sz="2100" dirty="0">
                <a:latin typeface="Times New Roman" panose="02020603050405020304" pitchFamily="18" charset="0"/>
                <a:ea typeface="MS Mincho" panose="02020609040205080304" pitchFamily="49" charset="-128"/>
                <a:cs typeface="Times New Roman" panose="02020603050405020304" pitchFamily="18" charset="0"/>
              </a:rPr>
              <a:t>As disciplinas de “</a:t>
            </a:r>
            <a:r>
              <a:rPr lang="pt-BR" sz="2100" dirty="0" err="1">
                <a:latin typeface="Times New Roman" panose="02020603050405020304" pitchFamily="18" charset="0"/>
                <a:ea typeface="MS Mincho" panose="02020609040205080304" pitchFamily="49" charset="-128"/>
                <a:cs typeface="Times New Roman" panose="02020603050405020304" pitchFamily="18" charset="0"/>
              </a:rPr>
              <a:t>Psicanálsie</a:t>
            </a:r>
            <a:r>
              <a:rPr lang="pt-BR" sz="2100" dirty="0">
                <a:latin typeface="Times New Roman" panose="02020603050405020304" pitchFamily="18" charset="0"/>
                <a:ea typeface="MS Mincho" panose="02020609040205080304" pitchFamily="49" charset="-128"/>
                <a:cs typeface="Times New Roman" panose="02020603050405020304" pitchFamily="18" charset="0"/>
              </a:rPr>
              <a:t> &amp; Desenvolvimento” buscam </a:t>
            </a:r>
            <a:r>
              <a:rPr lang="pt-BR" sz="2100" dirty="0">
                <a:effectLst/>
                <a:latin typeface="Times New Roman" panose="02020603050405020304" pitchFamily="18" charset="0"/>
                <a:ea typeface="MS Mincho" panose="02020609040205080304" pitchFamily="49" charset="-128"/>
                <a:cs typeface="Times New Roman" panose="02020603050405020304" pitchFamily="18" charset="0"/>
              </a:rPr>
              <a:t>analisar histórico-criticamente as teorias psicanalíticas </a:t>
            </a:r>
            <a:r>
              <a:rPr lang="pt-BR" sz="2100" dirty="0">
                <a:latin typeface="Times New Roman" panose="02020603050405020304" pitchFamily="18" charset="0"/>
                <a:ea typeface="MS Mincho" panose="02020609040205080304" pitchFamily="49" charset="-128"/>
                <a:cs typeface="Times New Roman" panose="02020603050405020304" pitchFamily="18" charset="0"/>
              </a:rPr>
              <a:t>d</a:t>
            </a:r>
            <a:r>
              <a:rPr lang="pt-BR" sz="2100" dirty="0">
                <a:effectLst/>
                <a:latin typeface="Times New Roman" panose="02020603050405020304" pitchFamily="18" charset="0"/>
                <a:ea typeface="MS Mincho" panose="02020609040205080304" pitchFamily="49" charset="-128"/>
                <a:cs typeface="Times New Roman" panose="02020603050405020304" pitchFamily="18" charset="0"/>
              </a:rPr>
              <a:t>o desenvolvimento, tanto no seu períodos mais primitivos (seja no que diz respeito às mães e/ou cuidadores, seja no que diz respeito aos bebês) quanto noutras fases da vida.</a:t>
            </a:r>
          </a:p>
          <a:p>
            <a:pPr algn="just">
              <a:lnSpc>
                <a:spcPct val="150000"/>
              </a:lnSpc>
            </a:pPr>
            <a:r>
              <a:rPr lang="pt-BR" sz="2100" dirty="0">
                <a:effectLst/>
                <a:latin typeface="Times New Roman" panose="02020603050405020304" pitchFamily="18" charset="0"/>
                <a:ea typeface="MS Mincho" panose="02020609040205080304" pitchFamily="49" charset="-128"/>
                <a:cs typeface="Times New Roman" panose="02020603050405020304" pitchFamily="18" charset="0"/>
              </a:rPr>
              <a:t>Este tipo de estudo se insere no campo de pesquisa mais amplo, dedicado ao estudo do desenvolvimento emocional, seja de modo sistêmico (pensando nos quadros gerias de suas propostas) seja em função de algum tema ou fenômeno específico do processo de desenvolvimento, tendo </a:t>
            </a:r>
            <a:r>
              <a:rPr lang="pt-BR" sz="2100" dirty="0" err="1">
                <a:effectLst/>
                <a:latin typeface="Times New Roman" panose="02020603050405020304" pitchFamily="18" charset="0"/>
                <a:ea typeface="MS Mincho" panose="02020609040205080304" pitchFamily="49" charset="-128"/>
                <a:cs typeface="Times New Roman" panose="02020603050405020304" pitchFamily="18" charset="0"/>
              </a:rPr>
              <a:t>Winnicott</a:t>
            </a:r>
            <a:r>
              <a:rPr lang="pt-BR" sz="2100" dirty="0">
                <a:effectLst/>
                <a:latin typeface="Times New Roman" panose="02020603050405020304" pitchFamily="18" charset="0"/>
                <a:ea typeface="MS Mincho" panose="02020609040205080304" pitchFamily="49" charset="-128"/>
                <a:cs typeface="Times New Roman" panose="02020603050405020304" pitchFamily="18" charset="0"/>
              </a:rPr>
              <a:t> como autor de referência, ainda que não de forma exclusiva, sempre procurando aprofundar a compreensão da descrição dos processos, saudáveis e patológicos, do desenvolvimento da vida psíquica-emocional do ser humano. </a:t>
            </a:r>
          </a:p>
          <a:p>
            <a:endParaRPr lang="pt-BR" dirty="0"/>
          </a:p>
        </p:txBody>
      </p:sp>
    </p:spTree>
    <p:extLst>
      <p:ext uri="{BB962C8B-B14F-4D97-AF65-F5344CB8AC3E}">
        <p14:creationId xmlns:p14="http://schemas.microsoft.com/office/powerpoint/2010/main" val="2248072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DE5BB-1F84-D94D-A92D-A40939506BD3}"/>
              </a:ext>
            </a:extLst>
          </p:cNvPr>
          <p:cNvSpPr>
            <a:spLocks noGrp="1"/>
          </p:cNvSpPr>
          <p:nvPr>
            <p:ph type="title"/>
          </p:nvPr>
        </p:nvSpPr>
        <p:spPr/>
        <p:txBody>
          <a:bodyPr>
            <a:normAutofit fontScale="90000"/>
          </a:bodyPr>
          <a:lstStyle/>
          <a:p>
            <a:pPr algn="ctr"/>
            <a:b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br>
            <a:b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br>
            <a: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t>A TEORIA DO DESENVOLVIMENTO DA DEPENDÊNCIA, </a:t>
            </a:r>
            <a:b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br>
            <a: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t>TEORIA DO DESENVOLVIMENTO DO SER, </a:t>
            </a:r>
            <a:b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br>
            <a: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t>DO PONTO DE VISA DE WINNICOTT</a:t>
            </a:r>
            <a:br>
              <a:rPr lang="pt-BR" sz="2200" dirty="0">
                <a:effectLst/>
                <a:latin typeface="Cambria" panose="02040503050406030204" pitchFamily="18" charset="0"/>
                <a:ea typeface="MS Mincho" panose="02020609040205080304" pitchFamily="49" charset="-128"/>
                <a:cs typeface="Times New Roman" panose="02020603050405020304" pitchFamily="18" charset="0"/>
              </a:rPr>
            </a:br>
            <a:r>
              <a:rPr lang="pt-BR" sz="2200" b="1" dirty="0">
                <a:latin typeface="Times New Roman" panose="02020603050405020304" pitchFamily="18" charset="0"/>
                <a:ea typeface="MS Mincho" panose="02020609040205080304" pitchFamily="49" charset="-128"/>
                <a:cs typeface="Times New Roman" panose="02020603050405020304" pitchFamily="18" charset="0"/>
              </a:rPr>
              <a:t>	</a:t>
            </a:r>
            <a: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t> 	</a:t>
            </a:r>
            <a:br>
              <a:rPr lang="pt-BR" sz="4400" dirty="0">
                <a:effectLst/>
                <a:latin typeface="Cambria" panose="02040503050406030204" pitchFamily="18" charset="0"/>
                <a:ea typeface="MS Mincho" panose="02020609040205080304" pitchFamily="49" charset="-128"/>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7E6B2600-38C5-1648-B68C-64FB23EDD2F0}"/>
              </a:ext>
            </a:extLst>
          </p:cNvPr>
          <p:cNvSpPr>
            <a:spLocks noGrp="1"/>
          </p:cNvSpPr>
          <p:nvPr>
            <p:ph idx="1"/>
          </p:nvPr>
        </p:nvSpPr>
        <p:spPr/>
        <p:txBody>
          <a:bodyPr>
            <a:normAutofit/>
          </a:bodyPr>
          <a:lstStyle/>
          <a:p>
            <a:pPr marL="514350" indent="-514350">
              <a:lnSpc>
                <a:spcPct val="170000"/>
              </a:lnSpc>
              <a:buAutoNum type="arabicPeriod"/>
            </a:pPr>
            <a:r>
              <a:rPr lang="pt-BR" sz="2000" b="1" dirty="0">
                <a:effectLst/>
                <a:latin typeface="Times New Roman" panose="02020603050405020304" pitchFamily="18" charset="0"/>
                <a:ea typeface="MS Mincho" panose="02020609040205080304" pitchFamily="49" charset="-128"/>
                <a:cs typeface="Times New Roman" panose="02020603050405020304" pitchFamily="18" charset="0"/>
              </a:rPr>
              <a:t>O problema empírico básico, como ponto de partida:</a:t>
            </a:r>
          </a:p>
          <a:p>
            <a:pPr lvl="3">
              <a:lnSpc>
                <a:spcPct val="170000"/>
              </a:lnSpc>
            </a:pPr>
            <a:r>
              <a:rPr lang="pt-BR" sz="2000" dirty="0">
                <a:effectLst/>
                <a:latin typeface="Times New Roman" panose="02020603050405020304" pitchFamily="18" charset="0"/>
                <a:ea typeface="MS Mincho" panose="02020609040205080304" pitchFamily="49" charset="-128"/>
                <a:cs typeface="Times New Roman" panose="02020603050405020304" pitchFamily="18" charset="0"/>
              </a:rPr>
              <a:t>Adoecimento psíquico de bebês,</a:t>
            </a:r>
          </a:p>
          <a:p>
            <a:pPr lvl="3">
              <a:lnSpc>
                <a:spcPct val="170000"/>
              </a:lnSpc>
            </a:pPr>
            <a:r>
              <a:rPr lang="pt-BR" sz="2000" dirty="0">
                <a:effectLst/>
                <a:latin typeface="Times New Roman" panose="02020603050405020304" pitchFamily="18" charset="0"/>
                <a:ea typeface="MS Mincho" panose="02020609040205080304" pitchFamily="49" charset="-128"/>
                <a:cs typeface="Times New Roman" panose="02020603050405020304" pitchFamily="18" charset="0"/>
              </a:rPr>
              <a:t>Psicóticos, </a:t>
            </a:r>
            <a:r>
              <a:rPr lang="pt-BR" sz="2000" i="1" dirty="0" err="1">
                <a:effectLst/>
                <a:latin typeface="Times New Roman" panose="02020603050405020304" pitchFamily="18" charset="0"/>
                <a:ea typeface="MS Mincho" panose="02020609040205080304" pitchFamily="49" charset="-128"/>
                <a:cs typeface="Times New Roman" panose="02020603050405020304" pitchFamily="18" charset="0"/>
              </a:rPr>
              <a:t>Borderlines</a:t>
            </a:r>
            <a:endParaRPr lang="pt-BR" sz="2000" i="1" dirty="0">
              <a:effectLst/>
              <a:latin typeface="Cambria" panose="02040503050406030204" pitchFamily="18" charset="0"/>
              <a:ea typeface="MS Mincho" panose="02020609040205080304" pitchFamily="49" charset="-128"/>
              <a:cs typeface="Times New Roman" panose="02020603050405020304" pitchFamily="18" charset="0"/>
            </a:endParaRPr>
          </a:p>
          <a:p>
            <a:pPr lvl="3">
              <a:lnSpc>
                <a:spcPct val="170000"/>
              </a:lnSpc>
            </a:pPr>
            <a:r>
              <a:rPr lang="pt-BR" sz="2000" dirty="0">
                <a:effectLst/>
                <a:latin typeface="Times New Roman" panose="02020603050405020304" pitchFamily="18" charset="0"/>
                <a:ea typeface="MS Mincho" panose="02020609040205080304" pitchFamily="49" charset="-128"/>
                <a:cs typeface="Times New Roman" panose="02020603050405020304" pitchFamily="18" charset="0"/>
              </a:rPr>
              <a:t>Atitudes antissociais  </a:t>
            </a:r>
            <a:r>
              <a:rPr lang="pt-BR" sz="2000" b="1" dirty="0">
                <a:effectLst/>
                <a:latin typeface="Times New Roman" panose="02020603050405020304" pitchFamily="18" charset="0"/>
                <a:ea typeface="MS Mincho" panose="02020609040205080304" pitchFamily="49" charset="-128"/>
                <a:cs typeface="Times New Roman" panose="02020603050405020304" pitchFamily="18" charset="0"/>
              </a:rPr>
              <a:t>	</a:t>
            </a:r>
          </a:p>
          <a:p>
            <a:pPr marL="0" indent="0">
              <a:lnSpc>
                <a:spcPct val="170000"/>
              </a:lnSpc>
              <a:buNone/>
            </a:pPr>
            <a:r>
              <a:rPr lang="pt-BR" sz="2000" b="1" dirty="0">
                <a:effectLst/>
                <a:latin typeface="Times New Roman" panose="02020603050405020304" pitchFamily="18" charset="0"/>
                <a:ea typeface="MS Mincho" panose="02020609040205080304" pitchFamily="49" charset="-128"/>
                <a:cs typeface="Times New Roman" panose="02020603050405020304" pitchFamily="18" charset="0"/>
              </a:rPr>
              <a:t>2.      Do problema singular ao problema universal </a:t>
            </a:r>
            <a:r>
              <a:rPr lang="pt-BR" sz="2000" b="1" dirty="0">
                <a:latin typeface="Times New Roman" panose="02020603050405020304" pitchFamily="18" charset="0"/>
                <a:ea typeface="MS Mincho" panose="02020609040205080304" pitchFamily="49" charset="-128"/>
                <a:cs typeface="Times New Roman" panose="02020603050405020304" pitchFamily="18" charset="0"/>
              </a:rPr>
              <a:t>:</a:t>
            </a:r>
          </a:p>
          <a:p>
            <a:pPr lvl="3">
              <a:lnSpc>
                <a:spcPct val="170000"/>
              </a:lnSpc>
            </a:pPr>
            <a:r>
              <a:rPr lang="pt-BR" sz="2000" dirty="0">
                <a:effectLst/>
                <a:latin typeface="Times New Roman" panose="02020603050405020304" pitchFamily="18" charset="0"/>
                <a:ea typeface="MS Mincho" panose="02020609040205080304" pitchFamily="49" charset="-128"/>
                <a:cs typeface="Times New Roman" panose="02020603050405020304" pitchFamily="18" charset="0"/>
              </a:rPr>
              <a:t>Teoria da dependência</a:t>
            </a:r>
          </a:p>
          <a:p>
            <a:pPr lvl="3">
              <a:lnSpc>
                <a:spcPct val="170000"/>
              </a:lnSpc>
            </a:pPr>
            <a:r>
              <a:rPr lang="pt-BR" sz="2000" dirty="0">
                <a:effectLst/>
                <a:latin typeface="Times New Roman" panose="02020603050405020304" pitchFamily="18" charset="0"/>
                <a:ea typeface="MS Mincho" panose="02020609040205080304" pitchFamily="49" charset="-128"/>
                <a:cs typeface="Times New Roman" panose="02020603050405020304" pitchFamily="18" charset="0"/>
              </a:rPr>
              <a:t>Teoria do desenvolvimento do Ser</a:t>
            </a:r>
          </a:p>
        </p:txBody>
      </p:sp>
      <p:sp>
        <p:nvSpPr>
          <p:cNvPr id="4" name="Espaço Reservado para Número de Slide 3">
            <a:extLst>
              <a:ext uri="{FF2B5EF4-FFF2-40B4-BE49-F238E27FC236}">
                <a16:creationId xmlns:a16="http://schemas.microsoft.com/office/drawing/2014/main" id="{7D0522E8-DB73-494B-BB2D-00B53E4AAE86}"/>
              </a:ext>
            </a:extLst>
          </p:cNvPr>
          <p:cNvSpPr>
            <a:spLocks noGrp="1"/>
          </p:cNvSpPr>
          <p:nvPr>
            <p:ph type="sldNum" sz="quarter" idx="12"/>
          </p:nvPr>
        </p:nvSpPr>
        <p:spPr/>
        <p:txBody>
          <a:bodyPr/>
          <a:lstStyle/>
          <a:p>
            <a:fld id="{61F70E78-D1BD-F542-A811-DDB02E846DF3}" type="slidenum">
              <a:rPr lang="pt-BR" smtClean="0"/>
              <a:t>20</a:t>
            </a:fld>
            <a:endParaRPr lang="pt-BR"/>
          </a:p>
        </p:txBody>
      </p:sp>
    </p:spTree>
    <p:extLst>
      <p:ext uri="{BB962C8B-B14F-4D97-AF65-F5344CB8AC3E}">
        <p14:creationId xmlns:p14="http://schemas.microsoft.com/office/powerpoint/2010/main" val="289586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DE5BB-1F84-D94D-A92D-A40939506BD3}"/>
              </a:ext>
            </a:extLst>
          </p:cNvPr>
          <p:cNvSpPr>
            <a:spLocks noGrp="1"/>
          </p:cNvSpPr>
          <p:nvPr>
            <p:ph type="title"/>
          </p:nvPr>
        </p:nvSpPr>
        <p:spPr/>
        <p:txBody>
          <a:bodyPr>
            <a:normAutofit fontScale="90000"/>
          </a:bodyPr>
          <a:lstStyle/>
          <a:p>
            <a:br>
              <a:rPr lang="pt-BR" sz="2200" dirty="0">
                <a:effectLst/>
                <a:latin typeface="Cambria" panose="02040503050406030204" pitchFamily="18" charset="0"/>
                <a:ea typeface="MS Mincho" panose="02020609040205080304" pitchFamily="49" charset="-128"/>
                <a:cs typeface="Times New Roman" panose="02020603050405020304" pitchFamily="18" charset="0"/>
              </a:rPr>
            </a:br>
            <a:r>
              <a:rPr lang="pt-BR" sz="3100" b="1" dirty="0">
                <a:latin typeface="Times New Roman" panose="02020603050405020304" pitchFamily="18" charset="0"/>
                <a:ea typeface="MS Mincho" panose="02020609040205080304" pitchFamily="49" charset="-128"/>
                <a:cs typeface="Times New Roman" panose="02020603050405020304" pitchFamily="18" charset="0"/>
              </a:rPr>
              <a:t>	</a:t>
            </a:r>
            <a:r>
              <a:rPr lang="pt-BR" sz="3100" b="1" dirty="0">
                <a:effectLst/>
                <a:latin typeface="Times New Roman" panose="02020603050405020304" pitchFamily="18" charset="0"/>
                <a:ea typeface="MS Mincho" panose="02020609040205080304" pitchFamily="49" charset="-128"/>
                <a:cs typeface="Times New Roman" panose="02020603050405020304" pitchFamily="18" charset="0"/>
              </a:rPr>
              <a:t> 	</a:t>
            </a:r>
            <a:br>
              <a:rPr lang="pt-BR" sz="3100" dirty="0">
                <a:effectLst/>
                <a:latin typeface="Times New Roman" panose="02020603050405020304" pitchFamily="18" charset="0"/>
                <a:ea typeface="MS Mincho" panose="02020609040205080304" pitchFamily="49" charset="-128"/>
                <a:cs typeface="Times New Roman" panose="02020603050405020304" pitchFamily="18" charset="0"/>
              </a:rPr>
            </a:br>
            <a:r>
              <a:rPr lang="pt-BR" sz="3100" b="1" dirty="0">
                <a:effectLst/>
                <a:latin typeface="Times New Roman" panose="02020603050405020304" pitchFamily="18" charset="0"/>
                <a:ea typeface="MS Mincho" panose="02020609040205080304" pitchFamily="49" charset="-128"/>
                <a:cs typeface="Times New Roman" panose="02020603050405020304" pitchFamily="18" charset="0"/>
              </a:rPr>
              <a:t>3. Fundamentos operativos na construção da teoria  do desenvolvimento dos modos de ser do self</a:t>
            </a:r>
            <a:br>
              <a:rPr lang="pt-BR" sz="4400" b="1" dirty="0">
                <a:effectLst/>
                <a:latin typeface="Times New Roman" panose="02020603050405020304" pitchFamily="18" charset="0"/>
                <a:ea typeface="MS Mincho" panose="02020609040205080304" pitchFamily="49" charset="-128"/>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7E6B2600-38C5-1648-B68C-64FB23EDD2F0}"/>
              </a:ext>
            </a:extLst>
          </p:cNvPr>
          <p:cNvSpPr>
            <a:spLocks noGrp="1"/>
          </p:cNvSpPr>
          <p:nvPr>
            <p:ph idx="1"/>
          </p:nvPr>
        </p:nvSpPr>
        <p:spPr/>
        <p:txBody>
          <a:bodyPr>
            <a:normAutofit lnSpcReduction="10000"/>
          </a:bodyPr>
          <a:lstStyle/>
          <a:p>
            <a:pPr marL="457200" lvl="1" indent="0">
              <a:lnSpc>
                <a:spcPct val="170000"/>
              </a:lnSpc>
              <a:buNone/>
            </a:pPr>
            <a:r>
              <a:rPr lang="pt-BR" sz="3200" b="1" dirty="0">
                <a:latin typeface="Times New Roman" panose="02020603050405020304" pitchFamily="18" charset="0"/>
                <a:ea typeface="MS Mincho" panose="02020609040205080304" pitchFamily="49" charset="-128"/>
                <a:cs typeface="Times New Roman" panose="02020603050405020304" pitchFamily="18" charset="0"/>
              </a:rPr>
              <a:t>Ontologia: </a:t>
            </a:r>
          </a:p>
          <a:p>
            <a:pPr lvl="2">
              <a:lnSpc>
                <a:spcPct val="170000"/>
              </a:lnSpc>
            </a:pPr>
            <a:r>
              <a:rPr lang="pt-BR" sz="3200" dirty="0">
                <a:latin typeface="Times New Roman" panose="02020603050405020304" pitchFamily="18" charset="0"/>
                <a:ea typeface="MS Mincho" panose="02020609040205080304" pitchFamily="49" charset="-128"/>
                <a:cs typeface="Times New Roman" panose="02020603050405020304" pitchFamily="18" charset="0"/>
              </a:rPr>
              <a:t>Necessidade de ser ;</a:t>
            </a:r>
          </a:p>
          <a:p>
            <a:pPr lvl="2">
              <a:lnSpc>
                <a:spcPct val="170000"/>
              </a:lnSpc>
            </a:pPr>
            <a:r>
              <a:rPr lang="pt-BR" sz="3200" dirty="0">
                <a:latin typeface="Times New Roman" panose="02020603050405020304" pitchFamily="18" charset="0"/>
                <a:ea typeface="MS Mincho" panose="02020609040205080304" pitchFamily="49" charset="-128"/>
                <a:cs typeface="Times New Roman" panose="02020603050405020304" pitchFamily="18" charset="0"/>
              </a:rPr>
              <a:t>Tendência inata à integração; </a:t>
            </a:r>
          </a:p>
          <a:p>
            <a:pPr lvl="2">
              <a:lnSpc>
                <a:spcPct val="170000"/>
              </a:lnSpc>
            </a:pPr>
            <a:r>
              <a:rPr lang="pt-BR" sz="3200" dirty="0">
                <a:latin typeface="Times New Roman" panose="02020603050405020304" pitchFamily="18" charset="0"/>
                <a:ea typeface="MS Mincho" panose="02020609040205080304" pitchFamily="49" charset="-128"/>
                <a:cs typeface="Times New Roman" panose="02020603050405020304" pitchFamily="18" charset="0"/>
              </a:rPr>
              <a:t>Impulso Amoroso Primitivo ; </a:t>
            </a:r>
          </a:p>
          <a:p>
            <a:pPr lvl="2">
              <a:lnSpc>
                <a:spcPct val="170000"/>
              </a:lnSpc>
            </a:pPr>
            <a:r>
              <a:rPr lang="pt-BR" sz="3200" dirty="0">
                <a:latin typeface="Times New Roman" panose="02020603050405020304" pitchFamily="18" charset="0"/>
                <a:ea typeface="MS Mincho" panose="02020609040205080304" pitchFamily="49" charset="-128"/>
                <a:cs typeface="Times New Roman" panose="02020603050405020304" pitchFamily="18" charset="0"/>
              </a:rPr>
              <a:t>Elaboração Imaginativa</a:t>
            </a:r>
          </a:p>
          <a:p>
            <a:pPr lvl="1">
              <a:lnSpc>
                <a:spcPct val="170000"/>
              </a:lnSpc>
            </a:pPr>
            <a:endParaRPr lang="pt-BR" sz="3600" b="1"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7D0522E8-DB73-494B-BB2D-00B53E4AAE86}"/>
              </a:ext>
            </a:extLst>
          </p:cNvPr>
          <p:cNvSpPr>
            <a:spLocks noGrp="1"/>
          </p:cNvSpPr>
          <p:nvPr>
            <p:ph type="sldNum" sz="quarter" idx="12"/>
          </p:nvPr>
        </p:nvSpPr>
        <p:spPr/>
        <p:txBody>
          <a:bodyPr/>
          <a:lstStyle/>
          <a:p>
            <a:fld id="{61F70E78-D1BD-F542-A811-DDB02E846DF3}" type="slidenum">
              <a:rPr lang="pt-BR" smtClean="0"/>
              <a:t>21</a:t>
            </a:fld>
            <a:endParaRPr lang="pt-BR"/>
          </a:p>
        </p:txBody>
      </p:sp>
    </p:spTree>
    <p:extLst>
      <p:ext uri="{BB962C8B-B14F-4D97-AF65-F5344CB8AC3E}">
        <p14:creationId xmlns:p14="http://schemas.microsoft.com/office/powerpoint/2010/main" val="3259735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DE5BB-1F84-D94D-A92D-A40939506BD3}"/>
              </a:ext>
            </a:extLst>
          </p:cNvPr>
          <p:cNvSpPr>
            <a:spLocks noGrp="1"/>
          </p:cNvSpPr>
          <p:nvPr>
            <p:ph type="title"/>
          </p:nvPr>
        </p:nvSpPr>
        <p:spPr/>
        <p:txBody>
          <a:bodyPr>
            <a:normAutofit fontScale="90000"/>
          </a:bodyPr>
          <a:lstStyle/>
          <a:p>
            <a:br>
              <a:rPr lang="pt-BR" sz="2200" dirty="0">
                <a:effectLst/>
                <a:latin typeface="Cambria" panose="02040503050406030204" pitchFamily="18" charset="0"/>
                <a:ea typeface="MS Mincho" panose="02020609040205080304" pitchFamily="49" charset="-128"/>
                <a:cs typeface="Times New Roman" panose="02020603050405020304" pitchFamily="18" charset="0"/>
              </a:rPr>
            </a:br>
            <a:r>
              <a:rPr lang="pt-BR" sz="3100" b="1" dirty="0">
                <a:latin typeface="Times New Roman" panose="02020603050405020304" pitchFamily="18" charset="0"/>
                <a:ea typeface="MS Mincho" panose="02020609040205080304" pitchFamily="49" charset="-128"/>
                <a:cs typeface="Times New Roman" panose="02020603050405020304" pitchFamily="18" charset="0"/>
              </a:rPr>
              <a:t>	</a:t>
            </a:r>
            <a:r>
              <a:rPr lang="pt-BR" sz="3100" b="1" dirty="0">
                <a:effectLst/>
                <a:latin typeface="Times New Roman" panose="02020603050405020304" pitchFamily="18" charset="0"/>
                <a:ea typeface="MS Mincho" panose="02020609040205080304" pitchFamily="49" charset="-128"/>
                <a:cs typeface="Times New Roman" panose="02020603050405020304" pitchFamily="18" charset="0"/>
              </a:rPr>
              <a:t> 	</a:t>
            </a:r>
            <a:br>
              <a:rPr lang="pt-BR" sz="3100" dirty="0">
                <a:effectLst/>
                <a:latin typeface="Times New Roman" panose="02020603050405020304" pitchFamily="18" charset="0"/>
                <a:ea typeface="MS Mincho" panose="02020609040205080304" pitchFamily="49" charset="-128"/>
                <a:cs typeface="Times New Roman" panose="02020603050405020304" pitchFamily="18" charset="0"/>
              </a:rPr>
            </a:br>
            <a:r>
              <a:rPr lang="pt-BR" sz="2700" b="1" dirty="0">
                <a:effectLst/>
                <a:latin typeface="Times New Roman" panose="02020603050405020304" pitchFamily="18" charset="0"/>
                <a:ea typeface="MS Mincho" panose="02020609040205080304" pitchFamily="49" charset="-128"/>
                <a:cs typeface="Times New Roman" panose="02020603050405020304" pitchFamily="18" charset="0"/>
              </a:rPr>
              <a:t>3. Fundamentos operativos na construção da teoria  do desenvolvimento dos modos de ser do self</a:t>
            </a:r>
            <a:br>
              <a:rPr lang="pt-BR" sz="4400" b="1" dirty="0">
                <a:effectLst/>
                <a:latin typeface="Times New Roman" panose="02020603050405020304" pitchFamily="18" charset="0"/>
                <a:ea typeface="MS Mincho" panose="02020609040205080304" pitchFamily="49" charset="-128"/>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7E6B2600-38C5-1648-B68C-64FB23EDD2F0}"/>
              </a:ext>
            </a:extLst>
          </p:cNvPr>
          <p:cNvSpPr>
            <a:spLocks noGrp="1"/>
          </p:cNvSpPr>
          <p:nvPr>
            <p:ph idx="1"/>
          </p:nvPr>
        </p:nvSpPr>
        <p:spPr/>
        <p:txBody>
          <a:bodyPr>
            <a:normAutofit fontScale="25000" lnSpcReduction="20000"/>
          </a:bodyPr>
          <a:lstStyle/>
          <a:p>
            <a:pPr marL="457200" lvl="1" indent="0" algn="just">
              <a:lnSpc>
                <a:spcPct val="170000"/>
              </a:lnSpc>
              <a:buNone/>
            </a:pPr>
            <a:r>
              <a:rPr lang="pt-BR" sz="5200" b="1" dirty="0">
                <a:latin typeface="Times New Roman" panose="02020603050405020304" pitchFamily="18" charset="0"/>
                <a:ea typeface="MS Mincho" panose="02020609040205080304" pitchFamily="49" charset="-128"/>
                <a:cs typeface="Times New Roman" panose="02020603050405020304" pitchFamily="18" charset="0"/>
              </a:rPr>
              <a:t>Variáveis operativas: </a:t>
            </a:r>
          </a:p>
          <a:p>
            <a:pPr lvl="1" algn="just">
              <a:lnSpc>
                <a:spcPct val="170000"/>
              </a:lnSpc>
            </a:pPr>
            <a:r>
              <a:rPr lang="pt-BR" sz="5200" b="1" dirty="0">
                <a:latin typeface="Times New Roman" panose="02020603050405020304" pitchFamily="18" charset="0"/>
                <a:ea typeface="MS Mincho" panose="02020609040205080304" pitchFamily="49" charset="-128"/>
                <a:cs typeface="Times New Roman" panose="02020603050405020304" pitchFamily="18" charset="0"/>
              </a:rPr>
              <a:t>v</a:t>
            </a:r>
            <a:r>
              <a:rPr lang="pt-BR" sz="5200" b="1" i="1" dirty="0">
                <a:latin typeface="Times New Roman" panose="02020603050405020304" pitchFamily="18" charset="0"/>
                <a:ea typeface="MS Mincho" panose="02020609040205080304" pitchFamily="49" charset="-128"/>
                <a:cs typeface="Times New Roman" panose="02020603050405020304" pitchFamily="18" charset="0"/>
              </a:rPr>
              <a:t>erdadeiro e falso self</a:t>
            </a:r>
            <a:r>
              <a:rPr lang="pt-BR" sz="5200" b="1" dirty="0">
                <a:latin typeface="Times New Roman" panose="02020603050405020304" pitchFamily="18" charset="0"/>
                <a:ea typeface="MS Mincho" panose="02020609040205080304" pitchFamily="49" charset="-128"/>
                <a:cs typeface="Times New Roman" panose="02020603050405020304" pitchFamily="18" charset="0"/>
              </a:rPr>
              <a:t>, o</a:t>
            </a:r>
            <a:r>
              <a:rPr lang="pt-BR" sz="5200" b="1" i="1" dirty="0">
                <a:latin typeface="Times New Roman" panose="02020603050405020304" pitchFamily="18" charset="0"/>
                <a:ea typeface="MS Mincho" panose="02020609040205080304" pitchFamily="49" charset="-128"/>
                <a:cs typeface="Times New Roman" panose="02020603050405020304" pitchFamily="18" charset="0"/>
              </a:rPr>
              <a:t>bjetos e fenômenos transicionais, a ação de brincar e de espaço potencial, </a:t>
            </a:r>
          </a:p>
          <a:p>
            <a:pPr lvl="1" algn="just">
              <a:lnSpc>
                <a:spcPct val="170000"/>
              </a:lnSpc>
            </a:pPr>
            <a:r>
              <a:rPr lang="pt-BR" sz="5200" b="1" i="1" dirty="0">
                <a:latin typeface="Times New Roman" panose="02020603050405020304" pitchFamily="18" charset="0"/>
                <a:ea typeface="MS Mincho" panose="02020609040205080304" pitchFamily="49" charset="-128"/>
                <a:cs typeface="Times New Roman" panose="02020603050405020304" pitchFamily="18" charset="0"/>
              </a:rPr>
              <a:t>o paradoxo de criar e encontrar o objeto, preocupação materna primária, invasão e falha ambiental, a dependência absoluta e relativa, </a:t>
            </a:r>
          </a:p>
          <a:p>
            <a:pPr lvl="1" algn="just">
              <a:lnSpc>
                <a:spcPct val="170000"/>
              </a:lnSpc>
            </a:pPr>
            <a:r>
              <a:rPr lang="pt-BR" sz="5200" b="1" i="1" dirty="0">
                <a:latin typeface="Times New Roman" panose="02020603050405020304" pitchFamily="18" charset="0"/>
                <a:ea typeface="MS Mincho" panose="02020609040205080304" pitchFamily="49" charset="-128"/>
                <a:cs typeface="Times New Roman" panose="02020603050405020304" pitchFamily="18" charset="0"/>
              </a:rPr>
              <a:t>ilusão de onipotência, objeto subjetivo, elaboração imaginativa, ser,  continuidade de ser, tendência inata à integração</a:t>
            </a:r>
            <a:r>
              <a:rPr lang="pt-BR" sz="5200" b="1" dirty="0">
                <a:latin typeface="Times New Roman" panose="02020603050405020304" pitchFamily="18" charset="0"/>
                <a:ea typeface="MS Mincho" panose="02020609040205080304" pitchFamily="49" charset="-128"/>
                <a:cs typeface="Times New Roman" panose="02020603050405020304" pitchFamily="18" charset="0"/>
              </a:rPr>
              <a:t>, </a:t>
            </a:r>
          </a:p>
          <a:p>
            <a:pPr lvl="1" algn="just">
              <a:lnSpc>
                <a:spcPct val="170000"/>
              </a:lnSpc>
            </a:pPr>
            <a:r>
              <a:rPr lang="pt-BR" sz="5200" b="1" i="1" dirty="0">
                <a:latin typeface="Times New Roman" panose="02020603050405020304" pitchFamily="18" charset="0"/>
                <a:ea typeface="MS Mincho" panose="02020609040205080304" pitchFamily="49" charset="-128"/>
                <a:cs typeface="Times New Roman" panose="02020603050405020304" pitchFamily="18" charset="0"/>
              </a:rPr>
              <a:t>elemento feminino e masculino puros</a:t>
            </a:r>
            <a:r>
              <a:rPr lang="pt-BR" sz="5200" b="1" dirty="0">
                <a:latin typeface="Times New Roman" panose="02020603050405020304" pitchFamily="18" charset="0"/>
                <a:ea typeface="MS Mincho" panose="02020609040205080304" pitchFamily="49" charset="-128"/>
                <a:cs typeface="Times New Roman" panose="02020603050405020304" pitchFamily="18" charset="0"/>
              </a:rPr>
              <a:t>, </a:t>
            </a:r>
            <a:r>
              <a:rPr lang="pt-BR" sz="5200" b="1" i="1" dirty="0">
                <a:latin typeface="Times New Roman" panose="02020603050405020304" pitchFamily="18" charset="0"/>
                <a:ea typeface="MS Mincho" panose="02020609040205080304" pitchFamily="49" charset="-128"/>
                <a:cs typeface="Times New Roman" panose="02020603050405020304" pitchFamily="18" charset="0"/>
              </a:rPr>
              <a:t>criatividade originária, solidão essencial, capacidade para ficar só, </a:t>
            </a:r>
          </a:p>
          <a:p>
            <a:pPr lvl="1" algn="just">
              <a:lnSpc>
                <a:spcPct val="170000"/>
              </a:lnSpc>
            </a:pPr>
            <a:r>
              <a:rPr lang="pt-BR" sz="5200" b="1" i="1" dirty="0">
                <a:latin typeface="Times New Roman" panose="02020603050405020304" pitchFamily="18" charset="0"/>
                <a:ea typeface="MS Mincho" panose="02020609040205080304" pitchFamily="49" charset="-128"/>
                <a:cs typeface="Times New Roman" panose="02020603050405020304" pitchFamily="18" charset="0"/>
              </a:rPr>
              <a:t>capacidade para ter fé em... , diferença entre necessidade e desejo, </a:t>
            </a:r>
          </a:p>
          <a:p>
            <a:pPr lvl="1" algn="just">
              <a:lnSpc>
                <a:spcPct val="170000"/>
              </a:lnSpc>
            </a:pPr>
            <a:r>
              <a:rPr lang="pt-BR" sz="5200" b="1" i="1" dirty="0" err="1">
                <a:latin typeface="Times New Roman" panose="02020603050405020304" pitchFamily="18" charset="0"/>
                <a:ea typeface="MS Mincho" panose="02020609040205080304" pitchFamily="49" charset="-128"/>
                <a:cs typeface="Times New Roman" panose="02020603050405020304" pitchFamily="18" charset="0"/>
              </a:rPr>
              <a:t>deprivação</a:t>
            </a:r>
            <a:r>
              <a:rPr lang="pt-BR" sz="5200" b="1" i="1" dirty="0">
                <a:latin typeface="Times New Roman" panose="02020603050405020304" pitchFamily="18" charset="0"/>
                <a:ea typeface="MS Mincho" panose="02020609040205080304" pitchFamily="49" charset="-128"/>
                <a:cs typeface="Times New Roman" panose="02020603050405020304" pitchFamily="18" charset="0"/>
              </a:rPr>
              <a:t> e tendência antissocial, comunicação profunda, comunicação silenciosa,</a:t>
            </a:r>
            <a:r>
              <a:rPr lang="pt-BR" sz="5200" b="1" dirty="0">
                <a:latin typeface="Times New Roman" panose="02020603050405020304" pitchFamily="18" charset="0"/>
                <a:ea typeface="MS Mincho" panose="02020609040205080304" pitchFamily="49" charset="-128"/>
                <a:cs typeface="Times New Roman" panose="02020603050405020304" pitchFamily="18" charset="0"/>
              </a:rPr>
              <a:t> </a:t>
            </a:r>
          </a:p>
          <a:p>
            <a:pPr lvl="1" algn="just">
              <a:lnSpc>
                <a:spcPct val="170000"/>
              </a:lnSpc>
            </a:pPr>
            <a:r>
              <a:rPr lang="pt-BR" sz="5200" b="1" i="1" dirty="0">
                <a:latin typeface="Times New Roman" panose="02020603050405020304" pitchFamily="18" charset="0"/>
                <a:ea typeface="MS Mincho" panose="02020609040205080304" pitchFamily="49" charset="-128"/>
                <a:cs typeface="Times New Roman" panose="02020603050405020304" pitchFamily="18" charset="0"/>
              </a:rPr>
              <a:t>núcleo sagrado do self, trauma como quebra na linha do ser, congelamento da situação traumática, </a:t>
            </a:r>
          </a:p>
          <a:p>
            <a:pPr lvl="1" algn="just">
              <a:lnSpc>
                <a:spcPct val="170000"/>
              </a:lnSpc>
            </a:pPr>
            <a:r>
              <a:rPr lang="pt-BR" sz="5200" b="1" i="1" dirty="0">
                <a:latin typeface="Times New Roman" panose="02020603050405020304" pitchFamily="18" charset="0"/>
                <a:ea typeface="MS Mincho" panose="02020609040205080304" pitchFamily="49" charset="-128"/>
                <a:cs typeface="Times New Roman" panose="02020603050405020304" pitchFamily="18" charset="0"/>
              </a:rPr>
              <a:t>distinção entre psique-soma-mente, </a:t>
            </a:r>
          </a:p>
          <a:p>
            <a:pPr lvl="1" algn="just">
              <a:lnSpc>
                <a:spcPct val="170000"/>
              </a:lnSpc>
            </a:pPr>
            <a:r>
              <a:rPr lang="pt-BR" sz="5200" b="1" i="1" dirty="0">
                <a:latin typeface="Times New Roman" panose="02020603050405020304" pitchFamily="18" charset="0"/>
                <a:ea typeface="MS Mincho" panose="02020609040205080304" pitchFamily="49" charset="-128"/>
                <a:cs typeface="Times New Roman" panose="02020603050405020304" pitchFamily="18" charset="0"/>
              </a:rPr>
              <a:t>sobrevivência do analista,  mãe-objeto e mãe-ambiente, </a:t>
            </a:r>
          </a:p>
          <a:p>
            <a:pPr lvl="1" algn="just">
              <a:lnSpc>
                <a:spcPct val="170000"/>
              </a:lnSpc>
            </a:pPr>
            <a:r>
              <a:rPr lang="pt-BR" sz="5200" b="1" i="1" dirty="0">
                <a:latin typeface="Times New Roman" panose="02020603050405020304" pitchFamily="18" charset="0"/>
                <a:ea typeface="MS Mincho" panose="02020609040205080304" pitchFamily="49" charset="-128"/>
                <a:cs typeface="Times New Roman" panose="02020603050405020304" pitchFamily="18" charset="0"/>
              </a:rPr>
              <a:t>vida que vale a pena ser vivida, sentir-se real, </a:t>
            </a:r>
          </a:p>
          <a:p>
            <a:pPr lvl="1" algn="just">
              <a:lnSpc>
                <a:spcPct val="170000"/>
              </a:lnSpc>
            </a:pPr>
            <a:r>
              <a:rPr lang="pt-BR" sz="5200" b="1" i="1" dirty="0">
                <a:latin typeface="Times New Roman" panose="02020603050405020304" pitchFamily="18" charset="0"/>
                <a:ea typeface="MS Mincho" panose="02020609040205080304" pitchFamily="49" charset="-128"/>
                <a:cs typeface="Times New Roman" panose="02020603050405020304" pitchFamily="18" charset="0"/>
              </a:rPr>
              <a:t>uso do objeto, angústias impensáveis, lugar em que vivemos, espontaneidade etc.</a:t>
            </a:r>
            <a:endParaRPr lang="pt-BR" sz="5200" b="1" dirty="0">
              <a:latin typeface="Cambria" panose="02040503050406030204" pitchFamily="18" charset="0"/>
              <a:ea typeface="MS Mincho" panose="02020609040205080304" pitchFamily="49" charset="-128"/>
              <a:cs typeface="Times New Roman" panose="02020603050405020304" pitchFamily="18" charset="0"/>
            </a:endParaRPr>
          </a:p>
          <a:p>
            <a:pPr lvl="1">
              <a:lnSpc>
                <a:spcPct val="170000"/>
              </a:lnSpc>
            </a:pPr>
            <a:endParaRPr lang="pt-BR" sz="4000" b="1"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7D0522E8-DB73-494B-BB2D-00B53E4AAE86}"/>
              </a:ext>
            </a:extLst>
          </p:cNvPr>
          <p:cNvSpPr>
            <a:spLocks noGrp="1"/>
          </p:cNvSpPr>
          <p:nvPr>
            <p:ph type="sldNum" sz="quarter" idx="12"/>
          </p:nvPr>
        </p:nvSpPr>
        <p:spPr/>
        <p:txBody>
          <a:bodyPr/>
          <a:lstStyle/>
          <a:p>
            <a:fld id="{61F70E78-D1BD-F542-A811-DDB02E846DF3}" type="slidenum">
              <a:rPr lang="pt-BR" smtClean="0"/>
              <a:t>22</a:t>
            </a:fld>
            <a:endParaRPr lang="pt-BR"/>
          </a:p>
        </p:txBody>
      </p:sp>
    </p:spTree>
    <p:extLst>
      <p:ext uri="{BB962C8B-B14F-4D97-AF65-F5344CB8AC3E}">
        <p14:creationId xmlns:p14="http://schemas.microsoft.com/office/powerpoint/2010/main" val="1831042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DE5BB-1F84-D94D-A92D-A40939506BD3}"/>
              </a:ext>
            </a:extLst>
          </p:cNvPr>
          <p:cNvSpPr>
            <a:spLocks noGrp="1"/>
          </p:cNvSpPr>
          <p:nvPr>
            <p:ph type="title"/>
          </p:nvPr>
        </p:nvSpPr>
        <p:spPr/>
        <p:txBody>
          <a:bodyPr>
            <a:normAutofit/>
          </a:bodyPr>
          <a:lstStyle/>
          <a:p>
            <a:pPr algn="ctr"/>
            <a:r>
              <a:rPr lang="pt-BR" sz="2800" b="1" dirty="0">
                <a:effectLst/>
                <a:latin typeface="Times New Roman" panose="02020603050405020304" pitchFamily="18" charset="0"/>
                <a:ea typeface="MS Mincho" panose="02020609040205080304" pitchFamily="49" charset="-128"/>
                <a:cs typeface="Times New Roman" panose="02020603050405020304" pitchFamily="18" charset="0"/>
              </a:rPr>
              <a:t>       4. Fases e dinâmicas do processo de desenvolvimento</a:t>
            </a:r>
            <a:r>
              <a:rPr lang="pt-BR" sz="2200" b="1" dirty="0">
                <a:latin typeface="Times New Roman" panose="02020603050405020304" pitchFamily="18" charset="0"/>
                <a:ea typeface="MS Mincho" panose="02020609040205080304" pitchFamily="49" charset="-128"/>
                <a:cs typeface="Times New Roman" panose="02020603050405020304" pitchFamily="18" charset="0"/>
              </a:rPr>
              <a:t>	</a:t>
            </a:r>
            <a: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t> 	</a:t>
            </a:r>
            <a:br>
              <a:rPr lang="pt-BR" sz="4400" dirty="0">
                <a:effectLst/>
                <a:latin typeface="Cambria" panose="02040503050406030204" pitchFamily="18" charset="0"/>
                <a:ea typeface="MS Mincho" panose="02020609040205080304" pitchFamily="49" charset="-128"/>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7E6B2600-38C5-1648-B68C-64FB23EDD2F0}"/>
              </a:ext>
            </a:extLst>
          </p:cNvPr>
          <p:cNvSpPr>
            <a:spLocks noGrp="1"/>
          </p:cNvSpPr>
          <p:nvPr>
            <p:ph idx="1"/>
          </p:nvPr>
        </p:nvSpPr>
        <p:spPr/>
        <p:txBody>
          <a:bodyPr>
            <a:normAutofit/>
          </a:bodyPr>
          <a:lstStyle/>
          <a:p>
            <a:pPr marL="742950" indent="-742950">
              <a:lnSpc>
                <a:spcPct val="170000"/>
              </a:lnSpc>
              <a:buAutoNum type="arabicPeriod"/>
            </a:pPr>
            <a:r>
              <a:rPr lang="pt-BR" sz="2600" dirty="0">
                <a:effectLst/>
                <a:latin typeface="Times New Roman" panose="02020603050405020304" pitchFamily="18" charset="0"/>
                <a:ea typeface="MS Mincho" panose="02020609040205080304" pitchFamily="49" charset="-128"/>
                <a:cs typeface="Times New Roman" panose="02020603050405020304" pitchFamily="18" charset="0"/>
              </a:rPr>
              <a:t>Dependência Absoluta (0 – 4º mês)</a:t>
            </a:r>
          </a:p>
          <a:p>
            <a:pPr marL="742950" indent="-742950">
              <a:lnSpc>
                <a:spcPct val="170000"/>
              </a:lnSpc>
              <a:buAutoNum type="arabicPeriod"/>
            </a:pPr>
            <a:r>
              <a:rPr lang="pt-BR" sz="2600" dirty="0">
                <a:effectLst/>
                <a:latin typeface="Times New Roman" panose="02020603050405020304" pitchFamily="18" charset="0"/>
                <a:ea typeface="MS Mincho" panose="02020609040205080304" pitchFamily="49" charset="-128"/>
                <a:cs typeface="Times New Roman" panose="02020603050405020304" pitchFamily="18" charset="0"/>
              </a:rPr>
              <a:t>Dependência Relativa (4º mês – 1,5 ano)</a:t>
            </a:r>
          </a:p>
          <a:p>
            <a:pPr marL="742950" indent="-742950">
              <a:lnSpc>
                <a:spcPct val="170000"/>
              </a:lnSpc>
              <a:buAutoNum type="arabicPeriod"/>
            </a:pPr>
            <a:r>
              <a:rPr lang="pt-BR" sz="2600" dirty="0">
                <a:effectLst/>
                <a:latin typeface="Times New Roman" panose="02020603050405020304" pitchFamily="18" charset="0"/>
                <a:ea typeface="MS Mincho" panose="02020609040205080304" pitchFamily="49" charset="-128"/>
                <a:cs typeface="Times New Roman" panose="02020603050405020304" pitchFamily="18" charset="0"/>
              </a:rPr>
              <a:t>Rumo à independência (1,5 anos </a:t>
            </a:r>
            <a:r>
              <a:rPr lang="pt-BR" sz="2600" dirty="0">
                <a:effectLst/>
                <a:latin typeface="Times New Roman" panose="02020603050405020304" pitchFamily="18" charset="0"/>
                <a:ea typeface="MS Mincho" panose="02020609040205080304" pitchFamily="49" charset="-128"/>
                <a:cs typeface="Times New Roman" panose="02020603050405020304" pitchFamily="18" charset="0"/>
                <a:sym typeface="Wingdings" pitchFamily="2" charset="2"/>
              </a:rPr>
              <a:t>morte) </a:t>
            </a:r>
          </a:p>
          <a:p>
            <a:pPr marL="0" indent="0">
              <a:lnSpc>
                <a:spcPct val="170000"/>
              </a:lnSpc>
              <a:buNone/>
            </a:pPr>
            <a:r>
              <a:rPr lang="pt-BR" sz="2600" dirty="0">
                <a:effectLst/>
                <a:latin typeface="Times New Roman" panose="02020603050405020304" pitchFamily="18" charset="0"/>
                <a:ea typeface="MS Mincho" panose="02020609040205080304" pitchFamily="49" charset="-128"/>
                <a:cs typeface="Times New Roman" panose="02020603050405020304" pitchFamily="18" charset="0"/>
              </a:rPr>
              <a:t>	3.1 Independência relativa Infantil (1,5 </a:t>
            </a:r>
            <a:r>
              <a:rPr lang="pt-BR" sz="2600" dirty="0">
                <a:effectLst/>
                <a:latin typeface="Times New Roman" panose="02020603050405020304" pitchFamily="18" charset="0"/>
                <a:ea typeface="MS Mincho" panose="02020609040205080304" pitchFamily="49" charset="-128"/>
                <a:cs typeface="Times New Roman" panose="02020603050405020304" pitchFamily="18" charset="0"/>
                <a:sym typeface="Wingdings" pitchFamily="2" charset="2"/>
              </a:rPr>
              <a:t> puberdade)</a:t>
            </a:r>
          </a:p>
          <a:p>
            <a:pPr marL="0" indent="0">
              <a:lnSpc>
                <a:spcPct val="170000"/>
              </a:lnSpc>
              <a:buNone/>
            </a:pPr>
            <a:r>
              <a:rPr lang="pt-BR" sz="2600" dirty="0">
                <a:effectLst/>
                <a:latin typeface="Times New Roman" panose="02020603050405020304" pitchFamily="18" charset="0"/>
                <a:ea typeface="MS Mincho" panose="02020609040205080304" pitchFamily="49" charset="-128"/>
                <a:cs typeface="Times New Roman" panose="02020603050405020304" pitchFamily="18" charset="0"/>
              </a:rPr>
              <a:t>	3.2 Independência relativa Adulta (adolescência </a:t>
            </a:r>
            <a:r>
              <a:rPr lang="pt-BR" sz="2600" dirty="0">
                <a:effectLst/>
                <a:latin typeface="Times New Roman" panose="02020603050405020304" pitchFamily="18" charset="0"/>
                <a:ea typeface="MS Mincho" panose="02020609040205080304" pitchFamily="49" charset="-128"/>
                <a:cs typeface="Times New Roman" panose="02020603050405020304" pitchFamily="18" charset="0"/>
                <a:sym typeface="Wingdings" pitchFamily="2" charset="2"/>
              </a:rPr>
              <a:t> morte)</a:t>
            </a:r>
            <a:endParaRPr lang="pt-BR" sz="2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742950" indent="-742950">
              <a:lnSpc>
                <a:spcPct val="170000"/>
              </a:lnSpc>
              <a:buAutoNum type="arabicPeriod"/>
            </a:pPr>
            <a:endParaRPr lang="pt-BR" sz="4000" b="1"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7D0522E8-DB73-494B-BB2D-00B53E4AAE86}"/>
              </a:ext>
            </a:extLst>
          </p:cNvPr>
          <p:cNvSpPr>
            <a:spLocks noGrp="1"/>
          </p:cNvSpPr>
          <p:nvPr>
            <p:ph type="sldNum" sz="quarter" idx="12"/>
          </p:nvPr>
        </p:nvSpPr>
        <p:spPr/>
        <p:txBody>
          <a:bodyPr/>
          <a:lstStyle/>
          <a:p>
            <a:fld id="{61F70E78-D1BD-F542-A811-DDB02E846DF3}" type="slidenum">
              <a:rPr lang="pt-BR" smtClean="0"/>
              <a:t>23</a:t>
            </a:fld>
            <a:endParaRPr lang="pt-BR"/>
          </a:p>
        </p:txBody>
      </p:sp>
    </p:spTree>
    <p:extLst>
      <p:ext uri="{BB962C8B-B14F-4D97-AF65-F5344CB8AC3E}">
        <p14:creationId xmlns:p14="http://schemas.microsoft.com/office/powerpoint/2010/main" val="544812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DE5BB-1F84-D94D-A92D-A40939506BD3}"/>
              </a:ext>
            </a:extLst>
          </p:cNvPr>
          <p:cNvSpPr>
            <a:spLocks noGrp="1"/>
          </p:cNvSpPr>
          <p:nvPr>
            <p:ph type="title"/>
          </p:nvPr>
        </p:nvSpPr>
        <p:spPr/>
        <p:txBody>
          <a:bodyPr>
            <a:normAutofit fontScale="90000"/>
          </a:bodyPr>
          <a:lstStyle/>
          <a:p>
            <a:pPr algn="ctr"/>
            <a:b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br>
            <a:r>
              <a:rPr lang="pt-BR" sz="2700" b="1" dirty="0">
                <a:effectLst/>
                <a:latin typeface="Times New Roman" panose="02020603050405020304" pitchFamily="18" charset="0"/>
                <a:ea typeface="MS Mincho" panose="02020609040205080304" pitchFamily="49" charset="-128"/>
                <a:cs typeface="Times New Roman" panose="02020603050405020304" pitchFamily="18" charset="0"/>
              </a:rPr>
              <a:t>5. Método</a:t>
            </a:r>
            <a:br>
              <a:rPr lang="pt-BR" sz="2700" b="1" dirty="0">
                <a:effectLst/>
                <a:latin typeface="Times New Roman" panose="02020603050405020304" pitchFamily="18" charset="0"/>
                <a:ea typeface="MS Mincho" panose="02020609040205080304" pitchFamily="49" charset="-128"/>
                <a:cs typeface="Times New Roman" panose="02020603050405020304" pitchFamily="18" charset="0"/>
              </a:rPr>
            </a:br>
            <a:r>
              <a:rPr lang="pt-BR" sz="2700" b="1" dirty="0">
                <a:effectLst/>
                <a:latin typeface="Times New Roman" panose="02020603050405020304" pitchFamily="18" charset="0"/>
                <a:ea typeface="MS Mincho" panose="02020609040205080304" pitchFamily="49" charset="-128"/>
                <a:cs typeface="Times New Roman" panose="02020603050405020304" pitchFamily="18" charset="0"/>
              </a:rPr>
              <a:t>&amp;</a:t>
            </a:r>
            <a:br>
              <a:rPr lang="pt-BR" sz="2700" b="1" dirty="0">
                <a:effectLst/>
                <a:latin typeface="Times New Roman" panose="02020603050405020304" pitchFamily="18" charset="0"/>
                <a:ea typeface="MS Mincho" panose="02020609040205080304" pitchFamily="49" charset="-128"/>
                <a:cs typeface="Times New Roman" panose="02020603050405020304" pitchFamily="18" charset="0"/>
              </a:rPr>
            </a:br>
            <a:r>
              <a:rPr lang="pt-BR" sz="2700" b="1" dirty="0">
                <a:effectLst/>
                <a:latin typeface="Times New Roman" panose="02020603050405020304" pitchFamily="18" charset="0"/>
                <a:ea typeface="MS Mincho" panose="02020609040205080304" pitchFamily="49" charset="-128"/>
                <a:cs typeface="Times New Roman" panose="02020603050405020304" pitchFamily="18" charset="0"/>
              </a:rPr>
              <a:t>6. Validade Heurística </a:t>
            </a:r>
            <a:r>
              <a:rPr lang="pt-BR" sz="3600" b="1" dirty="0">
                <a:effectLst/>
                <a:latin typeface="Times New Roman" panose="02020603050405020304" pitchFamily="18" charset="0"/>
                <a:ea typeface="MS Mincho" panose="02020609040205080304" pitchFamily="49" charset="-128"/>
                <a:cs typeface="Times New Roman" panose="02020603050405020304" pitchFamily="18" charset="0"/>
              </a:rPr>
              <a:t>	</a:t>
            </a:r>
            <a:br>
              <a:rPr lang="pt-BR" sz="4400" dirty="0">
                <a:effectLst/>
                <a:latin typeface="Cambria" panose="02040503050406030204" pitchFamily="18" charset="0"/>
                <a:ea typeface="MS Mincho" panose="02020609040205080304" pitchFamily="49" charset="-128"/>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7E6B2600-38C5-1648-B68C-64FB23EDD2F0}"/>
              </a:ext>
            </a:extLst>
          </p:cNvPr>
          <p:cNvSpPr>
            <a:spLocks noGrp="1"/>
          </p:cNvSpPr>
          <p:nvPr>
            <p:ph idx="1"/>
          </p:nvPr>
        </p:nvSpPr>
        <p:spPr/>
        <p:txBody>
          <a:bodyPr>
            <a:normAutofit fontScale="92500"/>
          </a:bodyPr>
          <a:lstStyle/>
          <a:p>
            <a:pPr marL="0" indent="0">
              <a:lnSpc>
                <a:spcPct val="170000"/>
              </a:lnSpc>
              <a:buNone/>
            </a:pPr>
            <a:r>
              <a:rPr lang="pt-BR" b="1" dirty="0">
                <a:effectLst/>
                <a:latin typeface="Times New Roman" panose="02020603050405020304" pitchFamily="18" charset="0"/>
                <a:ea typeface="MS Mincho" panose="02020609040205080304" pitchFamily="49" charset="-128"/>
                <a:cs typeface="Times New Roman" panose="02020603050405020304" pitchFamily="18" charset="0"/>
              </a:rPr>
              <a:t>5. Método utilizado para pesquisar e, depois,  organizar sistematicamente os dados observados e apresentá-los descritivamente</a:t>
            </a:r>
          </a:p>
          <a:p>
            <a:pPr lvl="3">
              <a:lnSpc>
                <a:spcPct val="170000"/>
              </a:lnSpc>
            </a:pPr>
            <a:r>
              <a:rPr lang="pt-BR" sz="2800" dirty="0">
                <a:effectLst/>
                <a:latin typeface="Times New Roman" panose="02020603050405020304" pitchFamily="18" charset="0"/>
                <a:ea typeface="MS Mincho" panose="02020609040205080304" pitchFamily="49" charset="-128"/>
                <a:cs typeface="Times New Roman" panose="02020603050405020304" pitchFamily="18" charset="0"/>
              </a:rPr>
              <a:t>Observação clínica (subjetiva) de base psicanalítica</a:t>
            </a:r>
            <a:endParaRPr lang="pt-BR"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nSpc>
                <a:spcPct val="170000"/>
              </a:lnSpc>
              <a:buNone/>
            </a:pPr>
            <a:r>
              <a:rPr lang="pt-BR" b="1" dirty="0">
                <a:latin typeface="Times New Roman" panose="02020603050405020304" pitchFamily="18" charset="0"/>
                <a:ea typeface="MS Mincho" panose="02020609040205080304" pitchFamily="49" charset="-128"/>
                <a:cs typeface="Times New Roman" panose="02020603050405020304" pitchFamily="18" charset="0"/>
              </a:rPr>
              <a:t>6. </a:t>
            </a:r>
            <a:r>
              <a:rPr lang="pt-BR" b="1" dirty="0">
                <a:effectLst/>
                <a:latin typeface="Times New Roman" panose="02020603050405020304" pitchFamily="18" charset="0"/>
                <a:ea typeface="MS Mincho" panose="02020609040205080304" pitchFamily="49" charset="-128"/>
                <a:cs typeface="Times New Roman" panose="02020603050405020304" pitchFamily="18" charset="0"/>
              </a:rPr>
              <a:t>Utilidade desse tipo de conhecimento:</a:t>
            </a:r>
          </a:p>
          <a:p>
            <a:pPr lvl="3">
              <a:lnSpc>
                <a:spcPct val="170000"/>
              </a:lnSpc>
            </a:pPr>
            <a:r>
              <a:rPr lang="pt-BR" sz="2800" dirty="0">
                <a:effectLst/>
                <a:latin typeface="Times New Roman" panose="02020603050405020304" pitchFamily="18" charset="0"/>
                <a:ea typeface="MS Mincho" panose="02020609040205080304" pitchFamily="49" charset="-128"/>
                <a:cs typeface="Times New Roman" panose="02020603050405020304" pitchFamily="18" charset="0"/>
              </a:rPr>
              <a:t>Psicoterapia, pediatria, pedagogia, assist. social</a:t>
            </a:r>
            <a:r>
              <a:rPr lang="pt-BR" sz="2800" dirty="0">
                <a:latin typeface="Times New Roman" panose="02020603050405020304" pitchFamily="18" charset="0"/>
                <a:ea typeface="MS Mincho" panose="02020609040205080304" pitchFamily="49" charset="-128"/>
                <a:cs typeface="Times New Roman" panose="02020603050405020304" pitchFamily="18" charset="0"/>
              </a:rPr>
              <a:t>, </a:t>
            </a:r>
            <a:r>
              <a:rPr lang="pt-BR" sz="2800" dirty="0">
                <a:effectLst/>
                <a:latin typeface="Times New Roman" panose="02020603050405020304" pitchFamily="18" charset="0"/>
                <a:ea typeface="MS Mincho" panose="02020609040205080304" pitchFamily="49" charset="-128"/>
                <a:cs typeface="Times New Roman" panose="02020603050405020304" pitchFamily="18" charset="0"/>
              </a:rPr>
              <a:t>Prevenção</a:t>
            </a:r>
          </a:p>
          <a:p>
            <a:pPr marL="0" indent="0">
              <a:lnSpc>
                <a:spcPct val="170000"/>
              </a:lnSpc>
              <a:buNone/>
            </a:pPr>
            <a:endParaRPr lang="pt-BR" sz="2800" b="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7D0522E8-DB73-494B-BB2D-00B53E4AAE86}"/>
              </a:ext>
            </a:extLst>
          </p:cNvPr>
          <p:cNvSpPr>
            <a:spLocks noGrp="1"/>
          </p:cNvSpPr>
          <p:nvPr>
            <p:ph type="sldNum" sz="quarter" idx="12"/>
          </p:nvPr>
        </p:nvSpPr>
        <p:spPr/>
        <p:txBody>
          <a:bodyPr/>
          <a:lstStyle/>
          <a:p>
            <a:fld id="{61F70E78-D1BD-F542-A811-DDB02E846DF3}" type="slidenum">
              <a:rPr lang="pt-BR" smtClean="0"/>
              <a:t>24</a:t>
            </a:fld>
            <a:endParaRPr lang="pt-BR"/>
          </a:p>
        </p:txBody>
      </p:sp>
    </p:spTree>
    <p:extLst>
      <p:ext uri="{BB962C8B-B14F-4D97-AF65-F5344CB8AC3E}">
        <p14:creationId xmlns:p14="http://schemas.microsoft.com/office/powerpoint/2010/main" val="3615640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DE5BB-1F84-D94D-A92D-A40939506BD3}"/>
              </a:ext>
            </a:extLst>
          </p:cNvPr>
          <p:cNvSpPr>
            <a:spLocks noGrp="1"/>
          </p:cNvSpPr>
          <p:nvPr>
            <p:ph type="title"/>
          </p:nvPr>
        </p:nvSpPr>
        <p:spPr/>
        <p:txBody>
          <a:bodyPr>
            <a:normAutofit fontScale="90000"/>
          </a:bodyPr>
          <a:lstStyle/>
          <a:p>
            <a:pPr algn="ctr"/>
            <a:b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br>
            <a:b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br>
            <a: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t>A TEORIA DO DESENVOLVIMENTO DA DEPENDÊNCIA, </a:t>
            </a:r>
            <a:b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br>
            <a: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t>TEORIA DO DESENVOLVIMENTO DO SER, </a:t>
            </a:r>
            <a:b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br>
            <a: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t>DO PONTO DE VISA DE WINNICOTT</a:t>
            </a:r>
            <a:br>
              <a:rPr lang="pt-BR" sz="2200" dirty="0">
                <a:effectLst/>
                <a:latin typeface="Cambria" panose="02040503050406030204" pitchFamily="18" charset="0"/>
                <a:ea typeface="MS Mincho" panose="02020609040205080304" pitchFamily="49" charset="-128"/>
                <a:cs typeface="Times New Roman" panose="02020603050405020304" pitchFamily="18" charset="0"/>
              </a:rPr>
            </a:br>
            <a:r>
              <a:rPr lang="pt-BR" sz="2200" b="1" dirty="0">
                <a:latin typeface="Times New Roman" panose="02020603050405020304" pitchFamily="18" charset="0"/>
                <a:ea typeface="MS Mincho" panose="02020609040205080304" pitchFamily="49" charset="-128"/>
                <a:cs typeface="Times New Roman" panose="02020603050405020304" pitchFamily="18" charset="0"/>
              </a:rPr>
              <a:t>	</a:t>
            </a:r>
            <a: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t> 	</a:t>
            </a:r>
            <a:br>
              <a:rPr lang="pt-BR" sz="4400" dirty="0">
                <a:effectLst/>
                <a:latin typeface="Cambria" panose="02040503050406030204" pitchFamily="18" charset="0"/>
                <a:ea typeface="MS Mincho" panose="02020609040205080304" pitchFamily="49" charset="-128"/>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7E6B2600-38C5-1648-B68C-64FB23EDD2F0}"/>
              </a:ext>
            </a:extLst>
          </p:cNvPr>
          <p:cNvSpPr>
            <a:spLocks noGrp="1"/>
          </p:cNvSpPr>
          <p:nvPr>
            <p:ph idx="1"/>
          </p:nvPr>
        </p:nvSpPr>
        <p:spPr/>
        <p:txBody>
          <a:bodyPr>
            <a:normAutofit fontScale="92500" lnSpcReduction="20000"/>
          </a:bodyPr>
          <a:lstStyle/>
          <a:p>
            <a:pPr marL="0" indent="0">
              <a:lnSpc>
                <a:spcPct val="120000"/>
              </a:lnSpc>
              <a:buNone/>
            </a:pPr>
            <a:r>
              <a:rPr lang="pt-BR" sz="1200" b="1" dirty="0">
                <a:effectLst/>
                <a:latin typeface="Times New Roman" panose="02020603050405020304" pitchFamily="18" charset="0"/>
                <a:ea typeface="MS Mincho" panose="02020609040205080304" pitchFamily="49" charset="-128"/>
                <a:cs typeface="Times New Roman" panose="02020603050405020304" pitchFamily="18" charset="0"/>
              </a:rPr>
              <a:t>1. O problema empírico básico, como ponto de partida 	</a:t>
            </a:r>
            <a:r>
              <a:rPr lang="pt-BR" sz="12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Adoecimento psíquico de bebês, Psicóticos, </a:t>
            </a:r>
            <a:r>
              <a:rPr lang="pt-BR" sz="1200" b="1" i="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Borderlines</a:t>
            </a:r>
            <a:r>
              <a:rPr lang="pt-BR" sz="1200" b="1" i="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 , </a:t>
            </a:r>
            <a:r>
              <a:rPr lang="pt-BR" sz="12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Atitudes antissociais  </a:t>
            </a:r>
            <a:endParaRPr lang="pt-BR" sz="1200" b="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marL="0" indent="0">
              <a:lnSpc>
                <a:spcPct val="120000"/>
              </a:lnSpc>
              <a:buNone/>
            </a:pPr>
            <a:r>
              <a:rPr lang="pt-BR" sz="1200" b="1" dirty="0">
                <a:effectLst/>
                <a:latin typeface="Times New Roman" panose="02020603050405020304" pitchFamily="18" charset="0"/>
                <a:ea typeface="MS Mincho" panose="02020609040205080304" pitchFamily="49" charset="-128"/>
                <a:cs typeface="Times New Roman" panose="02020603050405020304" pitchFamily="18" charset="0"/>
              </a:rPr>
              <a:t>2. Do problema singular ao problema universal 		</a:t>
            </a:r>
            <a:r>
              <a:rPr lang="pt-BR" sz="12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Teoria da dependência </a:t>
            </a:r>
            <a:r>
              <a:rPr lang="pt-BR" sz="12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 </a:t>
            </a:r>
            <a:r>
              <a:rPr lang="pt-BR" sz="12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Teoria do desenvolvimento do Ser</a:t>
            </a:r>
            <a:endParaRPr lang="pt-BR" sz="12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endParaRPr>
          </a:p>
          <a:p>
            <a:pPr marL="0" indent="0">
              <a:lnSpc>
                <a:spcPct val="120000"/>
              </a:lnSpc>
              <a:buNone/>
            </a:pPr>
            <a:r>
              <a:rPr lang="pt-BR" sz="1400" b="1" dirty="0">
                <a:effectLst/>
                <a:latin typeface="Times New Roman" panose="02020603050405020304" pitchFamily="18" charset="0"/>
                <a:ea typeface="MS Mincho" panose="02020609040205080304" pitchFamily="49" charset="-128"/>
                <a:cs typeface="Times New Roman" panose="02020603050405020304" pitchFamily="18" charset="0"/>
              </a:rPr>
              <a:t> 3. Fundamentos operativos na construção </a:t>
            </a:r>
          </a:p>
          <a:p>
            <a:pPr marL="0" indent="0">
              <a:lnSpc>
                <a:spcPct val="120000"/>
              </a:lnSpc>
              <a:buNone/>
            </a:pPr>
            <a:r>
              <a:rPr lang="pt-BR" sz="1400" b="1" dirty="0">
                <a:effectLst/>
                <a:latin typeface="Times New Roman" panose="02020603050405020304" pitchFamily="18" charset="0"/>
                <a:ea typeface="MS Mincho" panose="02020609040205080304" pitchFamily="49" charset="-128"/>
                <a:cs typeface="Times New Roman" panose="02020603050405020304" pitchFamily="18" charset="0"/>
              </a:rPr>
              <a:t>da teoria  do desenvolvimento dos modos de ser do self</a:t>
            </a:r>
            <a:endParaRPr lang="pt-BR" sz="14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lnSpc>
                <a:spcPct val="120000"/>
              </a:lnSpc>
              <a:buNone/>
            </a:pPr>
            <a:r>
              <a:rPr lang="pt-BR" sz="1400" b="1" dirty="0">
                <a:latin typeface="Cambria" panose="02040503050406030204" pitchFamily="18" charset="0"/>
                <a:ea typeface="MS Mincho" panose="02020609040205080304" pitchFamily="49" charset="-128"/>
                <a:cs typeface="Times New Roman" panose="02020603050405020304" pitchFamily="18" charset="0"/>
              </a:rPr>
              <a:t>	</a:t>
            </a:r>
            <a:r>
              <a:rPr lang="pt-BR" sz="1400" b="1" dirty="0">
                <a:latin typeface="Times New Roman" panose="02020603050405020304" pitchFamily="18" charset="0"/>
                <a:ea typeface="MS Mincho" panose="02020609040205080304" pitchFamily="49" charset="-128"/>
                <a:cs typeface="Times New Roman" panose="02020603050405020304" pitchFamily="18" charset="0"/>
              </a:rPr>
              <a:t>Ontologia: 			</a:t>
            </a:r>
            <a:r>
              <a:rPr lang="pt-BR" sz="14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Necessidade de ser </a:t>
            </a:r>
            <a:r>
              <a:rPr lang="pt-BR" sz="14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 </a:t>
            </a:r>
            <a:r>
              <a:rPr lang="pt-BR" sz="14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Tendência inata à integração </a:t>
            </a:r>
            <a:r>
              <a:rPr lang="pt-BR" sz="14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 </a:t>
            </a:r>
            <a:r>
              <a:rPr lang="pt-BR" sz="14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Impulso Amoroso Primitivo </a:t>
            </a:r>
            <a:r>
              <a:rPr lang="pt-BR" sz="14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a:t>
            </a:r>
          </a:p>
          <a:p>
            <a:pPr marL="0" indent="0">
              <a:lnSpc>
                <a:spcPct val="120000"/>
              </a:lnSpc>
              <a:buNone/>
            </a:pPr>
            <a:r>
              <a:rPr lang="pt-BR" sz="14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				</a:t>
            </a:r>
            <a:r>
              <a:rPr lang="pt-BR" sz="14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Elaboração Imaginativa</a:t>
            </a:r>
          </a:p>
          <a:p>
            <a:pPr marL="0" indent="0">
              <a:lnSpc>
                <a:spcPct val="120000"/>
              </a:lnSpc>
              <a:buNone/>
            </a:pPr>
            <a:r>
              <a:rPr lang="pt-BR" sz="1400" b="1" dirty="0">
                <a:latin typeface="Times New Roman" panose="02020603050405020304" pitchFamily="18" charset="0"/>
                <a:ea typeface="MS Mincho" panose="02020609040205080304" pitchFamily="49" charset="-128"/>
                <a:cs typeface="Times New Roman" panose="02020603050405020304" pitchFamily="18" charset="0"/>
              </a:rPr>
              <a:t>	Variáveis operativas: 		</a:t>
            </a:r>
            <a:r>
              <a:rPr lang="pt-BR" sz="14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semântica de </a:t>
            </a:r>
            <a:r>
              <a:rPr lang="pt-BR" sz="14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Winnicott</a:t>
            </a:r>
            <a:r>
              <a:rPr lang="pt-BR" sz="14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a:t>
            </a:r>
            <a:r>
              <a:rPr lang="pt-BR" sz="1400" b="1" i="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a:t>
            </a:r>
            <a:endParaRPr lang="pt-BR" sz="14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endParaRPr>
          </a:p>
          <a:p>
            <a:pPr marL="0" indent="0" algn="just">
              <a:lnSpc>
                <a:spcPct val="120000"/>
              </a:lnSpc>
              <a:buNone/>
            </a:pPr>
            <a:r>
              <a:rPr lang="pt-BR" sz="1400" b="1" dirty="0">
                <a:effectLst/>
                <a:latin typeface="Times New Roman" panose="02020603050405020304" pitchFamily="18" charset="0"/>
                <a:ea typeface="MS Mincho" panose="02020609040205080304" pitchFamily="49" charset="-128"/>
                <a:cs typeface="Times New Roman" panose="02020603050405020304" pitchFamily="18" charset="0"/>
              </a:rPr>
              <a:t> 4. Fases e dinâmicas do processo 		</a:t>
            </a:r>
            <a:r>
              <a:rPr lang="pt-BR" sz="14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1. Dependência Absoluta (0 – 4º mês); 2. Dependência Relativa (4º mês – 1,5 ano);</a:t>
            </a:r>
            <a:endParaRPr lang="pt-BR" sz="14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gn="just">
              <a:lnSpc>
                <a:spcPct val="120000"/>
              </a:lnSpc>
              <a:buNone/>
            </a:pPr>
            <a:r>
              <a:rPr lang="pt-BR" sz="1400" b="1" dirty="0">
                <a:effectLst/>
                <a:latin typeface="Times New Roman" panose="02020603050405020304" pitchFamily="18" charset="0"/>
                <a:ea typeface="MS Mincho" panose="02020609040205080304" pitchFamily="49" charset="-128"/>
                <a:cs typeface="Times New Roman" panose="02020603050405020304" pitchFamily="18" charset="0"/>
              </a:rPr>
              <a:t>de desenvolvimento do apego		</a:t>
            </a:r>
            <a:r>
              <a:rPr lang="pt-BR" sz="14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3. Rumo à independência (1,5b anos </a:t>
            </a:r>
            <a:r>
              <a:rPr lang="pt-BR" sz="14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sym typeface="Wingdings" pitchFamily="2" charset="2"/>
              </a:rPr>
              <a:t>morte) </a:t>
            </a:r>
            <a:endParaRPr lang="pt-BR" sz="14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gn="just">
              <a:lnSpc>
                <a:spcPct val="120000"/>
              </a:lnSpc>
              <a:buNone/>
            </a:pPr>
            <a:r>
              <a:rPr lang="pt-BR" sz="1400" b="1" dirty="0">
                <a:effectLst/>
                <a:latin typeface="Times New Roman" panose="02020603050405020304" pitchFamily="18" charset="0"/>
                <a:ea typeface="MS Mincho" panose="02020609040205080304" pitchFamily="49" charset="-128"/>
                <a:cs typeface="Times New Roman" panose="02020603050405020304" pitchFamily="18" charset="0"/>
              </a:rPr>
              <a:t>5. Método utilizado para pesquisar e, depois,  		</a:t>
            </a:r>
          </a:p>
          <a:p>
            <a:pPr marL="0" indent="0" algn="just">
              <a:lnSpc>
                <a:spcPct val="120000"/>
              </a:lnSpc>
              <a:buNone/>
            </a:pPr>
            <a:r>
              <a:rPr lang="pt-BR" sz="1400" b="1" dirty="0">
                <a:effectLst/>
                <a:latin typeface="Times New Roman" panose="02020603050405020304" pitchFamily="18" charset="0"/>
                <a:ea typeface="MS Mincho" panose="02020609040205080304" pitchFamily="49" charset="-128"/>
                <a:cs typeface="Times New Roman" panose="02020603050405020304" pitchFamily="18" charset="0"/>
              </a:rPr>
              <a:t>organizar sistematicamente os dados observados 	</a:t>
            </a:r>
            <a:r>
              <a:rPr lang="pt-BR" sz="14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Observação clínica de base psicanalítica </a:t>
            </a:r>
            <a:endParaRPr lang="pt-BR" sz="14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gn="just">
              <a:lnSpc>
                <a:spcPct val="120000"/>
              </a:lnSpc>
              <a:buNone/>
            </a:pPr>
            <a:r>
              <a:rPr lang="pt-BR" sz="1400" b="1" dirty="0">
                <a:effectLst/>
                <a:latin typeface="Times New Roman" panose="02020603050405020304" pitchFamily="18" charset="0"/>
                <a:ea typeface="MS Mincho" panose="02020609040205080304" pitchFamily="49" charset="-128"/>
                <a:cs typeface="Times New Roman" panose="02020603050405020304" pitchFamily="18" charset="0"/>
              </a:rPr>
              <a:t>e apresentá-los descritivamente: </a:t>
            </a:r>
          </a:p>
          <a:p>
            <a:pPr marL="0" indent="0">
              <a:lnSpc>
                <a:spcPct val="120000"/>
              </a:lnSpc>
              <a:buNone/>
            </a:pPr>
            <a:r>
              <a:rPr lang="pt-BR" sz="1400" b="1" dirty="0">
                <a:effectLst/>
                <a:latin typeface="Times New Roman" panose="02020603050405020304" pitchFamily="18" charset="0"/>
                <a:ea typeface="MS Mincho" panose="02020609040205080304" pitchFamily="49" charset="-128"/>
                <a:cs typeface="Times New Roman" panose="02020603050405020304" pitchFamily="18" charset="0"/>
              </a:rPr>
              <a:t>6. Utilidade desse tipo de conhecimento: 	</a:t>
            </a:r>
            <a:r>
              <a:rPr lang="pt-BR" sz="14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Psicoterapia, pediatria, pedagogia, assist. social</a:t>
            </a:r>
            <a:r>
              <a:rPr lang="pt-BR" sz="14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 </a:t>
            </a:r>
            <a:r>
              <a:rPr lang="pt-BR" sz="14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Prevenção </a:t>
            </a:r>
            <a:endParaRPr lang="pt-BR" sz="1400" b="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7D0522E8-DB73-494B-BB2D-00B53E4AAE86}"/>
              </a:ext>
            </a:extLst>
          </p:cNvPr>
          <p:cNvSpPr>
            <a:spLocks noGrp="1"/>
          </p:cNvSpPr>
          <p:nvPr>
            <p:ph type="sldNum" sz="quarter" idx="12"/>
          </p:nvPr>
        </p:nvSpPr>
        <p:spPr/>
        <p:txBody>
          <a:bodyPr/>
          <a:lstStyle/>
          <a:p>
            <a:fld id="{61F70E78-D1BD-F542-A811-DDB02E846DF3}" type="slidenum">
              <a:rPr lang="pt-BR" smtClean="0"/>
              <a:t>25</a:t>
            </a:fld>
            <a:endParaRPr lang="pt-BR"/>
          </a:p>
        </p:txBody>
      </p:sp>
    </p:spTree>
    <p:extLst>
      <p:ext uri="{BB962C8B-B14F-4D97-AF65-F5344CB8AC3E}">
        <p14:creationId xmlns:p14="http://schemas.microsoft.com/office/powerpoint/2010/main" val="14776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FF6BE0-2E42-9D4D-95E4-661506E653B4}"/>
              </a:ext>
            </a:extLst>
          </p:cNvPr>
          <p:cNvSpPr>
            <a:spLocks noGrp="1"/>
          </p:cNvSpPr>
          <p:nvPr>
            <p:ph type="title"/>
          </p:nvPr>
        </p:nvSpPr>
        <p:spPr/>
        <p:txBody>
          <a:bodyPr>
            <a:normAutofit/>
          </a:bodyPr>
          <a:lstStyle/>
          <a:p>
            <a:pPr algn="ctr"/>
            <a:r>
              <a:rPr lang="pt-BR" sz="2800" b="1" dirty="0">
                <a:latin typeface="Times New Roman" panose="02020603050405020304" pitchFamily="18" charset="0"/>
                <a:cs typeface="Times New Roman" panose="02020603050405020304" pitchFamily="18" charset="0"/>
              </a:rPr>
              <a:t> Figurações do processo de desenvolvimento </a:t>
            </a:r>
            <a:r>
              <a:rPr lang="pt-BR" sz="2800" b="1" dirty="0" err="1">
                <a:latin typeface="Times New Roman" panose="02020603050405020304" pitchFamily="18" charset="0"/>
                <a:cs typeface="Times New Roman" panose="02020603050405020304" pitchFamily="18" charset="0"/>
              </a:rPr>
              <a:t>socioemocional</a:t>
            </a:r>
            <a:r>
              <a:rPr lang="pt-BR" sz="2800" b="1" dirty="0">
                <a:latin typeface="Times New Roman" panose="02020603050405020304" pitchFamily="18" charset="0"/>
                <a:cs typeface="Times New Roman" panose="02020603050405020304" pitchFamily="18" charset="0"/>
              </a:rPr>
              <a:t> do ponto de vista da Teoria do Desenvolvimento do SER </a:t>
            </a:r>
          </a:p>
        </p:txBody>
      </p:sp>
      <p:sp>
        <p:nvSpPr>
          <p:cNvPr id="3" name="Espaço Reservado para Conteúdo 2">
            <a:extLst>
              <a:ext uri="{FF2B5EF4-FFF2-40B4-BE49-F238E27FC236}">
                <a16:creationId xmlns:a16="http://schemas.microsoft.com/office/drawing/2014/main" id="{9B5DD6AE-737B-AB44-B2C6-5D79C5C60C6A}"/>
              </a:ext>
            </a:extLst>
          </p:cNvPr>
          <p:cNvSpPr>
            <a:spLocks noGrp="1"/>
          </p:cNvSpPr>
          <p:nvPr>
            <p:ph idx="1"/>
          </p:nvPr>
        </p:nvSpPr>
        <p:spPr/>
        <p:txBody>
          <a:bodyPr/>
          <a:lstStyle/>
          <a:p>
            <a:endParaRPr lang="pt-BR" dirty="0">
              <a:latin typeface="Times New Roman" panose="02020603050405020304" pitchFamily="18" charset="0"/>
              <a:cs typeface="Times New Roman" panose="02020603050405020304" pitchFamily="18" charset="0"/>
            </a:endParaRPr>
          </a:p>
          <a:p>
            <a:r>
              <a:rPr lang="pt-BR" dirty="0">
                <a:latin typeface="Times New Roman" panose="02020603050405020304" pitchFamily="18" charset="0"/>
                <a:cs typeface="Times New Roman" panose="02020603050405020304" pitchFamily="18" charset="0"/>
              </a:rPr>
              <a:t>Prancha 1 – Mundo Humano Pré-Existente</a:t>
            </a:r>
          </a:p>
          <a:p>
            <a:r>
              <a:rPr lang="pt-BR" dirty="0">
                <a:latin typeface="Times New Roman" panose="02020603050405020304" pitchFamily="18" charset="0"/>
                <a:cs typeface="Times New Roman" panose="02020603050405020304" pitchFamily="18" charset="0"/>
              </a:rPr>
              <a:t>Prancha 2 – Vida </a:t>
            </a:r>
            <a:r>
              <a:rPr lang="pt-BR" dirty="0" err="1">
                <a:latin typeface="Times New Roman" panose="02020603050405020304" pitchFamily="18" charset="0"/>
                <a:cs typeface="Times New Roman" panose="02020603050405020304" pitchFamily="18" charset="0"/>
              </a:rPr>
              <a:t>Intra-uterina</a:t>
            </a:r>
            <a:endParaRPr lang="pt-BR" dirty="0">
              <a:latin typeface="Times New Roman" panose="02020603050405020304" pitchFamily="18" charset="0"/>
              <a:cs typeface="Times New Roman" panose="02020603050405020304" pitchFamily="18" charset="0"/>
            </a:endParaRPr>
          </a:p>
          <a:p>
            <a:r>
              <a:rPr lang="pt-BR" dirty="0">
                <a:latin typeface="Times New Roman" panose="02020603050405020304" pitchFamily="18" charset="0"/>
                <a:cs typeface="Times New Roman" panose="02020603050405020304" pitchFamily="18" charset="0"/>
              </a:rPr>
              <a:t>Prancha 3 – Fase da Dependência Absoluta</a:t>
            </a:r>
          </a:p>
          <a:p>
            <a:r>
              <a:rPr lang="pt-BR" dirty="0">
                <a:latin typeface="Times New Roman" panose="02020603050405020304" pitchFamily="18" charset="0"/>
                <a:cs typeface="Times New Roman" panose="02020603050405020304" pitchFamily="18" charset="0"/>
              </a:rPr>
              <a:t>Prancha 4 – Fase da Dependência Relativa</a:t>
            </a:r>
          </a:p>
          <a:p>
            <a:r>
              <a:rPr lang="pt-BR" dirty="0">
                <a:latin typeface="Times New Roman" panose="02020603050405020304" pitchFamily="18" charset="0"/>
                <a:cs typeface="Times New Roman" panose="02020603050405020304" pitchFamily="18" charset="0"/>
              </a:rPr>
              <a:t>Prancha 5 – Fase da Independência Relativa Infantil</a:t>
            </a:r>
          </a:p>
          <a:p>
            <a:r>
              <a:rPr lang="pt-BR" dirty="0">
                <a:latin typeface="Times New Roman" panose="02020603050405020304" pitchFamily="18" charset="0"/>
                <a:cs typeface="Times New Roman" panose="02020603050405020304" pitchFamily="18" charset="0"/>
              </a:rPr>
              <a:t>Prancha 6 – Fase da Independência Relativa adulta</a:t>
            </a:r>
          </a:p>
          <a:p>
            <a:endParaRPr lang="pt-BR" dirty="0"/>
          </a:p>
        </p:txBody>
      </p:sp>
      <p:sp>
        <p:nvSpPr>
          <p:cNvPr id="4" name="Espaço Reservado para Número de Slide 3">
            <a:extLst>
              <a:ext uri="{FF2B5EF4-FFF2-40B4-BE49-F238E27FC236}">
                <a16:creationId xmlns:a16="http://schemas.microsoft.com/office/drawing/2014/main" id="{B70358D8-48F4-364D-B2F6-8434D9EB6AF3}"/>
              </a:ext>
            </a:extLst>
          </p:cNvPr>
          <p:cNvSpPr>
            <a:spLocks noGrp="1"/>
          </p:cNvSpPr>
          <p:nvPr>
            <p:ph type="sldNum" sz="quarter" idx="12"/>
          </p:nvPr>
        </p:nvSpPr>
        <p:spPr/>
        <p:txBody>
          <a:bodyPr/>
          <a:lstStyle/>
          <a:p>
            <a:fld id="{61F70E78-D1BD-F542-A811-DDB02E846DF3}" type="slidenum">
              <a:rPr lang="pt-BR" smtClean="0"/>
              <a:t>26</a:t>
            </a:fld>
            <a:endParaRPr lang="pt-BR"/>
          </a:p>
        </p:txBody>
      </p:sp>
      <p:pic>
        <p:nvPicPr>
          <p:cNvPr id="8" name="Imagem 7" descr="Foto em preto e branco de homem na tela&#10;&#10;Descrição gerada automaticamente com confiança média">
            <a:extLst>
              <a:ext uri="{FF2B5EF4-FFF2-40B4-BE49-F238E27FC236}">
                <a16:creationId xmlns:a16="http://schemas.microsoft.com/office/drawing/2014/main" id="{B2E29AEB-7FD2-EA45-A3E6-ECBC12041865}"/>
              </a:ext>
            </a:extLst>
          </p:cNvPr>
          <p:cNvPicPr>
            <a:picLocks noChangeAspect="1"/>
          </p:cNvPicPr>
          <p:nvPr/>
        </p:nvPicPr>
        <p:blipFill>
          <a:blip r:embed="rId2"/>
          <a:stretch>
            <a:fillRect/>
          </a:stretch>
        </p:blipFill>
        <p:spPr>
          <a:xfrm>
            <a:off x="8796338" y="1870075"/>
            <a:ext cx="2922621" cy="3849688"/>
          </a:xfrm>
          <a:prstGeom prst="rect">
            <a:avLst/>
          </a:prstGeom>
        </p:spPr>
      </p:pic>
    </p:spTree>
    <p:extLst>
      <p:ext uri="{BB962C8B-B14F-4D97-AF65-F5344CB8AC3E}">
        <p14:creationId xmlns:p14="http://schemas.microsoft.com/office/powerpoint/2010/main" val="1609420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pt-BR" sz="2400" b="1" dirty="0">
                <a:solidFill>
                  <a:srgbClr val="000000"/>
                </a:solidFill>
                <a:latin typeface="Times New Roman" panose="02020603050405020304" pitchFamily="18" charset="0"/>
                <a:cs typeface="Times New Roman" panose="02020603050405020304" pitchFamily="18" charset="0"/>
              </a:rPr>
              <a:t>Prancha 1, </a:t>
            </a:r>
            <a:r>
              <a:rPr lang="pt-BR" sz="2400" b="1" i="1" dirty="0">
                <a:solidFill>
                  <a:srgbClr val="000000"/>
                </a:solidFill>
                <a:latin typeface="Times New Roman" panose="02020603050405020304" pitchFamily="18" charset="0"/>
                <a:cs typeface="Times New Roman" panose="02020603050405020304" pitchFamily="18" charset="0"/>
              </a:rPr>
              <a:t>Mundo Humano Pré-Existente</a:t>
            </a:r>
            <a:br>
              <a:rPr lang="en-US" sz="2800" b="1" dirty="0"/>
            </a:br>
            <a:endParaRPr lang="en-US" sz="2800" b="1" dirty="0"/>
          </a:p>
        </p:txBody>
      </p:sp>
      <p:sp>
        <p:nvSpPr>
          <p:cNvPr id="3" name="Content Placeholder 2"/>
          <p:cNvSpPr>
            <a:spLocks noGrp="1"/>
          </p:cNvSpPr>
          <p:nvPr>
            <p:ph idx="1"/>
          </p:nvPr>
        </p:nvSpPr>
        <p:spPr/>
        <p:txBody>
          <a:bodyPr>
            <a:normAutofit fontScale="85000" lnSpcReduction="20000"/>
          </a:bodyPr>
          <a:lstStyle/>
          <a:p>
            <a:pPr marL="0" indent="0" algn="just">
              <a:lnSpc>
                <a:spcPct val="150000"/>
              </a:lnSpc>
              <a:buNone/>
            </a:pPr>
            <a:r>
              <a:rPr lang="pt-BR" sz="3400" dirty="0">
                <a:solidFill>
                  <a:srgbClr val="000000"/>
                </a:solidFill>
                <a:latin typeface="Times New Roman" panose="02020603050405020304" pitchFamily="18" charset="0"/>
                <a:cs typeface="Times New Roman" panose="02020603050405020304" pitchFamily="18" charset="0"/>
              </a:rPr>
              <a:t>Na apresentação dessa visão de conjunto, inicio com uma prancha dedicada à análise da ontologia proposta por </a:t>
            </a:r>
            <a:r>
              <a:rPr lang="pt-BR" sz="3400" dirty="0" err="1">
                <a:solidFill>
                  <a:srgbClr val="000000"/>
                </a:solidFill>
                <a:latin typeface="Times New Roman" panose="02020603050405020304" pitchFamily="18" charset="0"/>
                <a:cs typeface="Times New Roman" panose="02020603050405020304" pitchFamily="18" charset="0"/>
              </a:rPr>
              <a:t>Winnicott</a:t>
            </a:r>
            <a:r>
              <a:rPr lang="pt-BR" sz="3400" dirty="0">
                <a:solidFill>
                  <a:srgbClr val="000000"/>
                </a:solidFill>
                <a:latin typeface="Times New Roman" panose="02020603050405020304" pitchFamily="18" charset="0"/>
                <a:cs typeface="Times New Roman" panose="02020603050405020304" pitchFamily="18" charset="0"/>
              </a:rPr>
              <a:t>, analisando, na Prancha 1, o que poderíamos denominar como sendo um </a:t>
            </a:r>
            <a:r>
              <a:rPr lang="pt-BR" sz="3400" i="1" dirty="0">
                <a:solidFill>
                  <a:srgbClr val="000000"/>
                </a:solidFill>
                <a:latin typeface="Times New Roman" panose="02020603050405020304" pitchFamily="18" charset="0"/>
                <a:cs typeface="Times New Roman" panose="02020603050405020304" pitchFamily="18" charset="0"/>
              </a:rPr>
              <a:t>Mundo Humano Pré-Existente</a:t>
            </a:r>
            <a:r>
              <a:rPr lang="pt-BR" sz="3400" dirty="0">
                <a:solidFill>
                  <a:srgbClr val="000000"/>
                </a:solidFill>
                <a:latin typeface="Times New Roman" panose="02020603050405020304" pitchFamily="18" charset="0"/>
                <a:cs typeface="Times New Roman" panose="02020603050405020304" pitchFamily="18" charset="0"/>
              </a:rPr>
              <a:t>; que parece ter grande proximidade com a preocupação e o lugar dado pelos existencialistas modernos – dentre eles , Heidegger –, à questão do ser (ao </a:t>
            </a:r>
            <a:r>
              <a:rPr lang="pt-BR" sz="3400" i="1" dirty="0">
                <a:solidFill>
                  <a:srgbClr val="000000"/>
                </a:solidFill>
                <a:latin typeface="Times New Roman" panose="02020603050405020304" pitchFamily="18" charset="0"/>
                <a:cs typeface="Times New Roman" panose="02020603050405020304" pitchFamily="18" charset="0"/>
              </a:rPr>
              <a:t>Dasein</a:t>
            </a:r>
            <a:r>
              <a:rPr lang="pt-BR" sz="3400" dirty="0">
                <a:solidFill>
                  <a:srgbClr val="000000"/>
                </a:solidFill>
                <a:latin typeface="Times New Roman" panose="02020603050405020304" pitchFamily="18" charset="0"/>
                <a:cs typeface="Times New Roman" panose="02020603050405020304" pitchFamily="18" charset="0"/>
              </a:rPr>
              <a:t> como termo que designa o modo de ser do ser humano).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4CD69DC-4217-E947-A017-A01469E0B7C6}" type="slidenum">
              <a:rPr lang="en-US" smtClean="0"/>
              <a:pPr/>
              <a:t>27</a:t>
            </a:fld>
            <a:endParaRPr lang="en-US"/>
          </a:p>
        </p:txBody>
      </p:sp>
    </p:spTree>
    <p:extLst>
      <p:ext uri="{BB962C8B-B14F-4D97-AF65-F5344CB8AC3E}">
        <p14:creationId xmlns:p14="http://schemas.microsoft.com/office/powerpoint/2010/main" val="1939535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28</a:t>
            </a:fld>
            <a:endParaRPr lang="en-US"/>
          </a:p>
        </p:txBody>
      </p:sp>
      <p:pic>
        <p:nvPicPr>
          <p:cNvPr id="3" name="Picture 2"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
            <a:ext cx="9144000" cy="6464524"/>
          </a:xfrm>
          <a:prstGeom prst="rect">
            <a:avLst/>
          </a:prstGeom>
        </p:spPr>
      </p:pic>
    </p:spTree>
    <p:extLst>
      <p:ext uri="{BB962C8B-B14F-4D97-AF65-F5344CB8AC3E}">
        <p14:creationId xmlns:p14="http://schemas.microsoft.com/office/powerpoint/2010/main" val="4125491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err="1"/>
              <a:t>Organização</a:t>
            </a:r>
            <a:r>
              <a:rPr lang="en-US" sz="2800" b="1" dirty="0"/>
              <a:t> das </a:t>
            </a:r>
            <a:r>
              <a:rPr lang="en-US" sz="2800" b="1" dirty="0" err="1"/>
              <a:t>outras</a:t>
            </a:r>
            <a:r>
              <a:rPr lang="en-US" sz="2800" b="1" dirty="0"/>
              <a:t> </a:t>
            </a:r>
            <a:r>
              <a:rPr lang="en-US" sz="2800" b="1" dirty="0" err="1"/>
              <a:t>pranchas</a:t>
            </a:r>
            <a:r>
              <a:rPr lang="en-US" sz="2800" b="1" dirty="0"/>
              <a:t> </a:t>
            </a:r>
            <a:r>
              <a:rPr lang="en-US" sz="2800" b="1" dirty="0" err="1"/>
              <a:t>ou</a:t>
            </a:r>
            <a:r>
              <a:rPr lang="en-US" sz="2800" b="1" dirty="0"/>
              <a:t> </a:t>
            </a:r>
            <a:r>
              <a:rPr lang="en-US" sz="2800" b="1" dirty="0" err="1"/>
              <a:t>figurações</a:t>
            </a:r>
            <a:br>
              <a:rPr lang="en-US" sz="2800" b="1" dirty="0"/>
            </a:br>
            <a:r>
              <a:rPr lang="en-US" sz="2800" b="1" dirty="0"/>
              <a:t>As </a:t>
            </a:r>
            <a:r>
              <a:rPr lang="en-US" sz="2800" b="1" dirty="0" err="1"/>
              <a:t>fases</a:t>
            </a:r>
            <a:r>
              <a:rPr lang="en-US" sz="2800" b="1" dirty="0"/>
              <a:t> </a:t>
            </a:r>
            <a:r>
              <a:rPr lang="en-US" sz="2800" b="1" dirty="0" err="1"/>
              <a:t>propriamente</a:t>
            </a:r>
            <a:r>
              <a:rPr lang="en-US" sz="2800" b="1" dirty="0"/>
              <a:t> ditas do </a:t>
            </a:r>
            <a:r>
              <a:rPr lang="en-US" sz="2800" b="1" dirty="0" err="1"/>
              <a:t>desenvolvimento</a:t>
            </a:r>
            <a:r>
              <a:rPr lang="en-US" sz="2800" b="1" dirty="0"/>
              <a:t> </a:t>
            </a:r>
          </a:p>
        </p:txBody>
      </p:sp>
      <p:sp>
        <p:nvSpPr>
          <p:cNvPr id="3" name="Content Placeholder 2"/>
          <p:cNvSpPr>
            <a:spLocks noGrp="1"/>
          </p:cNvSpPr>
          <p:nvPr>
            <p:ph idx="1"/>
          </p:nvPr>
        </p:nvSpPr>
        <p:spPr/>
        <p:txBody>
          <a:bodyPr>
            <a:normAutofit fontScale="32500" lnSpcReduction="20000"/>
          </a:bodyPr>
          <a:lstStyle/>
          <a:p>
            <a:pPr>
              <a:lnSpc>
                <a:spcPct val="170000"/>
              </a:lnSpc>
            </a:pPr>
            <a:r>
              <a:rPr lang="en-US" sz="6200" dirty="0" err="1">
                <a:latin typeface="Times New Roman" panose="02020603050405020304" pitchFamily="18" charset="0"/>
                <a:cs typeface="Times New Roman" panose="02020603050405020304" pitchFamily="18" charset="0"/>
              </a:rPr>
              <a:t>Retomarei</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então</a:t>
            </a:r>
            <a:r>
              <a:rPr lang="en-US" sz="6200" dirty="0">
                <a:latin typeface="Times New Roman" panose="02020603050405020304" pitchFamily="18" charset="0"/>
                <a:cs typeface="Times New Roman" panose="02020603050405020304" pitchFamily="18" charset="0"/>
              </a:rPr>
              <a:t>, agora, as </a:t>
            </a:r>
            <a:r>
              <a:rPr lang="en-US" sz="6200" dirty="0" err="1">
                <a:latin typeface="Times New Roman" panose="02020603050405020304" pitchFamily="18" charset="0"/>
                <a:cs typeface="Times New Roman" panose="02020603050405020304" pitchFamily="18" charset="0"/>
              </a:rPr>
              <a:t>fases</a:t>
            </a:r>
            <a:r>
              <a:rPr lang="en-US" sz="6200" dirty="0">
                <a:latin typeface="Times New Roman" panose="02020603050405020304" pitchFamily="18" charset="0"/>
                <a:cs typeface="Times New Roman" panose="02020603050405020304" pitchFamily="18" charset="0"/>
              </a:rPr>
              <a:t> do </a:t>
            </a:r>
            <a:r>
              <a:rPr lang="en-US" sz="6200" dirty="0" err="1">
                <a:latin typeface="Times New Roman" panose="02020603050405020304" pitchFamily="18" charset="0"/>
                <a:cs typeface="Times New Roman" panose="02020603050405020304" pitchFamily="18" charset="0"/>
              </a:rPr>
              <a:t>desenvolvimento</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emocional</a:t>
            </a:r>
            <a:r>
              <a:rPr lang="en-US" sz="6200" dirty="0">
                <a:latin typeface="Times New Roman" panose="02020603050405020304" pitchFamily="18" charset="0"/>
                <a:cs typeface="Times New Roman" panose="02020603050405020304" pitchFamily="18" charset="0"/>
              </a:rPr>
              <a:t>,</a:t>
            </a:r>
          </a:p>
          <a:p>
            <a:pPr marL="0" indent="0">
              <a:lnSpc>
                <a:spcPct val="170000"/>
              </a:lnSpc>
              <a:buNone/>
            </a:pP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organizando</a:t>
            </a:r>
            <a:r>
              <a:rPr lang="en-US" sz="6200" dirty="0">
                <a:latin typeface="Times New Roman" panose="02020603050405020304" pitchFamily="18" charset="0"/>
                <a:cs typeface="Times New Roman" panose="02020603050405020304" pitchFamily="18" charset="0"/>
              </a:rPr>
              <a:t> as </a:t>
            </a:r>
            <a:r>
              <a:rPr lang="en-US" sz="6200" dirty="0" err="1">
                <a:latin typeface="Times New Roman" panose="02020603050405020304" pitchFamily="18" charset="0"/>
                <a:cs typeface="Times New Roman" panose="02020603050405020304" pitchFamily="18" charset="0"/>
              </a:rPr>
              <a:t>informações</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em</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função</a:t>
            </a:r>
            <a:r>
              <a:rPr lang="en-US" sz="6200" dirty="0">
                <a:latin typeface="Times New Roman" panose="02020603050405020304" pitchFamily="18" charset="0"/>
                <a:cs typeface="Times New Roman" panose="02020603050405020304" pitchFamily="18" charset="0"/>
              </a:rPr>
              <a:t> de </a:t>
            </a:r>
            <a:r>
              <a:rPr lang="en-US" sz="6200" dirty="0" err="1">
                <a:latin typeface="Times New Roman" panose="02020603050405020304" pitchFamily="18" charset="0"/>
                <a:cs typeface="Times New Roman" panose="02020603050405020304" pitchFamily="18" charset="0"/>
              </a:rPr>
              <a:t>alguns</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eixos</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horizontais</a:t>
            </a:r>
            <a:r>
              <a:rPr lang="en-US" sz="6200" dirty="0">
                <a:latin typeface="Times New Roman" panose="02020603050405020304" pitchFamily="18" charset="0"/>
                <a:cs typeface="Times New Roman" panose="02020603050405020304" pitchFamily="18" charset="0"/>
              </a:rPr>
              <a:t>:</a:t>
            </a:r>
          </a:p>
          <a:p>
            <a:pPr marL="1371600" lvl="3" indent="0" algn="just">
              <a:lnSpc>
                <a:spcPct val="170000"/>
              </a:lnSpc>
              <a:buNone/>
            </a:pPr>
            <a:r>
              <a:rPr lang="pt-BR" sz="6200" b="1" dirty="0">
                <a:solidFill>
                  <a:srgbClr val="000000"/>
                </a:solidFill>
                <a:latin typeface="Times New Roman" panose="02020603050405020304" pitchFamily="18" charset="0"/>
                <a:cs typeface="Times New Roman" panose="02020603050405020304" pitchFamily="18" charset="0"/>
                <a:sym typeface="Wingdings" pitchFamily="2" charset="2"/>
              </a:rPr>
              <a:t> </a:t>
            </a:r>
            <a:r>
              <a:rPr lang="pt-BR" sz="6200" b="1" dirty="0">
                <a:solidFill>
                  <a:srgbClr val="000000"/>
                </a:solidFill>
                <a:latin typeface="Times New Roman" panose="02020603050405020304" pitchFamily="18" charset="0"/>
                <a:cs typeface="Times New Roman" panose="02020603050405020304" pitchFamily="18" charset="0"/>
              </a:rPr>
              <a:t>Os modos de </a:t>
            </a:r>
            <a:r>
              <a:rPr lang="pt-BR" sz="6200" b="1" dirty="0" err="1">
                <a:solidFill>
                  <a:srgbClr val="000000"/>
                </a:solidFill>
                <a:latin typeface="Times New Roman" panose="02020603050405020304" pitchFamily="18" charset="0"/>
                <a:cs typeface="Times New Roman" panose="02020603050405020304" pitchFamily="18" charset="0"/>
              </a:rPr>
              <a:t>ser-estar</a:t>
            </a:r>
            <a:r>
              <a:rPr lang="pt-BR" sz="6200" b="1" dirty="0">
                <a:solidFill>
                  <a:srgbClr val="000000"/>
                </a:solidFill>
                <a:latin typeface="Times New Roman" panose="02020603050405020304" pitchFamily="18" charset="0"/>
                <a:cs typeface="Times New Roman" panose="02020603050405020304" pitchFamily="18" charset="0"/>
              </a:rPr>
              <a:t> e relacionar-se do ser humano;  </a:t>
            </a:r>
          </a:p>
          <a:p>
            <a:pPr marL="1371600" lvl="3" indent="0" algn="just">
              <a:lnSpc>
                <a:spcPct val="170000"/>
              </a:lnSpc>
              <a:buNone/>
            </a:pPr>
            <a:r>
              <a:rPr lang="pt-BR" sz="6200" b="1" dirty="0">
                <a:solidFill>
                  <a:srgbClr val="000000"/>
                </a:solidFill>
                <a:latin typeface="Times New Roman" panose="02020603050405020304" pitchFamily="18" charset="0"/>
                <a:cs typeface="Times New Roman" panose="02020603050405020304" pitchFamily="18" charset="0"/>
              </a:rPr>
              <a:t>As dinâmicas, tarefas, conquistas de cada fase; </a:t>
            </a:r>
          </a:p>
          <a:p>
            <a:pPr marL="1371600" lvl="3" indent="0" algn="just">
              <a:lnSpc>
                <a:spcPct val="170000"/>
              </a:lnSpc>
              <a:buNone/>
            </a:pPr>
            <a:r>
              <a:rPr lang="pt-BR" sz="6200" b="1" dirty="0">
                <a:solidFill>
                  <a:srgbClr val="000000"/>
                </a:solidFill>
                <a:latin typeface="Times New Roman" panose="02020603050405020304" pitchFamily="18" charset="0"/>
                <a:cs typeface="Times New Roman" panose="02020603050405020304" pitchFamily="18" charset="0"/>
              </a:rPr>
              <a:t>Os estados e diversos tipos de integração; </a:t>
            </a:r>
          </a:p>
          <a:p>
            <a:pPr marL="1371600" lvl="3" indent="0" algn="just">
              <a:lnSpc>
                <a:spcPct val="170000"/>
              </a:lnSpc>
              <a:buNone/>
            </a:pPr>
            <a:r>
              <a:rPr lang="pt-BR" sz="6200" b="1" dirty="0">
                <a:solidFill>
                  <a:srgbClr val="000000"/>
                </a:solidFill>
                <a:latin typeface="Times New Roman" panose="02020603050405020304" pitchFamily="18" charset="0"/>
                <a:cs typeface="Times New Roman" panose="02020603050405020304" pitchFamily="18" charset="0"/>
              </a:rPr>
              <a:t>Os modos de apreensão das linhas do desenvolvimento; </a:t>
            </a:r>
          </a:p>
          <a:p>
            <a:pPr marL="1371600" lvl="3" indent="0" algn="just">
              <a:lnSpc>
                <a:spcPct val="170000"/>
              </a:lnSpc>
              <a:buNone/>
            </a:pPr>
            <a:r>
              <a:rPr lang="pt-BR" sz="6200" b="1" dirty="0">
                <a:solidFill>
                  <a:srgbClr val="000000"/>
                </a:solidFill>
                <a:latin typeface="Times New Roman" panose="02020603050405020304" pitchFamily="18" charset="0"/>
                <a:cs typeface="Times New Roman" panose="02020603050405020304" pitchFamily="18" charset="0"/>
              </a:rPr>
              <a:t>Os impulsos e funções sempre presentes nesse processo. </a:t>
            </a:r>
            <a:endParaRPr lang="pt-BR" sz="6200" dirty="0">
              <a:solidFill>
                <a:srgbClr val="000000"/>
              </a:solidFill>
              <a:latin typeface="Times New Roman" panose="02020603050405020304" pitchFamily="18" charset="0"/>
              <a:cs typeface="Times New Roman" panose="02020603050405020304" pitchFamily="18" charset="0"/>
            </a:endParaRPr>
          </a:p>
          <a:p>
            <a:pPr lvl="1">
              <a:lnSpc>
                <a:spcPct val="170000"/>
              </a:lnSpc>
            </a:pPr>
            <a:endParaRPr lang="en-US" sz="6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29</a:t>
            </a:fld>
            <a:endParaRPr lang="en-US"/>
          </a:p>
        </p:txBody>
      </p:sp>
      <p:sp>
        <p:nvSpPr>
          <p:cNvPr id="14" name="Seta para a Direita 13">
            <a:extLst>
              <a:ext uri="{FF2B5EF4-FFF2-40B4-BE49-F238E27FC236}">
                <a16:creationId xmlns:a16="http://schemas.microsoft.com/office/drawing/2014/main" id="{7AD73BFB-A026-7E49-9734-24C1985EEACE}"/>
              </a:ext>
            </a:extLst>
          </p:cNvPr>
          <p:cNvSpPr/>
          <p:nvPr/>
        </p:nvSpPr>
        <p:spPr>
          <a:xfrm>
            <a:off x="1189091" y="3067722"/>
            <a:ext cx="874487" cy="36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a Direita 14">
            <a:extLst>
              <a:ext uri="{FF2B5EF4-FFF2-40B4-BE49-F238E27FC236}">
                <a16:creationId xmlns:a16="http://schemas.microsoft.com/office/drawing/2014/main" id="{40238A0C-B350-9F40-A736-CD97E912B2D4}"/>
              </a:ext>
            </a:extLst>
          </p:cNvPr>
          <p:cNvSpPr/>
          <p:nvPr/>
        </p:nvSpPr>
        <p:spPr>
          <a:xfrm>
            <a:off x="1137130" y="3516662"/>
            <a:ext cx="889687" cy="361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Direita 15">
            <a:extLst>
              <a:ext uri="{FF2B5EF4-FFF2-40B4-BE49-F238E27FC236}">
                <a16:creationId xmlns:a16="http://schemas.microsoft.com/office/drawing/2014/main" id="{4E5E8255-61A0-EA4D-AD40-7EA4B23568AA}"/>
              </a:ext>
            </a:extLst>
          </p:cNvPr>
          <p:cNvSpPr/>
          <p:nvPr/>
        </p:nvSpPr>
        <p:spPr>
          <a:xfrm>
            <a:off x="1189091" y="4012876"/>
            <a:ext cx="889686" cy="415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a:extLst>
              <a:ext uri="{FF2B5EF4-FFF2-40B4-BE49-F238E27FC236}">
                <a16:creationId xmlns:a16="http://schemas.microsoft.com/office/drawing/2014/main" id="{4F77720A-50C9-264D-A5E7-887D442BE444}"/>
              </a:ext>
            </a:extLst>
          </p:cNvPr>
          <p:cNvSpPr/>
          <p:nvPr/>
        </p:nvSpPr>
        <p:spPr>
          <a:xfrm>
            <a:off x="1208429" y="4428781"/>
            <a:ext cx="870348" cy="447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Seta para a Direita 17">
            <a:extLst>
              <a:ext uri="{FF2B5EF4-FFF2-40B4-BE49-F238E27FC236}">
                <a16:creationId xmlns:a16="http://schemas.microsoft.com/office/drawing/2014/main" id="{61F01A94-B978-4A49-9BEE-52B98C86D0C7}"/>
              </a:ext>
            </a:extLst>
          </p:cNvPr>
          <p:cNvSpPr/>
          <p:nvPr/>
        </p:nvSpPr>
        <p:spPr>
          <a:xfrm>
            <a:off x="1137130" y="5055709"/>
            <a:ext cx="926448" cy="447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0383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DDD70-7E3D-BB49-B4D2-3CEC7D6185AA}"/>
              </a:ext>
            </a:extLst>
          </p:cNvPr>
          <p:cNvSpPr>
            <a:spLocks noGrp="1"/>
          </p:cNvSpPr>
          <p:nvPr>
            <p:ph type="title"/>
          </p:nvPr>
        </p:nvSpPr>
        <p:spPr/>
        <p:txBody>
          <a:bodyPr>
            <a:normAutofit/>
          </a:bodyPr>
          <a:lstStyle/>
          <a:p>
            <a:pPr algn="ctr"/>
            <a:endParaRPr lang="pt-BR" sz="2800" b="1" dirty="0">
              <a:solidFill>
                <a:srgbClr val="FF0000"/>
              </a:solidFill>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7700992E-4335-6A4B-B5F1-D34CF3C03B56}"/>
              </a:ext>
            </a:extLst>
          </p:cNvPr>
          <p:cNvSpPr>
            <a:spLocks noGrp="1"/>
          </p:cNvSpPr>
          <p:nvPr>
            <p:ph idx="1"/>
          </p:nvPr>
        </p:nvSpPr>
        <p:spPr/>
        <p:txBody>
          <a:bodyPr>
            <a:normAutofit lnSpcReduction="10000"/>
          </a:bodyPr>
          <a:lstStyle/>
          <a:p>
            <a:pPr algn="just">
              <a:lnSpc>
                <a:spcPct val="150000"/>
              </a:lnSpc>
            </a:pPr>
            <a:r>
              <a:rPr lang="pt-BR" sz="2100" dirty="0">
                <a:effectLst/>
                <a:latin typeface="Times New Roman" panose="02020603050405020304" pitchFamily="18" charset="0"/>
                <a:ea typeface="MS Mincho" panose="02020609040205080304" pitchFamily="49" charset="-128"/>
                <a:cs typeface="Times New Roman" panose="02020603050405020304" pitchFamily="18" charset="0"/>
              </a:rPr>
              <a:t>O curso se dedica a analisar tanto os aspectos epistemológicos e metodológicos quanto os fenômenos específicos do desenvolvimento, respeitando-se a diversidade de propostas desenvolvimentistas e procurando um diálogo entre essas diversas teorias, sempre tendo em vista aumentar o poder de compreensão (descrição) dos fenômenos. </a:t>
            </a:r>
          </a:p>
          <a:p>
            <a:pPr algn="just">
              <a:lnSpc>
                <a:spcPct val="150000"/>
              </a:lnSpc>
            </a:pPr>
            <a:r>
              <a:rPr lang="pt-BR" sz="2100" dirty="0">
                <a:effectLst/>
                <a:latin typeface="Times New Roman" panose="02020603050405020304" pitchFamily="18" charset="0"/>
                <a:ea typeface="MS Mincho" panose="02020609040205080304" pitchFamily="49" charset="-128"/>
                <a:cs typeface="Times New Roman" panose="02020603050405020304" pitchFamily="18" charset="0"/>
              </a:rPr>
              <a:t>Mais especificamente, estaremos tomando como campo de estudo e pesquisa histórico-analítico-crítica, o campo da </a:t>
            </a:r>
            <a:r>
              <a:rPr lang="pt-BR" sz="2100" dirty="0" err="1">
                <a:effectLst/>
                <a:latin typeface="Times New Roman" panose="02020603050405020304" pitchFamily="18" charset="0"/>
                <a:ea typeface="MS Mincho" panose="02020609040205080304" pitchFamily="49" charset="-128"/>
                <a:cs typeface="Times New Roman" panose="02020603050405020304" pitchFamily="18" charset="0"/>
              </a:rPr>
              <a:t>perinatalidade</a:t>
            </a:r>
            <a:r>
              <a:rPr lang="pt-BR" sz="2100" dirty="0">
                <a:effectLst/>
                <a:latin typeface="Times New Roman" panose="02020603050405020304" pitchFamily="18" charset="0"/>
                <a:ea typeface="MS Mincho" panose="02020609040205080304" pitchFamily="49" charset="-128"/>
                <a:cs typeface="Times New Roman" panose="02020603050405020304" pitchFamily="18" charset="0"/>
              </a:rPr>
              <a:t>, seja para compreensão do desenvolvimento do ser humano desde a sua origem até aproximadamente a chega no seu segundo ano de via, seja para análise do que ocorre com a mãe e a mãe-ambiente, na sua apreensão de si-mesma e nas relações de cuidado com o infante.</a:t>
            </a:r>
            <a:endParaRPr lang="pt-BR"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pt-BR" dirty="0"/>
          </a:p>
        </p:txBody>
      </p:sp>
    </p:spTree>
    <p:extLst>
      <p:ext uri="{BB962C8B-B14F-4D97-AF65-F5344CB8AC3E}">
        <p14:creationId xmlns:p14="http://schemas.microsoft.com/office/powerpoint/2010/main" val="2971549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30</a:t>
            </a:fld>
            <a:endParaRPr lang="en-US"/>
          </a:p>
        </p:txBody>
      </p:sp>
      <p:pic>
        <p:nvPicPr>
          <p:cNvPr id="3" name="Picture 2"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04611"/>
            <a:ext cx="9144000" cy="6464524"/>
          </a:xfrm>
          <a:prstGeom prst="rect">
            <a:avLst/>
          </a:prstGeom>
        </p:spPr>
      </p:pic>
    </p:spTree>
    <p:extLst>
      <p:ext uri="{BB962C8B-B14F-4D97-AF65-F5344CB8AC3E}">
        <p14:creationId xmlns:p14="http://schemas.microsoft.com/office/powerpoint/2010/main" val="450876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err="1"/>
              <a:t>Prancha</a:t>
            </a:r>
            <a:r>
              <a:rPr lang="en-US" sz="2800" b="1" dirty="0"/>
              <a:t> 3</a:t>
            </a:r>
            <a:br>
              <a:rPr lang="en-US" sz="2800" b="1" dirty="0"/>
            </a:br>
            <a:r>
              <a:rPr lang="en-US" sz="2800" b="1" dirty="0" err="1"/>
              <a:t>Fase</a:t>
            </a:r>
            <a:r>
              <a:rPr lang="en-US" sz="2800" b="1" dirty="0"/>
              <a:t> da </a:t>
            </a:r>
            <a:r>
              <a:rPr lang="en-US" sz="2800" b="1" dirty="0" err="1"/>
              <a:t>Dependência</a:t>
            </a:r>
            <a:r>
              <a:rPr lang="en-US" sz="2800" b="1" dirty="0"/>
              <a:t> </a:t>
            </a:r>
            <a:r>
              <a:rPr lang="en-US" sz="2800" b="1" dirty="0" err="1"/>
              <a:t>Absoluta</a:t>
            </a:r>
            <a:br>
              <a:rPr lang="pt-BR" sz="2800" b="1" dirty="0">
                <a:solidFill>
                  <a:srgbClr val="FF0000"/>
                </a:solidFill>
              </a:rPr>
            </a:br>
            <a:endParaRPr lang="en-US" sz="2800" b="1" dirty="0"/>
          </a:p>
        </p:txBody>
      </p:sp>
      <p:sp>
        <p:nvSpPr>
          <p:cNvPr id="3" name="Content Placeholder 2"/>
          <p:cNvSpPr>
            <a:spLocks noGrp="1"/>
          </p:cNvSpPr>
          <p:nvPr>
            <p:ph idx="1"/>
          </p:nvPr>
        </p:nvSpPr>
        <p:spPr/>
        <p:txBody>
          <a:bodyPr>
            <a:normAutofit fontScale="70000" lnSpcReduction="20000"/>
          </a:bodyPr>
          <a:lstStyle/>
          <a:p>
            <a:pPr marL="0" indent="0" algn="just">
              <a:lnSpc>
                <a:spcPct val="150000"/>
              </a:lnSpc>
              <a:buNone/>
            </a:pPr>
            <a:r>
              <a:rPr lang="pt-BR" dirty="0">
                <a:solidFill>
                  <a:srgbClr val="000000"/>
                </a:solidFill>
              </a:rPr>
              <a:t>Na prancha 3, temos a fase da </a:t>
            </a:r>
            <a:r>
              <a:rPr lang="pt-BR" i="1" dirty="0">
                <a:solidFill>
                  <a:srgbClr val="000000"/>
                </a:solidFill>
              </a:rPr>
              <a:t>dependência absoluta</a:t>
            </a:r>
            <a:r>
              <a:rPr lang="pt-BR" dirty="0">
                <a:solidFill>
                  <a:srgbClr val="000000"/>
                </a:solidFill>
              </a:rPr>
              <a:t>, mostrando o amalgama e a dinâmica relacional na qual o bebê, dependente do ambiente sem ter noção do ambiente, sendo imaturo para a apreensão de uma realidade não-EU. </a:t>
            </a:r>
          </a:p>
          <a:p>
            <a:pPr marL="0" indent="0" algn="just">
              <a:lnSpc>
                <a:spcPct val="150000"/>
              </a:lnSpc>
              <a:buNone/>
            </a:pPr>
            <a:r>
              <a:rPr lang="pt-BR" dirty="0">
                <a:solidFill>
                  <a:srgbClr val="000000"/>
                </a:solidFill>
              </a:rPr>
              <a:t>Diz </a:t>
            </a:r>
            <a:r>
              <a:rPr lang="pt-BR" dirty="0" err="1">
                <a:solidFill>
                  <a:srgbClr val="000000"/>
                </a:solidFill>
              </a:rPr>
              <a:t>Winnicott</a:t>
            </a:r>
            <a:r>
              <a:rPr lang="pt-BR" dirty="0">
                <a:solidFill>
                  <a:srgbClr val="000000"/>
                </a:solidFill>
              </a:rPr>
              <a:t>, referindo-se a esta fase:</a:t>
            </a:r>
          </a:p>
          <a:p>
            <a:pPr marL="457200" lvl="1" indent="0" algn="just">
              <a:lnSpc>
                <a:spcPct val="200000"/>
              </a:lnSpc>
              <a:buNone/>
            </a:pPr>
            <a:r>
              <a:rPr lang="pt-BR" sz="2800" i="1" dirty="0"/>
              <a:t>Dependência Absoluta</a:t>
            </a:r>
            <a:r>
              <a:rPr lang="pt-BR" sz="2800" dirty="0"/>
              <a:t>. Neste estado o lactente não tem meios de perceber o cuidado materno, que é em grande parte uma questão de profilaxia. Não pode assumir controle sobre o que é bem ou mal feito, mas apenas está em posição de se beneficiar ou de sofrer distúrbios;</a:t>
            </a:r>
          </a:p>
          <a:p>
            <a:pPr marL="457200" lvl="1" indent="0" algn="just">
              <a:lnSpc>
                <a:spcPct val="200000"/>
              </a:lnSpc>
              <a:buNone/>
            </a:pPr>
            <a:r>
              <a:rPr lang="pt-BR" sz="2800" dirty="0"/>
              <a:t>(</a:t>
            </a:r>
            <a:r>
              <a:rPr lang="pt-BR" sz="2800" dirty="0" err="1"/>
              <a:t>Winnicott</a:t>
            </a:r>
            <a:r>
              <a:rPr lang="pt-BR" sz="2800" dirty="0"/>
              <a:t>, “</a:t>
            </a:r>
            <a:r>
              <a:rPr lang="en-US" sz="2800" dirty="0"/>
              <a:t>Teoria do </a:t>
            </a:r>
            <a:r>
              <a:rPr lang="en-US" sz="2800" dirty="0" err="1"/>
              <a:t>Relacionamento</a:t>
            </a:r>
            <a:r>
              <a:rPr lang="en-US" sz="2800" dirty="0"/>
              <a:t> Paterno-</a:t>
            </a:r>
            <a:r>
              <a:rPr lang="en-US" sz="2800" dirty="0" err="1"/>
              <a:t>Infantil</a:t>
            </a:r>
            <a:r>
              <a:rPr lang="pt-BR" sz="2800" dirty="0"/>
              <a:t>”, pp. 45-46)</a:t>
            </a:r>
          </a:p>
          <a:p>
            <a:pPr marL="0" indent="0" algn="just">
              <a:lnSpc>
                <a:spcPct val="150000"/>
              </a:lnSpc>
              <a:buNone/>
            </a:pPr>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31</a:t>
            </a:fld>
            <a:endParaRPr lang="en-US"/>
          </a:p>
        </p:txBody>
      </p:sp>
    </p:spTree>
    <p:extLst>
      <p:ext uri="{BB962C8B-B14F-4D97-AF65-F5344CB8AC3E}">
        <p14:creationId xmlns:p14="http://schemas.microsoft.com/office/powerpoint/2010/main" val="2006769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32</a:t>
            </a:fld>
            <a:endParaRPr lang="en-US"/>
          </a:p>
        </p:txBody>
      </p:sp>
      <p:pic>
        <p:nvPicPr>
          <p:cNvPr id="3" name="Picture 2"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
            <a:ext cx="9144000" cy="6464524"/>
          </a:xfrm>
          <a:prstGeom prst="rect">
            <a:avLst/>
          </a:prstGeom>
        </p:spPr>
      </p:pic>
    </p:spTree>
    <p:extLst>
      <p:ext uri="{BB962C8B-B14F-4D97-AF65-F5344CB8AC3E}">
        <p14:creationId xmlns:p14="http://schemas.microsoft.com/office/powerpoint/2010/main" val="3050228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5DE367-1C77-964E-9151-1F9F84E0082C}"/>
              </a:ext>
            </a:extLst>
          </p:cNvPr>
          <p:cNvSpPr>
            <a:spLocks noGrp="1"/>
          </p:cNvSpPr>
          <p:nvPr>
            <p:ph type="title"/>
          </p:nvPr>
        </p:nvSpPr>
        <p:spPr/>
        <p:txBody>
          <a:bodyPr/>
          <a:lstStyle/>
          <a:p>
            <a:endParaRPr lang="pt-BR" dirty="0"/>
          </a:p>
        </p:txBody>
      </p:sp>
      <p:pic>
        <p:nvPicPr>
          <p:cNvPr id="6" name="Espaço Reservado para Conteúdo 5">
            <a:extLst>
              <a:ext uri="{FF2B5EF4-FFF2-40B4-BE49-F238E27FC236}">
                <a16:creationId xmlns:a16="http://schemas.microsoft.com/office/drawing/2014/main" id="{D7B56DF7-0FF3-E04C-9B5A-36A4D9E0AA89}"/>
              </a:ext>
            </a:extLst>
          </p:cNvPr>
          <p:cNvPicPr>
            <a:picLocks noGrp="1" noChangeAspect="1"/>
          </p:cNvPicPr>
          <p:nvPr>
            <p:ph idx="1"/>
          </p:nvPr>
        </p:nvPicPr>
        <p:blipFill>
          <a:blip r:embed="rId2"/>
          <a:stretch>
            <a:fillRect/>
          </a:stretch>
        </p:blipFill>
        <p:spPr>
          <a:xfrm rot="10800000">
            <a:off x="6284582" y="1580694"/>
            <a:ext cx="3503728" cy="4958218"/>
          </a:xfrm>
        </p:spPr>
      </p:pic>
      <p:sp>
        <p:nvSpPr>
          <p:cNvPr id="4" name="Espaço Reservado para Número de Slide 3">
            <a:extLst>
              <a:ext uri="{FF2B5EF4-FFF2-40B4-BE49-F238E27FC236}">
                <a16:creationId xmlns:a16="http://schemas.microsoft.com/office/drawing/2014/main" id="{3F39BEE6-2109-6347-B1E5-B242A50720FD}"/>
              </a:ext>
            </a:extLst>
          </p:cNvPr>
          <p:cNvSpPr>
            <a:spLocks noGrp="1"/>
          </p:cNvSpPr>
          <p:nvPr>
            <p:ph type="sldNum" sz="quarter" idx="12"/>
          </p:nvPr>
        </p:nvSpPr>
        <p:spPr/>
        <p:txBody>
          <a:bodyPr/>
          <a:lstStyle/>
          <a:p>
            <a:fld id="{61F70E78-D1BD-F542-A811-DDB02E846DF3}" type="slidenum">
              <a:rPr lang="pt-BR" smtClean="0"/>
              <a:t>33</a:t>
            </a:fld>
            <a:endParaRPr lang="pt-BR"/>
          </a:p>
        </p:txBody>
      </p:sp>
      <p:pic>
        <p:nvPicPr>
          <p:cNvPr id="10" name="Imagem 9" descr="Forma&#10;&#10;Descrição gerada automaticamente com confiança média">
            <a:extLst>
              <a:ext uri="{FF2B5EF4-FFF2-40B4-BE49-F238E27FC236}">
                <a16:creationId xmlns:a16="http://schemas.microsoft.com/office/drawing/2014/main" id="{067527F3-12A8-EF4D-9AF7-889458489507}"/>
              </a:ext>
            </a:extLst>
          </p:cNvPr>
          <p:cNvPicPr>
            <a:picLocks noChangeAspect="1"/>
          </p:cNvPicPr>
          <p:nvPr/>
        </p:nvPicPr>
        <p:blipFill>
          <a:blip r:embed="rId3"/>
          <a:stretch>
            <a:fillRect/>
          </a:stretch>
        </p:blipFill>
        <p:spPr>
          <a:xfrm>
            <a:off x="1912131" y="2444045"/>
            <a:ext cx="2853272" cy="2386014"/>
          </a:xfrm>
          <a:prstGeom prst="rect">
            <a:avLst/>
          </a:prstGeom>
        </p:spPr>
      </p:pic>
    </p:spTree>
    <p:extLst>
      <p:ext uri="{BB962C8B-B14F-4D97-AF65-F5344CB8AC3E}">
        <p14:creationId xmlns:p14="http://schemas.microsoft.com/office/powerpoint/2010/main" val="1664167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sz="3100" b="1" dirty="0" err="1"/>
              <a:t>Prancha</a:t>
            </a:r>
            <a:r>
              <a:rPr lang="en-US" sz="3100" b="1" dirty="0"/>
              <a:t> 4</a:t>
            </a:r>
            <a:br>
              <a:rPr lang="en-US" sz="3100" b="1" dirty="0"/>
            </a:br>
            <a:r>
              <a:rPr lang="pt-BR" sz="3100" b="1" dirty="0"/>
              <a:t>Fase da </a:t>
            </a:r>
            <a:r>
              <a:rPr lang="pt-BR" sz="3100" b="1" i="1" dirty="0"/>
              <a:t>Dependência Relativa</a:t>
            </a:r>
            <a:br>
              <a:rPr lang="pt-BR" sz="3200" b="1" dirty="0">
                <a:solidFill>
                  <a:srgbClr val="FF0000"/>
                </a:solidFill>
              </a:rPr>
            </a:br>
            <a:br>
              <a:rPr lang="en-US" sz="3100" b="1" dirty="0"/>
            </a:br>
            <a:endParaRPr lang="en-US" sz="3100" b="1" dirty="0"/>
          </a:p>
        </p:txBody>
      </p:sp>
      <p:sp>
        <p:nvSpPr>
          <p:cNvPr id="3" name="Content Placeholder 2"/>
          <p:cNvSpPr>
            <a:spLocks noGrp="1"/>
          </p:cNvSpPr>
          <p:nvPr>
            <p:ph idx="1"/>
          </p:nvPr>
        </p:nvSpPr>
        <p:spPr/>
        <p:txBody>
          <a:bodyPr>
            <a:normAutofit fontScale="62500" lnSpcReduction="20000"/>
          </a:bodyPr>
          <a:lstStyle/>
          <a:p>
            <a:pPr marL="0" indent="0" algn="just">
              <a:lnSpc>
                <a:spcPct val="170000"/>
              </a:lnSpc>
              <a:buNone/>
            </a:pPr>
            <a:r>
              <a:rPr lang="pt-BR" dirty="0">
                <a:solidFill>
                  <a:srgbClr val="000000"/>
                </a:solidFill>
              </a:rPr>
              <a:t>Em seguida, na Prancha 4, a fase da </a:t>
            </a:r>
            <a:r>
              <a:rPr lang="pt-BR" i="1" dirty="0">
                <a:solidFill>
                  <a:srgbClr val="000000"/>
                </a:solidFill>
              </a:rPr>
              <a:t>dependência relativa</a:t>
            </a:r>
            <a:r>
              <a:rPr lang="pt-BR" dirty="0">
                <a:solidFill>
                  <a:srgbClr val="000000"/>
                </a:solidFill>
              </a:rPr>
              <a:t>, com o progressivo reconhecimento de que existe um ambiente e um EU que são distintos (são apreendidos e vividos como dois), na qual estarão presentes </a:t>
            </a:r>
            <a:r>
              <a:rPr lang="pt-BR" dirty="0" err="1">
                <a:solidFill>
                  <a:srgbClr val="000000"/>
                </a:solidFill>
              </a:rPr>
              <a:t>sub-fases</a:t>
            </a:r>
            <a:r>
              <a:rPr lang="pt-BR" dirty="0">
                <a:solidFill>
                  <a:srgbClr val="000000"/>
                </a:solidFill>
              </a:rPr>
              <a:t> (a </a:t>
            </a:r>
            <a:r>
              <a:rPr lang="pt-BR" i="1" dirty="0">
                <a:solidFill>
                  <a:srgbClr val="000000"/>
                </a:solidFill>
              </a:rPr>
              <a:t>desilusão</a:t>
            </a:r>
            <a:r>
              <a:rPr lang="pt-BR" dirty="0">
                <a:solidFill>
                  <a:srgbClr val="000000"/>
                </a:solidFill>
              </a:rPr>
              <a:t> da onipotência, a </a:t>
            </a:r>
            <a:r>
              <a:rPr lang="pt-BR" i="1" dirty="0" err="1">
                <a:solidFill>
                  <a:srgbClr val="000000"/>
                </a:solidFill>
              </a:rPr>
              <a:t>transicionalidade</a:t>
            </a:r>
            <a:r>
              <a:rPr lang="pt-BR" dirty="0">
                <a:solidFill>
                  <a:srgbClr val="000000"/>
                </a:solidFill>
              </a:rPr>
              <a:t> e a do </a:t>
            </a:r>
            <a:r>
              <a:rPr lang="pt-BR" i="1" dirty="0">
                <a:solidFill>
                  <a:srgbClr val="000000"/>
                </a:solidFill>
              </a:rPr>
              <a:t>uso do objeto</a:t>
            </a:r>
            <a:r>
              <a:rPr lang="pt-BR" dirty="0">
                <a:solidFill>
                  <a:srgbClr val="000000"/>
                </a:solidFill>
              </a:rPr>
              <a:t>), levando à conquista do EU SOU e à possibilidade de apreensão dos objetos como externos.</a:t>
            </a:r>
          </a:p>
          <a:p>
            <a:pPr marL="0" indent="0" algn="just">
              <a:lnSpc>
                <a:spcPct val="170000"/>
              </a:lnSpc>
              <a:buNone/>
            </a:pPr>
            <a:r>
              <a:rPr lang="pt-BR" sz="2800" dirty="0"/>
              <a:t>Diz </a:t>
            </a:r>
            <a:r>
              <a:rPr lang="pt-BR" sz="2800" dirty="0" err="1"/>
              <a:t>Winnicott</a:t>
            </a:r>
            <a:r>
              <a:rPr lang="pt-BR" sz="2800" dirty="0"/>
              <a:t>, referindo-se a esta fase:</a:t>
            </a:r>
          </a:p>
          <a:p>
            <a:pPr marL="457200" lvl="1" indent="0" algn="just">
              <a:lnSpc>
                <a:spcPct val="170000"/>
              </a:lnSpc>
              <a:buNone/>
            </a:pPr>
            <a:r>
              <a:rPr lang="pt-BR" sz="2800" i="1" dirty="0">
                <a:solidFill>
                  <a:srgbClr val="000000"/>
                </a:solidFill>
              </a:rPr>
              <a:t>Dependência Relativa</a:t>
            </a:r>
            <a:r>
              <a:rPr lang="pt-BR" sz="2800" dirty="0">
                <a:solidFill>
                  <a:srgbClr val="000000"/>
                </a:solidFill>
              </a:rPr>
              <a:t>. Aqui o lactente pode se dar conta da necessidade de detalhes do cuidado materno, e pode de modo crescente relacioná-los ao impulso pessoal, e mais tarde, num tratamento psicanalítico, pode reproduzi-los na transferência;</a:t>
            </a:r>
          </a:p>
          <a:p>
            <a:pPr marL="457200" lvl="1" indent="0" algn="just">
              <a:lnSpc>
                <a:spcPct val="170000"/>
              </a:lnSpc>
              <a:buNone/>
            </a:pPr>
            <a:r>
              <a:rPr lang="pt-BR" sz="2800" dirty="0">
                <a:solidFill>
                  <a:srgbClr val="000000"/>
                </a:solidFill>
              </a:rPr>
              <a:t>(</a:t>
            </a:r>
            <a:r>
              <a:rPr lang="pt-BR" sz="2800" dirty="0" err="1">
                <a:solidFill>
                  <a:srgbClr val="000000"/>
                </a:solidFill>
              </a:rPr>
              <a:t>Winnicott</a:t>
            </a:r>
            <a:r>
              <a:rPr lang="pt-BR" sz="2800" dirty="0">
                <a:solidFill>
                  <a:srgbClr val="000000"/>
                </a:solidFill>
              </a:rPr>
              <a:t>, “</a:t>
            </a:r>
            <a:r>
              <a:rPr lang="en-US" sz="2800" dirty="0">
                <a:solidFill>
                  <a:srgbClr val="000000"/>
                </a:solidFill>
              </a:rPr>
              <a:t>Teoria do </a:t>
            </a:r>
            <a:r>
              <a:rPr lang="en-US" sz="2800" dirty="0" err="1">
                <a:solidFill>
                  <a:srgbClr val="000000"/>
                </a:solidFill>
              </a:rPr>
              <a:t>Relacionamento</a:t>
            </a:r>
            <a:r>
              <a:rPr lang="en-US" sz="2800" dirty="0">
                <a:solidFill>
                  <a:srgbClr val="000000"/>
                </a:solidFill>
              </a:rPr>
              <a:t> Paterno-</a:t>
            </a:r>
            <a:r>
              <a:rPr lang="en-US" sz="2800" dirty="0" err="1">
                <a:solidFill>
                  <a:srgbClr val="000000"/>
                </a:solidFill>
              </a:rPr>
              <a:t>Infantil</a:t>
            </a:r>
            <a:r>
              <a:rPr lang="pt-BR" sz="2800" dirty="0">
                <a:solidFill>
                  <a:srgbClr val="000000"/>
                </a:solidFill>
              </a:rPr>
              <a:t>”, pp. 45-46)</a:t>
            </a:r>
          </a:p>
          <a:p>
            <a:pPr marL="0" indent="0" algn="just">
              <a:lnSpc>
                <a:spcPct val="150000"/>
              </a:lnSpc>
              <a:buNone/>
            </a:pPr>
            <a:endParaRPr lang="pt-BR"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34</a:t>
            </a:fld>
            <a:endParaRPr lang="en-US"/>
          </a:p>
        </p:txBody>
      </p:sp>
    </p:spTree>
    <p:extLst>
      <p:ext uri="{BB962C8B-B14F-4D97-AF65-F5344CB8AC3E}">
        <p14:creationId xmlns:p14="http://schemas.microsoft.com/office/powerpoint/2010/main" val="423187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35</a:t>
            </a:fld>
            <a:endParaRPr lang="en-US"/>
          </a:p>
        </p:txBody>
      </p:sp>
      <p:pic>
        <p:nvPicPr>
          <p:cNvPr id="3" name="Picture 2"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
            <a:ext cx="9144000" cy="6464524"/>
          </a:xfrm>
          <a:prstGeom prst="rect">
            <a:avLst/>
          </a:prstGeom>
        </p:spPr>
      </p:pic>
    </p:spTree>
    <p:extLst>
      <p:ext uri="{BB962C8B-B14F-4D97-AF65-F5344CB8AC3E}">
        <p14:creationId xmlns:p14="http://schemas.microsoft.com/office/powerpoint/2010/main" val="1348048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5DE367-1C77-964E-9151-1F9F84E0082C}"/>
              </a:ext>
            </a:extLst>
          </p:cNvPr>
          <p:cNvSpPr>
            <a:spLocks noGrp="1"/>
          </p:cNvSpPr>
          <p:nvPr>
            <p:ph type="title"/>
          </p:nvPr>
        </p:nvSpPr>
        <p:spPr/>
        <p:txBody>
          <a:bodyPr/>
          <a:lstStyle/>
          <a:p>
            <a:endParaRPr lang="pt-BR" dirty="0"/>
          </a:p>
        </p:txBody>
      </p:sp>
      <p:pic>
        <p:nvPicPr>
          <p:cNvPr id="6" name="Espaço Reservado para Conteúdo 5">
            <a:extLst>
              <a:ext uri="{FF2B5EF4-FFF2-40B4-BE49-F238E27FC236}">
                <a16:creationId xmlns:a16="http://schemas.microsoft.com/office/drawing/2014/main" id="{D7B56DF7-0FF3-E04C-9B5A-36A4D9E0AA89}"/>
              </a:ext>
            </a:extLst>
          </p:cNvPr>
          <p:cNvPicPr>
            <a:picLocks noGrp="1" noChangeAspect="1"/>
          </p:cNvPicPr>
          <p:nvPr>
            <p:ph idx="1"/>
          </p:nvPr>
        </p:nvPicPr>
        <p:blipFill>
          <a:blip r:embed="rId2"/>
          <a:stretch>
            <a:fillRect/>
          </a:stretch>
        </p:blipFill>
        <p:spPr>
          <a:xfrm rot="10800000">
            <a:off x="3360760" y="1690687"/>
            <a:ext cx="3503728" cy="4958218"/>
          </a:xfrm>
        </p:spPr>
      </p:pic>
      <p:sp>
        <p:nvSpPr>
          <p:cNvPr id="4" name="Espaço Reservado para Número de Slide 3">
            <a:extLst>
              <a:ext uri="{FF2B5EF4-FFF2-40B4-BE49-F238E27FC236}">
                <a16:creationId xmlns:a16="http://schemas.microsoft.com/office/drawing/2014/main" id="{3F39BEE6-2109-6347-B1E5-B242A50720FD}"/>
              </a:ext>
            </a:extLst>
          </p:cNvPr>
          <p:cNvSpPr>
            <a:spLocks noGrp="1"/>
          </p:cNvSpPr>
          <p:nvPr>
            <p:ph type="sldNum" sz="quarter" idx="12"/>
          </p:nvPr>
        </p:nvSpPr>
        <p:spPr/>
        <p:txBody>
          <a:bodyPr/>
          <a:lstStyle/>
          <a:p>
            <a:fld id="{61F70E78-D1BD-F542-A811-DDB02E846DF3}" type="slidenum">
              <a:rPr lang="pt-BR" smtClean="0"/>
              <a:t>36</a:t>
            </a:fld>
            <a:endParaRPr lang="pt-BR"/>
          </a:p>
        </p:txBody>
      </p:sp>
      <p:pic>
        <p:nvPicPr>
          <p:cNvPr id="8" name="Imagem 7">
            <a:extLst>
              <a:ext uri="{FF2B5EF4-FFF2-40B4-BE49-F238E27FC236}">
                <a16:creationId xmlns:a16="http://schemas.microsoft.com/office/drawing/2014/main" id="{3077B398-4E79-CE4B-8E06-98664EC36764}"/>
              </a:ext>
            </a:extLst>
          </p:cNvPr>
          <p:cNvPicPr>
            <a:picLocks noChangeAspect="1"/>
          </p:cNvPicPr>
          <p:nvPr/>
        </p:nvPicPr>
        <p:blipFill>
          <a:blip r:embed="rId3"/>
          <a:stretch>
            <a:fillRect/>
          </a:stretch>
        </p:blipFill>
        <p:spPr>
          <a:xfrm rot="10800000">
            <a:off x="7411922" y="1735474"/>
            <a:ext cx="3503728" cy="4958218"/>
          </a:xfrm>
          <a:prstGeom prst="rect">
            <a:avLst/>
          </a:prstGeom>
        </p:spPr>
      </p:pic>
      <p:pic>
        <p:nvPicPr>
          <p:cNvPr id="10" name="Imagem 9" descr="Forma&#10;&#10;Descrição gerada automaticamente com confiança média">
            <a:extLst>
              <a:ext uri="{FF2B5EF4-FFF2-40B4-BE49-F238E27FC236}">
                <a16:creationId xmlns:a16="http://schemas.microsoft.com/office/drawing/2014/main" id="{067527F3-12A8-EF4D-9AF7-889458489507}"/>
              </a:ext>
            </a:extLst>
          </p:cNvPr>
          <p:cNvPicPr>
            <a:picLocks noChangeAspect="1"/>
          </p:cNvPicPr>
          <p:nvPr/>
        </p:nvPicPr>
        <p:blipFill>
          <a:blip r:embed="rId4"/>
          <a:stretch>
            <a:fillRect/>
          </a:stretch>
        </p:blipFill>
        <p:spPr>
          <a:xfrm>
            <a:off x="690029" y="2286000"/>
            <a:ext cx="2853272" cy="2386014"/>
          </a:xfrm>
          <a:prstGeom prst="rect">
            <a:avLst/>
          </a:prstGeom>
        </p:spPr>
      </p:pic>
    </p:spTree>
    <p:extLst>
      <p:ext uri="{BB962C8B-B14F-4D97-AF65-F5344CB8AC3E}">
        <p14:creationId xmlns:p14="http://schemas.microsoft.com/office/powerpoint/2010/main" val="439717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defTabSz="457200" rtl="0">
              <a:spcBef>
                <a:spcPct val="0"/>
              </a:spcBef>
            </a:pPr>
            <a:r>
              <a:rPr lang="x-none" sz="2400" b="1" dirty="0"/>
              <a:t>Fase Rumo </a:t>
            </a:r>
            <a:r>
              <a:rPr lang="x-none" sz="2400" b="1"/>
              <a:t>à Independência</a:t>
            </a:r>
            <a:br>
              <a:rPr lang="x-none" sz="2400" b="1" dirty="0"/>
            </a:br>
            <a:br>
              <a:rPr lang="x-none" sz="2400" b="1"/>
            </a:br>
            <a:br>
              <a:rPr lang="pt-BR" sz="1600" b="1" dirty="0">
                <a:solidFill>
                  <a:srgbClr val="000000"/>
                </a:solidFill>
              </a:rPr>
            </a:br>
            <a:endParaRPr lang="en-US" sz="2400" b="1" dirty="0"/>
          </a:p>
        </p:txBody>
      </p:sp>
      <p:sp>
        <p:nvSpPr>
          <p:cNvPr id="3" name="Content Placeholder 2"/>
          <p:cNvSpPr>
            <a:spLocks noGrp="1"/>
          </p:cNvSpPr>
          <p:nvPr>
            <p:ph idx="1"/>
          </p:nvPr>
        </p:nvSpPr>
        <p:spPr/>
        <p:txBody>
          <a:bodyPr>
            <a:noAutofit/>
          </a:bodyPr>
          <a:lstStyle/>
          <a:p>
            <a:pPr marL="0" indent="0" algn="just">
              <a:lnSpc>
                <a:spcPct val="170000"/>
              </a:lnSpc>
              <a:buNone/>
            </a:pPr>
            <a:r>
              <a:rPr lang="pt-BR" sz="1300" b="1" dirty="0">
                <a:solidFill>
                  <a:srgbClr val="000000"/>
                </a:solidFill>
              </a:rPr>
              <a:t>Diz </a:t>
            </a:r>
            <a:r>
              <a:rPr lang="pt-BR" sz="1300" b="1" dirty="0" err="1">
                <a:solidFill>
                  <a:srgbClr val="000000"/>
                </a:solidFill>
              </a:rPr>
              <a:t>Winnicott</a:t>
            </a:r>
            <a:r>
              <a:rPr lang="pt-BR" sz="1300" b="1" dirty="0">
                <a:solidFill>
                  <a:srgbClr val="000000"/>
                </a:solidFill>
              </a:rPr>
              <a:t>, referindo-se a esta fase</a:t>
            </a:r>
            <a:endParaRPr lang="pt-BR" sz="1300" b="1" i="1" dirty="0">
              <a:solidFill>
                <a:srgbClr val="000000"/>
              </a:solidFill>
            </a:endParaRPr>
          </a:p>
          <a:p>
            <a:pPr marL="457200" lvl="1" indent="0" algn="just">
              <a:lnSpc>
                <a:spcPct val="200000"/>
              </a:lnSpc>
              <a:buNone/>
            </a:pPr>
            <a:r>
              <a:rPr lang="pt-BR" sz="1300" b="1" i="1" dirty="0">
                <a:solidFill>
                  <a:srgbClr val="000000"/>
                </a:solidFill>
              </a:rPr>
              <a:t>Rumo à Independência</a:t>
            </a:r>
            <a:r>
              <a:rPr lang="pt-BR" sz="1300" b="1" dirty="0">
                <a:solidFill>
                  <a:srgbClr val="000000"/>
                </a:solidFill>
              </a:rPr>
              <a:t>. O lactente desenvolve meios para ir vivendo sem cuidado real. Isto é conseguido através do acúmulo de recordações do cuidado, da projeção de necessidades pessoais e da introjeção de detalhes do cuidado, com o desenvolvimento da confiança no meio. Deve-se acrescentar aqui o elemento de compreensão intelectual, com suas tremendas implicações.</a:t>
            </a:r>
          </a:p>
          <a:p>
            <a:pPr marL="457200" lvl="1" indent="0" algn="just">
              <a:lnSpc>
                <a:spcPct val="200000"/>
              </a:lnSpc>
              <a:buNone/>
            </a:pPr>
            <a:r>
              <a:rPr lang="pt-BR" sz="1300" b="1" dirty="0">
                <a:solidFill>
                  <a:srgbClr val="000000"/>
                </a:solidFill>
              </a:rPr>
              <a:t>(</a:t>
            </a:r>
            <a:r>
              <a:rPr lang="pt-BR" sz="1300" b="1" dirty="0" err="1">
                <a:solidFill>
                  <a:srgbClr val="000000"/>
                </a:solidFill>
              </a:rPr>
              <a:t>Winnicott</a:t>
            </a:r>
            <a:r>
              <a:rPr lang="pt-BR" sz="1300" b="1" dirty="0">
                <a:solidFill>
                  <a:srgbClr val="000000"/>
                </a:solidFill>
              </a:rPr>
              <a:t>, “</a:t>
            </a:r>
            <a:r>
              <a:rPr lang="en-US" sz="1300" b="1" dirty="0" err="1">
                <a:solidFill>
                  <a:srgbClr val="000000"/>
                </a:solidFill>
              </a:rPr>
              <a:t>Teoria</a:t>
            </a:r>
            <a:r>
              <a:rPr lang="en-US" sz="1300" b="1" dirty="0">
                <a:solidFill>
                  <a:srgbClr val="000000"/>
                </a:solidFill>
              </a:rPr>
              <a:t> do </a:t>
            </a:r>
            <a:r>
              <a:rPr lang="en-US" sz="1300" b="1" dirty="0" err="1">
                <a:solidFill>
                  <a:srgbClr val="000000"/>
                </a:solidFill>
              </a:rPr>
              <a:t>Relacionamento</a:t>
            </a:r>
            <a:r>
              <a:rPr lang="en-US" sz="1300" b="1" dirty="0">
                <a:solidFill>
                  <a:srgbClr val="000000"/>
                </a:solidFill>
              </a:rPr>
              <a:t> </a:t>
            </a:r>
            <a:r>
              <a:rPr lang="en-US" sz="1300" b="1" dirty="0" err="1">
                <a:solidFill>
                  <a:srgbClr val="000000"/>
                </a:solidFill>
              </a:rPr>
              <a:t>Paterno-Infantil</a:t>
            </a:r>
            <a:r>
              <a:rPr lang="pt-BR" sz="1300" b="1" dirty="0">
                <a:solidFill>
                  <a:srgbClr val="000000"/>
                </a:solidFill>
              </a:rPr>
              <a:t>”, pp. 45-46)</a:t>
            </a:r>
            <a:endParaRPr lang="pt-BR" sz="1300" dirty="0">
              <a:solidFill>
                <a:srgbClr val="0000FF"/>
              </a:solidFill>
            </a:endParaRPr>
          </a:p>
          <a:p>
            <a:pPr marL="0" indent="0" algn="just">
              <a:lnSpc>
                <a:spcPct val="170000"/>
              </a:lnSpc>
              <a:buNone/>
            </a:pPr>
            <a:endParaRPr lang="pt-BR" sz="1300" dirty="0">
              <a:solidFill>
                <a:srgbClr val="000000"/>
              </a:solidFill>
            </a:endParaRPr>
          </a:p>
          <a:p>
            <a:pPr marL="0" indent="0" algn="just">
              <a:lnSpc>
                <a:spcPct val="170000"/>
              </a:lnSpc>
              <a:buNone/>
            </a:pPr>
            <a:r>
              <a:rPr lang="pt-BR" sz="1300" dirty="0">
                <a:solidFill>
                  <a:srgbClr val="000000"/>
                </a:solidFill>
              </a:rPr>
              <a:t>* Esta última fase, por ser muito ampla, a </a:t>
            </a:r>
            <a:r>
              <a:rPr lang="pt-BR" sz="1300" dirty="0" err="1">
                <a:solidFill>
                  <a:srgbClr val="000000"/>
                </a:solidFill>
              </a:rPr>
              <a:t>redescrevi</a:t>
            </a:r>
            <a:r>
              <a:rPr lang="pt-BR" sz="1300" dirty="0">
                <a:solidFill>
                  <a:srgbClr val="000000"/>
                </a:solidFill>
              </a:rPr>
              <a:t> como sendo duas:  </a:t>
            </a:r>
          </a:p>
          <a:p>
            <a:pPr marL="0" indent="0" algn="just">
              <a:lnSpc>
                <a:spcPct val="170000"/>
              </a:lnSpc>
              <a:buNone/>
            </a:pPr>
            <a:r>
              <a:rPr lang="pt-BR" sz="1300" dirty="0">
                <a:solidFill>
                  <a:srgbClr val="000000"/>
                </a:solidFill>
              </a:rPr>
              <a:t>		3.1 a da     </a:t>
            </a:r>
            <a:r>
              <a:rPr lang="pt-BR" sz="1300" b="1" i="1" dirty="0">
                <a:solidFill>
                  <a:srgbClr val="000000"/>
                </a:solidFill>
              </a:rPr>
              <a:t>Independência Relativa Infantil </a:t>
            </a:r>
            <a:r>
              <a:rPr lang="pt-BR" sz="1300" dirty="0">
                <a:solidFill>
                  <a:srgbClr val="000000"/>
                </a:solidFill>
              </a:rPr>
              <a:t>[1,5 anos até a latência] </a:t>
            </a:r>
          </a:p>
          <a:p>
            <a:pPr marL="0" indent="0" algn="just">
              <a:lnSpc>
                <a:spcPct val="170000"/>
              </a:lnSpc>
              <a:buNone/>
            </a:pPr>
            <a:r>
              <a:rPr lang="pt-BR" sz="1300" dirty="0">
                <a:solidFill>
                  <a:srgbClr val="000000"/>
                </a:solidFill>
              </a:rPr>
              <a:t>		3.2 e a da  </a:t>
            </a:r>
            <a:r>
              <a:rPr lang="pt-BR" sz="1300" b="1" i="1" dirty="0">
                <a:solidFill>
                  <a:srgbClr val="000000"/>
                </a:solidFill>
              </a:rPr>
              <a:t>Independência Relativa Adulta</a:t>
            </a:r>
            <a:r>
              <a:rPr lang="pt-BR" sz="1300" b="1" dirty="0">
                <a:solidFill>
                  <a:srgbClr val="000000"/>
                </a:solidFill>
              </a:rPr>
              <a:t> </a:t>
            </a:r>
            <a:r>
              <a:rPr lang="pt-BR" sz="1300" dirty="0">
                <a:solidFill>
                  <a:srgbClr val="000000"/>
                </a:solidFill>
              </a:rPr>
              <a:t>[da adolescência em diante]</a:t>
            </a:r>
          </a:p>
          <a:p>
            <a:pPr marL="457200" lvl="1" indent="0" algn="just">
              <a:lnSpc>
                <a:spcPct val="200000"/>
              </a:lnSpc>
              <a:buNone/>
            </a:pPr>
            <a:endParaRPr lang="pt-BR" sz="1300" dirty="0"/>
          </a:p>
          <a:p>
            <a:pPr marL="0" indent="0">
              <a:lnSpc>
                <a:spcPct val="150000"/>
              </a:lnSpc>
              <a:buNone/>
            </a:pPr>
            <a:endParaRPr lang="en-US" sz="1400" dirty="0"/>
          </a:p>
        </p:txBody>
      </p:sp>
      <p:sp>
        <p:nvSpPr>
          <p:cNvPr id="4" name="Slide Number Placeholder 3"/>
          <p:cNvSpPr>
            <a:spLocks noGrp="1"/>
          </p:cNvSpPr>
          <p:nvPr>
            <p:ph type="sldNum" sz="quarter" idx="12"/>
          </p:nvPr>
        </p:nvSpPr>
        <p:spPr/>
        <p:txBody>
          <a:bodyPr/>
          <a:lstStyle/>
          <a:p>
            <a:fld id="{93A11F19-8D5E-6F42-A967-CB31FE886518}" type="slidenum">
              <a:rPr lang="en-US" smtClean="0"/>
              <a:pPr/>
              <a:t>37</a:t>
            </a:fld>
            <a:endParaRPr lang="en-US" dirty="0"/>
          </a:p>
        </p:txBody>
      </p:sp>
    </p:spTree>
    <p:extLst>
      <p:ext uri="{BB962C8B-B14F-4D97-AF65-F5344CB8AC3E}">
        <p14:creationId xmlns:p14="http://schemas.microsoft.com/office/powerpoint/2010/main" val="1562781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t-BR" sz="2800" b="1" dirty="0"/>
              <a:t>Prancha 5</a:t>
            </a:r>
            <a:br>
              <a:rPr lang="pt-BR" sz="2800" b="1" dirty="0"/>
            </a:br>
            <a:r>
              <a:rPr lang="pt-BR" sz="2800" b="1" dirty="0"/>
              <a:t>Fase da </a:t>
            </a:r>
            <a:r>
              <a:rPr lang="pt-BR" sz="2800" b="1" i="1" dirty="0"/>
              <a:t>Independência Relativa Infantil</a:t>
            </a:r>
            <a:br>
              <a:rPr lang="pt-BR" sz="2800" b="1" dirty="0">
                <a:solidFill>
                  <a:srgbClr val="FF0000"/>
                </a:solidFill>
              </a:rPr>
            </a:br>
            <a:r>
              <a:rPr lang="pt-BR" sz="2800" b="1" dirty="0"/>
              <a:t> </a:t>
            </a:r>
            <a:endParaRPr lang="en-US" sz="2800" b="1" dirty="0"/>
          </a:p>
        </p:txBody>
      </p:sp>
      <p:sp>
        <p:nvSpPr>
          <p:cNvPr id="3" name="Content Placeholder 2"/>
          <p:cNvSpPr>
            <a:spLocks noGrp="1"/>
          </p:cNvSpPr>
          <p:nvPr>
            <p:ph idx="1"/>
          </p:nvPr>
        </p:nvSpPr>
        <p:spPr/>
        <p:txBody>
          <a:bodyPr>
            <a:normAutofit fontScale="92500"/>
          </a:bodyPr>
          <a:lstStyle/>
          <a:p>
            <a:pPr marL="0" indent="0" algn="just">
              <a:lnSpc>
                <a:spcPct val="160000"/>
              </a:lnSpc>
              <a:buNone/>
            </a:pPr>
            <a:r>
              <a:rPr lang="pt-BR" dirty="0">
                <a:solidFill>
                  <a:srgbClr val="000000"/>
                </a:solidFill>
              </a:rPr>
              <a:t>Na Prancha 5, temos a fase da </a:t>
            </a:r>
            <a:r>
              <a:rPr lang="pt-BR" i="1" dirty="0">
                <a:solidFill>
                  <a:srgbClr val="000000"/>
                </a:solidFill>
              </a:rPr>
              <a:t>independência relativa infantil</a:t>
            </a:r>
            <a:r>
              <a:rPr lang="pt-BR" dirty="0">
                <a:solidFill>
                  <a:srgbClr val="000000"/>
                </a:solidFill>
              </a:rPr>
              <a:t> – também chamada por </a:t>
            </a:r>
            <a:r>
              <a:rPr lang="pt-BR" dirty="0" err="1">
                <a:solidFill>
                  <a:srgbClr val="000000"/>
                </a:solidFill>
              </a:rPr>
              <a:t>Winnicott</a:t>
            </a:r>
            <a:r>
              <a:rPr lang="pt-BR" dirty="0">
                <a:solidFill>
                  <a:srgbClr val="000000"/>
                </a:solidFill>
              </a:rPr>
              <a:t> de fase do </a:t>
            </a:r>
            <a:r>
              <a:rPr lang="pt-BR" i="1" dirty="0" err="1">
                <a:solidFill>
                  <a:srgbClr val="000000"/>
                </a:solidFill>
              </a:rPr>
              <a:t>concernimento</a:t>
            </a:r>
            <a:r>
              <a:rPr lang="pt-BR" dirty="0">
                <a:solidFill>
                  <a:srgbClr val="000000"/>
                </a:solidFill>
              </a:rPr>
              <a:t>, e por Melanie Klein, de </a:t>
            </a:r>
            <a:r>
              <a:rPr lang="pt-BR" i="1" dirty="0">
                <a:solidFill>
                  <a:srgbClr val="000000"/>
                </a:solidFill>
              </a:rPr>
              <a:t>posição depressiva</a:t>
            </a:r>
            <a:r>
              <a:rPr lang="pt-BR" dirty="0">
                <a:solidFill>
                  <a:srgbClr val="000000"/>
                </a:solidFill>
              </a:rPr>
              <a:t> –,  temos uma longa série de integrações até a chegada ao </a:t>
            </a:r>
            <a:r>
              <a:rPr lang="pt-BR" i="1" dirty="0">
                <a:solidFill>
                  <a:srgbClr val="000000"/>
                </a:solidFill>
              </a:rPr>
              <a:t>status</a:t>
            </a:r>
            <a:r>
              <a:rPr lang="pt-BR" dirty="0">
                <a:solidFill>
                  <a:srgbClr val="000000"/>
                </a:solidFill>
              </a:rPr>
              <a:t> de ser uma </a:t>
            </a:r>
            <a:r>
              <a:rPr lang="pt-BR" i="1" dirty="0">
                <a:solidFill>
                  <a:srgbClr val="000000"/>
                </a:solidFill>
              </a:rPr>
              <a:t>pessoa inteira</a:t>
            </a:r>
            <a:r>
              <a:rPr lang="pt-BR" dirty="0">
                <a:solidFill>
                  <a:srgbClr val="000000"/>
                </a:solidFill>
              </a:rPr>
              <a:t> que se relaciona com os outros como pessoas inteiras (tendo, como tarefa, administrar a vida instintual, sexual, nas relações interpessoais, no quadro do cenário edípico).</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38</a:t>
            </a:fld>
            <a:endParaRPr lang="en-US"/>
          </a:p>
        </p:txBody>
      </p:sp>
    </p:spTree>
    <p:extLst>
      <p:ext uri="{BB962C8B-B14F-4D97-AF65-F5344CB8AC3E}">
        <p14:creationId xmlns:p14="http://schemas.microsoft.com/office/powerpoint/2010/main" val="2530895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39</a:t>
            </a:fld>
            <a:endParaRPr lang="en-US"/>
          </a:p>
        </p:txBody>
      </p:sp>
      <p:pic>
        <p:nvPicPr>
          <p:cNvPr id="5" name="Picture 4"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
            <a:ext cx="9144000" cy="6464524"/>
          </a:xfrm>
          <a:prstGeom prst="rect">
            <a:avLst/>
          </a:prstGeom>
        </p:spPr>
      </p:pic>
    </p:spTree>
    <p:extLst>
      <p:ext uri="{BB962C8B-B14F-4D97-AF65-F5344CB8AC3E}">
        <p14:creationId xmlns:p14="http://schemas.microsoft.com/office/powerpoint/2010/main" val="65440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DABE69-D124-6E4C-A7FF-83649001E2E8}"/>
              </a:ext>
            </a:extLst>
          </p:cNvPr>
          <p:cNvSpPr>
            <a:spLocks noGrp="1"/>
          </p:cNvSpPr>
          <p:nvPr>
            <p:ph type="title"/>
          </p:nvPr>
        </p:nvSpPr>
        <p:spPr/>
        <p:txBody>
          <a:bodyPr>
            <a:noAutofit/>
          </a:bodyPr>
          <a:lstStyle/>
          <a:p>
            <a:r>
              <a:rPr lang="pt-BR" sz="2000" dirty="0">
                <a:effectLst/>
                <a:latin typeface="Times New Roman" panose="02020603050405020304" pitchFamily="18" charset="0"/>
                <a:ea typeface="Calibri" panose="020F0502020204030204" pitchFamily="34" charset="0"/>
                <a:cs typeface="Times New Roman" panose="02020603050405020304" pitchFamily="18" charset="0"/>
              </a:rPr>
              <a:t>Neste semestre vamos nos dedicar a fazer uma análise histórico-crítica do que ocorre com as</a:t>
            </a:r>
            <a:br>
              <a:rPr lang="pt-BR" sz="2000" dirty="0">
                <a:effectLst/>
                <a:latin typeface="Times New Roman" panose="02020603050405020304" pitchFamily="18" charset="0"/>
                <a:ea typeface="Calibri" panose="020F0502020204030204" pitchFamily="34" charset="0"/>
                <a:cs typeface="Times New Roman" panose="02020603050405020304" pitchFamily="18" charset="0"/>
              </a:rPr>
            </a:br>
            <a:br>
              <a:rPr lang="pt-BR" sz="2000" dirty="0">
                <a:effectLst/>
                <a:latin typeface="Times New Roman" panose="02020603050405020304" pitchFamily="18" charset="0"/>
                <a:ea typeface="Calibri" panose="020F0502020204030204" pitchFamily="34" charset="0"/>
                <a:cs typeface="Times New Roman" panose="02020603050405020304" pitchFamily="18" charset="0"/>
              </a:rPr>
            </a:b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mulheres que se tornam mães, abordando os seguintes aspectos que procuraremos esclarecer:  </a:t>
            </a:r>
            <a:br>
              <a:rPr lang="pt-BR" sz="1800" dirty="0">
                <a:effectLst/>
                <a:latin typeface="Calibri" panose="020F0502020204030204" pitchFamily="34" charset="0"/>
                <a:ea typeface="Calibri" panose="020F0502020204030204" pitchFamily="34" charset="0"/>
                <a:cs typeface="Arial" panose="020B0604020202020204" pitchFamily="34" charset="0"/>
              </a:rPr>
            </a:br>
            <a:r>
              <a:rPr lang="pt-BR" sz="1800" dirty="0">
                <a:effectLst/>
                <a:latin typeface="Calibri" panose="020F0502020204030204" pitchFamily="34" charset="0"/>
                <a:ea typeface="Calibri" panose="020F0502020204030204" pitchFamily="34" charset="0"/>
                <a:cs typeface="Arial" panose="020B0604020202020204" pitchFamily="34" charset="0"/>
              </a:rPr>
              <a:t> </a:t>
            </a:r>
            <a:endParaRPr lang="pt-BR" sz="1800" dirty="0"/>
          </a:p>
        </p:txBody>
      </p:sp>
      <p:sp>
        <p:nvSpPr>
          <p:cNvPr id="3" name="Espaço Reservado para Conteúdo 2">
            <a:extLst>
              <a:ext uri="{FF2B5EF4-FFF2-40B4-BE49-F238E27FC236}">
                <a16:creationId xmlns:a16="http://schemas.microsoft.com/office/drawing/2014/main" id="{BED18AF6-146C-0245-8856-7D518E05F544}"/>
              </a:ext>
            </a:extLst>
          </p:cNvPr>
          <p:cNvSpPr>
            <a:spLocks noGrp="1"/>
          </p:cNvSpPr>
          <p:nvPr>
            <p:ph idx="1"/>
          </p:nvPr>
        </p:nvSpPr>
        <p:spPr/>
        <p:txBody>
          <a:bodyPr>
            <a:noAutofit/>
          </a:bodyPr>
          <a:lstStyle/>
          <a:p>
            <a:pPr marL="342900" lvl="0" indent="-342900" algn="just">
              <a:lnSpc>
                <a:spcPct val="150000"/>
              </a:lnSpc>
              <a:buFont typeface="+mj-lt"/>
              <a:buAutoNum type="arabicPeriod"/>
            </a:pP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que tipo de estado emocional uma mulher vive no período inicial em que necessita cuidar de seu bebê, analisando, inicialmente, o que </a:t>
            </a:r>
            <a:r>
              <a:rPr lang="pt-BR" sz="1800" dirty="0" err="1">
                <a:effectLst/>
                <a:latin typeface="Times New Roman" panose="02020603050405020304" pitchFamily="18" charset="0"/>
                <a:ea typeface="Calibri" panose="020F0502020204030204" pitchFamily="34" charset="0"/>
                <a:cs typeface="Times New Roman" panose="02020603050405020304" pitchFamily="18" charset="0"/>
              </a:rPr>
              <a:t>Winnicott</a:t>
            </a: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 denominou de </a:t>
            </a:r>
            <a:r>
              <a:rPr lang="pt-BR" sz="1800" b="1" dirty="0">
                <a:effectLst/>
                <a:latin typeface="Times New Roman" panose="02020603050405020304" pitchFamily="18" charset="0"/>
                <a:ea typeface="Calibri" panose="020F0502020204030204" pitchFamily="34" charset="0"/>
                <a:cs typeface="Times New Roman" panose="02020603050405020304" pitchFamily="18" charset="0"/>
              </a:rPr>
              <a:t>“preocupação materna primária”</a:t>
            </a:r>
            <a:endParaRPr lang="pt-B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como são descritas </a:t>
            </a:r>
            <a:r>
              <a:rPr lang="pt-BR" sz="1800" b="1" i="1" dirty="0">
                <a:effectLst/>
                <a:latin typeface="Times New Roman" panose="02020603050405020304" pitchFamily="18" charset="0"/>
                <a:ea typeface="Calibri" panose="020F0502020204030204" pitchFamily="34" charset="0"/>
                <a:cs typeface="Times New Roman" panose="02020603050405020304" pitchFamily="18" charset="0"/>
              </a:rPr>
              <a:t>as primeiras relações</a:t>
            </a: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 comungando estudos que visam descrever o que ocorre do ponto de vista da mãe com o que ocorre do ponto de vista do bebê, bem como do ponto de vista de um observador;</a:t>
            </a:r>
          </a:p>
          <a:p>
            <a:pPr marL="342900" lvl="0" indent="-342900" algn="just">
              <a:lnSpc>
                <a:spcPct val="150000"/>
              </a:lnSpc>
              <a:buFont typeface="+mj-lt"/>
              <a:buAutoNum type="arabicPeriod"/>
            </a:pP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que transformações ocorrem, na mulher, quando esta gera e dá à luz a um bebê, seja nas situações denominadas saudáveis, seja quando ocorrem perturbações de grande amplitude (tanto na existência física-emocional da mulher, seja na do bebê), constituindo o que Stern denomina de </a:t>
            </a:r>
            <a:r>
              <a:rPr lang="pt-BR" sz="1800" b="1" i="1" dirty="0">
                <a:effectLst/>
                <a:latin typeface="Times New Roman" panose="02020603050405020304" pitchFamily="18" charset="0"/>
                <a:ea typeface="Calibri" panose="020F0502020204030204" pitchFamily="34" charset="0"/>
                <a:cs typeface="Times New Roman" panose="02020603050405020304" pitchFamily="18" charset="0"/>
              </a:rPr>
              <a:t>A Constelação Materna</a:t>
            </a: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50000"/>
              </a:lnSpc>
              <a:buFont typeface="+mj-lt"/>
              <a:buAutoNum type="arabicPeriod"/>
            </a:pP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quais as transformações ocorrem nos modos de ser-estar-no-mundo de uma mulher que se torna mãe, focado na análise do livro de Stern &amp; </a:t>
            </a:r>
            <a:r>
              <a:rPr lang="pt-BR" sz="1800" dirty="0" err="1">
                <a:effectLst/>
                <a:latin typeface="Times New Roman" panose="02020603050405020304" pitchFamily="18" charset="0"/>
                <a:ea typeface="Calibri" panose="020F0502020204030204" pitchFamily="34" charset="0"/>
                <a:cs typeface="Times New Roman" panose="02020603050405020304" pitchFamily="18" charset="0"/>
              </a:rPr>
              <a:t>Bruschweiler</a:t>
            </a: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-Stern, </a:t>
            </a:r>
            <a:r>
              <a:rPr lang="pt-BR" sz="1800" b="1" i="1" dirty="0">
                <a:effectLst/>
                <a:latin typeface="Times New Roman" panose="02020603050405020304" pitchFamily="18" charset="0"/>
                <a:ea typeface="Calibri" panose="020F0502020204030204" pitchFamily="34" charset="0"/>
                <a:cs typeface="Times New Roman" panose="02020603050405020304" pitchFamily="18" charset="0"/>
              </a:rPr>
              <a:t>O Nascimento de uma Mãe</a:t>
            </a:r>
            <a:r>
              <a:rPr lang="pt-BR"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pt-BR"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4230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t-BR" sz="2800" b="1" dirty="0"/>
              <a:t>Prancha 6</a:t>
            </a:r>
            <a:br>
              <a:rPr lang="pt-BR" sz="2800" b="1" dirty="0"/>
            </a:br>
            <a:r>
              <a:rPr lang="pt-BR" sz="2800" b="1" dirty="0"/>
              <a:t>Fase da </a:t>
            </a:r>
            <a:r>
              <a:rPr lang="pt-BR" sz="2800" b="1" i="1" dirty="0"/>
              <a:t>Independência Relativa Adulta</a:t>
            </a:r>
            <a:br>
              <a:rPr lang="pt-BR" sz="2800" b="1" dirty="0">
                <a:solidFill>
                  <a:srgbClr val="FF0000"/>
                </a:solidFill>
              </a:rPr>
            </a:br>
            <a:endParaRPr lang="en-US" sz="2800" b="1" dirty="0"/>
          </a:p>
        </p:txBody>
      </p:sp>
      <p:sp>
        <p:nvSpPr>
          <p:cNvPr id="3" name="Content Placeholder 2"/>
          <p:cNvSpPr>
            <a:spLocks noGrp="1"/>
          </p:cNvSpPr>
          <p:nvPr>
            <p:ph idx="1"/>
          </p:nvPr>
        </p:nvSpPr>
        <p:spPr/>
        <p:txBody>
          <a:bodyPr>
            <a:normAutofit/>
          </a:bodyPr>
          <a:lstStyle/>
          <a:p>
            <a:pPr marL="0" indent="0">
              <a:buNone/>
            </a:pPr>
            <a:endParaRPr lang="pt-BR" dirty="0">
              <a:solidFill>
                <a:srgbClr val="000000"/>
              </a:solidFill>
            </a:endParaRPr>
          </a:p>
          <a:p>
            <a:pPr marL="0" indent="0" algn="just">
              <a:lnSpc>
                <a:spcPct val="150000"/>
              </a:lnSpc>
              <a:buNone/>
            </a:pPr>
            <a:r>
              <a:rPr lang="pt-BR" dirty="0">
                <a:solidFill>
                  <a:srgbClr val="000000"/>
                </a:solidFill>
              </a:rPr>
              <a:t>Na Prancha 6, ao final, temos a fase da </a:t>
            </a:r>
            <a:r>
              <a:rPr lang="pt-BR" i="1" dirty="0">
                <a:solidFill>
                  <a:srgbClr val="000000"/>
                </a:solidFill>
              </a:rPr>
              <a:t>independência relativa adulta</a:t>
            </a:r>
            <a:r>
              <a:rPr lang="pt-BR" dirty="0">
                <a:solidFill>
                  <a:srgbClr val="000000"/>
                </a:solidFill>
              </a:rPr>
              <a:t>, que começa com a entrada na adolescência e segue por todo o espectro da vida adulta, culminando com a última das experiências de integração, a morte e o retorno ao não-ser.</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40</a:t>
            </a:fld>
            <a:endParaRPr lang="en-US"/>
          </a:p>
        </p:txBody>
      </p:sp>
    </p:spTree>
    <p:extLst>
      <p:ext uri="{BB962C8B-B14F-4D97-AF65-F5344CB8AC3E}">
        <p14:creationId xmlns:p14="http://schemas.microsoft.com/office/powerpoint/2010/main" val="387458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41</a:t>
            </a:fld>
            <a:endParaRPr lang="en-US"/>
          </a:p>
        </p:txBody>
      </p:sp>
      <p:pic>
        <p:nvPicPr>
          <p:cNvPr id="3" name="Picture 2"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
            <a:ext cx="9144000" cy="6464524"/>
          </a:xfrm>
          <a:prstGeom prst="rect">
            <a:avLst/>
          </a:prstGeom>
        </p:spPr>
      </p:pic>
    </p:spTree>
    <p:extLst>
      <p:ext uri="{BB962C8B-B14F-4D97-AF65-F5344CB8AC3E}">
        <p14:creationId xmlns:p14="http://schemas.microsoft.com/office/powerpoint/2010/main" val="2822068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t-BR" sz="2800" b="1" dirty="0"/>
              <a:t>DESENVOLVIMENTO &amp; PSICOPATOLOGIA</a:t>
            </a:r>
            <a:endParaRPr lang="en-US" sz="2800" dirty="0">
              <a:solidFill>
                <a:srgbClr val="FF0000"/>
              </a:solidFill>
            </a:endParaRPr>
          </a:p>
        </p:txBody>
      </p:sp>
      <p:sp>
        <p:nvSpPr>
          <p:cNvPr id="3" name="Content Placeholder 2"/>
          <p:cNvSpPr>
            <a:spLocks noGrp="1"/>
          </p:cNvSpPr>
          <p:nvPr>
            <p:ph idx="1"/>
          </p:nvPr>
        </p:nvSpPr>
        <p:spPr/>
        <p:txBody>
          <a:bodyPr>
            <a:noAutofit/>
          </a:bodyPr>
          <a:lstStyle/>
          <a:p>
            <a:pPr marL="0" indent="0" algn="just">
              <a:lnSpc>
                <a:spcPct val="170000"/>
              </a:lnSpc>
              <a:buNone/>
            </a:pPr>
            <a:r>
              <a:rPr lang="pt-BR" sz="1600" dirty="0">
                <a:solidFill>
                  <a:srgbClr val="000000"/>
                </a:solidFill>
              </a:rPr>
              <a:t>A este conjunto, assim desenhado, deveríamos acrescentar uma apresentação que marcasse em que momento desse processo de desenvolvimento localizamos as gêneses das diversas psicopatologias, associando, </a:t>
            </a:r>
            <a:r>
              <a:rPr lang="pt-BR" sz="1600" i="1" dirty="0">
                <a:solidFill>
                  <a:srgbClr val="000000"/>
                </a:solidFill>
              </a:rPr>
              <a:t>grosso modo</a:t>
            </a:r>
            <a:r>
              <a:rPr lang="pt-BR" sz="1600" dirty="0">
                <a:solidFill>
                  <a:srgbClr val="000000"/>
                </a:solidFill>
              </a:rPr>
              <a:t>:</a:t>
            </a:r>
          </a:p>
          <a:p>
            <a:pPr lvl="1" algn="just">
              <a:lnSpc>
                <a:spcPct val="170000"/>
              </a:lnSpc>
              <a:buFontTx/>
              <a:buChar char="•"/>
            </a:pPr>
            <a:r>
              <a:rPr lang="pt-BR" sz="1600" dirty="0">
                <a:solidFill>
                  <a:srgbClr val="000000"/>
                </a:solidFill>
              </a:rPr>
              <a:t>as </a:t>
            </a:r>
            <a:r>
              <a:rPr lang="pt-BR" sz="1600" b="1" dirty="0">
                <a:solidFill>
                  <a:srgbClr val="000000"/>
                </a:solidFill>
              </a:rPr>
              <a:t>psicoses</a:t>
            </a:r>
            <a:r>
              <a:rPr lang="pt-BR" sz="1600" dirty="0">
                <a:solidFill>
                  <a:srgbClr val="000000"/>
                </a:solidFill>
              </a:rPr>
              <a:t> (pessoas não-integradas ou desintegradas) a problemas nas fases mais primitivas do desenvolvimento (geradas por falha de sustentação ambiental); </a:t>
            </a:r>
          </a:p>
          <a:p>
            <a:pPr lvl="1" algn="just">
              <a:lnSpc>
                <a:spcPct val="170000"/>
              </a:lnSpc>
              <a:buFontTx/>
              <a:buChar char="•"/>
            </a:pPr>
            <a:r>
              <a:rPr lang="pt-BR" sz="1600" dirty="0">
                <a:solidFill>
                  <a:srgbClr val="000000"/>
                </a:solidFill>
              </a:rPr>
              <a:t>as </a:t>
            </a:r>
            <a:r>
              <a:rPr lang="pt-BR" sz="1600" b="1" dirty="0">
                <a:solidFill>
                  <a:srgbClr val="000000"/>
                </a:solidFill>
              </a:rPr>
              <a:t>neuroses</a:t>
            </a:r>
            <a:r>
              <a:rPr lang="pt-BR" sz="1600" dirty="0">
                <a:solidFill>
                  <a:srgbClr val="000000"/>
                </a:solidFill>
              </a:rPr>
              <a:t> (pessoas integradas), aos conflitos e mecanismos rígidos de defesa no trato dos problemas que pessoas inteiras têm no trabalho de administrar a vida instintual ou sexual (geradas quando o indivíduo conquistou esse tipo de integração); </a:t>
            </a:r>
          </a:p>
          <a:p>
            <a:pPr lvl="1" algn="just">
              <a:lnSpc>
                <a:spcPct val="170000"/>
              </a:lnSpc>
              <a:buFontTx/>
              <a:buChar char="•"/>
            </a:pPr>
            <a:r>
              <a:rPr lang="pt-BR" sz="1600" dirty="0">
                <a:solidFill>
                  <a:srgbClr val="000000"/>
                </a:solidFill>
              </a:rPr>
              <a:t>e as </a:t>
            </a:r>
            <a:r>
              <a:rPr lang="pt-BR" sz="1600" b="1" dirty="0">
                <a:solidFill>
                  <a:srgbClr val="000000"/>
                </a:solidFill>
              </a:rPr>
              <a:t>depressões</a:t>
            </a:r>
            <a:r>
              <a:rPr lang="pt-BR" sz="1600" dirty="0">
                <a:solidFill>
                  <a:srgbClr val="000000"/>
                </a:solidFill>
              </a:rPr>
              <a:t> (pessoas recém integradas), que geram problemas de humor, geradas por problemas entre esses dois extremos. </a:t>
            </a:r>
            <a:endParaRPr lang="en-US" sz="1600" dirty="0">
              <a:solidFill>
                <a:srgbClr val="000000"/>
              </a:solidFill>
            </a:endParaRPr>
          </a:p>
        </p:txBody>
      </p:sp>
      <p:sp>
        <p:nvSpPr>
          <p:cNvPr id="4" name="Slide Number Placeholder 3"/>
          <p:cNvSpPr>
            <a:spLocks noGrp="1"/>
          </p:cNvSpPr>
          <p:nvPr>
            <p:ph type="sldNum" sz="quarter" idx="12"/>
          </p:nvPr>
        </p:nvSpPr>
        <p:spPr/>
        <p:txBody>
          <a:bodyPr/>
          <a:lstStyle/>
          <a:p>
            <a:fld id="{F4CD69DC-4217-E947-A017-A01469E0B7C6}" type="slidenum">
              <a:rPr lang="en-US" smtClean="0"/>
              <a:pPr/>
              <a:t>42</a:t>
            </a:fld>
            <a:endParaRPr lang="en-US"/>
          </a:p>
        </p:txBody>
      </p:sp>
    </p:spTree>
    <p:extLst>
      <p:ext uri="{BB962C8B-B14F-4D97-AF65-F5344CB8AC3E}">
        <p14:creationId xmlns:p14="http://schemas.microsoft.com/office/powerpoint/2010/main" val="788700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r>
              <a:rPr lang="pt-BR" sz="2800" b="1" dirty="0"/>
            </a:br>
            <a:r>
              <a:rPr lang="pt-BR" sz="2800" b="1" dirty="0"/>
              <a:t>PSICOPATOLOGIA (cont.)</a:t>
            </a:r>
            <a:endParaRPr lang="en-US" sz="2800" dirty="0"/>
          </a:p>
        </p:txBody>
      </p:sp>
      <p:sp>
        <p:nvSpPr>
          <p:cNvPr id="3" name="Content Placeholder 2"/>
          <p:cNvSpPr>
            <a:spLocks noGrp="1"/>
          </p:cNvSpPr>
          <p:nvPr>
            <p:ph idx="1"/>
          </p:nvPr>
        </p:nvSpPr>
        <p:spPr/>
        <p:txBody>
          <a:bodyPr>
            <a:normAutofit fontScale="47500" lnSpcReduction="20000"/>
          </a:bodyPr>
          <a:lstStyle/>
          <a:p>
            <a:pPr marL="0" indent="0" algn="just">
              <a:lnSpc>
                <a:spcPct val="170000"/>
              </a:lnSpc>
              <a:buNone/>
            </a:pPr>
            <a:r>
              <a:rPr lang="pt-BR" sz="3400" dirty="0">
                <a:solidFill>
                  <a:srgbClr val="000000"/>
                </a:solidFill>
              </a:rPr>
              <a:t>Caberia, ainda, acrescentar alguns problemas não propriamente delimitados (em termos de gênese) a falhas em fases específicas: </a:t>
            </a:r>
          </a:p>
          <a:p>
            <a:pPr algn="just">
              <a:lnSpc>
                <a:spcPct val="170000"/>
              </a:lnSpc>
              <a:buFontTx/>
              <a:buChar char="•"/>
            </a:pPr>
            <a:r>
              <a:rPr lang="pt-BR" sz="3400" dirty="0">
                <a:solidFill>
                  <a:srgbClr val="000000"/>
                </a:solidFill>
              </a:rPr>
              <a:t>a </a:t>
            </a:r>
            <a:r>
              <a:rPr lang="pt-BR" sz="3400" b="1" i="1" dirty="0">
                <a:solidFill>
                  <a:srgbClr val="000000"/>
                </a:solidFill>
              </a:rPr>
              <a:t>atitude antissocial</a:t>
            </a:r>
            <a:r>
              <a:rPr lang="pt-BR" sz="3400" dirty="0">
                <a:solidFill>
                  <a:srgbClr val="000000"/>
                </a:solidFill>
              </a:rPr>
              <a:t>, como fruto do fenômeno de </a:t>
            </a:r>
            <a:r>
              <a:rPr lang="pt-BR" sz="3400" dirty="0" err="1">
                <a:solidFill>
                  <a:srgbClr val="000000"/>
                </a:solidFill>
              </a:rPr>
              <a:t>deprivação</a:t>
            </a:r>
            <a:r>
              <a:rPr lang="pt-BR" sz="3400" dirty="0">
                <a:solidFill>
                  <a:srgbClr val="000000"/>
                </a:solidFill>
              </a:rPr>
              <a:t>, com o indivíduo em condições de responsabilizar o ambiente por esta falha; </a:t>
            </a:r>
          </a:p>
          <a:p>
            <a:pPr algn="just">
              <a:lnSpc>
                <a:spcPct val="170000"/>
              </a:lnSpc>
              <a:buFontTx/>
              <a:buChar char="•"/>
            </a:pPr>
            <a:r>
              <a:rPr lang="pt-BR" sz="3400" dirty="0">
                <a:solidFill>
                  <a:srgbClr val="000000"/>
                </a:solidFill>
              </a:rPr>
              <a:t>os </a:t>
            </a:r>
            <a:r>
              <a:rPr lang="pt-BR" sz="3400" b="1" i="1" dirty="0" err="1">
                <a:solidFill>
                  <a:srgbClr val="000000"/>
                </a:solidFill>
              </a:rPr>
              <a:t>borderlines</a:t>
            </a:r>
            <a:r>
              <a:rPr lang="pt-BR" sz="3400" dirty="0">
                <a:solidFill>
                  <a:srgbClr val="000000"/>
                </a:solidFill>
              </a:rPr>
              <a:t> (ou falso </a:t>
            </a:r>
            <a:r>
              <a:rPr lang="pt-BR" sz="3400" i="1" dirty="0">
                <a:solidFill>
                  <a:srgbClr val="000000"/>
                </a:solidFill>
              </a:rPr>
              <a:t>self</a:t>
            </a:r>
            <a:r>
              <a:rPr lang="pt-BR" sz="3400" dirty="0">
                <a:solidFill>
                  <a:srgbClr val="000000"/>
                </a:solidFill>
              </a:rPr>
              <a:t> patológico), que se mostram como neuróticos, mas têm problemas psicóticos; </a:t>
            </a:r>
          </a:p>
          <a:p>
            <a:pPr algn="just">
              <a:lnSpc>
                <a:spcPct val="170000"/>
              </a:lnSpc>
              <a:buFontTx/>
              <a:buChar char="•"/>
            </a:pPr>
            <a:r>
              <a:rPr lang="pt-BR" sz="3400" dirty="0">
                <a:solidFill>
                  <a:srgbClr val="000000"/>
                </a:solidFill>
              </a:rPr>
              <a:t>os </a:t>
            </a:r>
            <a:r>
              <a:rPr lang="pt-BR" sz="3400" b="1" dirty="0">
                <a:solidFill>
                  <a:srgbClr val="000000"/>
                </a:solidFill>
              </a:rPr>
              <a:t>sintomas psicossomáticos</a:t>
            </a:r>
            <a:r>
              <a:rPr lang="pt-BR" sz="3400" dirty="0">
                <a:solidFill>
                  <a:srgbClr val="000000"/>
                </a:solidFill>
              </a:rPr>
              <a:t>, que podem ser gerados em diversos momentos do processo;</a:t>
            </a:r>
          </a:p>
          <a:p>
            <a:pPr algn="just">
              <a:lnSpc>
                <a:spcPct val="170000"/>
              </a:lnSpc>
              <a:buFontTx/>
              <a:buChar char="•"/>
            </a:pPr>
            <a:r>
              <a:rPr lang="pt-BR" sz="3400" dirty="0">
                <a:solidFill>
                  <a:srgbClr val="000000"/>
                </a:solidFill>
              </a:rPr>
              <a:t>bem como as </a:t>
            </a:r>
            <a:r>
              <a:rPr lang="pt-BR" sz="3400" b="1" dirty="0" err="1">
                <a:solidFill>
                  <a:srgbClr val="000000"/>
                </a:solidFill>
              </a:rPr>
              <a:t>adicções</a:t>
            </a:r>
            <a:r>
              <a:rPr lang="pt-BR" sz="3400" dirty="0">
                <a:solidFill>
                  <a:srgbClr val="000000"/>
                </a:solidFill>
              </a:rPr>
              <a:t>, que mesmo sendo apontadas, por </a:t>
            </a:r>
            <a:r>
              <a:rPr lang="pt-BR" sz="3400" dirty="0" err="1">
                <a:solidFill>
                  <a:srgbClr val="000000"/>
                </a:solidFill>
              </a:rPr>
              <a:t>Winnicott</a:t>
            </a:r>
            <a:r>
              <a:rPr lang="pt-BR" sz="3400" dirty="0">
                <a:solidFill>
                  <a:srgbClr val="000000"/>
                </a:solidFill>
              </a:rPr>
              <a:t>, como sendo um sintoma associado a falhas na fase da </a:t>
            </a:r>
            <a:r>
              <a:rPr lang="pt-BR" sz="3400" dirty="0" err="1">
                <a:solidFill>
                  <a:srgbClr val="000000"/>
                </a:solidFill>
              </a:rPr>
              <a:t>transicionalidade</a:t>
            </a:r>
            <a:r>
              <a:rPr lang="pt-BR" sz="3400" dirty="0">
                <a:solidFill>
                  <a:srgbClr val="000000"/>
                </a:solidFill>
              </a:rPr>
              <a:t>, podem ter origem noutros momentos do desenvolvimento (como explicitou Joyce </a:t>
            </a:r>
            <a:r>
              <a:rPr lang="pt-BR" sz="3400" dirty="0" err="1">
                <a:solidFill>
                  <a:srgbClr val="000000"/>
                </a:solidFill>
              </a:rPr>
              <a:t>McDougall</a:t>
            </a:r>
            <a:r>
              <a:rPr lang="pt-BR" sz="3400" dirty="0">
                <a:solidFill>
                  <a:srgbClr val="000000"/>
                </a:solidFill>
              </a:rPr>
              <a:t>). </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43</a:t>
            </a:fld>
            <a:endParaRPr lang="en-US"/>
          </a:p>
        </p:txBody>
      </p:sp>
    </p:spTree>
    <p:extLst>
      <p:ext uri="{BB962C8B-B14F-4D97-AF65-F5344CB8AC3E}">
        <p14:creationId xmlns:p14="http://schemas.microsoft.com/office/powerpoint/2010/main" val="1244312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748D-5C2F-8142-A0AE-1D7AE3ADD52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FE107B1-4055-004B-BC1F-6D308EE33860}"/>
              </a:ext>
            </a:extLst>
          </p:cNvPr>
          <p:cNvSpPr>
            <a:spLocks noGrp="1"/>
          </p:cNvSpPr>
          <p:nvPr>
            <p:ph idx="1"/>
          </p:nvPr>
        </p:nvSpPr>
        <p:spPr/>
        <p:txBody>
          <a:bodyPr>
            <a:normAutofit lnSpcReduction="10000"/>
          </a:bodyPr>
          <a:lstStyle/>
          <a:p>
            <a:pPr>
              <a:lnSpc>
                <a:spcPct val="150000"/>
              </a:lnSpc>
            </a:pPr>
            <a:r>
              <a:rPr lang="pt-BR" dirty="0">
                <a:latin typeface="Times New Roman" panose="02020603050405020304" pitchFamily="18" charset="0"/>
                <a:cs typeface="Times New Roman" panose="02020603050405020304" pitchFamily="18" charset="0"/>
              </a:rPr>
              <a:t>Além de </a:t>
            </a:r>
            <a:r>
              <a:rPr lang="pt-BR" dirty="0" err="1">
                <a:latin typeface="Times New Roman" panose="02020603050405020304" pitchFamily="18" charset="0"/>
                <a:cs typeface="Times New Roman" panose="02020603050405020304" pitchFamily="18" charset="0"/>
              </a:rPr>
              <a:t>Winnicott</a:t>
            </a:r>
            <a:r>
              <a:rPr lang="pt-BR" dirty="0">
                <a:latin typeface="Times New Roman" panose="02020603050405020304" pitchFamily="18" charset="0"/>
                <a:cs typeface="Times New Roman" panose="02020603050405020304" pitchFamily="18" charset="0"/>
              </a:rPr>
              <a:t>, me apoiarei na compreensão que Daniel Stern tem sobre o desenvolvimento (sua teoria do </a:t>
            </a:r>
            <a:r>
              <a:rPr lang="pt-BR" dirty="0" err="1">
                <a:latin typeface="Times New Roman" panose="02020603050405020304" pitchFamily="18" charset="0"/>
                <a:cs typeface="Times New Roman" panose="02020603050405020304" pitchFamily="18" charset="0"/>
              </a:rPr>
              <a:t>desnvolvimento</a:t>
            </a:r>
            <a:r>
              <a:rPr lang="pt-BR" dirty="0">
                <a:latin typeface="Times New Roman" panose="02020603050405020304" pitchFamily="18" charset="0"/>
                <a:cs typeface="Times New Roman" panose="02020603050405020304" pitchFamily="18" charset="0"/>
              </a:rPr>
              <a:t> dos sentidos do self), no quadro da qual ele procura analisar o “mundo das mães”</a:t>
            </a:r>
          </a:p>
          <a:p>
            <a:pPr>
              <a:lnSpc>
                <a:spcPct val="150000"/>
              </a:lnSpc>
            </a:pPr>
            <a:r>
              <a:rPr lang="pt-BR" dirty="0">
                <a:latin typeface="Times New Roman" panose="02020603050405020304" pitchFamily="18" charset="0"/>
                <a:cs typeface="Times New Roman" panose="02020603050405020304" pitchFamily="18" charset="0"/>
              </a:rPr>
              <a:t>Para isto, tendo apresentado a Teoria do Desenvolvimento do ponto de vista de </a:t>
            </a:r>
            <a:r>
              <a:rPr lang="pt-BR" dirty="0" err="1">
                <a:latin typeface="Times New Roman" panose="02020603050405020304" pitchFamily="18" charset="0"/>
                <a:cs typeface="Times New Roman" panose="02020603050405020304" pitchFamily="18" charset="0"/>
              </a:rPr>
              <a:t>Winnicott</a:t>
            </a:r>
            <a:r>
              <a:rPr lang="pt-BR" dirty="0">
                <a:latin typeface="Times New Roman" panose="02020603050405020304" pitchFamily="18" charset="0"/>
                <a:cs typeface="Times New Roman" panose="02020603050405020304" pitchFamily="18" charset="0"/>
              </a:rPr>
              <a:t> (sua teoria do desenvolvimento da dependência; ou teoria do desenvolvimento do SER), passo a apresentar a perspectiva desenvolvimentista de Daniel Stern</a:t>
            </a:r>
          </a:p>
        </p:txBody>
      </p:sp>
    </p:spTree>
    <p:extLst>
      <p:ext uri="{BB962C8B-B14F-4D97-AF65-F5344CB8AC3E}">
        <p14:creationId xmlns:p14="http://schemas.microsoft.com/office/powerpoint/2010/main" val="3850780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DE5BB-1F84-D94D-A92D-A40939506BD3}"/>
              </a:ext>
            </a:extLst>
          </p:cNvPr>
          <p:cNvSpPr>
            <a:spLocks noGrp="1"/>
          </p:cNvSpPr>
          <p:nvPr>
            <p:ph type="title"/>
          </p:nvPr>
        </p:nvSpPr>
        <p:spPr/>
        <p:txBody>
          <a:bodyPr>
            <a:normAutofit fontScale="90000"/>
          </a:bodyPr>
          <a:lstStyle/>
          <a:p>
            <a:pPr algn="ctr"/>
            <a:br>
              <a:rPr lang="pt-BR" sz="3100" b="1" dirty="0">
                <a:effectLst/>
                <a:latin typeface="Times New Roman" panose="02020603050405020304" pitchFamily="18" charset="0"/>
                <a:ea typeface="MS Mincho" panose="02020609040205080304" pitchFamily="49" charset="-128"/>
                <a:cs typeface="Times New Roman" panose="02020603050405020304" pitchFamily="18" charset="0"/>
              </a:rPr>
            </a:br>
            <a:r>
              <a:rPr lang="pt-BR" sz="3600" b="1" dirty="0">
                <a:latin typeface="Times New Roman" panose="02020603050405020304" pitchFamily="18" charset="0"/>
                <a:cs typeface="Times New Roman" panose="02020603050405020304" pitchFamily="18" charset="0"/>
              </a:rPr>
              <a:t>Daniel Stern</a:t>
            </a:r>
            <a:br>
              <a:rPr lang="pt-BR" sz="3600" b="1" dirty="0">
                <a:latin typeface="Times New Roman" panose="02020603050405020304" pitchFamily="18" charset="0"/>
                <a:cs typeface="Times New Roman" panose="02020603050405020304" pitchFamily="18" charset="0"/>
              </a:rPr>
            </a:br>
            <a:r>
              <a:rPr lang="pt-BR" sz="3600" b="1" dirty="0">
                <a:latin typeface="Times New Roman" panose="02020603050405020304" pitchFamily="18" charset="0"/>
                <a:cs typeface="Times New Roman" panose="02020603050405020304" pitchFamily="18" charset="0"/>
              </a:rPr>
              <a:t>A teoria do Desenvolvimento dos sentidos do self</a:t>
            </a:r>
            <a:br>
              <a:rPr lang="pt-BR" sz="2200" dirty="0">
                <a:effectLst/>
                <a:latin typeface="Cambria" panose="02040503050406030204" pitchFamily="18" charset="0"/>
                <a:ea typeface="MS Mincho" panose="02020609040205080304" pitchFamily="49" charset="-128"/>
                <a:cs typeface="Times New Roman" panose="02020603050405020304" pitchFamily="18" charset="0"/>
              </a:rPr>
            </a:br>
            <a:r>
              <a:rPr lang="pt-BR" sz="2200" b="1" dirty="0">
                <a:latin typeface="Times New Roman" panose="02020603050405020304" pitchFamily="18" charset="0"/>
                <a:ea typeface="MS Mincho" panose="02020609040205080304" pitchFamily="49" charset="-128"/>
                <a:cs typeface="Times New Roman" panose="02020603050405020304" pitchFamily="18" charset="0"/>
              </a:rPr>
              <a:t>	</a:t>
            </a:r>
            <a:r>
              <a:rPr lang="pt-BR" sz="2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pt-BR" dirty="0"/>
          </a:p>
        </p:txBody>
      </p:sp>
      <p:sp>
        <p:nvSpPr>
          <p:cNvPr id="3" name="Espaço Reservado para Conteúdo 2">
            <a:extLst>
              <a:ext uri="{FF2B5EF4-FFF2-40B4-BE49-F238E27FC236}">
                <a16:creationId xmlns:a16="http://schemas.microsoft.com/office/drawing/2014/main" id="{7E6B2600-38C5-1648-B68C-64FB23EDD2F0}"/>
              </a:ext>
            </a:extLst>
          </p:cNvPr>
          <p:cNvSpPr>
            <a:spLocks noGrp="1"/>
          </p:cNvSpPr>
          <p:nvPr>
            <p:ph idx="1"/>
          </p:nvPr>
        </p:nvSpPr>
        <p:spPr/>
        <p:txBody>
          <a:bodyPr>
            <a:normAutofit fontScale="40000" lnSpcReduction="20000"/>
          </a:bodyPr>
          <a:lstStyle/>
          <a:p>
            <a:pPr marL="742950" indent="-742950">
              <a:lnSpc>
                <a:spcPct val="170000"/>
              </a:lnSpc>
              <a:buAutoNum type="arabicPeriod"/>
            </a:pPr>
            <a:r>
              <a:rPr lang="pt-BR" sz="4000" b="1" dirty="0">
                <a:effectLst/>
                <a:latin typeface="Times New Roman" panose="02020603050405020304" pitchFamily="18" charset="0"/>
                <a:ea typeface="MS Mincho" panose="02020609040205080304" pitchFamily="49" charset="-128"/>
                <a:cs typeface="Times New Roman" panose="02020603050405020304" pitchFamily="18" charset="0"/>
              </a:rPr>
              <a:t>O problema empírico básico, como ponto de partida</a:t>
            </a:r>
          </a:p>
          <a:p>
            <a:pPr marL="742950" indent="-742950">
              <a:lnSpc>
                <a:spcPct val="170000"/>
              </a:lnSpc>
              <a:buAutoNum type="arabicPeriod"/>
            </a:pPr>
            <a:r>
              <a:rPr lang="pt-BR" sz="4000" b="1" dirty="0">
                <a:effectLst/>
                <a:latin typeface="Times New Roman" panose="02020603050405020304" pitchFamily="18" charset="0"/>
                <a:ea typeface="MS Mincho" panose="02020609040205080304" pitchFamily="49" charset="-128"/>
                <a:cs typeface="Times New Roman" panose="02020603050405020304" pitchFamily="18" charset="0"/>
              </a:rPr>
              <a:t>Do problema singular ao problema universal</a:t>
            </a:r>
          </a:p>
          <a:p>
            <a:pPr marL="742950" indent="-742950">
              <a:lnSpc>
                <a:spcPct val="170000"/>
              </a:lnSpc>
              <a:buAutoNum type="arabicPeriod"/>
            </a:pPr>
            <a:r>
              <a:rPr lang="pt-BR" sz="4000" b="1" dirty="0">
                <a:effectLst/>
                <a:latin typeface="Times New Roman" panose="02020603050405020304" pitchFamily="18" charset="0"/>
                <a:ea typeface="MS Mincho" panose="02020609040205080304" pitchFamily="49" charset="-128"/>
                <a:cs typeface="Times New Roman" panose="02020603050405020304" pitchFamily="18" charset="0"/>
              </a:rPr>
              <a:t>Fundamentos operativos na construção da teoria  do desenvolvimento dos modos de ser do self: </a:t>
            </a:r>
          </a:p>
          <a:p>
            <a:pPr lvl="2">
              <a:lnSpc>
                <a:spcPct val="170000"/>
              </a:lnSpc>
            </a:pPr>
            <a:r>
              <a:rPr lang="pt-BR" sz="3600" b="1" dirty="0">
                <a:latin typeface="Times New Roman" panose="02020603050405020304" pitchFamily="18" charset="0"/>
                <a:ea typeface="MS Mincho" panose="02020609040205080304" pitchFamily="49" charset="-128"/>
                <a:cs typeface="Times New Roman" panose="02020603050405020304" pitchFamily="18" charset="0"/>
              </a:rPr>
              <a:t>Ontologia: </a:t>
            </a:r>
          </a:p>
          <a:p>
            <a:pPr lvl="2">
              <a:lnSpc>
                <a:spcPct val="170000"/>
              </a:lnSpc>
            </a:pPr>
            <a:r>
              <a:rPr lang="pt-BR" sz="4000" b="1" dirty="0">
                <a:latin typeface="Times New Roman" panose="02020603050405020304" pitchFamily="18" charset="0"/>
                <a:ea typeface="MS Mincho" panose="02020609040205080304" pitchFamily="49" charset="-128"/>
                <a:cs typeface="Times New Roman" panose="02020603050405020304" pitchFamily="18" charset="0"/>
              </a:rPr>
              <a:t>Variáveis operativas:</a:t>
            </a:r>
            <a:endParaRPr lang="pt-BR" sz="40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742950" indent="-742950">
              <a:lnSpc>
                <a:spcPct val="170000"/>
              </a:lnSpc>
              <a:buAutoNum type="arabicPeriod"/>
            </a:pPr>
            <a:r>
              <a:rPr lang="pt-BR" sz="4000" b="1" dirty="0">
                <a:effectLst/>
                <a:latin typeface="Times New Roman" panose="02020603050405020304" pitchFamily="18" charset="0"/>
                <a:ea typeface="MS Mincho" panose="02020609040205080304" pitchFamily="49" charset="-128"/>
                <a:cs typeface="Times New Roman" panose="02020603050405020304" pitchFamily="18" charset="0"/>
              </a:rPr>
              <a:t>Fases e dinâmicas do processo de desenvolvimento</a:t>
            </a:r>
          </a:p>
          <a:p>
            <a:pPr marL="742950" indent="-742950">
              <a:lnSpc>
                <a:spcPct val="170000"/>
              </a:lnSpc>
              <a:buAutoNum type="arabicPeriod"/>
            </a:pPr>
            <a:r>
              <a:rPr lang="pt-BR" sz="4000" b="1" dirty="0">
                <a:effectLst/>
                <a:latin typeface="Times New Roman" panose="02020603050405020304" pitchFamily="18" charset="0"/>
                <a:ea typeface="MS Mincho" panose="02020609040205080304" pitchFamily="49" charset="-128"/>
                <a:cs typeface="Times New Roman" panose="02020603050405020304" pitchFamily="18" charset="0"/>
              </a:rPr>
              <a:t>Método utilizado para pesquisar e, depois,  organizar sistematicamente os dados observados e apresentá-los descritivamente</a:t>
            </a:r>
          </a:p>
          <a:p>
            <a:pPr marL="742950" indent="-742950">
              <a:lnSpc>
                <a:spcPct val="170000"/>
              </a:lnSpc>
              <a:buAutoNum type="arabicPeriod"/>
            </a:pPr>
            <a:r>
              <a:rPr lang="pt-BR" sz="4000" b="1" dirty="0">
                <a:effectLst/>
                <a:latin typeface="Times New Roman" panose="02020603050405020304" pitchFamily="18" charset="0"/>
                <a:ea typeface="MS Mincho" panose="02020609040205080304" pitchFamily="49" charset="-128"/>
                <a:cs typeface="Times New Roman" panose="02020603050405020304" pitchFamily="18" charset="0"/>
              </a:rPr>
              <a:t>Utilidade desse tipo de conhecimento:</a:t>
            </a:r>
            <a:endParaRPr lang="pt-BR" dirty="0">
              <a:latin typeface="Times New Roman" panose="02020603050405020304" pitchFamily="18"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7D0522E8-DB73-494B-BB2D-00B53E4AAE86}"/>
              </a:ext>
            </a:extLst>
          </p:cNvPr>
          <p:cNvSpPr>
            <a:spLocks noGrp="1"/>
          </p:cNvSpPr>
          <p:nvPr>
            <p:ph type="sldNum" sz="quarter" idx="12"/>
          </p:nvPr>
        </p:nvSpPr>
        <p:spPr/>
        <p:txBody>
          <a:bodyPr/>
          <a:lstStyle/>
          <a:p>
            <a:fld id="{61F70E78-D1BD-F542-A811-DDB02E846DF3}" type="slidenum">
              <a:rPr lang="pt-BR" smtClean="0"/>
              <a:t>45</a:t>
            </a:fld>
            <a:endParaRPr lang="pt-BR"/>
          </a:p>
        </p:txBody>
      </p:sp>
    </p:spTree>
    <p:extLst>
      <p:ext uri="{BB962C8B-B14F-4D97-AF65-F5344CB8AC3E}">
        <p14:creationId xmlns:p14="http://schemas.microsoft.com/office/powerpoint/2010/main" val="2442503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CB3B9-3AAB-5041-998F-6367A6D9F0B2}"/>
              </a:ext>
            </a:extLst>
          </p:cNvPr>
          <p:cNvSpPr>
            <a:spLocks noGrp="1"/>
          </p:cNvSpPr>
          <p:nvPr>
            <p:ph type="title"/>
          </p:nvPr>
        </p:nvSpPr>
        <p:spPr/>
        <p:txBody>
          <a:bodyPr/>
          <a:lstStyle/>
          <a:p>
            <a:endParaRPr lang="pt-BR"/>
          </a:p>
        </p:txBody>
      </p:sp>
      <p:pic>
        <p:nvPicPr>
          <p:cNvPr id="5" name="Espaço Reservado para Conteúdo 4" descr="Interface gráfica do usuário, Aplicativo, Tabela&#10;&#10;Descrição gerada automaticamente">
            <a:extLst>
              <a:ext uri="{FF2B5EF4-FFF2-40B4-BE49-F238E27FC236}">
                <a16:creationId xmlns:a16="http://schemas.microsoft.com/office/drawing/2014/main" id="{4EBF9A8C-64AC-4D44-9059-B1026E9E029F}"/>
              </a:ext>
            </a:extLst>
          </p:cNvPr>
          <p:cNvPicPr>
            <a:picLocks noGrp="1" noChangeAspect="1"/>
          </p:cNvPicPr>
          <p:nvPr>
            <p:ph idx="1"/>
          </p:nvPr>
        </p:nvPicPr>
        <p:blipFill>
          <a:blip r:embed="rId2"/>
          <a:stretch>
            <a:fillRect/>
          </a:stretch>
        </p:blipFill>
        <p:spPr>
          <a:xfrm>
            <a:off x="2151995" y="234779"/>
            <a:ext cx="6831368" cy="6623222"/>
          </a:xfrm>
        </p:spPr>
      </p:pic>
    </p:spTree>
    <p:extLst>
      <p:ext uri="{BB962C8B-B14F-4D97-AF65-F5344CB8AC3E}">
        <p14:creationId xmlns:p14="http://schemas.microsoft.com/office/powerpoint/2010/main" val="2208879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3CF5BF-7E7E-E043-9DE4-025D5DB2CEFE}"/>
              </a:ext>
            </a:extLst>
          </p:cNvPr>
          <p:cNvSpPr>
            <a:spLocks noGrp="1"/>
          </p:cNvSpPr>
          <p:nvPr>
            <p:ph type="title"/>
          </p:nvPr>
        </p:nvSpPr>
        <p:spPr/>
        <p:txBody>
          <a:bodyPr>
            <a:normAutofit/>
          </a:bodyPr>
          <a:lstStyle/>
          <a:p>
            <a:pPr algn="ctr"/>
            <a:r>
              <a:rPr lang="pt-BR" sz="3600" b="1" dirty="0">
                <a:latin typeface="Times New Roman" panose="02020603050405020304" pitchFamily="18" charset="0"/>
                <a:cs typeface="Times New Roman" panose="02020603050405020304" pitchFamily="18" charset="0"/>
              </a:rPr>
              <a:t>Perspectiva de análise e focos de estudos</a:t>
            </a:r>
          </a:p>
        </p:txBody>
      </p:sp>
      <p:sp>
        <p:nvSpPr>
          <p:cNvPr id="3" name="Espaço Reservado para Conteúdo 2">
            <a:extLst>
              <a:ext uri="{FF2B5EF4-FFF2-40B4-BE49-F238E27FC236}">
                <a16:creationId xmlns:a16="http://schemas.microsoft.com/office/drawing/2014/main" id="{C6F0CE75-C74D-6047-9665-5B18EA7843E3}"/>
              </a:ext>
            </a:extLst>
          </p:cNvPr>
          <p:cNvSpPr>
            <a:spLocks noGrp="1"/>
          </p:cNvSpPr>
          <p:nvPr>
            <p:ph idx="1"/>
          </p:nvPr>
        </p:nvSpPr>
        <p:spPr/>
        <p:txBody>
          <a:bodyPr>
            <a:normAutofit fontScale="85000" lnSpcReduction="20000"/>
          </a:bodyPr>
          <a:lstStyle/>
          <a:p>
            <a:pPr algn="just">
              <a:lnSpc>
                <a:spcPct val="150000"/>
              </a:lnSpc>
            </a:pPr>
            <a:r>
              <a:rPr lang="pt-BR" dirty="0">
                <a:latin typeface="Times New Roman" panose="02020603050405020304" pitchFamily="18" charset="0"/>
                <a:cs typeface="Times New Roman" panose="02020603050405020304" pitchFamily="18" charset="0"/>
              </a:rPr>
              <a:t>Com estes quadros e focados na compreensão do mundo das mães, nos dedicaremos, então, passo a passo, a analisar este conjunto de fenômenos (preocupação materna primária, primeiras relações, constelação materna, o nascimento de uma mãe) </a:t>
            </a:r>
          </a:p>
          <a:p>
            <a:pPr algn="just">
              <a:lnSpc>
                <a:spcPct val="150000"/>
              </a:lnSpc>
            </a:pPr>
            <a:r>
              <a:rPr lang="pt-BR" dirty="0">
                <a:latin typeface="Times New Roman" panose="02020603050405020304" pitchFamily="18" charset="0"/>
                <a:cs typeface="Times New Roman" panose="02020603050405020304" pitchFamily="18" charset="0"/>
              </a:rPr>
              <a:t>Tanto para a compreensão e descrição das dinâmicas relacionais e dos modos de ser-no-mundo aí estabelecidos ou vividos</a:t>
            </a:r>
          </a:p>
          <a:p>
            <a:pPr algn="just">
              <a:lnSpc>
                <a:spcPct val="150000"/>
              </a:lnSpc>
            </a:pPr>
            <a:r>
              <a:rPr lang="pt-BR" dirty="0">
                <a:latin typeface="Times New Roman" panose="02020603050405020304" pitchFamily="18" charset="0"/>
                <a:cs typeface="Times New Roman" panose="02020603050405020304" pitchFamily="18" charset="0"/>
              </a:rPr>
              <a:t>Quanto para compreender os tipos de cuidados psicoterápico ou educativo, preventivos ou curativos, aí necessários</a:t>
            </a:r>
          </a:p>
        </p:txBody>
      </p:sp>
    </p:spTree>
    <p:extLst>
      <p:ext uri="{BB962C8B-B14F-4D97-AF65-F5344CB8AC3E}">
        <p14:creationId xmlns:p14="http://schemas.microsoft.com/office/powerpoint/2010/main" val="3076802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1D4E0-A157-8243-804A-0CFC81A9CC6C}"/>
              </a:ext>
            </a:extLst>
          </p:cNvPr>
          <p:cNvSpPr>
            <a:spLocks noGrp="1"/>
          </p:cNvSpPr>
          <p:nvPr>
            <p:ph type="title"/>
          </p:nvPr>
        </p:nvSpPr>
        <p:spPr/>
        <p:txBody>
          <a:bodyPr>
            <a:normAutofit/>
          </a:bodyPr>
          <a:lstStyle/>
          <a:p>
            <a:pPr algn="ctr"/>
            <a:r>
              <a:rPr lang="pt-BR" sz="2800" b="1" dirty="0">
                <a:latin typeface="Times New Roman" panose="02020603050405020304" pitchFamily="18" charset="0"/>
                <a:cs typeface="Times New Roman" panose="02020603050405020304" pitchFamily="18" charset="0"/>
              </a:rPr>
              <a:t>AULAS PREVISTAS</a:t>
            </a:r>
          </a:p>
        </p:txBody>
      </p:sp>
      <p:sp>
        <p:nvSpPr>
          <p:cNvPr id="3" name="Espaço Reservado para Conteúdo 2">
            <a:extLst>
              <a:ext uri="{FF2B5EF4-FFF2-40B4-BE49-F238E27FC236}">
                <a16:creationId xmlns:a16="http://schemas.microsoft.com/office/drawing/2014/main" id="{76A3EE78-5E78-5B4A-9F7D-C307FF91FF3C}"/>
              </a:ext>
            </a:extLst>
          </p:cNvPr>
          <p:cNvSpPr>
            <a:spLocks noGrp="1"/>
          </p:cNvSpPr>
          <p:nvPr>
            <p:ph idx="1"/>
          </p:nvPr>
        </p:nvSpPr>
        <p:spPr>
          <a:xfrm>
            <a:off x="838200" y="1825624"/>
            <a:ext cx="10515600" cy="4538599"/>
          </a:xfrm>
        </p:spPr>
        <p:txBody>
          <a:bodyPr>
            <a:noAutofit/>
          </a:bodyPr>
          <a:lstStyle/>
          <a:p>
            <a:pPr>
              <a:lnSpc>
                <a:spcPct val="150000"/>
              </a:lnSpc>
            </a:pPr>
            <a:r>
              <a:rPr lang="pt-BR" sz="1600" b="1" dirty="0">
                <a:latin typeface="Times New Roman" panose="02020603050405020304" pitchFamily="18" charset="0"/>
                <a:cs typeface="Times New Roman" panose="02020603050405020304" pitchFamily="18" charset="0"/>
              </a:rPr>
              <a:t>Apresentação do Curso</a:t>
            </a:r>
          </a:p>
          <a:p>
            <a:pPr>
              <a:lnSpc>
                <a:spcPct val="150000"/>
              </a:lnSpc>
            </a:pPr>
            <a:r>
              <a:rPr lang="pt-BR" sz="1600" b="1" dirty="0">
                <a:latin typeface="Times New Roman" panose="02020603050405020304" pitchFamily="18" charset="0"/>
                <a:cs typeface="Times New Roman" panose="02020603050405020304" pitchFamily="18" charset="0"/>
              </a:rPr>
              <a:t>Parte 1. </a:t>
            </a:r>
            <a:r>
              <a:rPr lang="pt-BR" sz="1600" b="1" dirty="0" err="1">
                <a:latin typeface="Times New Roman" panose="02020603050405020304" pitchFamily="18" charset="0"/>
                <a:cs typeface="Times New Roman" panose="02020603050405020304" pitchFamily="18" charset="0"/>
              </a:rPr>
              <a:t>Winnicott</a:t>
            </a:r>
            <a:r>
              <a:rPr lang="pt-BR" sz="1600" b="1" dirty="0">
                <a:latin typeface="Times New Roman" panose="02020603050405020304" pitchFamily="18" charset="0"/>
                <a:cs typeface="Times New Roman" panose="02020603050405020304" pitchFamily="18" charset="0"/>
              </a:rPr>
              <a:t>: “preocupação materna primária” </a:t>
            </a:r>
          </a:p>
          <a:p>
            <a:pPr>
              <a:lnSpc>
                <a:spcPct val="150000"/>
              </a:lnSpc>
            </a:pPr>
            <a:r>
              <a:rPr lang="pt-BR" sz="1600" b="1" dirty="0">
                <a:latin typeface="Times New Roman" panose="02020603050405020304" pitchFamily="18" charset="0"/>
                <a:cs typeface="Times New Roman" panose="02020603050405020304" pitchFamily="18" charset="0"/>
              </a:rPr>
              <a:t>Parte 2. Daniel Stern e </a:t>
            </a:r>
            <a:r>
              <a:rPr lang="pt-BR" sz="1600" b="1" dirty="0" err="1">
                <a:latin typeface="Times New Roman" panose="02020603050405020304" pitchFamily="18" charset="0"/>
                <a:cs typeface="Times New Roman" panose="02020603050405020304" pitchFamily="18" charset="0"/>
              </a:rPr>
              <a:t>Nadia</a:t>
            </a:r>
            <a:r>
              <a:rPr lang="pt-BR" sz="1600" b="1" dirty="0">
                <a:latin typeface="Times New Roman" panose="02020603050405020304" pitchFamily="18" charset="0"/>
                <a:cs typeface="Times New Roman" panose="02020603050405020304" pitchFamily="18" charset="0"/>
              </a:rPr>
              <a:t> </a:t>
            </a:r>
            <a:r>
              <a:rPr lang="pt-BR" sz="1600" b="1" dirty="0" err="1">
                <a:effectLst/>
                <a:latin typeface="Times New Roman" panose="02020603050405020304" pitchFamily="18" charset="0"/>
                <a:cs typeface="Times New Roman" panose="02020603050405020304" pitchFamily="18" charset="0"/>
              </a:rPr>
              <a:t>Bruschweiler</a:t>
            </a:r>
            <a:r>
              <a:rPr lang="pt-BR" sz="1600" b="1" dirty="0">
                <a:effectLst/>
                <a:latin typeface="Times New Roman" panose="02020603050405020304" pitchFamily="18" charset="0"/>
                <a:cs typeface="Times New Roman" panose="02020603050405020304" pitchFamily="18" charset="0"/>
              </a:rPr>
              <a:t>-Stern </a:t>
            </a:r>
          </a:p>
          <a:p>
            <a:pPr lvl="1">
              <a:lnSpc>
                <a:spcPct val="150000"/>
              </a:lnSpc>
            </a:pPr>
            <a:r>
              <a:rPr lang="pt-BR" sz="1600" i="1" dirty="0">
                <a:latin typeface="Times New Roman" panose="02020603050405020304" pitchFamily="18" charset="0"/>
                <a:cs typeface="Times New Roman" panose="02020603050405020304" pitchFamily="18" charset="0"/>
              </a:rPr>
              <a:t>As primeiras relações</a:t>
            </a:r>
          </a:p>
          <a:p>
            <a:pPr lvl="1">
              <a:lnSpc>
                <a:spcPct val="150000"/>
              </a:lnSpc>
            </a:pPr>
            <a:r>
              <a:rPr lang="pt-BR" sz="1600" i="1" dirty="0">
                <a:latin typeface="Times New Roman" panose="02020603050405020304" pitchFamily="18" charset="0"/>
                <a:cs typeface="Times New Roman" panose="02020603050405020304" pitchFamily="18" charset="0"/>
              </a:rPr>
              <a:t>A constelação Materna</a:t>
            </a:r>
          </a:p>
          <a:p>
            <a:pPr lvl="1">
              <a:lnSpc>
                <a:spcPct val="150000"/>
              </a:lnSpc>
            </a:pPr>
            <a:r>
              <a:rPr lang="pt-BR" sz="1600" i="1" dirty="0">
                <a:latin typeface="Times New Roman" panose="02020603050405020304" pitchFamily="18" charset="0"/>
                <a:cs typeface="Times New Roman" panose="02020603050405020304" pitchFamily="18" charset="0"/>
              </a:rPr>
              <a:t>O nascimento de uma mãe</a:t>
            </a:r>
          </a:p>
          <a:p>
            <a:pPr>
              <a:lnSpc>
                <a:spcPct val="150000"/>
              </a:lnSpc>
            </a:pPr>
            <a:r>
              <a:rPr lang="pt-BR" sz="1600" b="1" dirty="0">
                <a:latin typeface="Times New Roman" panose="02020603050405020304" pitchFamily="18" charset="0"/>
                <a:cs typeface="Times New Roman" panose="02020603050405020304" pitchFamily="18" charset="0"/>
              </a:rPr>
              <a:t>Parte 3. Diálogos. Considerações sobre a maternidade.</a:t>
            </a:r>
          </a:p>
          <a:p>
            <a:pPr marL="800100" lvl="1" indent="-342900">
              <a:lnSpc>
                <a:spcPct val="150000"/>
              </a:lnSpc>
              <a:buFont typeface="Symbol" pitchFamily="2" charset="2"/>
              <a:buChar char=""/>
            </a:pPr>
            <a:r>
              <a:rPr lang="pt-BR" sz="16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Lygia </a:t>
            </a:r>
            <a:r>
              <a:rPr lang="pt-BR" sz="16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Vampré</a:t>
            </a:r>
            <a:r>
              <a:rPr lang="pt-BR" sz="16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pt-BR" sz="16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Humberg</a:t>
            </a:r>
            <a:r>
              <a:rPr lang="pt-BR" sz="16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(Psicanalista, Doutora pela USP-PS</a:t>
            </a:r>
            <a:r>
              <a:rPr lang="pt-BR" sz="1600" dirty="0">
                <a:effectLst/>
                <a:latin typeface="Times New Roman" panose="02020603050405020304" pitchFamily="18" charset="0"/>
                <a:ea typeface="MS Mincho" panose="02020609040205080304" pitchFamily="49" charset="-128"/>
                <a:cs typeface="Times New Roman" panose="02020603050405020304" pitchFamily="18" charset="0"/>
              </a:rPr>
              <a:t>T) </a:t>
            </a:r>
            <a:endParaRPr lang="pt-BR" sz="1600" dirty="0">
              <a:effectLst/>
              <a:latin typeface="Times New Roman" panose="02020603050405020304" pitchFamily="18" charset="0"/>
              <a:ea typeface="MS Mincho" panose="02020609040205080304" pitchFamily="49" charset="-128"/>
              <a:cs typeface="Times New Roman" panose="02020603050405020304" pitchFamily="18" charset="0"/>
              <a:sym typeface="Wingdings" pitchFamily="2" charset="2"/>
            </a:endParaRPr>
          </a:p>
          <a:p>
            <a:pPr marL="800100" lvl="1" indent="-342900">
              <a:lnSpc>
                <a:spcPct val="150000"/>
              </a:lnSpc>
              <a:buFont typeface="Symbol" pitchFamily="2" charset="2"/>
              <a:buChar char=""/>
            </a:pPr>
            <a:r>
              <a:rPr lang="pt-BR" sz="16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Maria Thereza Costa Coelho de Souza</a:t>
            </a:r>
            <a:r>
              <a:rPr lang="pt-BR" sz="16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(Prof. Titular do IPUSP)</a:t>
            </a:r>
            <a:r>
              <a:rPr lang="pt-BR" sz="16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sym typeface="Wingdings" pitchFamily="2" charset="2"/>
              </a:rPr>
              <a:t> </a:t>
            </a:r>
            <a:endParaRPr lang="pt-BR"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800100" lvl="1" indent="-342900">
              <a:lnSpc>
                <a:spcPct val="150000"/>
              </a:lnSpc>
              <a:buFont typeface="Symbol" pitchFamily="2" charset="2"/>
              <a:buChar char=""/>
            </a:pPr>
            <a:r>
              <a:rPr lang="pt-BR" sz="16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Tereza Marques de Oliveira</a:t>
            </a:r>
            <a:r>
              <a:rPr lang="pt-BR" sz="16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(Psicóloga, Fundadora e supervisora da </a:t>
            </a:r>
            <a:r>
              <a:rPr lang="pt-BR" sz="16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Ong</a:t>
            </a:r>
            <a:r>
              <a:rPr lang="pt-BR" sz="16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pt-BR" sz="16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Habitare</a:t>
            </a:r>
            <a:r>
              <a:rPr lang="pt-BR" sz="16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pt-BR" sz="16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sym typeface="Wingdings" pitchFamily="2" charset="2"/>
              </a:rPr>
              <a:t> </a:t>
            </a:r>
            <a:endParaRPr lang="pt-BR" sz="16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393399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52516-DC46-C043-BEFE-357F0825A25C}"/>
              </a:ext>
            </a:extLst>
          </p:cNvPr>
          <p:cNvSpPr>
            <a:spLocks noGrp="1"/>
          </p:cNvSpPr>
          <p:nvPr>
            <p:ph type="title"/>
          </p:nvPr>
        </p:nvSpPr>
        <p:spPr/>
        <p:txBody>
          <a:bodyPr>
            <a:normAutofit/>
          </a:bodyPr>
          <a:lstStyle/>
          <a:p>
            <a:pPr algn="ctr"/>
            <a:r>
              <a:rPr lang="pt-BR" sz="2400" b="1" dirty="0">
                <a:latin typeface="Times New Roman" panose="02020603050405020304" pitchFamily="18" charset="0"/>
                <a:cs typeface="Times New Roman" panose="02020603050405020304" pitchFamily="18" charset="0"/>
              </a:rPr>
              <a:t>CALENDÁRIO USP </a:t>
            </a:r>
            <a:br>
              <a:rPr lang="pt-BR" sz="2400" b="1" dirty="0">
                <a:latin typeface="Times New Roman" panose="02020603050405020304" pitchFamily="18" charset="0"/>
                <a:cs typeface="Times New Roman" panose="02020603050405020304" pitchFamily="18" charset="0"/>
              </a:rPr>
            </a:br>
            <a:r>
              <a:rPr lang="pt-BR" sz="2400" b="1" dirty="0">
                <a:latin typeface="Times New Roman" panose="02020603050405020304" pitchFamily="18" charset="0"/>
                <a:cs typeface="Times New Roman" panose="02020603050405020304" pitchFamily="18" charset="0"/>
              </a:rPr>
              <a:t>2º Semestre de 2024</a:t>
            </a:r>
            <a:br>
              <a:rPr lang="pt-BR" sz="2400" b="1" dirty="0">
                <a:latin typeface="Times New Roman" panose="02020603050405020304" pitchFamily="18" charset="0"/>
                <a:cs typeface="Times New Roman" panose="02020603050405020304" pitchFamily="18" charset="0"/>
              </a:rPr>
            </a:br>
            <a:r>
              <a:rPr lang="pt-BR" sz="2400" b="1" dirty="0">
                <a:latin typeface="Times New Roman" panose="02020603050405020304" pitchFamily="18" charset="0"/>
                <a:cs typeface="Times New Roman" panose="02020603050405020304" pitchFamily="18" charset="0"/>
              </a:rPr>
              <a:t>4ª Feira, das 10h00 às 12h00</a:t>
            </a:r>
          </a:p>
        </p:txBody>
      </p:sp>
      <p:sp>
        <p:nvSpPr>
          <p:cNvPr id="3" name="Espaço Reservado para Conteúdo 2">
            <a:extLst>
              <a:ext uri="{FF2B5EF4-FFF2-40B4-BE49-F238E27FC236}">
                <a16:creationId xmlns:a16="http://schemas.microsoft.com/office/drawing/2014/main" id="{2096A8D8-F32B-B84C-A912-E913D2DB5BB4}"/>
              </a:ext>
            </a:extLst>
          </p:cNvPr>
          <p:cNvSpPr>
            <a:spLocks noGrp="1"/>
          </p:cNvSpPr>
          <p:nvPr>
            <p:ph idx="1"/>
          </p:nvPr>
        </p:nvSpPr>
        <p:spPr/>
        <p:txBody>
          <a:bodyPr>
            <a:normAutofit lnSpcReduction="10000"/>
          </a:bodyPr>
          <a:lstStyle/>
          <a:p>
            <a:pPr marL="0" indent="0">
              <a:lnSpc>
                <a:spcPct val="160000"/>
              </a:lnSpc>
              <a:buNone/>
            </a:pPr>
            <a:r>
              <a:rPr lang="pt-BR" sz="2400" dirty="0">
                <a:latin typeface="Times New Roman" panose="02020603050405020304" pitchFamily="18" charset="0"/>
                <a:cs typeface="Times New Roman" panose="02020603050405020304" pitchFamily="18" charset="0"/>
              </a:rPr>
              <a:t>			</a:t>
            </a:r>
            <a:r>
              <a:rPr lang="pt-BR" sz="3200" b="1" dirty="0">
                <a:latin typeface="Times New Roman" panose="02020603050405020304" pitchFamily="18" charset="0"/>
                <a:cs typeface="Times New Roman" panose="02020603050405020304" pitchFamily="18" charset="0"/>
              </a:rPr>
              <a:t>O mundo das Mães </a:t>
            </a:r>
            <a:r>
              <a:rPr lang="pt-BR" sz="2400" dirty="0">
                <a:latin typeface="Times New Roman" panose="02020603050405020304" pitchFamily="18" charset="0"/>
                <a:cs typeface="Times New Roman" panose="02020603050405020304" pitchFamily="18" charset="0"/>
              </a:rPr>
              <a:t>		</a:t>
            </a:r>
          </a:p>
          <a:p>
            <a:pPr>
              <a:lnSpc>
                <a:spcPct val="160000"/>
              </a:lnSpc>
            </a:pPr>
            <a:r>
              <a:rPr lang="pt-BR" sz="2400" dirty="0">
                <a:latin typeface="Times New Roman" panose="02020603050405020304" pitchFamily="18" charset="0"/>
                <a:cs typeface="Times New Roman" panose="02020603050405020304" pitchFamily="18" charset="0"/>
              </a:rPr>
              <a:t>Agosto		</a:t>
            </a:r>
            <a:r>
              <a:rPr lang="pt-BR" sz="2400" b="1" dirty="0">
                <a:solidFill>
                  <a:srgbClr val="FF0000"/>
                </a:solidFill>
                <a:latin typeface="Times New Roman" panose="02020603050405020304" pitchFamily="18" charset="0"/>
                <a:cs typeface="Times New Roman" panose="02020603050405020304" pitchFamily="18" charset="0"/>
              </a:rPr>
              <a:t>7, </a:t>
            </a:r>
            <a:r>
              <a:rPr lang="pt-BR" sz="2400" b="1" dirty="0">
                <a:solidFill>
                  <a:srgbClr val="00B050"/>
                </a:solidFill>
                <a:latin typeface="Times New Roman" panose="02020603050405020304" pitchFamily="18" charset="0"/>
                <a:cs typeface="Times New Roman" panose="02020603050405020304" pitchFamily="18" charset="0"/>
              </a:rPr>
              <a:t>	14, 	21, 	28 </a:t>
            </a:r>
            <a:r>
              <a:rPr lang="pt-BR" sz="2400" b="1" dirty="0">
                <a:latin typeface="Times New Roman" panose="02020603050405020304" pitchFamily="18" charset="0"/>
                <a:cs typeface="Times New Roman" panose="02020603050405020304" pitchFamily="18" charset="0"/>
              </a:rPr>
              <a:t>(</a:t>
            </a:r>
            <a:r>
              <a:rPr lang="pt-BR" sz="1600" i="1" dirty="0">
                <a:effectLst/>
                <a:latin typeface="Helvetica Neue" panose="02000503000000020004" pitchFamily="2" charset="0"/>
              </a:rPr>
              <a:t>Maria Thereza Costa Coelho de Souza</a:t>
            </a:r>
            <a:r>
              <a:rPr lang="pt-BR" sz="2400" b="1" dirty="0">
                <a:latin typeface="Times New Roman" panose="02020603050405020304" pitchFamily="18" charset="0"/>
                <a:cs typeface="Times New Roman" panose="02020603050405020304" pitchFamily="18" charset="0"/>
              </a:rPr>
              <a:t>)</a:t>
            </a:r>
            <a:r>
              <a:rPr lang="pt-BR" sz="2400">
                <a:latin typeface="Times New Roman" panose="02020603050405020304" pitchFamily="18" charset="0"/>
                <a:cs typeface="Times New Roman" panose="02020603050405020304" pitchFamily="18" charset="0"/>
              </a:rPr>
              <a:t>	</a:t>
            </a:r>
            <a:endParaRPr lang="pt-BR" sz="2400" b="1" dirty="0">
              <a:solidFill>
                <a:srgbClr val="00B050"/>
              </a:solidFill>
              <a:latin typeface="Times New Roman" panose="02020603050405020304" pitchFamily="18" charset="0"/>
              <a:cs typeface="Times New Roman" panose="02020603050405020304" pitchFamily="18" charset="0"/>
            </a:endParaRPr>
          </a:p>
          <a:p>
            <a:pPr>
              <a:lnSpc>
                <a:spcPct val="160000"/>
              </a:lnSpc>
            </a:pPr>
            <a:r>
              <a:rPr lang="pt-BR" sz="2400" dirty="0">
                <a:latin typeface="Times New Roman" panose="02020603050405020304" pitchFamily="18" charset="0"/>
                <a:cs typeface="Times New Roman" panose="02020603050405020304" pitchFamily="18" charset="0"/>
              </a:rPr>
              <a:t>Setembro		</a:t>
            </a:r>
            <a:r>
              <a:rPr lang="pt-BR" sz="2400" b="1" dirty="0">
                <a:solidFill>
                  <a:srgbClr val="FF0000"/>
                </a:solidFill>
                <a:latin typeface="Times New Roman" panose="02020603050405020304" pitchFamily="18" charset="0"/>
                <a:cs typeface="Times New Roman" panose="02020603050405020304" pitchFamily="18" charset="0"/>
              </a:rPr>
              <a:t>4</a:t>
            </a:r>
            <a:r>
              <a:rPr lang="pt-BR" sz="2400" b="1" dirty="0">
                <a:solidFill>
                  <a:srgbClr val="00B050"/>
                </a:solidFill>
                <a:latin typeface="Times New Roman" panose="02020603050405020304" pitchFamily="18" charset="0"/>
                <a:cs typeface="Times New Roman" panose="02020603050405020304" pitchFamily="18" charset="0"/>
              </a:rPr>
              <a:t>, 	11, 	18, 	25</a:t>
            </a:r>
            <a:r>
              <a:rPr lang="pt-BR" sz="2400" dirty="0">
                <a:latin typeface="Times New Roman" panose="02020603050405020304" pitchFamily="18" charset="0"/>
                <a:cs typeface="Times New Roman" panose="02020603050405020304" pitchFamily="18" charset="0"/>
              </a:rPr>
              <a:t>			</a:t>
            </a:r>
          </a:p>
          <a:p>
            <a:pPr>
              <a:lnSpc>
                <a:spcPct val="160000"/>
              </a:lnSpc>
            </a:pPr>
            <a:r>
              <a:rPr lang="pt-BR" sz="2400" dirty="0">
                <a:latin typeface="Times New Roman" panose="02020603050405020304" pitchFamily="18" charset="0"/>
                <a:cs typeface="Times New Roman" panose="02020603050405020304" pitchFamily="18" charset="0"/>
              </a:rPr>
              <a:t>Outubro		</a:t>
            </a:r>
            <a:r>
              <a:rPr lang="pt-BR" sz="2400" b="1" dirty="0">
                <a:solidFill>
                  <a:srgbClr val="00B050"/>
                </a:solidFill>
                <a:latin typeface="Times New Roman" panose="02020603050405020304" pitchFamily="18" charset="0"/>
                <a:cs typeface="Times New Roman" panose="02020603050405020304" pitchFamily="18" charset="0"/>
              </a:rPr>
              <a:t>2, 	09, 	16, 	23	30</a:t>
            </a:r>
          </a:p>
          <a:p>
            <a:pPr>
              <a:lnSpc>
                <a:spcPct val="160000"/>
              </a:lnSpc>
            </a:pPr>
            <a:r>
              <a:rPr lang="pt-BR" sz="2400" dirty="0">
                <a:latin typeface="Times New Roman" panose="02020603050405020304" pitchFamily="18" charset="0"/>
                <a:cs typeface="Times New Roman" panose="02020603050405020304" pitchFamily="18" charset="0"/>
              </a:rPr>
              <a:t>Novembro		</a:t>
            </a:r>
            <a:r>
              <a:rPr lang="pt-BR" sz="2400" b="1" dirty="0">
                <a:solidFill>
                  <a:srgbClr val="00B050"/>
                </a:solidFill>
                <a:latin typeface="Times New Roman" panose="02020603050405020304" pitchFamily="18" charset="0"/>
                <a:cs typeface="Times New Roman" panose="02020603050405020304" pitchFamily="18" charset="0"/>
              </a:rPr>
              <a:t>6, 	13, 	</a:t>
            </a:r>
            <a:r>
              <a:rPr lang="pt-BR" sz="2400" b="1" dirty="0">
                <a:solidFill>
                  <a:srgbClr val="FF0000"/>
                </a:solidFill>
                <a:latin typeface="Times New Roman" panose="02020603050405020304" pitchFamily="18" charset="0"/>
                <a:cs typeface="Times New Roman" panose="02020603050405020304" pitchFamily="18" charset="0"/>
              </a:rPr>
              <a:t>20</a:t>
            </a:r>
            <a:r>
              <a:rPr lang="pt-BR" sz="2400" dirty="0">
                <a:latin typeface="Times New Roman" panose="02020603050405020304" pitchFamily="18" charset="0"/>
                <a:cs typeface="Times New Roman" panose="02020603050405020304" pitchFamily="18" charset="0"/>
              </a:rPr>
              <a:t>, 	</a:t>
            </a:r>
            <a:r>
              <a:rPr lang="pt-BR" sz="2400" b="1" dirty="0">
                <a:solidFill>
                  <a:srgbClr val="00B050"/>
                </a:solidFill>
                <a:latin typeface="Times New Roman" panose="02020603050405020304" pitchFamily="18" charset="0"/>
                <a:cs typeface="Times New Roman" panose="02020603050405020304" pitchFamily="18" charset="0"/>
              </a:rPr>
              <a:t>27 </a:t>
            </a:r>
            <a:r>
              <a:rPr lang="pt-BR" sz="2400" b="1" dirty="0">
                <a:latin typeface="Times New Roman" panose="02020603050405020304" pitchFamily="18" charset="0"/>
                <a:cs typeface="Times New Roman" panose="02020603050405020304" pitchFamily="18" charset="0"/>
              </a:rPr>
              <a:t>(</a:t>
            </a:r>
            <a:r>
              <a:rPr lang="pt-BR" sz="1600" i="1" dirty="0">
                <a:effectLst/>
                <a:latin typeface="Helvetica Neue" panose="02000503000000020004" pitchFamily="2" charset="0"/>
              </a:rPr>
              <a:t>Tereza Marques de Oliveira</a:t>
            </a:r>
            <a:r>
              <a:rPr lang="pt-BR" sz="2400" b="1" dirty="0">
                <a:latin typeface="Times New Roman" panose="02020603050405020304" pitchFamily="18" charset="0"/>
                <a:cs typeface="Times New Roman" panose="02020603050405020304" pitchFamily="18" charset="0"/>
              </a:rPr>
              <a:t>)</a:t>
            </a:r>
          </a:p>
          <a:p>
            <a:pPr>
              <a:lnSpc>
                <a:spcPct val="160000"/>
              </a:lnSpc>
            </a:pPr>
            <a:r>
              <a:rPr lang="pt-BR" sz="2400" dirty="0">
                <a:latin typeface="Times New Roman" panose="02020603050405020304" pitchFamily="18" charset="0"/>
                <a:cs typeface="Times New Roman" panose="02020603050405020304" pitchFamily="18" charset="0"/>
              </a:rPr>
              <a:t>Dezembro		</a:t>
            </a:r>
            <a:r>
              <a:rPr lang="pt-BR" sz="2400" b="1" dirty="0">
                <a:solidFill>
                  <a:srgbClr val="FFFF00"/>
                </a:solidFill>
                <a:latin typeface="Times New Roman" panose="02020603050405020304" pitchFamily="18" charset="0"/>
                <a:cs typeface="Times New Roman" panose="02020603050405020304" pitchFamily="18" charset="0"/>
              </a:rPr>
              <a:t>4</a:t>
            </a:r>
            <a:r>
              <a:rPr lang="pt-BR" sz="2400" dirty="0">
                <a:solidFill>
                  <a:srgbClr val="FFFF00"/>
                </a:solidFill>
                <a:latin typeface="Times New Roman" panose="02020603050405020304" pitchFamily="18" charset="0"/>
                <a:cs typeface="Times New Roman" panose="02020603050405020304" pitchFamily="18" charset="0"/>
              </a:rPr>
              <a:t>, 	11</a:t>
            </a:r>
          </a:p>
        </p:txBody>
      </p:sp>
    </p:spTree>
    <p:extLst>
      <p:ext uri="{BB962C8B-B14F-4D97-AF65-F5344CB8AC3E}">
        <p14:creationId xmlns:p14="http://schemas.microsoft.com/office/powerpoint/2010/main" val="42189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DABE69-D124-6E4C-A7FF-83649001E2E8}"/>
              </a:ext>
            </a:extLst>
          </p:cNvPr>
          <p:cNvSpPr>
            <a:spLocks noGrp="1"/>
          </p:cNvSpPr>
          <p:nvPr>
            <p:ph type="title"/>
          </p:nvPr>
        </p:nvSpPr>
        <p:spPr/>
        <p:txBody>
          <a:bodyPr>
            <a:noAutofit/>
          </a:bodyPr>
          <a:lstStyle/>
          <a:p>
            <a:pPr lvl="0">
              <a:lnSpc>
                <a:spcPct val="100000"/>
              </a:lnSpc>
            </a:pP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5. Quais as consequências deste tipo de entendimento produz: </a:t>
            </a:r>
            <a:endParaRPr lang="pt-BR" sz="2400" dirty="0"/>
          </a:p>
        </p:txBody>
      </p:sp>
      <p:sp>
        <p:nvSpPr>
          <p:cNvPr id="3" name="Espaço Reservado para Conteúdo 2">
            <a:extLst>
              <a:ext uri="{FF2B5EF4-FFF2-40B4-BE49-F238E27FC236}">
                <a16:creationId xmlns:a16="http://schemas.microsoft.com/office/drawing/2014/main" id="{BED18AF6-146C-0245-8856-7D518E05F544}"/>
              </a:ext>
            </a:extLst>
          </p:cNvPr>
          <p:cNvSpPr>
            <a:spLocks noGrp="1"/>
          </p:cNvSpPr>
          <p:nvPr>
            <p:ph idx="1"/>
          </p:nvPr>
        </p:nvSpPr>
        <p:spPr/>
        <p:txBody>
          <a:bodyPr>
            <a:noAutofit/>
          </a:bodyPr>
          <a:lstStyle/>
          <a:p>
            <a:pPr lvl="1" algn="just">
              <a:lnSpc>
                <a:spcPct val="150000"/>
              </a:lnSpc>
            </a:pPr>
            <a:r>
              <a:rPr lang="pt-BR" dirty="0">
                <a:effectLst/>
                <a:latin typeface="Times New Roman" panose="02020603050405020304" pitchFamily="18" charset="0"/>
                <a:ea typeface="Calibri" panose="020F0502020204030204" pitchFamily="34" charset="0"/>
                <a:cs typeface="Times New Roman" panose="02020603050405020304" pitchFamily="18" charset="0"/>
              </a:rPr>
              <a:t>para a compreensão do processo de desenvolvimento </a:t>
            </a:r>
            <a:r>
              <a:rPr lang="pt-BR" dirty="0" err="1">
                <a:effectLst/>
                <a:latin typeface="Times New Roman" panose="02020603050405020304" pitchFamily="18" charset="0"/>
                <a:ea typeface="Calibri" panose="020F0502020204030204" pitchFamily="34" charset="0"/>
                <a:cs typeface="Times New Roman" panose="02020603050405020304" pitchFamily="18" charset="0"/>
              </a:rPr>
              <a:t>sociemocional</a:t>
            </a:r>
            <a:r>
              <a:rPr lang="pt-BR" dirty="0">
                <a:effectLst/>
                <a:latin typeface="Times New Roman" panose="02020603050405020304" pitchFamily="18" charset="0"/>
                <a:ea typeface="Calibri" panose="020F0502020204030204" pitchFamily="34" charset="0"/>
                <a:cs typeface="Times New Roman" panose="02020603050405020304" pitchFamily="18" charset="0"/>
              </a:rPr>
              <a:t> do ser humano;</a:t>
            </a:r>
          </a:p>
          <a:p>
            <a:pPr lvl="1" algn="just">
              <a:lnSpc>
                <a:spcPct val="150000"/>
              </a:lnSpc>
            </a:pPr>
            <a:r>
              <a:rPr lang="pt-BR" dirty="0">
                <a:effectLst/>
                <a:latin typeface="Times New Roman" panose="02020603050405020304" pitchFamily="18" charset="0"/>
                <a:ea typeface="Calibri" panose="020F0502020204030204" pitchFamily="34" charset="0"/>
                <a:cs typeface="Times New Roman" panose="02020603050405020304" pitchFamily="18" charset="0"/>
              </a:rPr>
              <a:t> para as práticas psicoterápicas em geral; para a teoria e a prática da psicanálise</a:t>
            </a:r>
            <a:r>
              <a:rPr lang="pt-BR" dirty="0">
                <a:latin typeface="Times New Roman" panose="02020603050405020304" pitchFamily="18" charset="0"/>
                <a:ea typeface="Calibri" panose="020F0502020204030204" pitchFamily="34" charset="0"/>
                <a:cs typeface="Times New Roman" panose="02020603050405020304" pitchFamily="18" charset="0"/>
              </a:rPr>
              <a:t>; </a:t>
            </a:r>
          </a:p>
          <a:p>
            <a:pPr lvl="1" algn="just">
              <a:lnSpc>
                <a:spcPct val="150000"/>
              </a:lnSpc>
            </a:pPr>
            <a:r>
              <a:rPr lang="pt-BR" dirty="0">
                <a:latin typeface="Times New Roman" panose="02020603050405020304" pitchFamily="18" charset="0"/>
                <a:ea typeface="Calibri" panose="020F0502020204030204" pitchFamily="34" charset="0"/>
                <a:cs typeface="Times New Roman" panose="02020603050405020304" pitchFamily="18" charset="0"/>
              </a:rPr>
              <a:t>para o cuidado com o campo da </a:t>
            </a:r>
            <a:r>
              <a:rPr lang="pt-BR" dirty="0" err="1">
                <a:latin typeface="Times New Roman" panose="02020603050405020304" pitchFamily="18" charset="0"/>
                <a:ea typeface="Calibri" panose="020F0502020204030204" pitchFamily="34" charset="0"/>
                <a:cs typeface="Times New Roman" panose="02020603050405020304" pitchFamily="18" charset="0"/>
              </a:rPr>
              <a:t>perinatalidade</a:t>
            </a:r>
            <a:r>
              <a:rPr lang="pt-BR" dirty="0">
                <a:latin typeface="Times New Roman" panose="02020603050405020304" pitchFamily="18" charset="0"/>
                <a:ea typeface="Calibri" panose="020F0502020204030204" pitchFamily="34" charset="0"/>
                <a:cs typeface="Times New Roman" panose="02020603050405020304" pitchFamily="18" charset="0"/>
              </a:rPr>
              <a:t>; </a:t>
            </a:r>
          </a:p>
          <a:p>
            <a:pPr lvl="1" algn="just">
              <a:lnSpc>
                <a:spcPct val="150000"/>
              </a:lnSpc>
            </a:pPr>
            <a:r>
              <a:rPr lang="pt-BR" dirty="0">
                <a:latin typeface="Times New Roman" panose="02020603050405020304" pitchFamily="18" charset="0"/>
                <a:ea typeface="Calibri" panose="020F0502020204030204" pitchFamily="34" charset="0"/>
                <a:cs typeface="Times New Roman" panose="02020603050405020304" pitchFamily="18" charset="0"/>
              </a:rPr>
              <a:t>para o campo de pesquisas sobre o desenvolvimento infantil, reconhecimento de riscos, e atitudes curativas ou profiláticas.</a:t>
            </a:r>
          </a:p>
        </p:txBody>
      </p:sp>
    </p:spTree>
    <p:extLst>
      <p:ext uri="{BB962C8B-B14F-4D97-AF65-F5344CB8AC3E}">
        <p14:creationId xmlns:p14="http://schemas.microsoft.com/office/powerpoint/2010/main" val="4108033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6CF4-FF4F-CD46-9051-7A34D11329DD}"/>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Critérios de avaliação</a:t>
            </a:r>
          </a:p>
        </p:txBody>
      </p:sp>
      <p:sp>
        <p:nvSpPr>
          <p:cNvPr id="3" name="Espaço Reservado para Conteúdo 2">
            <a:extLst>
              <a:ext uri="{FF2B5EF4-FFF2-40B4-BE49-F238E27FC236}">
                <a16:creationId xmlns:a16="http://schemas.microsoft.com/office/drawing/2014/main" id="{DC08C98C-0A9F-1D4B-938D-553FCCE6F15A}"/>
              </a:ext>
            </a:extLst>
          </p:cNvPr>
          <p:cNvSpPr>
            <a:spLocks noGrp="1"/>
          </p:cNvSpPr>
          <p:nvPr>
            <p:ph idx="1"/>
          </p:nvPr>
        </p:nvSpPr>
        <p:spPr/>
        <p:txBody>
          <a:bodyPr>
            <a:normAutofit lnSpcReduction="10000"/>
          </a:bodyPr>
          <a:lstStyle/>
          <a:p>
            <a:pPr algn="just">
              <a:lnSpc>
                <a:spcPct val="150000"/>
              </a:lnSpc>
              <a:spcBef>
                <a:spcPts val="600"/>
              </a:spcBef>
            </a:pPr>
            <a:r>
              <a:rPr lang="pt-B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Trabalho escrito, a ser entregue no final do curso, abordando um dos temas analisados indicando uma pesquisa possível e/ou uma aplicabilidade possível das noções trabalhadas na resolução de um problema teórico ou prático. </a:t>
            </a:r>
            <a:endParaRPr lang="pt-B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nota final será dada considerando a avaliação (100%) do trabalho escrito entregue no final do curso. </a:t>
            </a:r>
            <a:endParaRPr lang="pt-B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Os alunos que desejarem conversar sobre a estruturação e elaboração de seus trabalhos, poderão fazê-lo, em data e dia marcados, tendo em vista apresentar um trabalho final que seja de acordo com o esperado pelo curso e, ao mesmo tempo, possa ser útil para o desenvolvimento de suas pesquisas. </a:t>
            </a:r>
            <a:endParaRPr lang="pt-B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pt-BR" dirty="0"/>
          </a:p>
        </p:txBody>
      </p:sp>
    </p:spTree>
    <p:extLst>
      <p:ext uri="{BB962C8B-B14F-4D97-AF65-F5344CB8AC3E}">
        <p14:creationId xmlns:p14="http://schemas.microsoft.com/office/powerpoint/2010/main" val="1520413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46F081-5417-784F-8007-1C565E7ED0D4}"/>
              </a:ext>
            </a:extLst>
          </p:cNvPr>
          <p:cNvSpPr>
            <a:spLocks noGrp="1"/>
          </p:cNvSpPr>
          <p:nvPr>
            <p:ph type="title"/>
          </p:nvPr>
        </p:nvSpPr>
        <p:spPr/>
        <p:txBody>
          <a:bodyPr>
            <a:normAutofit/>
          </a:bodyPr>
          <a:lstStyle/>
          <a:p>
            <a:r>
              <a:rPr lang="pt-BR" sz="2800" b="1" dirty="0">
                <a:latin typeface="Times New Roman" panose="02020603050405020304" pitchFamily="18" charset="0"/>
                <a:cs typeface="Times New Roman" panose="02020603050405020304" pitchFamily="18" charset="0"/>
              </a:rPr>
              <a:t>Referências bibliográficas de apoio</a:t>
            </a:r>
          </a:p>
        </p:txBody>
      </p:sp>
      <p:sp>
        <p:nvSpPr>
          <p:cNvPr id="3" name="Espaço Reservado para Conteúdo 2">
            <a:extLst>
              <a:ext uri="{FF2B5EF4-FFF2-40B4-BE49-F238E27FC236}">
                <a16:creationId xmlns:a16="http://schemas.microsoft.com/office/drawing/2014/main" id="{201E7E8F-3E84-D342-B3AA-77559F5E8246}"/>
              </a:ext>
            </a:extLst>
          </p:cNvPr>
          <p:cNvSpPr>
            <a:spLocks noGrp="1"/>
          </p:cNvSpPr>
          <p:nvPr>
            <p:ph idx="1"/>
          </p:nvPr>
        </p:nvSpPr>
        <p:spPr/>
        <p:txBody>
          <a:bodyPr>
            <a:noAutofit/>
          </a:bodyPr>
          <a:lstStyle/>
          <a:p>
            <a:pPr marL="342900" lvl="0" indent="-342900" algn="just">
              <a:lnSpc>
                <a:spcPct val="150000"/>
              </a:lnSpc>
              <a:spcBef>
                <a:spcPts val="600"/>
              </a:spcBef>
              <a:buFont typeface="Cambria" panose="02040503050406030204" pitchFamily="18" charset="0"/>
              <a:buAutoNum type="arabicPeriod"/>
            </a:pPr>
            <a:r>
              <a:rPr lang="pt-BR" sz="1500" b="1" dirty="0">
                <a:effectLst/>
                <a:latin typeface="Times New Roman" panose="02020603050405020304" pitchFamily="18" charset="0"/>
                <a:ea typeface="MS Mincho" panose="02020609040205080304" pitchFamily="49" charset="-128"/>
                <a:cs typeface="Times New Roman" panose="02020603050405020304" pitchFamily="18" charset="0"/>
              </a:rPr>
              <a:t>Análise crítica da noção de </a:t>
            </a:r>
            <a:r>
              <a:rPr lang="pt-BR" sz="1500" b="1" i="1" dirty="0">
                <a:effectLst/>
                <a:latin typeface="Times New Roman" panose="02020603050405020304" pitchFamily="18" charset="0"/>
                <a:ea typeface="MS Mincho" panose="02020609040205080304" pitchFamily="49" charset="-128"/>
                <a:cs typeface="Times New Roman" panose="02020603050405020304" pitchFamily="18" charset="0"/>
              </a:rPr>
              <a:t>preocupação materna primária</a:t>
            </a:r>
            <a:r>
              <a:rPr lang="pt-BR" sz="1500" b="1" dirty="0">
                <a:effectLst/>
                <a:latin typeface="Times New Roman" panose="02020603050405020304" pitchFamily="18" charset="0"/>
                <a:ea typeface="MS Mincho" panose="02020609040205080304" pitchFamily="49" charset="-128"/>
                <a:cs typeface="Times New Roman" panose="02020603050405020304" pitchFamily="18" charset="0"/>
              </a:rPr>
              <a:t> na obra de </a:t>
            </a:r>
            <a:r>
              <a:rPr lang="pt-BR" sz="1500" b="1" dirty="0" err="1">
                <a:effectLst/>
                <a:latin typeface="Times New Roman" panose="02020603050405020304" pitchFamily="18" charset="0"/>
                <a:ea typeface="MS Mincho" panose="02020609040205080304" pitchFamily="49" charset="-128"/>
                <a:cs typeface="Times New Roman" panose="02020603050405020304" pitchFamily="18" charset="0"/>
              </a:rPr>
              <a:t>Winnicott</a:t>
            </a:r>
            <a:endParaRPr lang="pt-BR" sz="15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914400" lvl="1" indent="-457200">
              <a:lnSpc>
                <a:spcPct val="150000"/>
              </a:lnSpc>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Winnicott, D. W. (1956). Primary Maternal Preoccupation. In J. Johns &amp; M. Johns (Eds.), </a:t>
            </a:r>
            <a:r>
              <a:rPr lang="en-US" sz="1500" i="1"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1500" i="1" dirty="0">
                <a:effectLst/>
                <a:latin typeface="Times New Roman" panose="02020603050405020304" pitchFamily="18" charset="0"/>
                <a:ea typeface="Times New Roman" panose="02020603050405020304" pitchFamily="18" charset="0"/>
                <a:cs typeface="Times New Roman" panose="02020603050405020304" pitchFamily="18" charset="0"/>
              </a:rPr>
              <a:t>Collected Works of D. W. Winnicott </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(Vol. 5: 1955-1959, pp. 183-188). New York: Oxford University Press. CW 5: Part 2 [1956]: 16 (pp. 183–188)</a:t>
            </a:r>
            <a:endParaRPr lang="pt-BR" sz="15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lnSpc>
                <a:spcPct val="150000"/>
              </a:lnSpc>
              <a:spcBef>
                <a:spcPts val="600"/>
              </a:spcBef>
              <a:buFont typeface="Cambria" panose="02040503050406030204" pitchFamily="18" charset="0"/>
              <a:buAutoNum type="arabicPeriod"/>
            </a:pPr>
            <a:r>
              <a:rPr lang="pt-BR" sz="1500" b="1" dirty="0">
                <a:effectLst/>
                <a:latin typeface="Times New Roman" panose="02020603050405020304" pitchFamily="18" charset="0"/>
                <a:ea typeface="MS Mincho" panose="02020609040205080304" pitchFamily="49" charset="-128"/>
                <a:cs typeface="Times New Roman" panose="02020603050405020304" pitchFamily="18" charset="0"/>
              </a:rPr>
              <a:t>Análise crítica das principais relações de cuidado inicial, </a:t>
            </a:r>
            <a:r>
              <a:rPr lang="pt-BR" sz="1500" b="1" i="1" dirty="0">
                <a:effectLst/>
                <a:latin typeface="Times New Roman" panose="02020603050405020304" pitchFamily="18" charset="0"/>
                <a:ea typeface="MS Mincho" panose="02020609040205080304" pitchFamily="49" charset="-128"/>
                <a:cs typeface="Times New Roman" panose="02020603050405020304" pitchFamily="18" charset="0"/>
              </a:rPr>
              <a:t>as primeiras relações mãe-bebê</a:t>
            </a:r>
            <a:r>
              <a:rPr lang="pt-BR" sz="1500" b="1" dirty="0">
                <a:effectLst/>
                <a:latin typeface="Times New Roman" panose="02020603050405020304" pitchFamily="18" charset="0"/>
                <a:ea typeface="MS Mincho" panose="02020609040205080304" pitchFamily="49" charset="-128"/>
                <a:cs typeface="Times New Roman" panose="02020603050405020304" pitchFamily="18" charset="0"/>
              </a:rPr>
              <a:t>, no processo de desenvolvimento</a:t>
            </a:r>
          </a:p>
          <a:p>
            <a:pPr marL="914400" lvl="1" indent="-457200">
              <a:lnSpc>
                <a:spcPct val="150000"/>
              </a:lnSpc>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Stern, D. (2002). </a:t>
            </a:r>
            <a:r>
              <a:rPr lang="en-US" sz="1500" i="1" dirty="0">
                <a:effectLst/>
                <a:latin typeface="Times New Roman" panose="02020603050405020304" pitchFamily="18" charset="0"/>
                <a:ea typeface="Calibri" panose="020F0502020204030204" pitchFamily="34" charset="0"/>
                <a:cs typeface="Times New Roman" panose="02020603050405020304" pitchFamily="18" charset="0"/>
              </a:rPr>
              <a:t>The First Relationship: Infant and Mother, With a New Introduction</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Harvard University Press.  </a:t>
            </a:r>
            <a:endParaRPr lang="pt-BR" sz="15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lnSpc>
                <a:spcPct val="150000"/>
              </a:lnSpc>
              <a:spcBef>
                <a:spcPts val="600"/>
              </a:spcBef>
              <a:buFont typeface="Cambria" panose="02040503050406030204" pitchFamily="18" charset="0"/>
              <a:buAutoNum type="arabicPeriod"/>
            </a:pPr>
            <a:r>
              <a:rPr lang="pt-BR" sz="1500" b="1" dirty="0">
                <a:effectLst/>
                <a:latin typeface="Times New Roman" panose="02020603050405020304" pitchFamily="18" charset="0"/>
                <a:ea typeface="MS Mincho" panose="02020609040205080304" pitchFamily="49" charset="-128"/>
                <a:cs typeface="Times New Roman" panose="02020603050405020304" pitchFamily="18" charset="0"/>
              </a:rPr>
              <a:t>Análise crítica da descrição do conjunto de fenômenos denominados por Daniel Stern como sendo a </a:t>
            </a:r>
            <a:r>
              <a:rPr lang="pt-BR" sz="1500" b="1" i="1" dirty="0">
                <a:effectLst/>
                <a:latin typeface="Times New Roman" panose="02020603050405020304" pitchFamily="18" charset="0"/>
                <a:ea typeface="MS Mincho" panose="02020609040205080304" pitchFamily="49" charset="-128"/>
                <a:cs typeface="Times New Roman" panose="02020603050405020304" pitchFamily="18" charset="0"/>
              </a:rPr>
              <a:t>constelação materna</a:t>
            </a:r>
          </a:p>
          <a:p>
            <a:pPr marL="914400" lvl="1" indent="-457200">
              <a:lnSpc>
                <a:spcPct val="150000"/>
              </a:lnSpc>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Stern, D. (1995). </a:t>
            </a:r>
            <a:r>
              <a:rPr lang="en-US" sz="1500" i="1" dirty="0">
                <a:effectLst/>
                <a:latin typeface="Times New Roman" panose="02020603050405020304" pitchFamily="18" charset="0"/>
                <a:ea typeface="Calibri" panose="020F0502020204030204" pitchFamily="34" charset="0"/>
                <a:cs typeface="Times New Roman" panose="02020603050405020304" pitchFamily="18" charset="0"/>
              </a:rPr>
              <a:t>The Motherhood Constellation: A Unified View Of Parent-infant Psychotherapy</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500" dirty="0">
                <a:effectLst/>
                <a:latin typeface="Times New Roman" panose="02020603050405020304" pitchFamily="18" charset="0"/>
                <a:ea typeface="Calibri" panose="020F0502020204030204" pitchFamily="34" charset="0"/>
                <a:cs typeface="Times New Roman" panose="02020603050405020304" pitchFamily="18" charset="0"/>
              </a:rPr>
              <a:t>Basic Books.  </a:t>
            </a:r>
            <a:endParaRPr lang="pt-BR" sz="15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buFont typeface="Cambria" panose="02040503050406030204" pitchFamily="18" charset="0"/>
              <a:buAutoNum type="arabicPeriod"/>
            </a:pPr>
            <a:r>
              <a:rPr lang="pt-BR" sz="1500" b="1" dirty="0">
                <a:effectLst/>
                <a:latin typeface="Times New Roman" panose="02020603050405020304" pitchFamily="18" charset="0"/>
                <a:ea typeface="MS Mincho" panose="02020609040205080304" pitchFamily="49" charset="-128"/>
                <a:cs typeface="Times New Roman" panose="02020603050405020304" pitchFamily="18" charset="0"/>
              </a:rPr>
              <a:t>Análise crítica das transformações pelas quais passa uma mulher quando se torna mãe </a:t>
            </a:r>
          </a:p>
          <a:p>
            <a:pPr lvl="1">
              <a:lnSpc>
                <a:spcPct val="150000"/>
              </a:lnSpc>
            </a:pPr>
            <a:r>
              <a:rPr lang="pt-BR" sz="1500" dirty="0">
                <a:effectLst/>
                <a:latin typeface="Times New Roman" panose="02020603050405020304" pitchFamily="18" charset="0"/>
                <a:cs typeface="Times New Roman" panose="02020603050405020304" pitchFamily="18" charset="0"/>
              </a:rPr>
              <a:t>Stern, D., &amp; </a:t>
            </a:r>
            <a:r>
              <a:rPr lang="pt-BR" sz="1500" dirty="0" err="1">
                <a:effectLst/>
                <a:latin typeface="Times New Roman" panose="02020603050405020304" pitchFamily="18" charset="0"/>
                <a:cs typeface="Times New Roman" panose="02020603050405020304" pitchFamily="18" charset="0"/>
              </a:rPr>
              <a:t>Bruschweiler</a:t>
            </a:r>
            <a:r>
              <a:rPr lang="pt-BR" sz="1500" dirty="0">
                <a:effectLst/>
                <a:latin typeface="Times New Roman" panose="02020603050405020304" pitchFamily="18" charset="0"/>
                <a:cs typeface="Times New Roman" panose="02020603050405020304" pitchFamily="18" charset="0"/>
              </a:rPr>
              <a:t>-Stern, N. (Eds.). (1998). </a:t>
            </a:r>
            <a:r>
              <a:rPr lang="pt-BR" sz="1500" i="1" dirty="0">
                <a:effectLst/>
                <a:latin typeface="Times New Roman" panose="02020603050405020304" pitchFamily="18" charset="0"/>
                <a:cs typeface="Times New Roman" panose="02020603050405020304" pitchFamily="18" charset="0"/>
              </a:rPr>
              <a:t>The </a:t>
            </a:r>
            <a:r>
              <a:rPr lang="pt-BR" sz="1500" i="1" dirty="0" err="1">
                <a:effectLst/>
                <a:latin typeface="Times New Roman" panose="02020603050405020304" pitchFamily="18" charset="0"/>
                <a:cs typeface="Times New Roman" panose="02020603050405020304" pitchFamily="18" charset="0"/>
              </a:rPr>
              <a:t>Birth</a:t>
            </a:r>
            <a:r>
              <a:rPr lang="pt-BR" sz="1500" i="1" dirty="0">
                <a:effectLst/>
                <a:latin typeface="Times New Roman" panose="02020603050405020304" pitchFamily="18" charset="0"/>
                <a:cs typeface="Times New Roman" panose="02020603050405020304" pitchFamily="18" charset="0"/>
              </a:rPr>
              <a:t> </a:t>
            </a:r>
            <a:r>
              <a:rPr lang="pt-BR" sz="1500" i="1" dirty="0" err="1">
                <a:effectLst/>
                <a:latin typeface="Times New Roman" panose="02020603050405020304" pitchFamily="18" charset="0"/>
                <a:cs typeface="Times New Roman" panose="02020603050405020304" pitchFamily="18" charset="0"/>
              </a:rPr>
              <a:t>of</a:t>
            </a:r>
            <a:r>
              <a:rPr lang="pt-BR" sz="1500" i="1" dirty="0">
                <a:effectLst/>
                <a:latin typeface="Times New Roman" panose="02020603050405020304" pitchFamily="18" charset="0"/>
                <a:cs typeface="Times New Roman" panose="02020603050405020304" pitchFamily="18" charset="0"/>
              </a:rPr>
              <a:t> a </a:t>
            </a:r>
            <a:r>
              <a:rPr lang="pt-BR" sz="1500" i="1" dirty="0" err="1">
                <a:effectLst/>
                <a:latin typeface="Times New Roman" panose="02020603050405020304" pitchFamily="18" charset="0"/>
                <a:cs typeface="Times New Roman" panose="02020603050405020304" pitchFamily="18" charset="0"/>
              </a:rPr>
              <a:t>Mother</a:t>
            </a:r>
            <a:r>
              <a:rPr lang="pt-BR" sz="1500" i="1" dirty="0">
                <a:effectLst/>
                <a:latin typeface="Times New Roman" panose="02020603050405020304" pitchFamily="18" charset="0"/>
                <a:cs typeface="Times New Roman" panose="02020603050405020304" pitchFamily="18" charset="0"/>
              </a:rPr>
              <a:t>. </a:t>
            </a:r>
            <a:r>
              <a:rPr lang="pt-BR" sz="1500" i="1" dirty="0" err="1">
                <a:effectLst/>
                <a:latin typeface="Times New Roman" panose="02020603050405020304" pitchFamily="18" charset="0"/>
                <a:cs typeface="Times New Roman" panose="02020603050405020304" pitchFamily="18" charset="0"/>
              </a:rPr>
              <a:t>How</a:t>
            </a:r>
            <a:r>
              <a:rPr lang="pt-BR" sz="1500" i="1" dirty="0">
                <a:effectLst/>
                <a:latin typeface="Times New Roman" panose="02020603050405020304" pitchFamily="18" charset="0"/>
                <a:cs typeface="Times New Roman" panose="02020603050405020304" pitchFamily="18" charset="0"/>
              </a:rPr>
              <a:t> </a:t>
            </a:r>
            <a:r>
              <a:rPr lang="pt-BR" sz="1500" i="1" dirty="0" err="1">
                <a:effectLst/>
                <a:latin typeface="Times New Roman" panose="02020603050405020304" pitchFamily="18" charset="0"/>
                <a:cs typeface="Times New Roman" panose="02020603050405020304" pitchFamily="18" charset="0"/>
              </a:rPr>
              <a:t>the</a:t>
            </a:r>
            <a:r>
              <a:rPr lang="pt-BR" sz="1500" i="1" dirty="0">
                <a:effectLst/>
                <a:latin typeface="Times New Roman" panose="02020603050405020304" pitchFamily="18" charset="0"/>
                <a:cs typeface="Times New Roman" panose="02020603050405020304" pitchFamily="18" charset="0"/>
              </a:rPr>
              <a:t> </a:t>
            </a:r>
            <a:r>
              <a:rPr lang="pt-BR" sz="1500" i="1" dirty="0" err="1">
                <a:effectLst/>
                <a:latin typeface="Times New Roman" panose="02020603050405020304" pitchFamily="18" charset="0"/>
                <a:cs typeface="Times New Roman" panose="02020603050405020304" pitchFamily="18" charset="0"/>
              </a:rPr>
              <a:t>Motherhood</a:t>
            </a:r>
            <a:r>
              <a:rPr lang="pt-BR" sz="1500" i="1" dirty="0">
                <a:effectLst/>
                <a:latin typeface="Times New Roman" panose="02020603050405020304" pitchFamily="18" charset="0"/>
                <a:cs typeface="Times New Roman" panose="02020603050405020304" pitchFamily="18" charset="0"/>
              </a:rPr>
              <a:t> Experience </a:t>
            </a:r>
            <a:r>
              <a:rPr lang="pt-BR" sz="1500" i="1" dirty="0" err="1">
                <a:effectLst/>
                <a:latin typeface="Times New Roman" panose="02020603050405020304" pitchFamily="18" charset="0"/>
                <a:cs typeface="Times New Roman" panose="02020603050405020304" pitchFamily="18" charset="0"/>
              </a:rPr>
              <a:t>Can</a:t>
            </a:r>
            <a:r>
              <a:rPr lang="pt-BR" sz="1500" i="1" dirty="0">
                <a:effectLst/>
                <a:latin typeface="Times New Roman" panose="02020603050405020304" pitchFamily="18" charset="0"/>
                <a:cs typeface="Times New Roman" panose="02020603050405020304" pitchFamily="18" charset="0"/>
              </a:rPr>
              <a:t> </a:t>
            </a:r>
            <a:r>
              <a:rPr lang="pt-BR" sz="1500" i="1" dirty="0" err="1">
                <a:effectLst/>
                <a:latin typeface="Times New Roman" panose="02020603050405020304" pitchFamily="18" charset="0"/>
                <a:cs typeface="Times New Roman" panose="02020603050405020304" pitchFamily="18" charset="0"/>
              </a:rPr>
              <a:t>Change</a:t>
            </a:r>
            <a:r>
              <a:rPr lang="pt-BR" sz="1500" i="1" dirty="0">
                <a:effectLst/>
                <a:latin typeface="Times New Roman" panose="02020603050405020304" pitchFamily="18" charset="0"/>
                <a:cs typeface="Times New Roman" panose="02020603050405020304" pitchFamily="18" charset="0"/>
              </a:rPr>
              <a:t> </a:t>
            </a:r>
            <a:r>
              <a:rPr lang="pt-BR" sz="1500" i="1" dirty="0" err="1">
                <a:effectLst/>
                <a:latin typeface="Times New Roman" panose="02020603050405020304" pitchFamily="18" charset="0"/>
                <a:cs typeface="Times New Roman" panose="02020603050405020304" pitchFamily="18" charset="0"/>
              </a:rPr>
              <a:t>You</a:t>
            </a:r>
            <a:r>
              <a:rPr lang="pt-BR" sz="1500" i="1" dirty="0">
                <a:effectLst/>
                <a:latin typeface="Times New Roman" panose="02020603050405020304" pitchFamily="18" charset="0"/>
                <a:cs typeface="Times New Roman" panose="02020603050405020304" pitchFamily="18" charset="0"/>
              </a:rPr>
              <a:t> </a:t>
            </a:r>
            <a:r>
              <a:rPr lang="pt-BR" sz="1500" i="1" dirty="0" err="1">
                <a:effectLst/>
                <a:latin typeface="Times New Roman" panose="02020603050405020304" pitchFamily="18" charset="0"/>
                <a:cs typeface="Times New Roman" panose="02020603050405020304" pitchFamily="18" charset="0"/>
              </a:rPr>
              <a:t>Forever</a:t>
            </a:r>
            <a:r>
              <a:rPr lang="pt-BR" sz="1500" dirty="0">
                <a:effectLst/>
                <a:latin typeface="Times New Roman" panose="02020603050405020304" pitchFamily="18" charset="0"/>
                <a:cs typeface="Times New Roman" panose="02020603050405020304" pitchFamily="18" charset="0"/>
              </a:rPr>
              <a:t>. New York: Basic Books.</a:t>
            </a:r>
            <a:endParaRPr lang="en-US" sz="1500" i="1"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90256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46F081-5417-784F-8007-1C565E7ED0D4}"/>
              </a:ext>
            </a:extLst>
          </p:cNvPr>
          <p:cNvSpPr>
            <a:spLocks noGrp="1"/>
          </p:cNvSpPr>
          <p:nvPr>
            <p:ph type="title"/>
          </p:nvPr>
        </p:nvSpPr>
        <p:spPr/>
        <p:txBody>
          <a:bodyPr>
            <a:normAutofit/>
          </a:bodyPr>
          <a:lstStyle/>
          <a:p>
            <a:r>
              <a:rPr lang="pt-BR" sz="1800" dirty="0">
                <a:latin typeface="Times New Roman" panose="02020603050405020304" pitchFamily="18" charset="0"/>
                <a:cs typeface="Times New Roman" panose="02020603050405020304" pitchFamily="18" charset="0"/>
              </a:rPr>
              <a:t>Teremos, como literatura de referência para análise, um artigo de </a:t>
            </a:r>
            <a:r>
              <a:rPr lang="pt-BR" sz="1800" dirty="0" err="1">
                <a:latin typeface="Times New Roman" panose="02020603050405020304" pitchFamily="18" charset="0"/>
                <a:cs typeface="Times New Roman" panose="02020603050405020304" pitchFamily="18" charset="0"/>
              </a:rPr>
              <a:t>Winnicott</a:t>
            </a:r>
            <a:r>
              <a:rPr lang="pt-BR" sz="1800" dirty="0">
                <a:latin typeface="Times New Roman" panose="02020603050405020304" pitchFamily="18" charset="0"/>
                <a:cs typeface="Times New Roman" panose="02020603050405020304" pitchFamily="18" charset="0"/>
              </a:rPr>
              <a:t> e alguns livros de Daniel Stern</a:t>
            </a:r>
          </a:p>
        </p:txBody>
      </p:sp>
      <p:sp>
        <p:nvSpPr>
          <p:cNvPr id="3" name="Espaço Reservado para Conteúdo 2">
            <a:extLst>
              <a:ext uri="{FF2B5EF4-FFF2-40B4-BE49-F238E27FC236}">
                <a16:creationId xmlns:a16="http://schemas.microsoft.com/office/drawing/2014/main" id="{201E7E8F-3E84-D342-B3AA-77559F5E8246}"/>
              </a:ext>
            </a:extLst>
          </p:cNvPr>
          <p:cNvSpPr>
            <a:spLocks noGrp="1"/>
          </p:cNvSpPr>
          <p:nvPr>
            <p:ph idx="1"/>
          </p:nvPr>
        </p:nvSpPr>
        <p:spPr>
          <a:xfrm>
            <a:off x="628135" y="1690688"/>
            <a:ext cx="10515600" cy="4351338"/>
          </a:xfrm>
        </p:spPr>
        <p:txBody>
          <a:bodyPr>
            <a:noAutofit/>
          </a:bodyPr>
          <a:lstStyle/>
          <a:p>
            <a:pPr marL="914400" lvl="1" indent="-457200">
              <a:lnSpc>
                <a:spcPct val="150000"/>
              </a:lnSpc>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Winnicott, D. W. (1956).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Primary Maternal Preoccupation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In J. Johns &amp; M. Johns (Eds.),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Collected Works of D. W. Winnicott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(Vol. 5: 1955-1959, pp. 183-188). New York: Oxford University Press. CW 5: Part 2 [1956]: 16 (pp. 183–188). </a:t>
            </a:r>
          </a:p>
          <a:p>
            <a:pPr marL="1371600" lvl="2" indent="-457200">
              <a:lnSpc>
                <a:spcPct val="150000"/>
              </a:lnSpc>
            </a:pPr>
            <a:r>
              <a:rPr lang="pt-BR" sz="1600" dirty="0" err="1">
                <a:effectLst/>
                <a:latin typeface="Times New Roman" panose="02020603050405020304" pitchFamily="18" charset="0"/>
                <a:cs typeface="Times New Roman" panose="02020603050405020304" pitchFamily="18" charset="0"/>
              </a:rPr>
              <a:t>Winnicott</a:t>
            </a:r>
            <a:r>
              <a:rPr lang="pt-BR" sz="1600" dirty="0">
                <a:effectLst/>
                <a:latin typeface="Times New Roman" panose="02020603050405020304" pitchFamily="18" charset="0"/>
                <a:cs typeface="Times New Roman" panose="02020603050405020304" pitchFamily="18" charset="0"/>
              </a:rPr>
              <a:t>, D. W. (1958n). Preocupação materna primária. In </a:t>
            </a:r>
            <a:r>
              <a:rPr lang="pt-BR" sz="1600" i="1" dirty="0">
                <a:effectLst/>
                <a:latin typeface="Times New Roman" panose="02020603050405020304" pitchFamily="18" charset="0"/>
                <a:cs typeface="Times New Roman" panose="02020603050405020304" pitchFamily="18" charset="0"/>
              </a:rPr>
              <a:t>Da pediatria à psicanálise</a:t>
            </a:r>
            <a:r>
              <a:rPr lang="pt-BR" sz="1600" dirty="0">
                <a:effectLst/>
                <a:latin typeface="Times New Roman" panose="02020603050405020304" pitchFamily="18" charset="0"/>
                <a:cs typeface="Times New Roman" panose="02020603050405020304" pitchFamily="18" charset="0"/>
              </a:rPr>
              <a:t> (pp. 493-501). São Paulo: UBU, 2021.</a:t>
            </a:r>
            <a:endParaRPr lang="en-US" sz="1600" dirty="0">
              <a:latin typeface="Times New Roman" panose="02020603050405020304" pitchFamily="18" charset="0"/>
              <a:cs typeface="Times New Roman" panose="02020603050405020304" pitchFamily="18" charset="0"/>
            </a:endParaRPr>
          </a:p>
          <a:p>
            <a:pPr marL="1371600" lvl="2" indent="-457200">
              <a:lnSpc>
                <a:spcPct val="150000"/>
              </a:lnSpc>
            </a:pPr>
            <a:endParaRPr lang="pt-BR"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914400" lvl="1" indent="-457200">
              <a:lnSpc>
                <a:spcPct val="150000"/>
              </a:lnSpc>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Stern, D. (2002). </a:t>
            </a: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The First Relationship: Infant and Mother, With a New Introduction</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Harvard University Press.</a:t>
            </a:r>
            <a:endParaRPr lang="pt-BR"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914400" lvl="1" indent="-457200">
              <a:lnSpc>
                <a:spcPct val="150000"/>
              </a:lnSpc>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Stern, D. (1995). </a:t>
            </a: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The Motherhood Constellation: A Unified View Of Parent-infant Psychotherapy</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600" dirty="0">
                <a:effectLst/>
                <a:latin typeface="Times New Roman" panose="02020603050405020304" pitchFamily="18" charset="0"/>
                <a:ea typeface="Calibri" panose="020F0502020204030204" pitchFamily="34" charset="0"/>
                <a:cs typeface="Times New Roman" panose="02020603050405020304" pitchFamily="18" charset="0"/>
              </a:rPr>
              <a:t>Basic Books. </a:t>
            </a:r>
            <a:endParaRPr lang="pt-BR" sz="1600" dirty="0">
              <a:latin typeface="Times New Roman" panose="02020603050405020304" pitchFamily="18" charset="0"/>
              <a:ea typeface="Calibri" panose="020F0502020204030204" pitchFamily="34" charset="0"/>
              <a:cs typeface="Times New Roman" panose="02020603050405020304" pitchFamily="18" charset="0"/>
            </a:endParaRPr>
          </a:p>
          <a:p>
            <a:pPr marL="914400" lvl="1" indent="-457200">
              <a:lnSpc>
                <a:spcPct val="150000"/>
              </a:lnSpc>
            </a:pPr>
            <a:r>
              <a:rPr lang="pt-BR" sz="1600" dirty="0">
                <a:effectLst/>
                <a:latin typeface="Times New Roman" panose="02020603050405020304" pitchFamily="18" charset="0"/>
                <a:cs typeface="Times New Roman" panose="02020603050405020304" pitchFamily="18" charset="0"/>
              </a:rPr>
              <a:t>Stern, D., &amp; </a:t>
            </a:r>
            <a:r>
              <a:rPr lang="pt-BR" sz="1600" dirty="0" err="1">
                <a:effectLst/>
                <a:latin typeface="Times New Roman" panose="02020603050405020304" pitchFamily="18" charset="0"/>
                <a:cs typeface="Times New Roman" panose="02020603050405020304" pitchFamily="18" charset="0"/>
              </a:rPr>
              <a:t>Bruschweiler</a:t>
            </a:r>
            <a:r>
              <a:rPr lang="pt-BR" sz="1600" dirty="0">
                <a:effectLst/>
                <a:latin typeface="Times New Roman" panose="02020603050405020304" pitchFamily="18" charset="0"/>
                <a:cs typeface="Times New Roman" panose="02020603050405020304" pitchFamily="18" charset="0"/>
              </a:rPr>
              <a:t>-Stern, N. (Eds.). (1998). </a:t>
            </a:r>
            <a:r>
              <a:rPr lang="pt-BR" sz="1600" b="1" i="1" dirty="0">
                <a:effectLst/>
                <a:latin typeface="Times New Roman" panose="02020603050405020304" pitchFamily="18" charset="0"/>
                <a:cs typeface="Times New Roman" panose="02020603050405020304" pitchFamily="18" charset="0"/>
              </a:rPr>
              <a:t>The </a:t>
            </a:r>
            <a:r>
              <a:rPr lang="pt-BR" sz="1600" b="1" i="1" dirty="0" err="1">
                <a:effectLst/>
                <a:latin typeface="Times New Roman" panose="02020603050405020304" pitchFamily="18" charset="0"/>
                <a:cs typeface="Times New Roman" panose="02020603050405020304" pitchFamily="18" charset="0"/>
              </a:rPr>
              <a:t>Birth</a:t>
            </a:r>
            <a:r>
              <a:rPr lang="pt-BR" sz="1600" b="1" i="1" dirty="0">
                <a:effectLst/>
                <a:latin typeface="Times New Roman" panose="02020603050405020304" pitchFamily="18" charset="0"/>
                <a:cs typeface="Times New Roman" panose="02020603050405020304" pitchFamily="18" charset="0"/>
              </a:rPr>
              <a:t> </a:t>
            </a:r>
            <a:r>
              <a:rPr lang="pt-BR" sz="1600" b="1" i="1" dirty="0" err="1">
                <a:effectLst/>
                <a:latin typeface="Times New Roman" panose="02020603050405020304" pitchFamily="18" charset="0"/>
                <a:cs typeface="Times New Roman" panose="02020603050405020304" pitchFamily="18" charset="0"/>
              </a:rPr>
              <a:t>of</a:t>
            </a:r>
            <a:r>
              <a:rPr lang="pt-BR" sz="1600" b="1" i="1" dirty="0">
                <a:effectLst/>
                <a:latin typeface="Times New Roman" panose="02020603050405020304" pitchFamily="18" charset="0"/>
                <a:cs typeface="Times New Roman" panose="02020603050405020304" pitchFamily="18" charset="0"/>
              </a:rPr>
              <a:t> a </a:t>
            </a:r>
            <a:r>
              <a:rPr lang="pt-BR" sz="1600" b="1" i="1" dirty="0" err="1">
                <a:effectLst/>
                <a:latin typeface="Times New Roman" panose="02020603050405020304" pitchFamily="18" charset="0"/>
                <a:cs typeface="Times New Roman" panose="02020603050405020304" pitchFamily="18" charset="0"/>
              </a:rPr>
              <a:t>Mother</a:t>
            </a:r>
            <a:r>
              <a:rPr lang="pt-BR" sz="1600" b="1" i="1" dirty="0">
                <a:effectLst/>
                <a:latin typeface="Times New Roman" panose="02020603050405020304" pitchFamily="18" charset="0"/>
                <a:cs typeface="Times New Roman" panose="02020603050405020304" pitchFamily="18" charset="0"/>
              </a:rPr>
              <a:t>. </a:t>
            </a:r>
            <a:r>
              <a:rPr lang="pt-BR" sz="1600" b="1" i="1" dirty="0" err="1">
                <a:effectLst/>
                <a:latin typeface="Times New Roman" panose="02020603050405020304" pitchFamily="18" charset="0"/>
                <a:cs typeface="Times New Roman" panose="02020603050405020304" pitchFamily="18" charset="0"/>
              </a:rPr>
              <a:t>How</a:t>
            </a:r>
            <a:r>
              <a:rPr lang="pt-BR" sz="1600" b="1" i="1" dirty="0">
                <a:effectLst/>
                <a:latin typeface="Times New Roman" panose="02020603050405020304" pitchFamily="18" charset="0"/>
                <a:cs typeface="Times New Roman" panose="02020603050405020304" pitchFamily="18" charset="0"/>
              </a:rPr>
              <a:t> </a:t>
            </a:r>
            <a:r>
              <a:rPr lang="pt-BR" sz="1600" b="1" i="1" dirty="0" err="1">
                <a:effectLst/>
                <a:latin typeface="Times New Roman" panose="02020603050405020304" pitchFamily="18" charset="0"/>
                <a:cs typeface="Times New Roman" panose="02020603050405020304" pitchFamily="18" charset="0"/>
              </a:rPr>
              <a:t>the</a:t>
            </a:r>
            <a:r>
              <a:rPr lang="pt-BR" sz="1600" b="1" i="1" dirty="0">
                <a:effectLst/>
                <a:latin typeface="Times New Roman" panose="02020603050405020304" pitchFamily="18" charset="0"/>
                <a:cs typeface="Times New Roman" panose="02020603050405020304" pitchFamily="18" charset="0"/>
              </a:rPr>
              <a:t> </a:t>
            </a:r>
            <a:r>
              <a:rPr lang="pt-BR" sz="1600" b="1" i="1" dirty="0" err="1">
                <a:effectLst/>
                <a:latin typeface="Times New Roman" panose="02020603050405020304" pitchFamily="18" charset="0"/>
                <a:cs typeface="Times New Roman" panose="02020603050405020304" pitchFamily="18" charset="0"/>
              </a:rPr>
              <a:t>Motherhood</a:t>
            </a:r>
            <a:r>
              <a:rPr lang="pt-BR" sz="1600" b="1" i="1" dirty="0">
                <a:effectLst/>
                <a:latin typeface="Times New Roman" panose="02020603050405020304" pitchFamily="18" charset="0"/>
                <a:cs typeface="Times New Roman" panose="02020603050405020304" pitchFamily="18" charset="0"/>
              </a:rPr>
              <a:t> Experience </a:t>
            </a:r>
            <a:r>
              <a:rPr lang="pt-BR" sz="1600" b="1" i="1" dirty="0" err="1">
                <a:effectLst/>
                <a:latin typeface="Times New Roman" panose="02020603050405020304" pitchFamily="18" charset="0"/>
                <a:cs typeface="Times New Roman" panose="02020603050405020304" pitchFamily="18" charset="0"/>
              </a:rPr>
              <a:t>Can</a:t>
            </a:r>
            <a:r>
              <a:rPr lang="pt-BR" sz="1600" b="1" i="1" dirty="0">
                <a:effectLst/>
                <a:latin typeface="Times New Roman" panose="02020603050405020304" pitchFamily="18" charset="0"/>
                <a:cs typeface="Times New Roman" panose="02020603050405020304" pitchFamily="18" charset="0"/>
              </a:rPr>
              <a:t> </a:t>
            </a:r>
            <a:r>
              <a:rPr lang="pt-BR" sz="1600" b="1" i="1" dirty="0" err="1">
                <a:effectLst/>
                <a:latin typeface="Times New Roman" panose="02020603050405020304" pitchFamily="18" charset="0"/>
                <a:cs typeface="Times New Roman" panose="02020603050405020304" pitchFamily="18" charset="0"/>
              </a:rPr>
              <a:t>Change</a:t>
            </a:r>
            <a:r>
              <a:rPr lang="pt-BR" sz="1600" b="1" i="1" dirty="0">
                <a:effectLst/>
                <a:latin typeface="Times New Roman" panose="02020603050405020304" pitchFamily="18" charset="0"/>
                <a:cs typeface="Times New Roman" panose="02020603050405020304" pitchFamily="18" charset="0"/>
              </a:rPr>
              <a:t> </a:t>
            </a:r>
            <a:r>
              <a:rPr lang="pt-BR" sz="1600" b="1" i="1" dirty="0" err="1">
                <a:effectLst/>
                <a:latin typeface="Times New Roman" panose="02020603050405020304" pitchFamily="18" charset="0"/>
                <a:cs typeface="Times New Roman" panose="02020603050405020304" pitchFamily="18" charset="0"/>
              </a:rPr>
              <a:t>You</a:t>
            </a:r>
            <a:r>
              <a:rPr lang="pt-BR" sz="1600" b="1" i="1" dirty="0">
                <a:effectLst/>
                <a:latin typeface="Times New Roman" panose="02020603050405020304" pitchFamily="18" charset="0"/>
                <a:cs typeface="Times New Roman" panose="02020603050405020304" pitchFamily="18" charset="0"/>
              </a:rPr>
              <a:t> </a:t>
            </a:r>
            <a:r>
              <a:rPr lang="pt-BR" sz="1600" b="1" i="1" dirty="0" err="1">
                <a:effectLst/>
                <a:latin typeface="Times New Roman" panose="02020603050405020304" pitchFamily="18" charset="0"/>
                <a:cs typeface="Times New Roman" panose="02020603050405020304" pitchFamily="18" charset="0"/>
              </a:rPr>
              <a:t>Forever</a:t>
            </a:r>
            <a:r>
              <a:rPr lang="pt-BR" sz="1600" dirty="0">
                <a:effectLst/>
                <a:latin typeface="Times New Roman" panose="02020603050405020304" pitchFamily="18" charset="0"/>
                <a:cs typeface="Times New Roman" panose="02020603050405020304" pitchFamily="18" charset="0"/>
              </a:rPr>
              <a:t>. New York: Basic Books.</a:t>
            </a:r>
            <a:endParaRPr lang="en-US" sz="1600" i="1"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8415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46F081-5417-784F-8007-1C565E7ED0D4}"/>
              </a:ext>
            </a:extLst>
          </p:cNvPr>
          <p:cNvSpPr>
            <a:spLocks noGrp="1"/>
          </p:cNvSpPr>
          <p:nvPr>
            <p:ph type="title"/>
          </p:nvPr>
        </p:nvSpPr>
        <p:spPr/>
        <p:txBody>
          <a:bodyPr>
            <a:normAutofit/>
          </a:bodyPr>
          <a:lstStyle/>
          <a:p>
            <a:r>
              <a:rPr lang="pt-BR" sz="2800" dirty="0">
                <a:latin typeface="Times New Roman" panose="02020603050405020304" pitchFamily="18" charset="0"/>
                <a:cs typeface="Times New Roman" panose="02020603050405020304" pitchFamily="18" charset="0"/>
              </a:rPr>
              <a:t>Vamos analisar os seguintes fenômenos:</a:t>
            </a:r>
          </a:p>
        </p:txBody>
      </p:sp>
      <p:sp>
        <p:nvSpPr>
          <p:cNvPr id="3" name="Espaço Reservado para Conteúdo 2">
            <a:extLst>
              <a:ext uri="{FF2B5EF4-FFF2-40B4-BE49-F238E27FC236}">
                <a16:creationId xmlns:a16="http://schemas.microsoft.com/office/drawing/2014/main" id="{201E7E8F-3E84-D342-B3AA-77559F5E8246}"/>
              </a:ext>
            </a:extLst>
          </p:cNvPr>
          <p:cNvSpPr>
            <a:spLocks noGrp="1"/>
          </p:cNvSpPr>
          <p:nvPr>
            <p:ph idx="1"/>
          </p:nvPr>
        </p:nvSpPr>
        <p:spPr/>
        <p:txBody>
          <a:bodyPr>
            <a:noAutofit/>
          </a:bodyPr>
          <a:lstStyle/>
          <a:p>
            <a:pPr marL="342900" lvl="0" indent="-342900" algn="just">
              <a:lnSpc>
                <a:spcPct val="150000"/>
              </a:lnSpc>
              <a:spcBef>
                <a:spcPts val="600"/>
              </a:spcBef>
              <a:buFont typeface="Cambria" panose="02040503050406030204" pitchFamily="18" charset="0"/>
              <a:buAutoNum type="arabicPeriod"/>
            </a:pPr>
            <a:r>
              <a:rPr lang="pt-BR" sz="2200" dirty="0">
                <a:effectLst/>
                <a:latin typeface="Times New Roman" panose="02020603050405020304" pitchFamily="18" charset="0"/>
                <a:ea typeface="MS Mincho" panose="02020609040205080304" pitchFamily="49" charset="-128"/>
                <a:cs typeface="Times New Roman" panose="02020603050405020304" pitchFamily="18" charset="0"/>
              </a:rPr>
              <a:t>A noção de </a:t>
            </a:r>
            <a:r>
              <a:rPr lang="pt-BR" sz="2200" i="1" dirty="0">
                <a:effectLst/>
                <a:latin typeface="Times New Roman" panose="02020603050405020304" pitchFamily="18" charset="0"/>
                <a:ea typeface="MS Mincho" panose="02020609040205080304" pitchFamily="49" charset="-128"/>
                <a:cs typeface="Times New Roman" panose="02020603050405020304" pitchFamily="18" charset="0"/>
              </a:rPr>
              <a:t>preocupação materna primária</a:t>
            </a:r>
            <a:r>
              <a:rPr lang="pt-BR" sz="2200" dirty="0">
                <a:effectLst/>
                <a:latin typeface="Times New Roman" panose="02020603050405020304" pitchFamily="18" charset="0"/>
                <a:ea typeface="MS Mincho" panose="02020609040205080304" pitchFamily="49" charset="-128"/>
                <a:cs typeface="Times New Roman" panose="02020603050405020304" pitchFamily="18" charset="0"/>
              </a:rPr>
              <a:t> (um estado emocional específico das mães)</a:t>
            </a:r>
          </a:p>
          <a:p>
            <a:pPr marL="342900" lvl="0" indent="-342900" algn="just">
              <a:lnSpc>
                <a:spcPct val="150000"/>
              </a:lnSpc>
              <a:spcBef>
                <a:spcPts val="600"/>
              </a:spcBef>
              <a:buFont typeface="Cambria" panose="02040503050406030204" pitchFamily="18" charset="0"/>
              <a:buAutoNum type="arabicPeriod"/>
            </a:pPr>
            <a:r>
              <a:rPr lang="pt-BR" sz="2200" dirty="0">
                <a:latin typeface="Times New Roman" panose="02020603050405020304" pitchFamily="18" charset="0"/>
                <a:ea typeface="MS Mincho" panose="02020609040205080304" pitchFamily="49" charset="-128"/>
                <a:cs typeface="Times New Roman" panose="02020603050405020304" pitchFamily="18" charset="0"/>
              </a:rPr>
              <a:t>As </a:t>
            </a:r>
            <a:r>
              <a:rPr lang="pt-BR" sz="2200" i="1" dirty="0">
                <a:latin typeface="Times New Roman" panose="02020603050405020304" pitchFamily="18" charset="0"/>
                <a:ea typeface="MS Mincho" panose="02020609040205080304" pitchFamily="49" charset="-128"/>
                <a:cs typeface="Times New Roman" panose="02020603050405020304" pitchFamily="18" charset="0"/>
              </a:rPr>
              <a:t>primeiras relações</a:t>
            </a:r>
            <a:r>
              <a:rPr lang="pt-BR" sz="2200" dirty="0">
                <a:latin typeface="Times New Roman" panose="02020603050405020304" pitchFamily="18" charset="0"/>
                <a:ea typeface="MS Mincho" panose="02020609040205080304" pitchFamily="49" charset="-128"/>
                <a:cs typeface="Times New Roman" panose="02020603050405020304" pitchFamily="18" charset="0"/>
              </a:rPr>
              <a:t>, em termos da “adaptação mútua”, da comunicação não-verbal, entre as mães e seus bebês </a:t>
            </a:r>
          </a:p>
          <a:p>
            <a:pPr marL="342900" lvl="0" indent="-342900" algn="just">
              <a:lnSpc>
                <a:spcPct val="150000"/>
              </a:lnSpc>
              <a:spcBef>
                <a:spcPts val="600"/>
              </a:spcBef>
              <a:buFont typeface="Cambria" panose="02040503050406030204" pitchFamily="18" charset="0"/>
              <a:buAutoNum type="arabicPeriod"/>
            </a:pPr>
            <a:r>
              <a:rPr lang="pt-BR" sz="2200" dirty="0">
                <a:effectLst/>
                <a:latin typeface="Times New Roman" panose="02020603050405020304" pitchFamily="18" charset="0"/>
                <a:ea typeface="MS Mincho" panose="02020609040205080304" pitchFamily="49" charset="-128"/>
                <a:cs typeface="Times New Roman" panose="02020603050405020304" pitchFamily="18" charset="0"/>
              </a:rPr>
              <a:t>As modificações </a:t>
            </a:r>
            <a:r>
              <a:rPr lang="pt-BR" sz="2200" dirty="0">
                <a:latin typeface="Times New Roman" panose="02020603050405020304" pitchFamily="18" charset="0"/>
                <a:ea typeface="MS Mincho" panose="02020609040205080304" pitchFamily="49" charset="-128"/>
                <a:cs typeface="Times New Roman" panose="02020603050405020304" pitchFamily="18" charset="0"/>
              </a:rPr>
              <a:t>no mundo das mulheres que se tornaram mães, constituindo um outro universo existencial, o que Stern nomeou como sendo </a:t>
            </a:r>
            <a:r>
              <a:rPr lang="pt-BR" sz="2200" i="1" dirty="0">
                <a:effectLst/>
                <a:latin typeface="Times New Roman" panose="02020603050405020304" pitchFamily="18" charset="0"/>
                <a:ea typeface="MS Mincho" panose="02020609040205080304" pitchFamily="49" charset="-128"/>
                <a:cs typeface="Times New Roman" panose="02020603050405020304" pitchFamily="18" charset="0"/>
              </a:rPr>
              <a:t>constelação materna</a:t>
            </a:r>
          </a:p>
          <a:p>
            <a:pPr marL="342900" lvl="0" indent="-342900" algn="just">
              <a:lnSpc>
                <a:spcPct val="150000"/>
              </a:lnSpc>
              <a:spcBef>
                <a:spcPts val="600"/>
              </a:spcBef>
              <a:buFont typeface="Cambria" panose="02040503050406030204" pitchFamily="18" charset="0"/>
              <a:buAutoNum type="arabicPeriod"/>
            </a:pPr>
            <a:r>
              <a:rPr lang="pt-BR" sz="2200" dirty="0">
                <a:effectLst/>
                <a:latin typeface="Times New Roman" panose="02020603050405020304" pitchFamily="18" charset="0"/>
                <a:ea typeface="MS Mincho" panose="02020609040205080304" pitchFamily="49" charset="-128"/>
                <a:cs typeface="Times New Roman" panose="02020603050405020304" pitchFamily="18" charset="0"/>
              </a:rPr>
              <a:t>As transformações estruturais e definitivas que ocorrem na subjetividade das mulheres que viram mães, considerando que ao nascer um bebê também </a:t>
            </a:r>
            <a:r>
              <a:rPr lang="pt-BR" sz="2200" i="1" dirty="0">
                <a:effectLst/>
                <a:latin typeface="Times New Roman" panose="02020603050405020304" pitchFamily="18" charset="0"/>
                <a:ea typeface="MS Mincho" panose="02020609040205080304" pitchFamily="49" charset="-128"/>
                <a:cs typeface="Times New Roman" panose="02020603050405020304" pitchFamily="18" charset="0"/>
              </a:rPr>
              <a:t>nasce ou renasce uma mãe</a:t>
            </a:r>
            <a:r>
              <a:rPr lang="pt-BR" sz="2200" dirty="0">
                <a:effectLst/>
                <a:latin typeface="Times New Roman" panose="02020603050405020304" pitchFamily="18" charset="0"/>
                <a:ea typeface="MS Mincho" panose="02020609040205080304" pitchFamily="49" charset="-128"/>
                <a:cs typeface="Times New Roman" panose="02020603050405020304" pitchFamily="18" charset="0"/>
              </a:rPr>
              <a:t>.</a:t>
            </a:r>
          </a:p>
        </p:txBody>
      </p:sp>
    </p:spTree>
    <p:extLst>
      <p:ext uri="{BB962C8B-B14F-4D97-AF65-F5344CB8AC3E}">
        <p14:creationId xmlns:p14="http://schemas.microsoft.com/office/powerpoint/2010/main" val="383749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46F081-5417-784F-8007-1C565E7ED0D4}"/>
              </a:ext>
            </a:extLst>
          </p:cNvPr>
          <p:cNvSpPr>
            <a:spLocks noGrp="1"/>
          </p:cNvSpPr>
          <p:nvPr>
            <p:ph type="title"/>
          </p:nvPr>
        </p:nvSpPr>
        <p:spPr/>
        <p:txBody>
          <a:bodyPr>
            <a:normAutofit/>
          </a:bodyPr>
          <a:lstStyle/>
          <a:p>
            <a:pPr algn="ctr"/>
            <a:r>
              <a:rPr lang="pt-BR" sz="2800" b="1" dirty="0">
                <a:latin typeface="Times New Roman" panose="02020603050405020304" pitchFamily="18" charset="0"/>
                <a:cs typeface="Times New Roman" panose="02020603050405020304" pitchFamily="18" charset="0"/>
              </a:rPr>
              <a:t>1. </a:t>
            </a:r>
            <a:r>
              <a:rPr lang="pt-BR" sz="2800" b="1" dirty="0">
                <a:effectLst/>
                <a:latin typeface="Times New Roman" panose="02020603050405020304" pitchFamily="18" charset="0"/>
                <a:ea typeface="MS Mincho" panose="02020609040205080304" pitchFamily="49" charset="-128"/>
                <a:cs typeface="Times New Roman" panose="02020603050405020304" pitchFamily="18" charset="0"/>
              </a:rPr>
              <a:t>A noção de </a:t>
            </a:r>
            <a:r>
              <a:rPr lang="pt-BR" sz="2800" b="1" i="1" dirty="0">
                <a:effectLst/>
                <a:latin typeface="Times New Roman" panose="02020603050405020304" pitchFamily="18" charset="0"/>
                <a:ea typeface="MS Mincho" panose="02020609040205080304" pitchFamily="49" charset="-128"/>
                <a:cs typeface="Times New Roman" panose="02020603050405020304" pitchFamily="18" charset="0"/>
              </a:rPr>
              <a:t>preocupação materna primária</a:t>
            </a:r>
            <a:r>
              <a:rPr lang="pt-BR" sz="28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pt-BR" sz="2800" b="1"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201E7E8F-3E84-D342-B3AA-77559F5E8246}"/>
              </a:ext>
            </a:extLst>
          </p:cNvPr>
          <p:cNvSpPr>
            <a:spLocks noGrp="1"/>
          </p:cNvSpPr>
          <p:nvPr>
            <p:ph idx="1"/>
          </p:nvPr>
        </p:nvSpPr>
        <p:spPr/>
        <p:txBody>
          <a:bodyPr>
            <a:noAutofit/>
          </a:bodyPr>
          <a:lstStyle/>
          <a:p>
            <a:pPr lvl="0" algn="just">
              <a:lnSpc>
                <a:spcPct val="150000"/>
              </a:lnSpc>
              <a:spcBef>
                <a:spcPts val="600"/>
              </a:spcBef>
            </a:pPr>
            <a:r>
              <a:rPr lang="pt-BR" sz="2400" dirty="0">
                <a:latin typeface="Times New Roman" panose="02020603050405020304" pitchFamily="18" charset="0"/>
                <a:ea typeface="MS Mincho" panose="02020609040205080304" pitchFamily="49" charset="-128"/>
                <a:cs typeface="Times New Roman" panose="02020603050405020304" pitchFamily="18" charset="0"/>
              </a:rPr>
              <a:t>É um estado </a:t>
            </a:r>
            <a:r>
              <a:rPr lang="pt-BR" sz="2400" dirty="0" err="1">
                <a:latin typeface="Times New Roman" panose="02020603050405020304" pitchFamily="18" charset="0"/>
                <a:ea typeface="MS Mincho" panose="02020609040205080304" pitchFamily="49" charset="-128"/>
                <a:cs typeface="Times New Roman" panose="02020603050405020304" pitchFamily="18" charset="0"/>
              </a:rPr>
              <a:t>psico-emocional</a:t>
            </a:r>
            <a:r>
              <a:rPr lang="pt-BR" sz="2400" dirty="0">
                <a:latin typeface="Times New Roman" panose="02020603050405020304" pitchFamily="18" charset="0"/>
                <a:ea typeface="MS Mincho" panose="02020609040205080304" pitchFamily="49" charset="-128"/>
                <a:cs typeface="Times New Roman" panose="02020603050405020304" pitchFamily="18" charset="0"/>
              </a:rPr>
              <a:t> da mãe, que ocorre nos primeiros 4 meses</a:t>
            </a:r>
          </a:p>
          <a:p>
            <a:pPr lvl="0" algn="just">
              <a:lnSpc>
                <a:spcPct val="150000"/>
              </a:lnSpc>
              <a:spcBef>
                <a:spcPts val="600"/>
              </a:spcBef>
            </a:pPr>
            <a:r>
              <a:rPr lang="pt-BR" sz="2400" dirty="0">
                <a:latin typeface="Times New Roman" panose="02020603050405020304" pitchFamily="18" charset="0"/>
                <a:ea typeface="Calibri" panose="020F0502020204030204" pitchFamily="34" charset="0"/>
                <a:cs typeface="Times New Roman" panose="02020603050405020304" pitchFamily="18" charset="0"/>
              </a:rPr>
              <a:t>A mulher-mãe funciona emocionalmente de modo a poder entender e cuidar das necessidades de seu bebê.</a:t>
            </a:r>
          </a:p>
          <a:p>
            <a:pPr lvl="0" algn="just">
              <a:lnSpc>
                <a:spcPct val="150000"/>
              </a:lnSpc>
              <a:spcBef>
                <a:spcPts val="600"/>
              </a:spcBef>
            </a:pPr>
            <a:r>
              <a:rPr lang="pt-BR" sz="2400" dirty="0">
                <a:latin typeface="Times New Roman" panose="02020603050405020304" pitchFamily="18" charset="0"/>
                <a:ea typeface="Calibri" panose="020F0502020204030204" pitchFamily="34" charset="0"/>
                <a:cs typeface="Times New Roman" panose="02020603050405020304" pitchFamily="18" charset="0"/>
              </a:rPr>
              <a:t>É um estado emocional de grande sensibilidade, visando a comunicação com o bebê, logo, mais próximo do funcionamento psíquico do bebê</a:t>
            </a:r>
          </a:p>
          <a:p>
            <a:pPr lvl="0" algn="just">
              <a:lnSpc>
                <a:spcPct val="150000"/>
              </a:lnSpc>
              <a:spcBef>
                <a:spcPts val="600"/>
              </a:spcBef>
            </a:pPr>
            <a:r>
              <a:rPr lang="pt-BR" sz="2400" dirty="0">
                <a:latin typeface="Times New Roman" panose="02020603050405020304" pitchFamily="18" charset="0"/>
                <a:ea typeface="Calibri" panose="020F0502020204030204" pitchFamily="34" charset="0"/>
                <a:cs typeface="Times New Roman" panose="02020603050405020304" pitchFamily="18" charset="0"/>
              </a:rPr>
              <a:t>Trata-se de um modo de ser passageiro, mas que modificará, em definitivo, a vida e a subjetividade da mulher</a:t>
            </a:r>
          </a:p>
          <a:p>
            <a:pPr lvl="0" algn="just">
              <a:lnSpc>
                <a:spcPct val="150000"/>
              </a:lnSpc>
              <a:spcBef>
                <a:spcPts val="600"/>
              </a:spcBef>
            </a:pPr>
            <a:endParaRPr lang="pt-BR" sz="2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21814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A4CE6F-968B-424D-A4E8-7C37E22DE191}"/>
              </a:ext>
            </a:extLst>
          </p:cNvPr>
          <p:cNvSpPr>
            <a:spLocks noGrp="1"/>
          </p:cNvSpPr>
          <p:nvPr>
            <p:ph type="title"/>
          </p:nvPr>
        </p:nvSpPr>
        <p:spPr/>
        <p:txBody>
          <a:bodyPr>
            <a:normAutofit/>
          </a:bodyPr>
          <a:lstStyle/>
          <a:p>
            <a:pPr algn="ctr"/>
            <a:r>
              <a:rPr lang="pt-BR" sz="3600" b="1" dirty="0">
                <a:latin typeface="Times New Roman" panose="02020603050405020304" pitchFamily="18" charset="0"/>
                <a:cs typeface="Times New Roman" panose="02020603050405020304" pitchFamily="18" charset="0"/>
              </a:rPr>
              <a:t>2. As primeiras relações</a:t>
            </a:r>
          </a:p>
        </p:txBody>
      </p:sp>
      <p:sp>
        <p:nvSpPr>
          <p:cNvPr id="3" name="Espaço Reservado para Conteúdo 2">
            <a:extLst>
              <a:ext uri="{FF2B5EF4-FFF2-40B4-BE49-F238E27FC236}">
                <a16:creationId xmlns:a16="http://schemas.microsoft.com/office/drawing/2014/main" id="{C85974C3-6B93-9F42-8E87-5CC6005B479E}"/>
              </a:ext>
            </a:extLst>
          </p:cNvPr>
          <p:cNvSpPr>
            <a:spLocks noGrp="1"/>
          </p:cNvSpPr>
          <p:nvPr>
            <p:ph idx="1"/>
          </p:nvPr>
        </p:nvSpPr>
        <p:spPr/>
        <p:txBody>
          <a:bodyPr>
            <a:normAutofit fontScale="70000" lnSpcReduction="20000"/>
          </a:bodyPr>
          <a:lstStyle/>
          <a:p>
            <a:pPr>
              <a:lnSpc>
                <a:spcPct val="170000"/>
              </a:lnSpc>
            </a:pPr>
            <a:r>
              <a:rPr lang="pt-BR" dirty="0">
                <a:latin typeface="Times New Roman" panose="02020603050405020304" pitchFamily="18" charset="0"/>
                <a:cs typeface="Times New Roman" panose="02020603050405020304" pitchFamily="18" charset="0"/>
              </a:rPr>
              <a:t>Trata-se, aqui, de descrever a complexa rede de determinações mútuas que ocorrem nestas relações entre as mães e seus bebês</a:t>
            </a:r>
          </a:p>
          <a:p>
            <a:pPr>
              <a:lnSpc>
                <a:spcPct val="170000"/>
              </a:lnSpc>
            </a:pPr>
            <a:r>
              <a:rPr lang="pt-BR" dirty="0">
                <a:latin typeface="Times New Roman" panose="02020603050405020304" pitchFamily="18" charset="0"/>
                <a:cs typeface="Times New Roman" panose="02020603050405020304" pitchFamily="18" charset="0"/>
              </a:rPr>
              <a:t>O intuito é descrever o que ocorre nas </a:t>
            </a:r>
            <a:r>
              <a:rPr lang="pt-BR" i="1" dirty="0">
                <a:latin typeface="Times New Roman" panose="02020603050405020304" pitchFamily="18" charset="0"/>
                <a:cs typeface="Times New Roman" panose="02020603050405020304" pitchFamily="18" charset="0"/>
              </a:rPr>
              <a:t>situações normais do desenvolvimento </a:t>
            </a:r>
          </a:p>
          <a:p>
            <a:pPr>
              <a:lnSpc>
                <a:spcPct val="170000"/>
              </a:lnSpc>
            </a:pPr>
            <a:r>
              <a:rPr lang="pt-BR" dirty="0">
                <a:latin typeface="Times New Roman" panose="02020603050405020304" pitchFamily="18" charset="0"/>
                <a:cs typeface="Times New Roman" panose="02020603050405020304" pitchFamily="18" charset="0"/>
              </a:rPr>
              <a:t>Estas situações de interação (não-verbal), para serem observadas, exigiu </a:t>
            </a:r>
            <a:r>
              <a:rPr lang="pt-BR" i="1" dirty="0">
                <a:latin typeface="Times New Roman" panose="02020603050405020304" pitchFamily="18" charset="0"/>
                <a:cs typeface="Times New Roman" panose="02020603050405020304" pitchFamily="18" charset="0"/>
              </a:rPr>
              <a:t>novos métodos </a:t>
            </a:r>
            <a:r>
              <a:rPr lang="pt-BR" dirty="0">
                <a:latin typeface="Times New Roman" panose="02020603050405020304" pitchFamily="18" charset="0"/>
                <a:cs typeface="Times New Roman" panose="02020603050405020304" pitchFamily="18" charset="0"/>
              </a:rPr>
              <a:t>(microfilmagem)</a:t>
            </a:r>
          </a:p>
          <a:p>
            <a:pPr>
              <a:lnSpc>
                <a:spcPct val="170000"/>
              </a:lnSpc>
            </a:pPr>
            <a:r>
              <a:rPr lang="pt-BR" dirty="0">
                <a:latin typeface="Times New Roman" panose="02020603050405020304" pitchFamily="18" charset="0"/>
                <a:cs typeface="Times New Roman" panose="02020603050405020304" pitchFamily="18" charset="0"/>
              </a:rPr>
              <a:t>Visando observar, entender, descrever, a </a:t>
            </a:r>
            <a:r>
              <a:rPr lang="pt-BR" i="1" dirty="0">
                <a:latin typeface="Times New Roman" panose="02020603050405020304" pitchFamily="18" charset="0"/>
                <a:cs typeface="Times New Roman" panose="02020603050405020304" pitchFamily="18" charset="0"/>
              </a:rPr>
              <a:t>regulação mútua </a:t>
            </a:r>
            <a:r>
              <a:rPr lang="pt-BR" dirty="0">
                <a:latin typeface="Times New Roman" panose="02020603050405020304" pitchFamily="18" charset="0"/>
                <a:cs typeface="Times New Roman" panose="02020603050405020304" pitchFamily="18" charset="0"/>
              </a:rPr>
              <a:t>: (</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800" dirty="0" err="1">
                <a:effectLst/>
                <a:latin typeface="Times New Roman" panose="02020603050405020304" pitchFamily="18" charset="0"/>
                <a:ea typeface="Times New Roman" panose="02020603050405020304" pitchFamily="18" charset="0"/>
                <a:cs typeface="Times New Roman" panose="02020603050405020304" pitchFamily="18" charset="0"/>
              </a:rPr>
              <a:t>intrusividade</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“sensibilidade” e “</a:t>
            </a:r>
            <a:r>
              <a:rPr lang="pt-BR" sz="2800" dirty="0" err="1">
                <a:effectLst/>
                <a:latin typeface="Times New Roman" panose="02020603050405020304" pitchFamily="18" charset="0"/>
                <a:ea typeface="Times New Roman" panose="02020603050405020304" pitchFamily="18" charset="0"/>
                <a:cs typeface="Times New Roman" panose="02020603050405020304" pitchFamily="18" charset="0"/>
              </a:rPr>
              <a:t>rejeição</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ea typeface="Times New Roman" panose="02020603050405020304" pitchFamily="18" charset="0"/>
                <a:cs typeface="Times New Roman" panose="02020603050405020304" pitchFamily="18" charset="0"/>
              </a:rPr>
              <a:t>a</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s </a:t>
            </a:r>
            <a:r>
              <a:rPr lang="pt-BR" sz="2800" dirty="0" err="1">
                <a:effectLst/>
                <a:latin typeface="Times New Roman" panose="02020603050405020304" pitchFamily="18" charset="0"/>
                <a:ea typeface="Times New Roman" panose="02020603050405020304" pitchFamily="18" charset="0"/>
                <a:cs typeface="Times New Roman" panose="02020603050405020304" pitchFamily="18" charset="0"/>
              </a:rPr>
              <a:t>aversões</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ao olhar, giros de </a:t>
            </a:r>
            <a:r>
              <a:rPr lang="pt-BR" sz="2800" dirty="0" err="1">
                <a:effectLst/>
                <a:latin typeface="Times New Roman" panose="02020603050405020304" pitchFamily="18" charset="0"/>
                <a:ea typeface="Times New Roman" panose="02020603050405020304" pitchFamily="18" charset="0"/>
                <a:cs typeface="Times New Roman" panose="02020603050405020304" pitchFamily="18" charset="0"/>
              </a:rPr>
              <a:t>cabeça</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velocidade de abordagem </a:t>
            </a:r>
            <a:r>
              <a:rPr lang="pt-BR" sz="2800" dirty="0" err="1">
                <a:effectLst/>
                <a:latin typeface="Times New Roman" panose="02020603050405020304" pitchFamily="18" charset="0"/>
                <a:ea typeface="Times New Roman" panose="02020603050405020304" pitchFamily="18" charset="0"/>
                <a:cs typeface="Times New Roman" panose="02020603050405020304" pitchFamily="18" charset="0"/>
              </a:rPr>
              <a:t>física</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err="1">
                <a:effectLst/>
                <a:latin typeface="Times New Roman" panose="02020603050405020304" pitchFamily="18" charset="0"/>
                <a:ea typeface="Times New Roman" panose="02020603050405020304" pitchFamily="18" charset="0"/>
                <a:cs typeface="Times New Roman" panose="02020603050405020304" pitchFamily="18" charset="0"/>
              </a:rPr>
              <a:t>duração</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de uma </a:t>
            </a:r>
            <a:r>
              <a:rPr lang="pt-BR" sz="2800" dirty="0" err="1">
                <a:effectLst/>
                <a:latin typeface="Times New Roman" panose="02020603050405020304" pitchFamily="18" charset="0"/>
                <a:ea typeface="Times New Roman" panose="02020603050405020304" pitchFamily="18" charset="0"/>
                <a:cs typeface="Times New Roman" panose="02020603050405020304" pitchFamily="18" charset="0"/>
              </a:rPr>
              <a:t>expressão</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facial, pequenas </a:t>
            </a:r>
            <a:r>
              <a:rPr lang="pt-BR" sz="2800" dirty="0" err="1">
                <a:effectLst/>
                <a:latin typeface="Times New Roman" panose="02020603050405020304" pitchFamily="18" charset="0"/>
                <a:ea typeface="Times New Roman" panose="02020603050405020304" pitchFamily="18" charset="0"/>
                <a:cs typeface="Times New Roman" panose="02020603050405020304" pitchFamily="18" charset="0"/>
              </a:rPr>
              <a:t>mudanças</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na </a:t>
            </a:r>
            <a:r>
              <a:rPr lang="pt-BR" sz="2800" dirty="0" err="1">
                <a:effectLst/>
                <a:latin typeface="Times New Roman" panose="02020603050405020304" pitchFamily="18" charset="0"/>
                <a:ea typeface="Times New Roman" panose="02020603050405020304" pitchFamily="18" charset="0"/>
                <a:cs typeface="Times New Roman" panose="02020603050405020304" pitchFamily="18" charset="0"/>
              </a:rPr>
              <a:t>excitação</a:t>
            </a:r>
            <a:r>
              <a:rPr lang="pt-BR" dirty="0">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e assim por diante. </a:t>
            </a:r>
          </a:p>
          <a:p>
            <a:pPr>
              <a:lnSpc>
                <a:spcPct val="150000"/>
              </a:lnSpc>
            </a:pPr>
            <a:endParaRPr lang="pt-BR"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endParaRPr lang="pt-BR" dirty="0">
              <a:latin typeface="Times New Roman" panose="02020603050405020304" pitchFamily="18" charset="0"/>
              <a:cs typeface="Times New Roman" panose="02020603050405020304" pitchFamily="18" charset="0"/>
            </a:endParaRPr>
          </a:p>
          <a:p>
            <a:endParaRPr lang="pt-BR" dirty="0"/>
          </a:p>
          <a:p>
            <a:endParaRPr lang="pt-BR" dirty="0"/>
          </a:p>
          <a:p>
            <a:endParaRPr lang="pt-BR" dirty="0"/>
          </a:p>
        </p:txBody>
      </p:sp>
    </p:spTree>
    <p:extLst>
      <p:ext uri="{BB962C8B-B14F-4D97-AF65-F5344CB8AC3E}">
        <p14:creationId xmlns:p14="http://schemas.microsoft.com/office/powerpoint/2010/main" val="125898384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TotalTime>
  <Words>4587</Words>
  <Application>Microsoft Macintosh PowerPoint</Application>
  <PresentationFormat>Widescreen</PresentationFormat>
  <Paragraphs>281</Paragraphs>
  <Slides>51</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51</vt:i4>
      </vt:variant>
    </vt:vector>
  </HeadingPairs>
  <TitlesOfParts>
    <vt:vector size="59" baseType="lpstr">
      <vt:lpstr>Arial</vt:lpstr>
      <vt:lpstr>Calibri</vt:lpstr>
      <vt:lpstr>Calibri Light</vt:lpstr>
      <vt:lpstr>Cambria</vt:lpstr>
      <vt:lpstr>Helvetica Neue</vt:lpstr>
      <vt:lpstr>Symbol</vt:lpstr>
      <vt:lpstr>Times New Roman</vt:lpstr>
      <vt:lpstr>Tema do Office</vt:lpstr>
      <vt:lpstr>PSICANÁLISE &amp; DESENVOLVIMENTO 5  O mundo das mães e o desenvolvimento dos bebês  disciplina do Programa de Pós-Graduação em Psicologia Escolar e do Desenvolvimento   Leopoldo Fulgencio  2024</vt:lpstr>
      <vt:lpstr>PSICANÁLISE &amp; DESENVOLVIMENTO VIII</vt:lpstr>
      <vt:lpstr>Apresentação do PowerPoint</vt:lpstr>
      <vt:lpstr>Neste semestre vamos nos dedicar a fazer uma análise histórico-crítica do que ocorre com as  mulheres que se tornam mães, abordando os seguintes aspectos que procuraremos esclarecer:    </vt:lpstr>
      <vt:lpstr>5. Quais as consequências deste tipo de entendimento produz: </vt:lpstr>
      <vt:lpstr>Teremos, como literatura de referência para análise, um artigo de Winnicott e alguns livros de Daniel Stern</vt:lpstr>
      <vt:lpstr>Vamos analisar os seguintes fenômenos:</vt:lpstr>
      <vt:lpstr>1. A noção de preocupação materna primária </vt:lpstr>
      <vt:lpstr>2. As primeiras relações</vt:lpstr>
      <vt:lpstr>3. A constelação materna </vt:lpstr>
      <vt:lpstr>4. Nasce ou renasce uma mãe </vt:lpstr>
      <vt:lpstr>Ao tornar-se mãe, uma mulher passa por mudanças dramáticas na sua relação consigo mesma, com a família e com o mundo  A mulher passará, assim, por mudanças:</vt:lpstr>
      <vt:lpstr>O DESENVOLVIMENTO DA PSICANÁLISE DO PONTO DE VISTA   DAS MODIFICAÇÕES IMPOSTAS POR SUA CLIENTELA</vt:lpstr>
      <vt:lpstr>Tipos de pacientes... Teoria e práticas adequadas a eles</vt:lpstr>
      <vt:lpstr>Cada clientela tem as suas necessidades específicas</vt:lpstr>
      <vt:lpstr> Um exemplo clínico, pode ilustrar o que estou afirmando: </vt:lpstr>
      <vt:lpstr>Apresentação do PowerPoint</vt:lpstr>
      <vt:lpstr>O necessário enquadre teórico-epistemológico  para apreensão e entendimento desses fenômenos</vt:lpstr>
      <vt:lpstr>    A TEORIA DO DESENVOLVIMENTO DA DEPENDÊNCIA, TEORIA DO DESENVOLVIMENTO DO SER,   DO PONTO DE VISA DE WINNICOTT </vt:lpstr>
      <vt:lpstr>  A TEORIA DO DESENVOLVIMENTO DA DEPENDÊNCIA,  TEORIA DO DESENVOLVIMENTO DO SER,  DO PONTO DE VISA DE WINNICOTT     </vt:lpstr>
      <vt:lpstr>     3. Fundamentos operativos na construção da teoria  do desenvolvimento dos modos de ser do self </vt:lpstr>
      <vt:lpstr>     3. Fundamentos operativos na construção da teoria  do desenvolvimento dos modos de ser do self </vt:lpstr>
      <vt:lpstr>       4. Fases e dinâmicas do processo de desenvolvimento    </vt:lpstr>
      <vt:lpstr> 5. Método &amp; 6. Validade Heurística   </vt:lpstr>
      <vt:lpstr>  A TEORIA DO DESENVOLVIMENTO DA DEPENDÊNCIA,  TEORIA DO DESENVOLVIMENTO DO SER,  DO PONTO DE VISA DE WINNICOTT     </vt:lpstr>
      <vt:lpstr> Figurações do processo de desenvolvimento socioemocional do ponto de vista da Teoria do Desenvolvimento do SER </vt:lpstr>
      <vt:lpstr>  Prancha 1, Mundo Humano Pré-Existente </vt:lpstr>
      <vt:lpstr>Apresentação do PowerPoint</vt:lpstr>
      <vt:lpstr>Organização das outras pranchas ou figurações As fases propriamente ditas do desenvolvimento </vt:lpstr>
      <vt:lpstr>Apresentação do PowerPoint</vt:lpstr>
      <vt:lpstr>Prancha 3 Fase da Dependência Absoluta </vt:lpstr>
      <vt:lpstr>Apresentação do PowerPoint</vt:lpstr>
      <vt:lpstr>Apresentação do PowerPoint</vt:lpstr>
      <vt:lpstr> Prancha 4 Fase da Dependência Relativa  </vt:lpstr>
      <vt:lpstr>Apresentação do PowerPoint</vt:lpstr>
      <vt:lpstr>Apresentação do PowerPoint</vt:lpstr>
      <vt:lpstr>Fase Rumo à Independência   </vt:lpstr>
      <vt:lpstr>Prancha 5 Fase da Independência Relativa Infantil  </vt:lpstr>
      <vt:lpstr>Apresentação do PowerPoint</vt:lpstr>
      <vt:lpstr>Prancha 6 Fase da Independência Relativa Adulta </vt:lpstr>
      <vt:lpstr>Apresentação do PowerPoint</vt:lpstr>
      <vt:lpstr>DESENVOLVIMENTO &amp; PSICOPATOLOGIA</vt:lpstr>
      <vt:lpstr> PSICOPATOLOGIA (cont.)</vt:lpstr>
      <vt:lpstr>Apresentação do PowerPoint</vt:lpstr>
      <vt:lpstr> Daniel Stern A teoria do Desenvolvimento dos sentidos do self    </vt:lpstr>
      <vt:lpstr>Apresentação do PowerPoint</vt:lpstr>
      <vt:lpstr>Perspectiva de análise e focos de estudos</vt:lpstr>
      <vt:lpstr>AULAS PREVISTAS</vt:lpstr>
      <vt:lpstr>CALENDÁRIO USP  2º Semestre de 2024 4ª Feira, das 10h00 às 12h00</vt:lpstr>
      <vt:lpstr>Critérios de avaliação</vt:lpstr>
      <vt:lpstr>Referências bibliográficas de apoio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PSICANÁLISE &amp; DESENVOLVIMENTO 5 O mundo das mães e o desenvolvimento dos bebês  disciplina do Programa de Pós-Graduação em Psicologia Escolar e do Desenvolvimento   Leopoldo Fulgencio  2024</dc:title>
  <dc:creator>Leopoldo Fulgencio</dc:creator>
  <cp:lastModifiedBy>Leopoldo Fulgencio</cp:lastModifiedBy>
  <cp:revision>37</cp:revision>
  <dcterms:created xsi:type="dcterms:W3CDTF">2024-03-20T18:50:51Z</dcterms:created>
  <dcterms:modified xsi:type="dcterms:W3CDTF">2024-07-19T22:44:10Z</dcterms:modified>
</cp:coreProperties>
</file>