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A9052-9171-46F7-858C-4D160CF590ED}" type="datetimeFigureOut">
              <a:rPr lang="pt-BR" smtClean="0"/>
              <a:t>18/10/2013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8094E-D9D0-446A-92D3-0669B3C0229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710D7-6582-47A9-998D-E66CBF168076}" type="slidenum">
              <a:rPr lang="en-US"/>
              <a:pPr/>
              <a:t>1</a:t>
            </a:fld>
            <a:endParaRPr lang="en-US"/>
          </a:p>
        </p:txBody>
      </p:sp>
      <p:sp>
        <p:nvSpPr>
          <p:cNvPr id="291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E668B-3359-45E2-8CC6-95FD370CA76F}" type="slidenum">
              <a:rPr lang="en-US"/>
              <a:pPr/>
              <a:t>2</a:t>
            </a:fld>
            <a:endParaRPr lang="en-US"/>
          </a:p>
        </p:txBody>
      </p:sp>
      <p:sp>
        <p:nvSpPr>
          <p:cNvPr id="292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CA6B-438B-4FEB-958C-F94EBBBB74A5}" type="datetimeFigureOut">
              <a:rPr lang="pt-BR" smtClean="0"/>
              <a:t>18/10/2013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A06D-879E-43C5-B534-5AD88B31FB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CA6B-438B-4FEB-958C-F94EBBBB74A5}" type="datetimeFigureOut">
              <a:rPr lang="pt-BR" smtClean="0"/>
              <a:t>18/10/2013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A06D-879E-43C5-B534-5AD88B31FB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CA6B-438B-4FEB-958C-F94EBBBB74A5}" type="datetimeFigureOut">
              <a:rPr lang="pt-BR" smtClean="0"/>
              <a:t>18/10/2013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A06D-879E-43C5-B534-5AD88B31FB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CA6B-438B-4FEB-958C-F94EBBBB74A5}" type="datetimeFigureOut">
              <a:rPr lang="pt-BR" smtClean="0"/>
              <a:t>18/10/2013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A06D-879E-43C5-B534-5AD88B31FB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CA6B-438B-4FEB-958C-F94EBBBB74A5}" type="datetimeFigureOut">
              <a:rPr lang="pt-BR" smtClean="0"/>
              <a:t>18/10/2013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A06D-879E-43C5-B534-5AD88B31FB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CA6B-438B-4FEB-958C-F94EBBBB74A5}" type="datetimeFigureOut">
              <a:rPr lang="pt-BR" smtClean="0"/>
              <a:t>18/10/2013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A06D-879E-43C5-B534-5AD88B31FB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CA6B-438B-4FEB-958C-F94EBBBB74A5}" type="datetimeFigureOut">
              <a:rPr lang="pt-BR" smtClean="0"/>
              <a:t>18/10/2013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A06D-879E-43C5-B534-5AD88B31FB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CA6B-438B-4FEB-958C-F94EBBBB74A5}" type="datetimeFigureOut">
              <a:rPr lang="pt-BR" smtClean="0"/>
              <a:t>18/10/2013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A06D-879E-43C5-B534-5AD88B31FB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CA6B-438B-4FEB-958C-F94EBBBB74A5}" type="datetimeFigureOut">
              <a:rPr lang="pt-BR" smtClean="0"/>
              <a:t>18/10/2013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A06D-879E-43C5-B534-5AD88B31FB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CA6B-438B-4FEB-958C-F94EBBBB74A5}" type="datetimeFigureOut">
              <a:rPr lang="pt-BR" smtClean="0"/>
              <a:t>18/10/2013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A06D-879E-43C5-B534-5AD88B31FB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CA6B-438B-4FEB-958C-F94EBBBB74A5}" type="datetimeFigureOut">
              <a:rPr lang="pt-BR" smtClean="0"/>
              <a:t>18/10/2013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A06D-879E-43C5-B534-5AD88B31FBE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3CA6B-438B-4FEB-958C-F94EBBBB74A5}" type="datetimeFigureOut">
              <a:rPr lang="pt-BR" smtClean="0"/>
              <a:t>18/10/2013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8A06D-879E-43C5-B534-5AD88B31FBE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8108" y="381001"/>
            <a:ext cx="7542893" cy="578304"/>
          </a:xfrm>
        </p:spPr>
        <p:txBody>
          <a:bodyPr>
            <a:normAutofit fontScale="90000"/>
          </a:bodyPr>
          <a:lstStyle/>
          <a:p>
            <a:r>
              <a:rPr lang="en-US" sz="3400" dirty="0"/>
              <a:t>R Code</a:t>
            </a:r>
          </a:p>
        </p:txBody>
      </p:sp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458107" y="1601108"/>
            <a:ext cx="8227786" cy="5104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1" tIns="45716" rIns="91431" bIns="45716"/>
          <a:lstStyle/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endParaRPr lang="pt-BR" sz="2100" dirty="0"/>
          </a:p>
        </p:txBody>
      </p:sp>
      <p:sp>
        <p:nvSpPr>
          <p:cNvPr id="214020" name="Rectangle 4"/>
          <p:cNvSpPr>
            <a:spLocks noChangeArrowheads="1"/>
          </p:cNvSpPr>
          <p:nvPr/>
        </p:nvSpPr>
        <p:spPr bwMode="auto">
          <a:xfrm>
            <a:off x="610054" y="991055"/>
            <a:ext cx="8152946" cy="5637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1" tIns="45716" rIns="91431" bIns="45716"/>
          <a:lstStyle/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library(</a:t>
            </a:r>
            <a:r>
              <a:rPr lang="en-US" sz="1000" dirty="0" err="1">
                <a:latin typeface="Courier New" pitchFamily="49" charset="0"/>
              </a:rPr>
              <a:t>Biobase</a:t>
            </a:r>
            <a:r>
              <a:rPr lang="en-US" sz="1000" dirty="0">
                <a:latin typeface="Courier New" pitchFamily="49" charset="0"/>
              </a:rPr>
              <a:t>);	library(annotate);	library(</a:t>
            </a:r>
            <a:r>
              <a:rPr lang="en-US" sz="1000" dirty="0" err="1">
                <a:latin typeface="Courier New" pitchFamily="49" charset="0"/>
              </a:rPr>
              <a:t>golubEsets</a:t>
            </a:r>
            <a:r>
              <a:rPr lang="en-US" sz="1000" dirty="0">
                <a:latin typeface="Courier New" pitchFamily="49" charset="0"/>
              </a:rPr>
              <a:t>);	library(</a:t>
            </a:r>
            <a:r>
              <a:rPr lang="en-US" sz="1000" dirty="0" err="1">
                <a:latin typeface="Courier New" pitchFamily="49" charset="0"/>
              </a:rPr>
              <a:t>multtest</a:t>
            </a:r>
            <a:r>
              <a:rPr lang="en-US" sz="1000" dirty="0">
                <a:latin typeface="Courier New" pitchFamily="49" charset="0"/>
              </a:rPr>
              <a:t>);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data(</a:t>
            </a:r>
            <a:r>
              <a:rPr lang="en-US" sz="1000" dirty="0" err="1">
                <a:latin typeface="Courier New" pitchFamily="49" charset="0"/>
              </a:rPr>
              <a:t>geneData</a:t>
            </a:r>
            <a:r>
              <a:rPr lang="en-US" sz="1000" dirty="0">
                <a:latin typeface="Courier New" pitchFamily="49" charset="0"/>
              </a:rPr>
              <a:t>);	data(</a:t>
            </a:r>
            <a:r>
              <a:rPr lang="en-US" sz="1000" dirty="0" err="1">
                <a:latin typeface="Courier New" pitchFamily="49" charset="0"/>
              </a:rPr>
              <a:t>golub</a:t>
            </a:r>
            <a:r>
              <a:rPr lang="en-US" sz="1000" dirty="0">
                <a:latin typeface="Courier New" pitchFamily="49" charset="0"/>
              </a:rPr>
              <a:t>);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dat1 &lt;- </a:t>
            </a:r>
            <a:r>
              <a:rPr lang="en-US" sz="1000" dirty="0" err="1">
                <a:latin typeface="Courier New" pitchFamily="49" charset="0"/>
              </a:rPr>
              <a:t>geneData</a:t>
            </a:r>
            <a:endParaRPr lang="en-US" sz="1000" dirty="0">
              <a:latin typeface="Courier New" pitchFamily="49" charset="0"/>
            </a:endParaRP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dat2 &lt;- </a:t>
            </a:r>
            <a:r>
              <a:rPr lang="en-US" sz="1000" dirty="0" err="1">
                <a:latin typeface="Courier New" pitchFamily="49" charset="0"/>
              </a:rPr>
              <a:t>golub</a:t>
            </a:r>
            <a:r>
              <a:rPr lang="en-US" sz="1000" dirty="0">
                <a:latin typeface="Courier New" pitchFamily="49" charset="0"/>
              </a:rPr>
              <a:t>[1:100,]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ann.dat2 &lt;- golub.cl	# class labels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sz="1000" dirty="0">
              <a:latin typeface="Courier New" pitchFamily="49" charset="0"/>
            </a:endParaRP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 err="1">
                <a:latin typeface="Courier New" pitchFamily="49" charset="0"/>
              </a:rPr>
              <a:t>t.test.all.genes</a:t>
            </a:r>
            <a:r>
              <a:rPr lang="en-US" sz="1000" dirty="0">
                <a:latin typeface="Courier New" pitchFamily="49" charset="0"/>
              </a:rPr>
              <a:t> &lt;- function(x,s1,s2) {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	x1 &lt;- x[s1]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	x2 &lt;- x[s2]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	x1 &lt;- </a:t>
            </a:r>
            <a:r>
              <a:rPr lang="en-US" sz="1000" dirty="0" err="1">
                <a:latin typeface="Courier New" pitchFamily="49" charset="0"/>
              </a:rPr>
              <a:t>as.numeric</a:t>
            </a:r>
            <a:r>
              <a:rPr lang="en-US" sz="1000" dirty="0">
                <a:latin typeface="Courier New" pitchFamily="49" charset="0"/>
              </a:rPr>
              <a:t>(x1)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	x2 &lt;- </a:t>
            </a:r>
            <a:r>
              <a:rPr lang="en-US" sz="1000" dirty="0" err="1">
                <a:latin typeface="Courier New" pitchFamily="49" charset="0"/>
              </a:rPr>
              <a:t>as.numeric</a:t>
            </a:r>
            <a:r>
              <a:rPr lang="en-US" sz="1000" dirty="0">
                <a:latin typeface="Courier New" pitchFamily="49" charset="0"/>
              </a:rPr>
              <a:t>(x2)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	</a:t>
            </a:r>
            <a:r>
              <a:rPr lang="en-US" sz="1000" dirty="0" err="1">
                <a:latin typeface="Courier New" pitchFamily="49" charset="0"/>
              </a:rPr>
              <a:t>t.out</a:t>
            </a:r>
            <a:r>
              <a:rPr lang="en-US" sz="1000" dirty="0">
                <a:latin typeface="Courier New" pitchFamily="49" charset="0"/>
              </a:rPr>
              <a:t> &lt;- </a:t>
            </a:r>
            <a:r>
              <a:rPr lang="en-US" sz="1000" dirty="0" err="1">
                <a:latin typeface="Courier New" pitchFamily="49" charset="0"/>
              </a:rPr>
              <a:t>t.test</a:t>
            </a:r>
            <a:r>
              <a:rPr lang="en-US" sz="1000" dirty="0">
                <a:latin typeface="Courier New" pitchFamily="49" charset="0"/>
              </a:rPr>
              <a:t>(x1,x2, alternative=“</a:t>
            </a:r>
            <a:r>
              <a:rPr lang="en-US" sz="1000" dirty="0" err="1">
                <a:latin typeface="Courier New" pitchFamily="49" charset="0"/>
              </a:rPr>
              <a:t>two.sided”,var.equal</a:t>
            </a:r>
            <a:r>
              <a:rPr lang="en-US" sz="1000" dirty="0">
                <a:latin typeface="Courier New" pitchFamily="49" charset="0"/>
              </a:rPr>
              <a:t>=T)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	out &lt;- </a:t>
            </a:r>
            <a:r>
              <a:rPr lang="en-US" sz="1000" dirty="0" err="1">
                <a:latin typeface="Courier New" pitchFamily="49" charset="0"/>
              </a:rPr>
              <a:t>as.numeric</a:t>
            </a:r>
            <a:r>
              <a:rPr lang="en-US" sz="1000" dirty="0">
                <a:latin typeface="Courier New" pitchFamily="49" charset="0"/>
              </a:rPr>
              <a:t>(</a:t>
            </a:r>
            <a:r>
              <a:rPr lang="en-US" sz="1000" dirty="0" err="1">
                <a:latin typeface="Courier New" pitchFamily="49" charset="0"/>
              </a:rPr>
              <a:t>t.out$p.value</a:t>
            </a:r>
            <a:r>
              <a:rPr lang="en-US" sz="1000" dirty="0">
                <a:latin typeface="Courier New" pitchFamily="49" charset="0"/>
              </a:rPr>
              <a:t>)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	return(out)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}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# s1 and s2 are dimensions of the two samples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# run function on each gene in the data frame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 err="1">
                <a:latin typeface="Courier New" pitchFamily="49" charset="0"/>
              </a:rPr>
              <a:t>rawp</a:t>
            </a:r>
            <a:r>
              <a:rPr lang="en-US" sz="1000" dirty="0">
                <a:latin typeface="Courier New" pitchFamily="49" charset="0"/>
              </a:rPr>
              <a:t> &lt;- apply(dat2,1,t.test.all.genes,s1=ann.dat2==0,s2=ann.dat2==1)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sz="1000" dirty="0">
              <a:latin typeface="Courier New" pitchFamily="49" charset="0"/>
            </a:endParaRP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# apply multiple test correction using some permutation and step-down/up methods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library(</a:t>
            </a:r>
            <a:r>
              <a:rPr lang="en-US" sz="1000" dirty="0" err="1">
                <a:latin typeface="Courier New" pitchFamily="49" charset="0"/>
              </a:rPr>
              <a:t>multtest</a:t>
            </a:r>
            <a:r>
              <a:rPr lang="en-US" sz="1000" dirty="0">
                <a:latin typeface="Courier New" pitchFamily="49" charset="0"/>
              </a:rPr>
              <a:t>} 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sz="1000" dirty="0">
              <a:latin typeface="Courier New" pitchFamily="49" charset="0"/>
            </a:endParaRP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# another option for a t-test and non-</a:t>
            </a:r>
            <a:r>
              <a:rPr lang="en-US" sz="1000" dirty="0" err="1">
                <a:latin typeface="Courier New" pitchFamily="49" charset="0"/>
              </a:rPr>
              <a:t>parameteric</a:t>
            </a:r>
            <a:r>
              <a:rPr lang="en-US" sz="1000" dirty="0">
                <a:latin typeface="Courier New" pitchFamily="49" charset="0"/>
              </a:rPr>
              <a:t> tests, using </a:t>
            </a:r>
            <a:r>
              <a:rPr lang="en-US" sz="1000" dirty="0" err="1">
                <a:latin typeface="Courier New" pitchFamily="49" charset="0"/>
              </a:rPr>
              <a:t>minP</a:t>
            </a:r>
            <a:r>
              <a:rPr lang="en-US" sz="1000" dirty="0">
                <a:latin typeface="Courier New" pitchFamily="49" charset="0"/>
              </a:rPr>
              <a:t> adjustment method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# p-value results are sorted in ascending order (be aware)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 err="1">
                <a:latin typeface="Courier New" pitchFamily="49" charset="0"/>
              </a:rPr>
              <a:t>resP</a:t>
            </a:r>
            <a:r>
              <a:rPr lang="en-US" sz="1000" dirty="0">
                <a:latin typeface="Courier New" pitchFamily="49" charset="0"/>
              </a:rPr>
              <a:t>&lt;-</a:t>
            </a:r>
            <a:r>
              <a:rPr lang="en-US" sz="1000" dirty="0" err="1">
                <a:latin typeface="Courier New" pitchFamily="49" charset="0"/>
              </a:rPr>
              <a:t>mt.minP</a:t>
            </a:r>
            <a:r>
              <a:rPr lang="en-US" sz="1000" dirty="0">
                <a:latin typeface="Courier New" pitchFamily="49" charset="0"/>
              </a:rPr>
              <a:t>(dat2,ann.dat2,test=“</a:t>
            </a:r>
            <a:r>
              <a:rPr lang="en-US" sz="1000" dirty="0" err="1">
                <a:latin typeface="Courier New" pitchFamily="49" charset="0"/>
              </a:rPr>
              <a:t>t”,side</a:t>
            </a:r>
            <a:r>
              <a:rPr lang="en-US" sz="1000" dirty="0">
                <a:latin typeface="Courier New" pitchFamily="49" charset="0"/>
              </a:rPr>
              <a:t>=“abs”)$</a:t>
            </a:r>
            <a:r>
              <a:rPr lang="en-US" sz="1000" dirty="0" err="1">
                <a:latin typeface="Courier New" pitchFamily="49" charset="0"/>
              </a:rPr>
              <a:t>rawp</a:t>
            </a:r>
            <a:endParaRPr lang="en-US" sz="1000" dirty="0">
              <a:latin typeface="Courier New" pitchFamily="49" charset="0"/>
            </a:endParaRP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	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# apply multiple test correction using non-permuted methods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library(base)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p &lt;- c(0.01,0.04,0.77,0.34)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p.cor &lt;- </a:t>
            </a:r>
            <a:r>
              <a:rPr lang="en-US" sz="1000" dirty="0" err="1">
                <a:latin typeface="Courier New" pitchFamily="49" charset="0"/>
              </a:rPr>
              <a:t>p.adjust</a:t>
            </a:r>
            <a:r>
              <a:rPr lang="en-US" sz="1000" dirty="0">
                <a:latin typeface="Courier New" pitchFamily="49" charset="0"/>
              </a:rPr>
              <a:t>(</a:t>
            </a:r>
            <a:r>
              <a:rPr lang="en-US" sz="1000" dirty="0" err="1">
                <a:latin typeface="Courier New" pitchFamily="49" charset="0"/>
              </a:rPr>
              <a:t>p,method</a:t>
            </a:r>
            <a:r>
              <a:rPr lang="en-US" sz="1000" dirty="0">
                <a:latin typeface="Courier New" pitchFamily="49" charset="0"/>
              </a:rPr>
              <a:t>=“</a:t>
            </a:r>
            <a:r>
              <a:rPr lang="en-US" sz="1000" dirty="0" err="1">
                <a:latin typeface="Courier New" pitchFamily="49" charset="0"/>
              </a:rPr>
              <a:t>holm</a:t>
            </a:r>
            <a:r>
              <a:rPr lang="en-US" sz="1000" dirty="0">
                <a:latin typeface="Courier New" pitchFamily="49" charset="0"/>
              </a:rPr>
              <a:t>”)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sz="10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8108" y="381001"/>
            <a:ext cx="7542893" cy="578304"/>
          </a:xfrm>
        </p:spPr>
        <p:txBody>
          <a:bodyPr>
            <a:normAutofit fontScale="90000"/>
          </a:bodyPr>
          <a:lstStyle/>
          <a:p>
            <a:r>
              <a:rPr lang="en-US" sz="3400" dirty="0"/>
              <a:t>R Code</a:t>
            </a:r>
          </a:p>
        </p:txBody>
      </p:sp>
      <p:sp>
        <p:nvSpPr>
          <p:cNvPr id="270339" name="Rectangle 3"/>
          <p:cNvSpPr>
            <a:spLocks noChangeArrowheads="1"/>
          </p:cNvSpPr>
          <p:nvPr/>
        </p:nvSpPr>
        <p:spPr bwMode="auto">
          <a:xfrm>
            <a:off x="458107" y="1601108"/>
            <a:ext cx="8227786" cy="5104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1" tIns="45716" rIns="91431" bIns="45716"/>
          <a:lstStyle/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endParaRPr lang="pt-BR" sz="2100" dirty="0"/>
          </a:p>
        </p:txBody>
      </p:sp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610054" y="1143000"/>
            <a:ext cx="8152946" cy="5551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1" tIns="45716" rIns="91431" bIns="45716"/>
          <a:lstStyle/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# get first 100 genes of </a:t>
            </a:r>
            <a:r>
              <a:rPr lang="en-US" sz="1000" dirty="0" err="1">
                <a:latin typeface="Courier New" pitchFamily="49" charset="0"/>
              </a:rPr>
              <a:t>golub</a:t>
            </a:r>
            <a:r>
              <a:rPr lang="en-US" sz="1000" dirty="0">
                <a:latin typeface="Courier New" pitchFamily="49" charset="0"/>
              </a:rPr>
              <a:t> data with class labels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data(</a:t>
            </a:r>
            <a:r>
              <a:rPr lang="en-US" sz="1000" dirty="0" err="1">
                <a:latin typeface="Courier New" pitchFamily="49" charset="0"/>
              </a:rPr>
              <a:t>golub</a:t>
            </a:r>
            <a:r>
              <a:rPr lang="en-US" sz="1000" dirty="0">
                <a:latin typeface="Courier New" pitchFamily="49" charset="0"/>
              </a:rPr>
              <a:t>)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 err="1">
                <a:latin typeface="Courier New" pitchFamily="49" charset="0"/>
              </a:rPr>
              <a:t>smallgd</a:t>
            </a:r>
            <a:r>
              <a:rPr lang="en-US" sz="1000" dirty="0">
                <a:latin typeface="Courier New" pitchFamily="49" charset="0"/>
              </a:rPr>
              <a:t>&lt;-</a:t>
            </a:r>
            <a:r>
              <a:rPr lang="en-US" sz="1000" dirty="0" err="1">
                <a:latin typeface="Courier New" pitchFamily="49" charset="0"/>
              </a:rPr>
              <a:t>golub</a:t>
            </a:r>
            <a:r>
              <a:rPr lang="en-US" sz="1000" dirty="0">
                <a:latin typeface="Courier New" pitchFamily="49" charset="0"/>
              </a:rPr>
              <a:t>[1:100,] 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 err="1">
                <a:latin typeface="Courier New" pitchFamily="49" charset="0"/>
              </a:rPr>
              <a:t>classlabel</a:t>
            </a:r>
            <a:r>
              <a:rPr lang="en-US" sz="1000" dirty="0">
                <a:latin typeface="Courier New" pitchFamily="49" charset="0"/>
              </a:rPr>
              <a:t>&lt;-</a:t>
            </a:r>
            <a:r>
              <a:rPr lang="en-US" sz="1000" dirty="0" err="1">
                <a:latin typeface="Courier New" pitchFamily="49" charset="0"/>
              </a:rPr>
              <a:t>golub.cl</a:t>
            </a:r>
            <a:endParaRPr lang="en-US" sz="1000" dirty="0">
              <a:latin typeface="Courier New" pitchFamily="49" charset="0"/>
            </a:endParaRP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sz="1000" dirty="0">
              <a:latin typeface="Courier New" pitchFamily="49" charset="0"/>
            </a:endParaRP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# calculate multiple adjusted p-values with various methods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 err="1">
                <a:latin typeface="Courier New" pitchFamily="49" charset="0"/>
              </a:rPr>
              <a:t>procs</a:t>
            </a:r>
            <a:r>
              <a:rPr lang="en-US" sz="1000" dirty="0">
                <a:latin typeface="Courier New" pitchFamily="49" charset="0"/>
              </a:rPr>
              <a:t>&lt;-c("</a:t>
            </a:r>
            <a:r>
              <a:rPr lang="en-US" sz="1000" dirty="0" err="1">
                <a:latin typeface="Courier New" pitchFamily="49" charset="0"/>
              </a:rPr>
              <a:t>Bonferroni","Holm","Hochberg","SidakSS","SidakSD","BH","BY</a:t>
            </a:r>
            <a:r>
              <a:rPr lang="en-US" sz="1000" dirty="0">
                <a:latin typeface="Courier New" pitchFamily="49" charset="0"/>
              </a:rPr>
              <a:t>")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res2&lt;-mt.rawp2adjp(</a:t>
            </a:r>
            <a:r>
              <a:rPr lang="en-US" sz="1000" dirty="0" err="1">
                <a:latin typeface="Courier New" pitchFamily="49" charset="0"/>
              </a:rPr>
              <a:t>rawp,procs</a:t>
            </a:r>
            <a:r>
              <a:rPr lang="en-US" sz="1000" dirty="0">
                <a:latin typeface="Courier New" pitchFamily="49" charset="0"/>
              </a:rPr>
              <a:t>)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sz="1000" dirty="0">
              <a:latin typeface="Courier New" pitchFamily="49" charset="0"/>
            </a:endParaRP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# nice function to calculate the number of rejected hypotheses using Westfall and Young </a:t>
            </a:r>
            <a:r>
              <a:rPr lang="en-US" sz="1000" dirty="0" err="1">
                <a:latin typeface="Courier New" pitchFamily="49" charset="0"/>
              </a:rPr>
              <a:t>maxT</a:t>
            </a:r>
            <a:r>
              <a:rPr lang="en-US" sz="1000" dirty="0">
                <a:latin typeface="Courier New" pitchFamily="49" charset="0"/>
              </a:rPr>
              <a:t> adjustment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res&lt;-</a:t>
            </a:r>
            <a:r>
              <a:rPr lang="en-US" sz="1000" dirty="0" err="1">
                <a:latin typeface="Courier New" pitchFamily="49" charset="0"/>
              </a:rPr>
              <a:t>mt.maxT</a:t>
            </a:r>
            <a:r>
              <a:rPr lang="en-US" sz="1000" dirty="0">
                <a:latin typeface="Courier New" pitchFamily="49" charset="0"/>
              </a:rPr>
              <a:t>(</a:t>
            </a:r>
            <a:r>
              <a:rPr lang="en-US" sz="1000" dirty="0" err="1">
                <a:latin typeface="Courier New" pitchFamily="49" charset="0"/>
              </a:rPr>
              <a:t>smallgd,classlabel</a:t>
            </a:r>
            <a:r>
              <a:rPr lang="en-US" sz="1000" dirty="0">
                <a:latin typeface="Courier New" pitchFamily="49" charset="0"/>
              </a:rPr>
              <a:t>)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 err="1">
                <a:latin typeface="Courier New" pitchFamily="49" charset="0"/>
              </a:rPr>
              <a:t>mt.reject</a:t>
            </a:r>
            <a:r>
              <a:rPr lang="en-US" sz="1000" dirty="0">
                <a:latin typeface="Courier New" pitchFamily="49" charset="0"/>
              </a:rPr>
              <a:t>(</a:t>
            </a:r>
            <a:r>
              <a:rPr lang="en-US" sz="1000" dirty="0" err="1">
                <a:latin typeface="Courier New" pitchFamily="49" charset="0"/>
              </a:rPr>
              <a:t>cbind</a:t>
            </a:r>
            <a:r>
              <a:rPr lang="en-US" sz="1000" dirty="0">
                <a:latin typeface="Courier New" pitchFamily="49" charset="0"/>
              </a:rPr>
              <a:t>(</a:t>
            </a:r>
            <a:r>
              <a:rPr lang="en-US" sz="1000" dirty="0" err="1">
                <a:latin typeface="Courier New" pitchFamily="49" charset="0"/>
              </a:rPr>
              <a:t>res$rawp,res$adjp</a:t>
            </a:r>
            <a:r>
              <a:rPr lang="en-US" sz="1000" dirty="0">
                <a:latin typeface="Courier New" pitchFamily="49" charset="0"/>
              </a:rPr>
              <a:t>),</a:t>
            </a:r>
            <a:r>
              <a:rPr lang="en-US" sz="1000" dirty="0" err="1">
                <a:latin typeface="Courier New" pitchFamily="49" charset="0"/>
              </a:rPr>
              <a:t>seq</a:t>
            </a:r>
            <a:r>
              <a:rPr lang="en-US" sz="1000" dirty="0">
                <a:latin typeface="Courier New" pitchFamily="49" charset="0"/>
              </a:rPr>
              <a:t>(0,1,0.1))$r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sz="1000" dirty="0">
              <a:latin typeface="Courier New" pitchFamily="49" charset="0"/>
            </a:endParaRP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# see </a:t>
            </a:r>
            <a:r>
              <a:rPr lang="en-US" sz="1000" dirty="0" err="1">
                <a:latin typeface="Courier New" pitchFamily="49" charset="0"/>
              </a:rPr>
              <a:t>mt.plot</a:t>
            </a:r>
            <a:r>
              <a:rPr lang="en-US" sz="1000" dirty="0">
                <a:latin typeface="Courier New" pitchFamily="49" charset="0"/>
              </a:rPr>
              <a:t>() for plots from the lecture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sz="1000" dirty="0">
              <a:latin typeface="Courier New" pitchFamily="49" charset="0"/>
            </a:endParaRP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# SAM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 err="1">
                <a:latin typeface="Courier New" pitchFamily="49" charset="0"/>
              </a:rPr>
              <a:t>dat</a:t>
            </a:r>
            <a:r>
              <a:rPr lang="en-US" sz="1000" dirty="0">
                <a:latin typeface="Courier New" pitchFamily="49" charset="0"/>
              </a:rPr>
              <a:t> &lt;- </a:t>
            </a:r>
            <a:r>
              <a:rPr lang="en-US" sz="1000" dirty="0" err="1">
                <a:latin typeface="Courier New" pitchFamily="49" charset="0"/>
              </a:rPr>
              <a:t>golub</a:t>
            </a:r>
            <a:endParaRPr lang="en-US" sz="1000" dirty="0">
              <a:latin typeface="Courier New" pitchFamily="49" charset="0"/>
            </a:endParaRP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sam.ann &lt;- classlabel+1 #the class labels must be 1 and 2 (not 0 and 1) 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data=list(x=</a:t>
            </a:r>
            <a:r>
              <a:rPr lang="en-US" sz="1000" dirty="0" err="1">
                <a:latin typeface="Courier New" pitchFamily="49" charset="0"/>
              </a:rPr>
              <a:t>dat,y</a:t>
            </a:r>
            <a:r>
              <a:rPr lang="en-US" sz="1000" dirty="0">
                <a:latin typeface="Courier New" pitchFamily="49" charset="0"/>
              </a:rPr>
              <a:t>=sam.ann, </a:t>
            </a:r>
            <a:r>
              <a:rPr lang="en-US" sz="1000" dirty="0" err="1">
                <a:latin typeface="Courier New" pitchFamily="49" charset="0"/>
              </a:rPr>
              <a:t>geneid</a:t>
            </a:r>
            <a:r>
              <a:rPr lang="en-US" sz="1000" dirty="0">
                <a:latin typeface="Courier New" pitchFamily="49" charset="0"/>
              </a:rPr>
              <a:t>=</a:t>
            </a:r>
            <a:r>
              <a:rPr lang="en-US" sz="1000" dirty="0" err="1">
                <a:latin typeface="Courier New" pitchFamily="49" charset="0"/>
              </a:rPr>
              <a:t>as.character</a:t>
            </a:r>
            <a:r>
              <a:rPr lang="en-US" sz="1000" dirty="0">
                <a:latin typeface="Courier New" pitchFamily="49" charset="0"/>
              </a:rPr>
              <a:t>(1:nrow(x)),</a:t>
            </a:r>
            <a:r>
              <a:rPr lang="en-US" sz="1000" dirty="0" err="1">
                <a:latin typeface="Courier New" pitchFamily="49" charset="0"/>
              </a:rPr>
              <a:t>genenames</a:t>
            </a:r>
            <a:r>
              <a:rPr lang="en-US" sz="1000" dirty="0">
                <a:latin typeface="Courier New" pitchFamily="49" charset="0"/>
              </a:rPr>
              <a:t>=paste("</a:t>
            </a:r>
            <a:r>
              <a:rPr lang="en-US" sz="1000" dirty="0" err="1">
                <a:latin typeface="Courier New" pitchFamily="49" charset="0"/>
              </a:rPr>
              <a:t>g",as.character</a:t>
            </a:r>
            <a:r>
              <a:rPr lang="en-US" sz="1000" dirty="0">
                <a:latin typeface="Courier New" pitchFamily="49" charset="0"/>
              </a:rPr>
              <a:t>(1:nrow(x)),sep="") , logged2=F)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samr.obj&lt;-</a:t>
            </a:r>
            <a:r>
              <a:rPr lang="en-US" sz="1000" dirty="0" err="1">
                <a:latin typeface="Courier New" pitchFamily="49" charset="0"/>
              </a:rPr>
              <a:t>samr</a:t>
            </a:r>
            <a:r>
              <a:rPr lang="en-US" sz="1000" dirty="0">
                <a:latin typeface="Courier New" pitchFamily="49" charset="0"/>
              </a:rPr>
              <a:t>(data,  </a:t>
            </a:r>
            <a:r>
              <a:rPr lang="en-US" sz="1000" dirty="0" err="1">
                <a:latin typeface="Courier New" pitchFamily="49" charset="0"/>
              </a:rPr>
              <a:t>resp.type</a:t>
            </a:r>
            <a:r>
              <a:rPr lang="en-US" sz="1000" dirty="0">
                <a:latin typeface="Courier New" pitchFamily="49" charset="0"/>
              </a:rPr>
              <a:t>="Two class unpaired", </a:t>
            </a:r>
            <a:r>
              <a:rPr lang="en-US" sz="1000" dirty="0" err="1">
                <a:latin typeface="Courier New" pitchFamily="49" charset="0"/>
              </a:rPr>
              <a:t>nperms</a:t>
            </a:r>
            <a:r>
              <a:rPr lang="en-US" sz="1000" dirty="0">
                <a:latin typeface="Courier New" pitchFamily="49" charset="0"/>
              </a:rPr>
              <a:t>=100)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sz="1000" dirty="0">
              <a:latin typeface="Courier New" pitchFamily="49" charset="0"/>
            </a:endParaRP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# look at distributions of observed and expected test statistics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par(</a:t>
            </a:r>
            <a:r>
              <a:rPr lang="en-US" sz="1000" dirty="0" err="1">
                <a:latin typeface="Courier New" pitchFamily="49" charset="0"/>
              </a:rPr>
              <a:t>mfcol</a:t>
            </a:r>
            <a:r>
              <a:rPr lang="en-US" sz="1000" dirty="0">
                <a:latin typeface="Courier New" pitchFamily="49" charset="0"/>
              </a:rPr>
              <a:t>=c(1,2))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 err="1">
                <a:latin typeface="Courier New" pitchFamily="49" charset="0"/>
              </a:rPr>
              <a:t>hist</a:t>
            </a:r>
            <a:r>
              <a:rPr lang="en-US" sz="1000" dirty="0">
                <a:latin typeface="Courier New" pitchFamily="49" charset="0"/>
              </a:rPr>
              <a:t>(</a:t>
            </a:r>
            <a:r>
              <a:rPr lang="en-US" sz="1000" dirty="0" err="1">
                <a:latin typeface="Courier New" pitchFamily="49" charset="0"/>
              </a:rPr>
              <a:t>samr.obj$tt,col</a:t>
            </a:r>
            <a:r>
              <a:rPr lang="en-US" sz="1000" dirty="0">
                <a:latin typeface="Courier New" pitchFamily="49" charset="0"/>
              </a:rPr>
              <a:t>='</a:t>
            </a:r>
            <a:r>
              <a:rPr lang="en-US" sz="1000" dirty="0" err="1">
                <a:latin typeface="Courier New" pitchFamily="49" charset="0"/>
              </a:rPr>
              <a:t>red',main</a:t>
            </a:r>
            <a:r>
              <a:rPr lang="en-US" sz="1000" dirty="0">
                <a:latin typeface="Courier New" pitchFamily="49" charset="0"/>
              </a:rPr>
              <a:t>='SAM-observed test statistics')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 err="1">
                <a:latin typeface="Courier New" pitchFamily="49" charset="0"/>
              </a:rPr>
              <a:t>hist</a:t>
            </a:r>
            <a:r>
              <a:rPr lang="en-US" sz="1000" dirty="0">
                <a:latin typeface="Courier New" pitchFamily="49" charset="0"/>
              </a:rPr>
              <a:t>(</a:t>
            </a:r>
            <a:r>
              <a:rPr lang="en-US" sz="1000" dirty="0" err="1">
                <a:latin typeface="Courier New" pitchFamily="49" charset="0"/>
              </a:rPr>
              <a:t>samr.obj$evo,col</a:t>
            </a:r>
            <a:r>
              <a:rPr lang="en-US" sz="1000" dirty="0">
                <a:latin typeface="Courier New" pitchFamily="49" charset="0"/>
              </a:rPr>
              <a:t>='</a:t>
            </a:r>
            <a:r>
              <a:rPr lang="en-US" sz="1000" dirty="0" err="1">
                <a:latin typeface="Courier New" pitchFamily="49" charset="0"/>
              </a:rPr>
              <a:t>red',main</a:t>
            </a:r>
            <a:r>
              <a:rPr lang="en-US" sz="1000" dirty="0">
                <a:latin typeface="Courier New" pitchFamily="49" charset="0"/>
              </a:rPr>
              <a:t>='SAM-expected test statistics')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sz="1000" dirty="0">
              <a:latin typeface="Courier New" pitchFamily="49" charset="0"/>
            </a:endParaRP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# plot the observed vs. expected genes using a delta of +/-2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delta=2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 err="1">
                <a:latin typeface="Courier New" pitchFamily="49" charset="0"/>
              </a:rPr>
              <a:t>samr.plot</a:t>
            </a:r>
            <a:r>
              <a:rPr lang="en-US" sz="1000" dirty="0">
                <a:latin typeface="Courier New" pitchFamily="49" charset="0"/>
              </a:rPr>
              <a:t>(</a:t>
            </a:r>
            <a:r>
              <a:rPr lang="en-US" sz="1000" dirty="0" err="1">
                <a:latin typeface="Courier New" pitchFamily="49" charset="0"/>
              </a:rPr>
              <a:t>samr.obj,delta</a:t>
            </a:r>
            <a:r>
              <a:rPr lang="en-US" sz="1000" dirty="0">
                <a:latin typeface="Courier New" pitchFamily="49" charset="0"/>
              </a:rPr>
              <a:t>)</a:t>
            </a:r>
          </a:p>
          <a:p>
            <a:pPr marL="342430" indent="-342430" defTabSz="91390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000" dirty="0">
                <a:latin typeface="Courier New" pitchFamily="49" charset="0"/>
              </a:rPr>
              <a:t>title(main='Observed vs. Expected test statistics')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Apresentação na tela (4:3)</PresentationFormat>
  <Paragraphs>64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R Code</vt:lpstr>
      <vt:lpstr>R Code</vt:lpstr>
    </vt:vector>
  </TitlesOfParts>
  <Company>FMRP/USP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Code</dc:title>
  <dc:creator>Laboratório de Ensino e Desenvolvimento - IBM</dc:creator>
  <cp:lastModifiedBy>Laboratório de Ensino e Desenvolvimento - IBM</cp:lastModifiedBy>
  <cp:revision>1</cp:revision>
  <dcterms:created xsi:type="dcterms:W3CDTF">2013-10-18T17:57:39Z</dcterms:created>
  <dcterms:modified xsi:type="dcterms:W3CDTF">2013-10-18T17:58:21Z</dcterms:modified>
</cp:coreProperties>
</file>