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4"/>
  </p:notesMasterIdLst>
  <p:sldIdLst>
    <p:sldId id="256" r:id="rId2"/>
    <p:sldId id="263" r:id="rId3"/>
    <p:sldId id="264" r:id="rId4"/>
    <p:sldId id="269" r:id="rId5"/>
    <p:sldId id="292" r:id="rId6"/>
    <p:sldId id="265" r:id="rId7"/>
    <p:sldId id="271" r:id="rId8"/>
    <p:sldId id="289" r:id="rId9"/>
    <p:sldId id="290" r:id="rId10"/>
    <p:sldId id="266" r:id="rId11"/>
    <p:sldId id="291" r:id="rId12"/>
    <p:sldId id="267" r:id="rId13"/>
    <p:sldId id="288" r:id="rId14"/>
    <p:sldId id="257" r:id="rId15"/>
    <p:sldId id="258" r:id="rId16"/>
    <p:sldId id="259" r:id="rId17"/>
    <p:sldId id="260" r:id="rId18"/>
    <p:sldId id="274" r:id="rId19"/>
    <p:sldId id="273" r:id="rId20"/>
    <p:sldId id="261" r:id="rId21"/>
    <p:sldId id="262" r:id="rId22"/>
    <p:sldId id="275" r:id="rId23"/>
    <p:sldId id="286" r:id="rId24"/>
    <p:sldId id="276" r:id="rId25"/>
    <p:sldId id="283" r:id="rId26"/>
    <p:sldId id="277" r:id="rId27"/>
    <p:sldId id="284" r:id="rId28"/>
    <p:sldId id="285" r:id="rId29"/>
    <p:sldId id="278" r:id="rId30"/>
    <p:sldId id="287" r:id="rId31"/>
    <p:sldId id="293" r:id="rId32"/>
    <p:sldId id="294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7E2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8" d="100"/>
          <a:sy n="98" d="100"/>
        </p:scale>
        <p:origin x="600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542779381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34"/>
          <p:cNvSpPr>
            <a:spLocks noGrp="1" noRot="1" noChangeAspect="1"/>
          </p:cNvSpPr>
          <p:nvPr>
            <p:ph type="sldImg" idx="2"/>
          </p:nvPr>
        </p:nvSpPr>
        <p:spPr>
          <a:noFill/>
          <a:ln/>
        </p:spPr>
      </p:sp>
      <p:sp>
        <p:nvSpPr>
          <p:cNvPr id="9218" name="Shape 3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6376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Obtemos um trecho como acima,</a:t>
            </a:r>
            <a:r>
              <a:rPr lang="pt-BR" baseline="0" dirty="0" smtClean="0"/>
              <a:t> da simulação: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0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57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-Tratam-se de softwares livres\licença</a:t>
            </a:r>
            <a:r>
              <a:rPr lang="pt-BR" baseline="0" dirty="0" smtClean="0"/>
              <a:t> estudantil </a:t>
            </a:r>
            <a:r>
              <a:rPr lang="pt-BR" baseline="0" dirty="0" smtClean="0">
                <a:sym typeface="Wingdings" panose="05000000000000000000" pitchFamily="2" charset="2"/>
              </a:rPr>
              <a:t> permitem o trabalho e o desenvolvimento dos próprios alunos </a:t>
            </a:r>
            <a:r>
              <a:rPr lang="pt-BR" baseline="0" dirty="0" err="1" smtClean="0">
                <a:sym typeface="Wingdings" panose="05000000000000000000" pitchFamily="2" charset="2"/>
              </a:rPr>
              <a:t>extra-classe</a:t>
            </a:r>
            <a:endParaRPr lang="pt-BR" baseline="0" dirty="0" smtClean="0">
              <a:sym typeface="Wingdings" panose="05000000000000000000" pitchFamily="2" charset="2"/>
            </a:endParaRPr>
          </a:p>
          <a:p>
            <a:endParaRPr lang="pt-BR" baseline="0" dirty="0">
              <a:sym typeface="Wingdings" panose="05000000000000000000" pitchFamily="2" charset="2"/>
            </a:endParaRPr>
          </a:p>
          <a:p>
            <a:r>
              <a:rPr lang="pt-BR" baseline="0" dirty="0" smtClean="0">
                <a:sym typeface="Wingdings" panose="05000000000000000000" pitchFamily="2" charset="2"/>
              </a:rPr>
              <a:t>-</a:t>
            </a:r>
            <a:r>
              <a:rPr lang="pt-BR" b="1" baseline="0" dirty="0" smtClean="0">
                <a:sym typeface="Wingdings" panose="05000000000000000000" pitchFamily="2" charset="2"/>
              </a:rPr>
              <a:t>5 laboratórios sequenciais, que compõem um ESTUDO DE CASO sobre 2 grandes complexos de SP: av. consolação e Radial Leste.</a:t>
            </a:r>
          </a:p>
          <a:p>
            <a:r>
              <a:rPr lang="pt-BR" b="1" baseline="0" dirty="0" smtClean="0">
                <a:sym typeface="Wingdings" panose="05000000000000000000" pitchFamily="2" charset="2"/>
              </a:rPr>
              <a:t>Foi utilizado como base trabalhos desenvolvidos na PRÓPRIA ESCOLA: a dissertação pra obtenção de mestrado e um Trabalho de Formatura concluídos no ano passado</a:t>
            </a:r>
          </a:p>
          <a:p>
            <a:r>
              <a:rPr lang="pt-BR" b="1" baseline="0" dirty="0" smtClean="0">
                <a:sym typeface="Wingdings" panose="05000000000000000000" pitchFamily="2" charset="2"/>
              </a:rPr>
              <a:t>PERGUNTA: O QUE SÃO ESSES LABORATÓRIOS</a:t>
            </a:r>
          </a:p>
        </p:txBody>
      </p:sp>
    </p:spTree>
    <p:extLst>
      <p:ext uri="{BB962C8B-B14F-4D97-AF65-F5344CB8AC3E}">
        <p14:creationId xmlns:p14="http://schemas.microsoft.com/office/powerpoint/2010/main" val="371227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36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360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932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905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68786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1058863"/>
            <a:ext cx="8229600" cy="79216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1924050"/>
            <a:ext cx="8229600" cy="30051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0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062325AF-C1DF-4511-8A64-A5726B64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D804BE99-5252-49AA-AAE7-E702D102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86B72F20-CF19-4E5B-AE49-3135819A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3A687-E9B8-4BCC-BC35-30B5FBB7DD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910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68313" y="1058863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pt-BR" altLang="en-US">
              <a:sym typeface="Arial" panose="020B0604020202020204" pitchFamily="34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68313" y="1924050"/>
            <a:ext cx="82296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en-US" dirty="0">
              <a:sym typeface="Arial" panose="020B0604020202020204" pitchFamily="34" charset="0"/>
            </a:endParaRPr>
          </a:p>
        </p:txBody>
      </p:sp>
      <p:sp>
        <p:nvSpPr>
          <p:cNvPr id="1028" name="Shape 7"/>
          <p:cNvSpPr txBox="1">
            <a:spLocks noGrp="1"/>
          </p:cNvSpPr>
          <p:nvPr/>
        </p:nvSpPr>
        <p:spPr bwMode="auto">
          <a:xfrm>
            <a:off x="2627313" y="4749800"/>
            <a:ext cx="37449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algn="ctr"/>
            <a:r>
              <a:rPr lang="pt-BR" altLang="en-US" sz="1300" dirty="0">
                <a:solidFill>
                  <a:srgbClr val="FA7E26"/>
                </a:solidFill>
              </a:rPr>
              <a:t>São</a:t>
            </a:r>
            <a:r>
              <a:rPr lang="pt-BR" altLang="en-US" sz="1300" baseline="0" dirty="0">
                <a:solidFill>
                  <a:srgbClr val="FA7E26"/>
                </a:solidFill>
              </a:rPr>
              <a:t> Paulo</a:t>
            </a:r>
            <a:r>
              <a:rPr lang="pt-BR" altLang="en-US" sz="1300" dirty="0">
                <a:solidFill>
                  <a:srgbClr val="FA7E26"/>
                </a:solidFill>
              </a:rPr>
              <a:t>, 04 a 06 de julho de 2017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0" y="-20538"/>
            <a:ext cx="9143999" cy="10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Xd-oNor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4283075"/>
            <a:ext cx="828675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60" r:id="rId5"/>
    <p:sldLayoutId id="2147483661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chemeClr val="bg2"/>
          </a:solidFill>
          <a:latin typeface="Tahoma" panose="020B0604030504040204" pitchFamily="34" charset="0"/>
          <a:ea typeface="Arial"/>
          <a:cs typeface="Arial"/>
          <a:sym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hape 30"/>
          <p:cNvSpPr txBox="1">
            <a:spLocks noGrp="1"/>
          </p:cNvSpPr>
          <p:nvPr>
            <p:ph type="ctrTitle"/>
          </p:nvPr>
        </p:nvSpPr>
        <p:spPr>
          <a:xfrm>
            <a:off x="685800" y="3572134"/>
            <a:ext cx="7772400" cy="1159856"/>
          </a:xfrm>
        </p:spPr>
        <p:txBody>
          <a:bodyPr/>
          <a:lstStyle/>
          <a:p>
            <a:r>
              <a:rPr lang="pt-BR" altLang="en-US" sz="4000" dirty="0">
                <a:latin typeface="Franklin Gothic Book" panose="020B0503020102020204" pitchFamily="34" charset="0"/>
              </a:rPr>
              <a:t>Laboratório Didático no Ensino de Engenharia </a:t>
            </a:r>
            <a:r>
              <a:rPr lang="pt-BR" altLang="en-US" sz="4000" dirty="0" smtClean="0">
                <a:latin typeface="Franklin Gothic Book" panose="020B0503020102020204" pitchFamily="34" charset="0"/>
              </a:rPr>
              <a:t>com </a:t>
            </a:r>
            <a:r>
              <a:rPr lang="pt-BR" altLang="en-US" sz="4000" dirty="0">
                <a:latin typeface="Franklin Gothic Book" panose="020B0503020102020204" pitchFamily="34" charset="0"/>
              </a:rPr>
              <a:t>Sistemas Inteligentes de Transportes (ITS</a:t>
            </a:r>
            <a:r>
              <a:rPr lang="pt-BR" altLang="en-US" sz="4000" dirty="0" smtClean="0">
                <a:latin typeface="Franklin Gothic Book" panose="020B0503020102020204" pitchFamily="34" charset="0"/>
              </a:rPr>
              <a:t>)</a:t>
            </a:r>
            <a:br>
              <a:rPr lang="pt-BR" altLang="en-US" sz="4000" dirty="0" smtClean="0">
                <a:latin typeface="Franklin Gothic Book" panose="020B0503020102020204" pitchFamily="34" charset="0"/>
              </a:rPr>
            </a:br>
            <a:r>
              <a:rPr lang="pt-BR" altLang="en-US" sz="4000" dirty="0" smtClean="0">
                <a:latin typeface="Franklin Gothic Book" panose="020B0503020102020204" pitchFamily="34" charset="0"/>
              </a:rPr>
              <a:t> </a:t>
            </a:r>
            <a:r>
              <a:rPr lang="pt-BR" altLang="en-US" dirty="0"/>
              <a:t/>
            </a:r>
            <a:br>
              <a:rPr lang="pt-BR" altLang="en-US" dirty="0"/>
            </a:br>
            <a:endParaRPr lang="pt-BR" altLang="en-US" dirty="0"/>
          </a:p>
        </p:txBody>
      </p:sp>
      <p:sp>
        <p:nvSpPr>
          <p:cNvPr id="8194" name="Shape 31"/>
          <p:cNvSpPr txBox="1">
            <a:spLocks noGrp="1"/>
          </p:cNvSpPr>
          <p:nvPr>
            <p:ph type="subTitle" idx="1"/>
          </p:nvPr>
        </p:nvSpPr>
        <p:spPr>
          <a:xfrm>
            <a:off x="664799" y="3759693"/>
            <a:ext cx="7772400" cy="784737"/>
          </a:xfrm>
        </p:spPr>
        <p:txBody>
          <a:bodyPr/>
          <a:lstStyle/>
          <a:p>
            <a:r>
              <a:rPr lang="pt-BR" altLang="en-US" dirty="0"/>
              <a:t>Prof. Dr. Cláudio Luiz Marte (Escola </a:t>
            </a:r>
            <a:r>
              <a:rPr lang="pt-BR" altLang="en-US" dirty="0" smtClean="0"/>
              <a:t>Politécnica)</a:t>
            </a:r>
            <a:endParaRPr lang="pt-BR" altLang="en-US" dirty="0"/>
          </a:p>
          <a:p>
            <a:r>
              <a:rPr lang="pt-BR" altLang="en-US" dirty="0"/>
              <a:t>Flávio Tapajós, Gabriela Tônus, Gabriel </a:t>
            </a:r>
            <a:r>
              <a:rPr lang="pt-BR" altLang="en-US" dirty="0" err="1"/>
              <a:t>Sardano</a:t>
            </a:r>
            <a:r>
              <a:rPr lang="pt-BR" altLang="en-US" dirty="0"/>
              <a:t>, Gustavo Maciel, </a:t>
            </a:r>
            <a:endParaRPr lang="pt-BR" altLang="en-US" dirty="0" smtClean="0"/>
          </a:p>
          <a:p>
            <a:r>
              <a:rPr lang="pt-BR" altLang="en-US" dirty="0" smtClean="0"/>
              <a:t>Murilo </a:t>
            </a:r>
            <a:r>
              <a:rPr lang="pt-BR" altLang="en-US" dirty="0" err="1"/>
              <a:t>Arabadgi</a:t>
            </a:r>
            <a:r>
              <a:rPr lang="pt-BR" altLang="en-US" dirty="0"/>
              <a:t>, Vinícius </a:t>
            </a:r>
            <a:r>
              <a:rPr lang="pt-BR" altLang="en-US" dirty="0" smtClean="0"/>
              <a:t>Gonçalves</a:t>
            </a:r>
            <a:endParaRPr lang="pt-BR" alt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04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Simulação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2411760" y="2748869"/>
            <a:ext cx="5040561" cy="2031327"/>
            <a:chOff x="4367970" y="3105493"/>
            <a:chExt cx="4523732" cy="1906252"/>
          </a:xfrm>
        </p:grpSpPr>
        <p:sp>
          <p:nvSpPr>
            <p:cNvPr id="9" name="CaixaDeTexto 8"/>
            <p:cNvSpPr txBox="1"/>
            <p:nvPr/>
          </p:nvSpPr>
          <p:spPr>
            <a:xfrm>
              <a:off x="4626469" y="3105493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Validação da rede de simulação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367970" y="3885324"/>
              <a:ext cx="4523732" cy="1126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 E EXCEL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COMPARAÇÃO DOS DADOS DA SIMULAÇÃO COM AS MEDIÇÕES REAIS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ADEQUAÇÃO DA SIMULAÇÃO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142006" y="2697782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Simulação calibrada</a:t>
            </a:r>
            <a:endParaRPr lang="en-US" sz="1200" dirty="0"/>
          </a:p>
        </p:txBody>
      </p:sp>
      <p:sp>
        <p:nvSpPr>
          <p:cNvPr id="12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483768" y="336383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1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718112"/>
            <a:ext cx="3187240" cy="28817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18112"/>
            <a:ext cx="3240360" cy="28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05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de simulação calibrada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2411760" y="2532839"/>
            <a:ext cx="5040561" cy="2175341"/>
            <a:chOff x="4367970" y="2902769"/>
            <a:chExt cx="4523732" cy="2041401"/>
          </a:xfrm>
        </p:grpSpPr>
        <p:sp>
          <p:nvSpPr>
            <p:cNvPr id="9" name="CaixaDeTexto 8"/>
            <p:cNvSpPr txBox="1"/>
            <p:nvPr/>
          </p:nvSpPr>
          <p:spPr>
            <a:xfrm>
              <a:off x="4628103" y="2902769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Cenários para transporte público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367970" y="3817748"/>
              <a:ext cx="4523732" cy="112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 E EXCEL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CENÁRIOS: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CORREDOR BRT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CORREDOR BRT E TECNOLOGIA STOP SKIP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389757" y="2713017"/>
            <a:ext cx="154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Melhorias no tráfego</a:t>
            </a:r>
          </a:p>
          <a:p>
            <a:endParaRPr lang="en-US" dirty="0"/>
          </a:p>
        </p:txBody>
      </p:sp>
      <p:sp>
        <p:nvSpPr>
          <p:cNvPr id="12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483768" y="336383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601" b="19200"/>
          <a:stretch/>
        </p:blipFill>
        <p:spPr>
          <a:xfrm>
            <a:off x="0" y="1059582"/>
            <a:ext cx="914400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06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Construída</a:t>
              </a:r>
            </a:p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Volumes e Velocidades 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2411760" y="2817776"/>
            <a:ext cx="5040561" cy="1613406"/>
            <a:chOff x="4367970" y="3170161"/>
            <a:chExt cx="4523732" cy="1514065"/>
          </a:xfrm>
        </p:grpSpPr>
        <p:sp>
          <p:nvSpPr>
            <p:cNvPr id="9" name="CaixaDeTexto 8"/>
            <p:cNvSpPr txBox="1"/>
            <p:nvPr/>
          </p:nvSpPr>
          <p:spPr>
            <a:xfrm>
              <a:off x="4626468" y="3170161"/>
              <a:ext cx="3311008" cy="4332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Gerenciamento Ativo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367970" y="3817748"/>
              <a:ext cx="4523732" cy="8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</a:t>
              </a:r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 / VIDEOLAB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REVERSÃO DE FAIXAS 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POSICIONAMENTO DE SINALIZAÇÃO ELETRÔNICA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596336" y="2499742"/>
            <a:ext cx="1547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Melhoria das condições de tráfego</a:t>
            </a:r>
          </a:p>
          <a:p>
            <a:endParaRPr lang="en-US" dirty="0"/>
          </a:p>
        </p:txBody>
      </p:sp>
      <p:sp>
        <p:nvSpPr>
          <p:cNvPr id="12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483768" y="336383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nícius\Desktop\Antes.jpg"/>
          <p:cNvPicPr>
            <a:picLocks noChangeAspect="1" noChangeArrowheads="1"/>
          </p:cNvPicPr>
          <p:nvPr/>
        </p:nvPicPr>
        <p:blipFill>
          <a:blip r:embed="rId2"/>
          <a:srcRect t="24386" r="15443"/>
          <a:stretch>
            <a:fillRect/>
          </a:stretch>
        </p:blipFill>
        <p:spPr bwMode="auto">
          <a:xfrm>
            <a:off x="0" y="1059581"/>
            <a:ext cx="9144000" cy="324036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131840" y="437195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ANTES </a:t>
            </a:r>
            <a:r>
              <a:rPr lang="pt-BR" sz="1800" b="1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DA REVERSÃO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Vinícius\Desktop\Depois.jpg"/>
          <p:cNvPicPr>
            <a:picLocks noChangeAspect="1" noChangeArrowheads="1"/>
          </p:cNvPicPr>
          <p:nvPr/>
        </p:nvPicPr>
        <p:blipFill>
          <a:blip r:embed="rId2"/>
          <a:srcRect t="3516"/>
          <a:stretch>
            <a:fillRect/>
          </a:stretch>
        </p:blipFill>
        <p:spPr bwMode="auto">
          <a:xfrm>
            <a:off x="0" y="1059582"/>
            <a:ext cx="9144000" cy="324036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275856" y="42999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DEPOIS DA REVERSÃO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817775"/>
            <a:ext cx="5040561" cy="1541402"/>
            <a:chOff x="4367970" y="3170161"/>
            <a:chExt cx="4523732" cy="1446495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86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CONSTRUÇÃO DE VIAS PEDESTRES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INTERAÇÃO COM O TRANSPORTE PÚBLICO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26468" y="3170161"/>
              <a:ext cx="3311008" cy="4332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Simulação de pedestres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07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viária construída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7020272" y="2499742"/>
            <a:ext cx="2123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Simulação do comportamento de corredores de ônibus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4" y="2650676"/>
            <a:ext cx="880868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95836" y="429994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SIMULAÇÃO DE PEDESTRES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Lab_06_finalTrim">
            <a:hlinkClick r:id="" action="ppaction://media"/>
            <a:extLst>
              <a:ext uri="{FF2B5EF4-FFF2-40B4-BE49-F238E27FC236}">
                <a16:creationId xmlns="" xmlns:a16="http://schemas.microsoft.com/office/drawing/2014/main" id="{C0490D77-9AFB-4149-A664-E9F8A4B30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203598"/>
            <a:ext cx="5256584" cy="29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817775"/>
            <a:ext cx="5040561" cy="1541402"/>
            <a:chOff x="4367970" y="3170161"/>
            <a:chExt cx="4523732" cy="1446495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86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SIMULAÇÃO DO PRESENTE – CENÁRIO ATUAL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SIMULAÇÃO DO PASSADO – CENÁRIO AVALIADO 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26468" y="3170161"/>
              <a:ext cx="3311008" cy="4332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Faixas de Ultrapassagem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08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Construída</a:t>
              </a:r>
            </a:p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Volumes e Velocidades 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7596336" y="2499742"/>
            <a:ext cx="1547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Formação de filas de centenas de metros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01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Banco de dados SPTrans 2014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1873004" y="2845319"/>
            <a:ext cx="5040561" cy="1756652"/>
            <a:chOff x="4213141" y="3170161"/>
            <a:chExt cx="4523732" cy="1648490"/>
          </a:xfrm>
        </p:grpSpPr>
        <p:sp>
          <p:nvSpPr>
            <p:cNvPr id="9" name="CaixaDeTexto 8"/>
            <p:cNvSpPr txBox="1"/>
            <p:nvPr/>
          </p:nvSpPr>
          <p:spPr>
            <a:xfrm>
              <a:off x="4626468" y="3170161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Manipulação de bancos de dados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213141" y="3952173"/>
              <a:ext cx="4523732" cy="8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SQL Server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CRIAÇÃO DE TABELAS E TABELAS AUXILIARES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INSERÇÃO DE DADOS EM UM BANCO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6913565" y="2499742"/>
            <a:ext cx="22304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Seleção de dados de ônibus em uma parte do corredor Rebouças</a:t>
            </a:r>
          </a:p>
          <a:p>
            <a:endParaRPr lang="en-US" dirty="0"/>
          </a:p>
        </p:txBody>
      </p:sp>
      <p:sp>
        <p:nvSpPr>
          <p:cNvPr id="12" name="Seta para a direita 13"/>
          <p:cNvSpPr/>
          <p:nvPr/>
        </p:nvSpPr>
        <p:spPr>
          <a:xfrm>
            <a:off x="6203331" y="2825623"/>
            <a:ext cx="1051620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117529" y="341169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5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Vinícius\Google Drive\PUB - ITS\Congresso.jpg"/>
          <p:cNvPicPr>
            <a:picLocks noChangeAspect="1" noChangeArrowheads="1"/>
          </p:cNvPicPr>
          <p:nvPr/>
        </p:nvPicPr>
        <p:blipFill>
          <a:blip r:embed="rId2"/>
          <a:srcRect t="13158" b="18421"/>
          <a:stretch>
            <a:fillRect/>
          </a:stretch>
        </p:blipFill>
        <p:spPr bwMode="auto">
          <a:xfrm>
            <a:off x="-1" y="1419622"/>
            <a:ext cx="9144001" cy="235563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771800" y="408391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COM FAIXA DE ULTRAPASSAGEM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a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9621"/>
            <a:ext cx="9144000" cy="239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771800" y="408391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SEM FAIXA DE ULTRAPASSAGEM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556157"/>
            <a:ext cx="5040561" cy="2080015"/>
            <a:chOff x="4367970" y="2924654"/>
            <a:chExt cx="4523732" cy="1951946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112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SINAIS DE PARADA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SEMÁFOROS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PRIORIZAÇÃO INCONDICIONAL E CONDICIONAL </a:t>
              </a: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26469" y="2924654"/>
              <a:ext cx="3311008" cy="7798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Priorização semafórica (TSP)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09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Cenários construídos 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7380312" y="2499742"/>
            <a:ext cx="17636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Malha de tráfego com controle atuado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"/>
          <p:cNvSpPr txBox="1">
            <a:spLocks/>
          </p:cNvSpPr>
          <p:nvPr/>
        </p:nvSpPr>
        <p:spPr bwMode="auto">
          <a:xfrm>
            <a:off x="0" y="555526"/>
            <a:ext cx="9144000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VISUM: </a:t>
            </a:r>
            <a:r>
              <a:rPr lang="pt-BR" altLang="en-US" sz="4000" kern="0" dirty="0" err="1">
                <a:latin typeface="Franklin Gothic Book" panose="020B0503020102020204" pitchFamily="34" charset="0"/>
              </a:rPr>
              <a:t>macromodelagem</a:t>
            </a:r>
            <a:r>
              <a:rPr lang="pt-BR" altLang="en-US" sz="4000" kern="0" dirty="0">
                <a:latin typeface="Franklin Gothic Book" panose="020B0503020102020204" pitchFamily="34" charset="0"/>
              </a:rPr>
              <a:t> de tráfego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00EE4618-1D9A-4E5E-AD9A-FB9505D23D47}"/>
              </a:ext>
            </a:extLst>
          </p:cNvPr>
          <p:cNvSpPr txBox="1"/>
          <p:nvPr/>
        </p:nvSpPr>
        <p:spPr>
          <a:xfrm>
            <a:off x="395536" y="1707654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ESTUDO DA IMPLANTAÇÃO DE FERRAMENTAS ITS EM MALHAS VIÁRIAS EXTENSAS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PREVER SE ALTERAÇÕES NAS VIAS SURTEM EFEITO BENÉFICO SIGNIFICATIVO NO TRÁFEGO</a:t>
            </a:r>
          </a:p>
          <a:p>
            <a:endParaRPr lang="pt-BR" sz="1800" b="1" i="1" dirty="0" smtClean="0">
              <a:solidFill>
                <a:schemeClr val="bg2"/>
              </a:solidFill>
              <a:latin typeface="Franklin Gothic Book" panose="020B0503020102020204" pitchFamily="34" charset="0"/>
            </a:endParaRPr>
          </a:p>
          <a:p>
            <a:r>
              <a:rPr lang="pt-BR" sz="1800" b="1" i="1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MODUS </a:t>
            </a:r>
            <a:r>
              <a:rPr lang="pt-BR" sz="1800" b="1" i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OPERANDI: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CONSTRUÇÃO E CALIBRAÇÃO DO MODELO DE REDE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SIMULAÇÃO DA DEMANDA E VISUALIZAÇÃO DE SEUS EFEITOS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CRIAÇÃO DE DIFERENTES POSSIBILIDADES DE CENÁRIOS E COMPARAÇÃO DA EFICIÊNCIA EM ATENDER A DEMANDA</a:t>
            </a:r>
          </a:p>
          <a:p>
            <a:endParaRPr lang="pt-BR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817775"/>
            <a:ext cx="5040561" cy="1541402"/>
            <a:chOff x="4367970" y="3170161"/>
            <a:chExt cx="4523732" cy="1446495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86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VISUM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MACROSSIMULAÇÃO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CRIAÇÃO DE VIAS E PONTOS DE CONTAGEM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26468" y="3170161"/>
              <a:ext cx="3311008" cy="4332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Construção da Rede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10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Dados da CET</a:t>
              </a:r>
            </a:p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Mapas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6813693" y="3421464"/>
            <a:ext cx="226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Simulação da malha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3" y="2650676"/>
            <a:ext cx="2393035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1680" y="408391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MALHA COM PONTOS DE CONTAGEM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25">
            <a:extLst>
              <a:ext uri="{FF2B5EF4-FFF2-40B4-BE49-F238E27FC236}">
                <a16:creationId xmlns="" xmlns:a16="http://schemas.microsoft.com/office/drawing/2014/main" id="{1D020CD7-1780-47F9-A0F5-88A3B8FADB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27" y="1059582"/>
            <a:ext cx="4630797" cy="29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817773"/>
            <a:ext cx="5040561" cy="1264402"/>
            <a:chOff x="4367970" y="3170161"/>
            <a:chExt cx="4523732" cy="1186551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60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VISUM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DIVISÃO DAS VIAGENS EM ZONAS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26468" y="3170161"/>
              <a:ext cx="3311008" cy="4332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Análise de demanda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11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2258980" cy="1601660"/>
            <a:chOff x="-89003" y="2664425"/>
            <a:chExt cx="225898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225898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Construída</a:t>
              </a:r>
            </a:p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Matriz Origem/Destino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7172351" y="2499742"/>
            <a:ext cx="19716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Análise do carregamento das vias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1680" y="429994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REPRESENTAÇÃO VISUAL DAS ZONAS E DAS VIAGENS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24D5A04E-3F11-4453-A3E0-DF4F7ABE8A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872"/>
            <a:ext cx="4824536" cy="31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1680" y="408391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REPRESENTAÇÃO VISUAL DO CARREGAMENTO DAS VIAS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7">
            <a:extLst>
              <a:ext uri="{FF2B5EF4-FFF2-40B4-BE49-F238E27FC236}">
                <a16:creationId xmlns="" xmlns:a16="http://schemas.microsoft.com/office/drawing/2014/main" id="{53F3C8BA-3A56-4EC1-A53A-EB97CACB79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31590"/>
            <a:ext cx="4189730" cy="3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9"/>
          <p:cNvGrpSpPr/>
          <p:nvPr/>
        </p:nvGrpSpPr>
        <p:grpSpPr>
          <a:xfrm>
            <a:off x="2411760" y="2545790"/>
            <a:ext cx="5040561" cy="1536387"/>
            <a:chOff x="4367970" y="2914923"/>
            <a:chExt cx="4523732" cy="1441789"/>
          </a:xfrm>
        </p:grpSpPr>
        <p:sp>
          <p:nvSpPr>
            <p:cNvPr id="3" name="CaixaDeTexto 2"/>
            <p:cNvSpPr txBox="1"/>
            <p:nvPr/>
          </p:nvSpPr>
          <p:spPr>
            <a:xfrm>
              <a:off x="4367970" y="3750177"/>
              <a:ext cx="4523732" cy="60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VISUM</a:t>
              </a:r>
            </a:p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DIFERENTES CENÁRIOS 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630194" y="2914923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Gerenciamento de cenários</a:t>
              </a:r>
            </a:p>
          </p:txBody>
        </p:sp>
      </p:grpSp>
      <p:sp>
        <p:nvSpPr>
          <p:cNvPr id="5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12</a:t>
            </a:r>
          </a:p>
        </p:txBody>
      </p:sp>
      <p:grpSp>
        <p:nvGrpSpPr>
          <p:cNvPr id="6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7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8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Rede Construída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7236296" y="2499742"/>
            <a:ext cx="19077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Avaliação de estratégias de ITS</a:t>
            </a:r>
          </a:p>
          <a:p>
            <a:endParaRPr lang="en-US" dirty="0"/>
          </a:p>
        </p:txBody>
      </p:sp>
      <p:sp>
        <p:nvSpPr>
          <p:cNvPr id="10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1" name="Conector Angulado 19"/>
          <p:cNvCxnSpPr/>
          <p:nvPr/>
        </p:nvCxnSpPr>
        <p:spPr>
          <a:xfrm rot="5400000">
            <a:off x="2339752" y="3147814"/>
            <a:ext cx="576064" cy="14401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1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02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7070" y="2859782"/>
            <a:ext cx="1923586" cy="1466756"/>
            <a:chOff x="-32829" y="2664425"/>
            <a:chExt cx="1923586" cy="1466756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32829" y="3477661"/>
              <a:ext cx="1923586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 algn="ctr"/>
              <a:r>
                <a:rPr lang="pt-BR" sz="18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Dados de geolocalização no corredor Rebouças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2339752" y="2817779"/>
            <a:ext cx="5328592" cy="1778572"/>
            <a:chOff x="4303345" y="3170161"/>
            <a:chExt cx="4782230" cy="1669060"/>
          </a:xfrm>
        </p:grpSpPr>
        <p:sp>
          <p:nvSpPr>
            <p:cNvPr id="9" name="CaixaDeTexto 8"/>
            <p:cNvSpPr txBox="1"/>
            <p:nvPr/>
          </p:nvSpPr>
          <p:spPr>
            <a:xfrm>
              <a:off x="4626468" y="3170161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SIG Dinâmico e Mapas Virtuais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303345" y="3972743"/>
              <a:ext cx="4782230" cy="86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QGIS (Quantum GIS)</a:t>
              </a:r>
              <a:endParaRPr lang="en-US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MAPAS DE CALOR DA QUANTIDADE DE ÔNIBUS EM UM INTERVALO DE TEMPO</a:t>
              </a:r>
              <a:endPara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236296" y="2499742"/>
            <a:ext cx="19077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	</a:t>
            </a:r>
            <a:r>
              <a:rPr lang="pt-BR" sz="18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Análise das necessidades de ITS</a:t>
            </a:r>
          </a:p>
          <a:p>
            <a:endParaRPr lang="en-US" dirty="0"/>
          </a:p>
        </p:txBody>
      </p:sp>
      <p:sp>
        <p:nvSpPr>
          <p:cNvPr id="12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483768" y="336383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29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1680" y="408391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CRIAÇÃO DE CENÁRIOS POSSÍVEIS E </a:t>
            </a:r>
            <a:r>
              <a:rPr lang="pt-BR" sz="1800" b="1">
                <a:solidFill>
                  <a:schemeClr val="bg2"/>
                </a:solidFill>
                <a:latin typeface="Franklin Gothic Book" panose="020B0503020102020204" pitchFamily="34" charset="0"/>
              </a:rPr>
              <a:t>COMPARAÇÃO QUANTO À SUA EFICIÊNCIA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040635C-B6DC-4E15-8777-D5609745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689" y="1084508"/>
            <a:ext cx="5742732" cy="299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7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Aplicação do </a:t>
            </a:r>
            <a:r>
              <a:rPr lang="pt-BR" altLang="en-US" sz="24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conteúdo+prática</a:t>
            </a: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Autonomia dos alunos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1ª fase: Contextualização e proposta de soluções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2ªfase: Aplicação e avaliação de 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 smtClean="0">
                <a:latin typeface="Franklin Gothic Book" panose="020B0503020102020204" pitchFamily="34" charset="0"/>
              </a:rPr>
              <a:t>Projeto Temático</a:t>
            </a:r>
          </a:p>
        </p:txBody>
      </p:sp>
    </p:spTree>
    <p:extLst>
      <p:ext uri="{BB962C8B-B14F-4D97-AF65-F5344CB8AC3E}">
        <p14:creationId xmlns:p14="http://schemas.microsoft.com/office/powerpoint/2010/main" val="32677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Reconhecimento dos alunos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Trabalho </a:t>
            </a:r>
            <a:r>
              <a:rPr lang="pt-BR" altLang="en-US" sz="24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extra-classe</a:t>
            </a: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Projeto temático bem-sucedido pelos grupos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Apoio no Trabalho de Formatura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altLang="en-US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 smtClean="0">
                <a:latin typeface="Franklin Gothic Book" panose="020B0503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0952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7550FCEF-7D98-4523-8E70-FDC3B3BB3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0477" r="20863" b="24735"/>
          <a:stretch/>
        </p:blipFill>
        <p:spPr bwMode="auto">
          <a:xfrm>
            <a:off x="2195736" y="1102787"/>
            <a:ext cx="5328592" cy="373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347B24F3-C838-4764-A036-41D365481000}"/>
              </a:ext>
            </a:extLst>
          </p:cNvPr>
          <p:cNvSpPr txBox="1"/>
          <p:nvPr/>
        </p:nvSpPr>
        <p:spPr>
          <a:xfrm>
            <a:off x="107504" y="249765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DADOS ORIGINAIS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9582"/>
            <a:ext cx="698477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0"/>
          <p:cNvSpPr txBox="1">
            <a:spLocks/>
          </p:cNvSpPr>
          <p:nvPr/>
        </p:nvSpPr>
        <p:spPr bwMode="auto">
          <a:xfrm>
            <a:off x="695344" y="843558"/>
            <a:ext cx="7981111" cy="11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4000" kern="0" dirty="0">
                <a:latin typeface="Franklin Gothic Book" panose="020B0503020102020204" pitchFamily="34" charset="0"/>
              </a:rPr>
              <a:t>Laboratório 03</a:t>
            </a:r>
          </a:p>
        </p:txBody>
      </p:sp>
      <p:grpSp>
        <p:nvGrpSpPr>
          <p:cNvPr id="5" name="Agrupar 16"/>
          <p:cNvGrpSpPr/>
          <p:nvPr/>
        </p:nvGrpSpPr>
        <p:grpSpPr>
          <a:xfrm>
            <a:off x="-63244" y="2859782"/>
            <a:ext cx="1979760" cy="1601660"/>
            <a:chOff x="-89003" y="2664425"/>
            <a:chExt cx="1979760" cy="1601660"/>
          </a:xfrm>
        </p:grpSpPr>
        <p:sp>
          <p:nvSpPr>
            <p:cNvPr id="6" name="Seta para a direita 13"/>
            <p:cNvSpPr/>
            <p:nvPr/>
          </p:nvSpPr>
          <p:spPr>
            <a:xfrm>
              <a:off x="-32829" y="2664425"/>
              <a:ext cx="1923586" cy="802099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7" name="Título 1"/>
            <p:cNvSpPr txBox="1">
              <a:spLocks/>
            </p:cNvSpPr>
            <p:nvPr/>
          </p:nvSpPr>
          <p:spPr>
            <a:xfrm>
              <a:off x="-89003" y="3612565"/>
              <a:ext cx="1979760" cy="6535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>
                  <a:solidFill>
                    <a:schemeClr val="bg2"/>
                  </a:solidFill>
                  <a:latin typeface="Franklin Gothic Demi Cond" panose="020B0706030402020204" pitchFamily="34" charset="0"/>
                </a:rPr>
                <a:t>Cenário</a:t>
              </a:r>
            </a:p>
          </p:txBody>
        </p:sp>
      </p:grpSp>
      <p:grpSp>
        <p:nvGrpSpPr>
          <p:cNvPr id="8" name="Agrupar 9"/>
          <p:cNvGrpSpPr/>
          <p:nvPr/>
        </p:nvGrpSpPr>
        <p:grpSpPr>
          <a:xfrm>
            <a:off x="1916515" y="2817773"/>
            <a:ext cx="5967853" cy="1743925"/>
            <a:chOff x="3923505" y="3170161"/>
            <a:chExt cx="5355945" cy="1636549"/>
          </a:xfrm>
        </p:grpSpPr>
        <p:sp>
          <p:nvSpPr>
            <p:cNvPr id="9" name="CaixaDeTexto 8"/>
            <p:cNvSpPr txBox="1"/>
            <p:nvPr/>
          </p:nvSpPr>
          <p:spPr>
            <a:xfrm>
              <a:off x="4626468" y="3170161"/>
              <a:ext cx="3311008" cy="779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Construção de uma rede de simulação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923505" y="3940231"/>
              <a:ext cx="5355945" cy="866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VISSIM</a:t>
              </a:r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 – SOFTWARE PROPRIETÁRIO DA EMPRESA PTV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CRIAÇÃO E CONFIGURAÇÃO DA MALHA DE SIMULAÇÃO</a:t>
              </a:r>
            </a:p>
            <a:p>
              <a:r>
                <a:rPr lang="en-US" sz="1800" b="1" dirty="0">
                  <a:solidFill>
                    <a:schemeClr val="bg2"/>
                  </a:solidFill>
                  <a:latin typeface="Franklin Gothic Book" panose="020B0503020102020204" pitchFamily="34" charset="0"/>
                </a:rPr>
                <a:t>ANÁLISE DO DESEMPENHO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7596336" y="2860721"/>
            <a:ext cx="1547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00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Simulação do </a:t>
            </a:r>
            <a:r>
              <a:rPr lang="pt-BR" sz="2000" dirty="0" smtClean="0">
                <a:solidFill>
                  <a:schemeClr val="bg2"/>
                </a:solidFill>
                <a:latin typeface="Franklin Gothic Demi Cond" panose="020B0706030402020204" pitchFamily="34" charset="0"/>
              </a:rPr>
              <a:t>cenário  base </a:t>
            </a:r>
            <a:endParaRPr lang="pt-BR" sz="2000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Seta para a direita 13"/>
          <p:cNvSpPr/>
          <p:nvPr/>
        </p:nvSpPr>
        <p:spPr>
          <a:xfrm>
            <a:off x="6571453" y="2650676"/>
            <a:ext cx="1024883" cy="802099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Conector Angulado 19"/>
          <p:cNvCxnSpPr/>
          <p:nvPr/>
        </p:nvCxnSpPr>
        <p:spPr>
          <a:xfrm rot="5400000">
            <a:off x="2483768" y="3363838"/>
            <a:ext cx="360040" cy="72008"/>
          </a:xfrm>
          <a:prstGeom prst="bentConnector3">
            <a:avLst>
              <a:gd name="adj1" fmla="val 7671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1707153-D25E-49AA-AB0A-564F3481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9582"/>
            <a:ext cx="7277242" cy="3292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7C79EBE-C30A-4071-91FB-B01732397DE3}"/>
              </a:ext>
            </a:extLst>
          </p:cNvPr>
          <p:cNvSpPr txBox="1"/>
          <p:nvPr/>
        </p:nvSpPr>
        <p:spPr>
          <a:xfrm>
            <a:off x="3203848" y="44119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2"/>
                </a:solidFill>
                <a:latin typeface="Franklin Gothic Book" panose="020B0503020102020204" pitchFamily="34" charset="0"/>
              </a:rPr>
              <a:t>Mapa da via a ser simulada</a:t>
            </a:r>
            <a:endParaRPr lang="en-US" sz="1800" b="1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35156" r="44937" b="19563"/>
          <a:stretch>
            <a:fillRect/>
          </a:stretch>
        </p:blipFill>
        <p:spPr bwMode="auto">
          <a:xfrm>
            <a:off x="1619672" y="1066428"/>
            <a:ext cx="5948790" cy="408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5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23379" r="-1186" b="22987"/>
          <a:stretch/>
        </p:blipFill>
        <p:spPr>
          <a:xfrm>
            <a:off x="0" y="1347614"/>
            <a:ext cx="925252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</TotalTime>
  <Words>528</Words>
  <Application>Microsoft Office PowerPoint</Application>
  <PresentationFormat>Apresentação na tela (16:9)</PresentationFormat>
  <Paragraphs>127</Paragraphs>
  <Slides>32</Slides>
  <Notes>5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Arial</vt:lpstr>
      <vt:lpstr>Franklin Gothic Book</vt:lpstr>
      <vt:lpstr>Franklin Gothic Demi Cond</vt:lpstr>
      <vt:lpstr>Tahoma</vt:lpstr>
      <vt:lpstr>Wingdings</vt:lpstr>
      <vt:lpstr>simple-light</vt:lpstr>
      <vt:lpstr>Laboratório Didático no Ensino de Engenharia com Sistemas Inteligentes de Transportes (ITS)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Daniel Konno</dc:creator>
  <cp:lastModifiedBy>User</cp:lastModifiedBy>
  <cp:revision>46</cp:revision>
  <dcterms:created xsi:type="dcterms:W3CDTF">2016-06-14T21:02:56Z</dcterms:created>
  <dcterms:modified xsi:type="dcterms:W3CDTF">2017-09-12T15:57:59Z</dcterms:modified>
</cp:coreProperties>
</file>