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8" r:id="rId3"/>
    <p:sldId id="349" r:id="rId4"/>
    <p:sldId id="299" r:id="rId5"/>
    <p:sldId id="301" r:id="rId6"/>
    <p:sldId id="318" r:id="rId7"/>
    <p:sldId id="320" r:id="rId8"/>
    <p:sldId id="258" r:id="rId9"/>
    <p:sldId id="321" r:id="rId10"/>
    <p:sldId id="319" r:id="rId11"/>
    <p:sldId id="323" r:id="rId12"/>
    <p:sldId id="259" r:id="rId13"/>
    <p:sldId id="350" r:id="rId14"/>
    <p:sldId id="308" r:id="rId15"/>
    <p:sldId id="273" r:id="rId16"/>
    <p:sldId id="351" r:id="rId17"/>
    <p:sldId id="274" r:id="rId18"/>
    <p:sldId id="304" r:id="rId19"/>
    <p:sldId id="326" r:id="rId20"/>
    <p:sldId id="327" r:id="rId21"/>
    <p:sldId id="306" r:id="rId22"/>
    <p:sldId id="302" r:id="rId23"/>
    <p:sldId id="322" r:id="rId24"/>
    <p:sldId id="262" r:id="rId25"/>
    <p:sldId id="328" r:id="rId26"/>
    <p:sldId id="265" r:id="rId27"/>
    <p:sldId id="329" r:id="rId28"/>
    <p:sldId id="352" r:id="rId29"/>
    <p:sldId id="266" r:id="rId30"/>
    <p:sldId id="324" r:id="rId31"/>
    <p:sldId id="354" r:id="rId32"/>
    <p:sldId id="353" r:id="rId33"/>
    <p:sldId id="355" r:id="rId34"/>
    <p:sldId id="307" r:id="rId35"/>
    <p:sldId id="337" r:id="rId36"/>
    <p:sldId id="289" r:id="rId37"/>
    <p:sldId id="290" r:id="rId38"/>
    <p:sldId id="291" r:id="rId39"/>
    <p:sldId id="292" r:id="rId40"/>
    <p:sldId id="293" r:id="rId41"/>
    <p:sldId id="339" r:id="rId42"/>
    <p:sldId id="340" r:id="rId43"/>
    <p:sldId id="342" r:id="rId44"/>
    <p:sldId id="341" r:id="rId45"/>
    <p:sldId id="294" r:id="rId46"/>
    <p:sldId id="295" r:id="rId47"/>
    <p:sldId id="296" r:id="rId48"/>
    <p:sldId id="297" r:id="rId49"/>
    <p:sldId id="338" r:id="rId50"/>
    <p:sldId id="331" r:id="rId51"/>
    <p:sldId id="343" r:id="rId5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8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2842B-6E20-6B4D-9929-3DC313B09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CB78C7-6692-0140-A0B4-C586C92A9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86E6D4-6CBD-C84F-B559-9A06EB12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C17606-DE18-AD4E-9668-6075425E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52A6EE-3BF0-0048-89B7-AFB7845F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23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86196-6AEB-6C44-841F-9416CF363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A58C5BA-1AF9-6048-B430-191C72867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66E892-D2C6-F343-B788-CAA08420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047AFF-8742-3D4F-95BB-4FF0FDD7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2A0780-1D59-4741-AA44-B516DF40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79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2652053-BFE2-7446-B91D-BB1FFA5F4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4B7BF74-F262-7341-8A5E-77A46205F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5195F7-E1EA-C548-B587-F0FCD194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D4CA1D-1B8F-9347-8F5C-2A7091F06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51519A-0B67-F748-9A05-1C974643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49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A7C4B-0534-774C-8AD7-AAE62D903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9EF388-FD63-3241-BC03-4D4A2D657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0CA337-E948-F341-8A65-69D4C60E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CADCC3-B385-8144-A5F9-E66231D92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170D2F-67CF-2F49-8837-40A01DEA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90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445AE-98A3-9F40-AD06-4217F567B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21A7535-A96C-3D4B-BEC6-14BE52137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47AAB6-034C-4D43-B857-B86F26C9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5E0D6C-2B29-2F4F-B7C9-9655708D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7EBF9D-17AF-0749-9B75-42B65A98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80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EC8FA-606C-0147-91E6-177FF126C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FFA913-82F5-324F-8806-3735F1425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4004F5E-37F0-2948-87D2-33B0FD07A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DAA4730-489B-584F-A422-BB74970C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10841D-CB71-FC43-8466-2AD93F54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1F9C5B9-D328-2243-94DE-885153E7A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85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358CC-E8BA-D341-A84E-93EA5359D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50E15B-D701-2F44-9641-7A174C517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FECDF64-58FA-B14E-BAB1-0DA40FD48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05EF3FF-A3F5-CC4E-8AFD-13B46D48E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13CC42B-6E84-134F-B382-80DC467D5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5FBF20-33D1-B840-B375-560CE63C7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0C86331-8F05-D943-BAFF-E08D426E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EC82287-3914-EF42-92B2-22DF5651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57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2AA96-C763-4B43-A0D8-3BF2C8B7F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8394773-1223-6946-984D-20CEC746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AF39B86-1C12-2E44-BE52-9DC5F4DEC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6A65090-63AE-024C-A539-ACC35CBAD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51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0106AEC-444B-9F47-8A03-324C7B2E6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DA19EC5-9E09-1D41-B489-24575A14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BD57FDF-E4FD-2748-B8D8-92F60B75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00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37C27-84D0-5F41-BED5-C049BCE45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32D724-7E07-114F-9A71-B71789BAC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7D4EE5-1D21-4648-9EC4-A3B80E842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1534D3-96A9-6048-A454-265A28A6E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2D6229-9134-5540-A6DF-B29A7DFF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EFF788-C89A-5B41-9329-80953B578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03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30D22-D708-A445-BBEC-67F790E95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EB0B10-5074-8A46-9B5D-FED8A93AE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352F622-8299-B947-B266-A4153EECC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6459C5-E9A8-E946-9D21-4961A15E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BE6F92-9566-6D4E-BBC8-2EB76769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D9921B-7DCE-E948-8C1F-82980EE2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87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1FA32BA-8F06-D246-B774-7376161DC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6447C5-3A42-474D-8878-BAA1E2FF0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DEAF3F-2E22-D943-A9D8-73AB76E0A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ECC1E-412E-5442-9424-4F33B977CE6C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A63FB7-F7BA-8541-AF6E-9A50112F2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55C8BD-2326-8149-A2A4-FF862DBE79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D53E1-41D8-0A47-A5FE-47E2800F8B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14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gzNzASxuo4" TargetMode="External"/><Relationship Id="rId2" Type="http://schemas.openxmlformats.org/officeDocument/2006/relationships/hyperlink" Target="https://youtu.be/pNQKQUwtrk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B5FB5-2E7C-9E41-B822-A1D6150B3E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effectLst/>
                <a:latin typeface="Helvetica Neue" panose="02000503000000020004" pitchFamily="2" charset="0"/>
              </a:rPr>
              <a:t>PSICANÁLISE &amp; DESENVOLVIMENTO 5</a:t>
            </a:r>
            <a:br>
              <a:rPr lang="pt-BR" sz="2800" dirty="0">
                <a:effectLst/>
                <a:latin typeface="Helvetica Neue" panose="02000503000000020004" pitchFamily="2" charset="0"/>
              </a:rPr>
            </a:br>
            <a:br>
              <a:rPr lang="pt-BR" sz="2800" dirty="0">
                <a:effectLst/>
                <a:latin typeface="Helvetica Neue" panose="02000503000000020004" pitchFamily="2" charset="0"/>
              </a:rPr>
            </a:br>
            <a:r>
              <a:rPr lang="pt-BR" sz="2800" dirty="0">
                <a:effectLst/>
                <a:latin typeface="Helvetica Neue" panose="02000503000000020004" pitchFamily="2" charset="0"/>
              </a:rPr>
              <a:t>O mundo das mães e o desenvolvimento dos bebês</a:t>
            </a:r>
            <a:br>
              <a:rPr lang="pt-BR" sz="2800" dirty="0">
                <a:effectLst/>
                <a:latin typeface="Helvetica Neue" panose="02000503000000020004" pitchFamily="2" charset="0"/>
              </a:rPr>
            </a:br>
            <a:br>
              <a:rPr lang="pt-BR" sz="2800" dirty="0">
                <a:effectLst/>
                <a:latin typeface="Helvetica Neue" panose="02000503000000020004" pitchFamily="2" charset="0"/>
              </a:rPr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9A6C5A-D9A4-CA46-BF39-6E0929262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Aula sobre o livro</a:t>
            </a:r>
          </a:p>
          <a:p>
            <a:pPr>
              <a:lnSpc>
                <a:spcPct val="160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Stern, D. (2002 [1977]). </a:t>
            </a:r>
            <a:r>
              <a:rPr lang="pt-BR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t-BR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pt-BR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pt-BR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pt-BR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pt-BR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New </a:t>
            </a:r>
            <a:r>
              <a:rPr lang="pt-BR" sz="24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pt-BR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Cambridge: Harvard </a:t>
            </a:r>
            <a:r>
              <a:rPr lang="pt-BR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pt-BR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Press.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641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DAA0A-DCF5-2D42-AB92-CDB05A6BB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t-BR" sz="27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Conceito orientador: o que observar?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10C4A9-F48B-5743-B80B-84324C976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Terceiro, um conceito orientador era essencial para uma visão significativa /da interação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mãe-bebe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̂, tanto do ponto de vista clínico quanto do senso comum. A “</a:t>
            </a:r>
            <a:r>
              <a:rPr lang="pt-BR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regulação</a:t>
            </a:r>
            <a:r>
              <a:rPr lang="pt-BR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mútua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[“</a:t>
            </a:r>
            <a:r>
              <a:rPr lang="pt-BR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Mutual </a:t>
            </a:r>
            <a:r>
              <a:rPr lang="pt-BR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”] foi esse conceito orientador. 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Isto capturou a noção de que os comportamentos da mãe e do bebê poderiam ser explicados em grande parte como tentativas mútuas de regular o estado momentâneo do bebê – que pode ser fome, excitação, alegria, excitação, e assim por diante, dependendo da hora do dia e do contexto específico.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94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3BFA6-478F-8E4C-B27B-7771AB2D4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mundo não-verbal... Dançarinos e coreógrafos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DF9DA8-FF5F-2245-A577-B7E1F4623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Inesperadamente, as pessoas que inicialmente se interessaram mais por esse tipo de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observação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antes mesmo de alguns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psicólogos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foram os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coreógrafos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dançarinos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Esses artistas eram fascinados por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técnicas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observação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como </a:t>
            </a:r>
            <a:r>
              <a:rPr lang="pt-BR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 frame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ver a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ação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ao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contrário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acelerada, desacelerada, todas as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técnicas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coreográficas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foram exploradas. De certa forma, meus primeiros colaboradores foram esses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dançarinos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coreógrafos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vez por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mês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eles vinham para Columbia 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assistíamos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à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dança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interativa das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bebês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Depois eu ia ao centro da cidade e observava essas mesmas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técnicas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visualização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usadas em seus trabalhos em andamento. </a:t>
            </a:r>
          </a:p>
          <a:p>
            <a:pPr algn="just">
              <a:lnSpc>
                <a:spcPct val="17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interação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mãe-bebe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 que eu observava parecia uma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dança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elaborada, coreografada pela natureza. (Na verdade, o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título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provisório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deste livro era “A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dança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nós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”.) 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9574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9265B-615D-CD49-AEF6-A033CAAE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 observação precisa de uma teoria prévia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A1984E-AFD0-8B40-9DB1-E78AFF33C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posição de Karl Popper: toda observação é feita tendo em conta teorias e concepções prévias ...</a:t>
            </a: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fatos não vêm fixados-ligados aos sentidos dados aos fatos (sua interpretação) e, um mesmo fato, numa ou noutra perspectiva teórica (ou paradigma) pode ter sentidos muito diferentes, mais ainda, paradoxalmente, pode referir-se a realidades diferentes: </a:t>
            </a:r>
          </a:p>
          <a:p>
            <a:pPr marL="800100" lvl="1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exemplo, “um bule d’água fervendo a 100º C”, pode ser visto do ponto de vista da física, da química, dos costumes, da medicina em sua atividade de assepsia, dos costumes familiares, dos perigos para a infância etc. </a:t>
            </a:r>
          </a:p>
        </p:txBody>
      </p:sp>
    </p:spTree>
    <p:extLst>
      <p:ext uri="{BB962C8B-B14F-4D97-AF65-F5344CB8AC3E}">
        <p14:creationId xmlns:p14="http://schemas.microsoft.com/office/powerpoint/2010/main" val="2586440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9265B-615D-CD49-AEF6-A033CAAE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fenômenos, como as palavras, </a:t>
            </a:r>
            <a:b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equívocos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A1984E-AFD0-8B40-9DB1-E78AFF33C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Aqui, num dos fenômenos da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perinatalidade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 exemplo, “uma mãe dando de mamar, e as adaptações mútuas”, terão sentidos diferentes se lidos </a:t>
            </a:r>
          </a:p>
          <a:p>
            <a:pPr marL="800100" lvl="1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ponto de vista da teoria do apego, </a:t>
            </a:r>
          </a:p>
          <a:p>
            <a:pPr marL="800100" lvl="1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teoria do desenvolvimento psicossexual freudiana, </a:t>
            </a:r>
          </a:p>
          <a:p>
            <a:pPr marL="800100" lvl="1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teoria da individuação-separação de Margareth Mahler, </a:t>
            </a:r>
          </a:p>
          <a:p>
            <a:pPr marL="800100" lvl="1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desenvolvimento do SER de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800100" lvl="1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estruturalismo lacaniano etc.</a:t>
            </a:r>
            <a:endParaRPr lang="pt-B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5698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428A08-17EE-3E42-A2E9-786D5C8D4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Quais teorias Daniel Stern tem em mente </a:t>
            </a:r>
            <a:b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analisar-observar as primeiras relações?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5E0A2B-CCFB-8946-A42F-D42242219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ponto de vista da psicanálise: </a:t>
            </a:r>
          </a:p>
          <a:p>
            <a:pPr lvl="1"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Freud, 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Spitz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(sorriso, angústia do 8º mês), Klein (relações de objeto), Erikson e Margareth Mahler (com um ou 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ouyro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aspecto de outros psicanalistas, por exemplo, a noção de objetos e fenômenos transicionais e a ação de brincar, em 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ponto de vista do desenvolvimento cognitivo: </a:t>
            </a:r>
          </a:p>
          <a:p>
            <a:pPr lvl="1"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Piaget e 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Vigotsky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ponto de vista do desenvolvimento etológico: </a:t>
            </a:r>
          </a:p>
          <a:p>
            <a:pPr lvl="1"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Teoria do Apego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8047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70DB77-12CD-1B42-8F9E-80419AF77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Problemas com as perspectivas desenvolvimentistas, por demais normativas,</a:t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466601-6641-1845-86A7-7D4FBF52B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época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que minha pesquisa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começou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psicologia do desenvolvimento era em grande parte um empreendimento normativo, mas as psicologias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clínicas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aplicadas à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infância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não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eram. </a:t>
            </a:r>
          </a:p>
        </p:txBody>
      </p:sp>
    </p:spTree>
    <p:extLst>
      <p:ext uri="{BB962C8B-B14F-4D97-AF65-F5344CB8AC3E}">
        <p14:creationId xmlns:p14="http://schemas.microsoft.com/office/powerpoint/2010/main" val="1521457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70DB77-12CD-1B42-8F9E-80419AF77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Problemas com as psicanalíticas, </a:t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construídas a partir do tratamento de patologias e sintomas patológicos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466601-6641-1845-86A7-7D4FBF52B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teorias dominantes, grandemente influenciadas por pensadores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psicanalíticos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Freud, Klein, Mahler e até mesmo Erikson — descreviam as fases do desenvolvimento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psicológico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termos de alguma forma posterior de psicopatologia.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Isto resultou em conceitos de desenvolvimento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clínico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“autismo normal”, “simbiose normal”, “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posição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depressiva ou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paranóica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e assim por diante – todos aplicados aos primeiros anos de vida.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132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BFE46E-81C9-EA41-9029-59895601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Stern tem uma outra perspectiva, nem normativa, nem patológica</a:t>
            </a:r>
            <a:br>
              <a:rPr lang="pt-B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BEBÊ NORMAL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A05778-105D-C441-B154-B5F78ECAA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Contudo, dentro do novo quadro e escala temporal apresentados neste livro, estas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noções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patomórficas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retrospectivas pareciam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não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apenas infundadas empiricamente, mas equivocadas.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Meus colegas e eu simplesmente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não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víamos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essas coisas quando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olhávamos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o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nível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microlocal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exemplo, uma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criança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pequena na fase “normal” proposta do narcisismo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primário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deveria, de acordo com essa teoria, ser largamente desinteressada e desatenta ao mundo externo e minimamente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atraída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relacionada com outros seres humanos.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acontece exatamente o oposto quando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voce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 observa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bebês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reais. Eles buscam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estimulação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externa. Eles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têm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preferências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claras por determinados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estímulos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Eles atendem com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atenção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Isto é especialmente verdadeiro quando a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estimulação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externa é humana. Eles envolvem seus cuidadores com ferocidade e avidez. 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9796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7DE36-C362-1440-B8DB-03FAD03DF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Mas, o quê deve ser observado?</a:t>
            </a: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como pode ou deve ser observado?</a:t>
            </a:r>
            <a:endParaRPr lang="pt-BR" sz="36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82AE78-42BE-E047-BF80-21EC6A745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orientação geral, um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conceito orientador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“regulação mútua”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Microfilmagem como dispositivo técnico para a observação da “regulação mútua”, mãe-bebê, em suas interações não-verbais</a:t>
            </a:r>
          </a:p>
          <a:p>
            <a:pPr lvl="1" algn="just">
              <a:lnSpc>
                <a:spcPct val="150000"/>
              </a:lnSpc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Essa nova abordagem [de observação] me ensinou que as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ações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importantes ocorriam em segundos 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frações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segundo. </a:t>
            </a:r>
          </a:p>
          <a:p>
            <a:pPr lvl="1" algn="just">
              <a:lnSpc>
                <a:spcPct val="150000"/>
              </a:lnSpc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bebés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interagissem a este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nível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microlocal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então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seriam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necessárias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microtécnicas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análise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lnSpc>
                <a:spcPct val="150000"/>
              </a:lnSpc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Nesta escala tornou-se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necessário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reconceber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unidades de discurso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248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7DE36-C362-1440-B8DB-03FAD03DF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unidades de discurso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82AE78-42BE-E047-BF80-21EC6A745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psiquiatra, fui ensinado a identificar “unidades” comportamentais (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clínicas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lvl="1"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tais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intrusividade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“sensibilidade” e “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rejeição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estas eram demasiado grandes, demasiado globais, demasiado vagos para o que os meus colegas e eu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estávamos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fazer agora.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novas unidades comportamentais tornaram-se </a:t>
            </a:r>
          </a:p>
          <a:p>
            <a:pPr lvl="1" algn="just">
              <a:lnSpc>
                <a:spcPct val="150000"/>
              </a:lnSpc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aversões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ao olhar, giros de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cabeça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velocidade de abordagem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física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 algn="just">
              <a:lnSpc>
                <a:spcPct val="150000"/>
              </a:lnSpc>
            </a:pP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duração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uma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expressão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facial, pequenas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mudanças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excitação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assim por diante. </a:t>
            </a:r>
          </a:p>
        </p:txBody>
      </p:sp>
    </p:spTree>
    <p:extLst>
      <p:ext uri="{BB962C8B-B14F-4D97-AF65-F5344CB8AC3E}">
        <p14:creationId xmlns:p14="http://schemas.microsoft.com/office/powerpoint/2010/main" val="342741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26ACA-AFE7-2744-9B5B-7815C78A5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primeiras relações </a:t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ponto de vista da observação de um contexto não-verbal: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7BD073-79DB-294B-9F87-2F5545C3E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Nesta aula pretendo mostrar como Daniel Stern pôde explicitar e descrever a complexa rede de relações de determinações mútuas que ocorrem nestas relações, comungando evidências empíricas e descritivas, objetivas e subjetivas, dedicando-se à análise destas relações no seu contexto e dinâmicas normais do desenvolvimento emocional. </a:t>
            </a:r>
          </a:p>
        </p:txBody>
      </p:sp>
    </p:spTree>
    <p:extLst>
      <p:ext uri="{BB962C8B-B14F-4D97-AF65-F5344CB8AC3E}">
        <p14:creationId xmlns:p14="http://schemas.microsoft.com/office/powerpoint/2010/main" val="3570393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7DE36-C362-1440-B8DB-03FAD03DF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Tínhamos, então, o que observar nas gravações da interação natural entre as duplas mães-bebês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82AE78-42BE-E047-BF80-21EC6A745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Agora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poderíamos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desvendar a “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intrusividade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e ver que pequenos comportamentos a compunham;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nós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poderiamos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até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subcategorizar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tipos de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intrusão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importante quanto, o novo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nível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comportamental menor permitiu, até mesmo nos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forçou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ver eventos (como “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intrusão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”) do ponto de vista do bebê: </a:t>
            </a:r>
          </a:p>
          <a:p>
            <a:pPr lvl="1"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bebê poderia perceber giros de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cabeça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 algn="just">
              <a:lnSpc>
                <a:spcPct val="150000"/>
              </a:lnSpc>
            </a:pP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mudanças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excitação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expressões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faciais no comportamento da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nós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podíamos, então [apreender algo que teria o mesmo significado que tem o conceito de “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intrusividade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aplicado ao adulto]  como um constructo tal como “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intrusividade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poderia ter significado.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76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15E2D-B2D0-1943-93AC-6F147E661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 e 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1BB759-DEFD-8949-B690-73E1865FE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Essa perspectiva,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combinação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etologia e psicologia humanas com </a:t>
            </a:r>
            <a:r>
              <a:rPr lang="pt-BR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técnicas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microanalíticas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desencadeou uma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série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projetos de pesquisas para acompanhar muitas das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características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identificadas pela primeira vez neste livro. 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exemplo, mais estudos foram iniciados sobre os padrões de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vocalização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bebê. Descobrimos que as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usam frases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melódicas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sistematicamente diferentes para mensagens diferentes - perguntas, ordens, “Preste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atenção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“Ah, tudo bem”. Para o bebê, a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música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vem antes da letra. 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8400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62695-CB4D-8547-90EF-4915C713F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Surgiu um novo horizonte para a pesquisa 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1D886C-4BD1-5B4A-A749-B6D88ADB6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você̂ tem a maravilhosa oportunidade de estar entre os primeiros a ver um novo mundo, muitas de suas características surpreendentes são suficientemente impressionantes para forçá-lo a reavaliar seus preconceitos.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Você̂ rapidamente compreende uma nova perspectiva e novas realidades, como o fato de que comportamentos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não-verbais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como aqueles observados na etologia animal – uma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cabeça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empurrada para frente, ou inclinada para cima, ou virada rapidamente para a lateral e para baixo – precisam ser os pontos de partida para observar o comportamento social humano.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5457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FD7B-259B-0C48-B841-61E6C938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ponto de patuda seminal... gerou muitos frutos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D4A627-2907-3448-BAC5-E7871EE1C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 perspectiva original e as ideias que ela contém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impulsionou as ideias de muitos outros pesquisadores ao longo dos anos, incluindo (embora esta não seja uma lista exaustiva) Roger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Bakeman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Beatrice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Beebe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T. Berry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Brazelton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Judy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Dunn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Alan Fogel, Catherine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Garvey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Michael Lewis,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Colwyn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Trevarthen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Edward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Tronick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Peter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Vietze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98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D6323-CA05-F241-9E4D-B83ADD02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Detalhamento sobre o que observar, </a:t>
            </a:r>
            <a:b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entender, o que explicar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BCF911-F20C-AB4B-9E90-FC9B013E1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Outros projetos foram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lançados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explorar o agrupamento de clusters 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seqüências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comportamentais.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Afinal, para um observador totalmente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ingênuo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comportamento dos outros parece fluir em um fluxo, como um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língua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estrangeira desconhecida.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voce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 delimita (corta) estas unidades de comportamento?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voce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 as “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despedaça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? Dado que o comportamento é contínuo. </a:t>
            </a:r>
          </a:p>
        </p:txBody>
      </p:sp>
    </p:spTree>
    <p:extLst>
      <p:ext uri="{BB962C8B-B14F-4D97-AF65-F5344CB8AC3E}">
        <p14:creationId xmlns:p14="http://schemas.microsoft.com/office/powerpoint/2010/main" val="643801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D6323-CA05-F241-9E4D-B83ADD02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Detalhamento sobre o que observar, </a:t>
            </a:r>
            <a:b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entender, o que explicar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BCF911-F20C-AB4B-9E90-FC9B013E1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importância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tempo real e as habilidades de tempo do bebê discutidas em </a:t>
            </a:r>
            <a:r>
              <a:rPr lang="pt-BR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Primeiro Relacionamento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tornaram-se o assunto de estudos adicionais.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Esses estudos mostraram que os pais tendiam a agrupar suas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ações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falas em frases relativamente curtas que, na maioria das vezes, foram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construídas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torno de uma </a:t>
            </a:r>
            <a:r>
              <a:rPr lang="pt-BR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intensão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“Formatadas” desta maneira, fazia com que a tarefa de analisar ou fragmentar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muito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 fácil para o bebê, e fazia seus pais serem muito mais compreensíveis para os bebês.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pais estavam intuitivamente ajudando seus filhos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não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apenas a analisar o comportamento social, mas interpretá-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termos das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intensões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dos outros. </a:t>
            </a:r>
          </a:p>
          <a:p>
            <a:pPr algn="just">
              <a:lnSpc>
                <a:spcPct val="150000"/>
              </a:lnSpc>
            </a:pP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passo em </a:t>
            </a:r>
            <a:r>
              <a:rPr lang="pt-BR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direção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intersubjetividade estava em andamento. </a:t>
            </a:r>
            <a:endParaRPr lang="pt-BR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623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FF9E7-E50E-0247-B09C-7AD9FE51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Consequências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4D64FE-F54C-864F-9B75-486C6C552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Estas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mudanças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nível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escala exigiram reconsiderar os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princípios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básicos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unidades de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interação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pais-bebê.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época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que escrevi </a:t>
            </a:r>
            <a:r>
              <a:rPr lang="pt-BR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Primeiro Relacionamento, 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estava claro que comportamentos discretos, como a cara de surpresa da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poderiam ser as unidades funcionais de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interação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 que eles ocorreram em agrupamentos maiores, onde seus significados pareciam depender da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sequência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que estavam ou de outras </a:t>
            </a:r>
            <a:r>
              <a:rPr lang="pt-BR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características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contextuais. 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761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FF9E7-E50E-0247-B09C-7AD9FE51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4D64FE-F54C-864F-9B75-486C6C552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exemplo, um jogo de esconde-esconde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consiste em uma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única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aparição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cabeça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acompanhada por uma cara surpresa, mas em uma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série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repetições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variadas, nas quais o tempo e a cara surpresa exata diferem ligeiramente em cada momento, em cada reaparecimento. </a:t>
            </a:r>
          </a:p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sequência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desenvolve, num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padrão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característico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cada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díade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mãe-bebe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 (por exemplo, de forma explosiva ou sub-repticiamente), até um ponto final igualmente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característico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ponto final pode ser uma hilaridade sustentada e compartilhada. </a:t>
            </a:r>
          </a:p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bebê pode ficar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superestimulado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que interrompe a brincadeira. A brincadeira pode terminar abruptamente, antes que a alegria e 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excitação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bebê atinjam o pico.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2730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FF9E7-E50E-0247-B09C-7AD9FE51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é um comportamento normal?</a:t>
            </a:r>
            <a:b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é um episódio específico?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4D64FE-F54C-864F-9B75-486C6C552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Esses “pacotes de comportamento”, ou “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episódios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envolvimento”, ou “temas 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variações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chamaram nossa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atenção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porque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material a partir do qual o bebê aprende como é estar com sua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 que se pode esperar que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aconteça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O que geralmente acontece? O que é normal? </a:t>
            </a:r>
          </a:p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partir daí, foi apenas um pequeno passo sugerir que estes pacotes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interactivos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específicos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díade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experiências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sobre as quais 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criança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constrói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mundo representacional dos seus cuidadores.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5228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771B4-1889-8A4C-A914-24A92343E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mundo interno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0C301C-4284-BF4C-A824-10AEA8F35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foi o germe de uma ideia muito mais ampla: a de que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mundo interno dos “objetos”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isto é, das pessoas –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é composto de </a:t>
            </a:r>
            <a:r>
              <a:rPr lang="pt-B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sequências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repetidas de </a:t>
            </a:r>
            <a:r>
              <a:rPr lang="pt-B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experiência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interativa. </a:t>
            </a:r>
          </a:p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minha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opinião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mundo representacional interno tem uma base </a:t>
            </a:r>
            <a:r>
              <a:rPr lang="pt-B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sólida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realidade da </a:t>
            </a:r>
            <a:r>
              <a:rPr lang="pt-B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experiência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vivida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 é uma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visão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está em desacordo com 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crença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psicanalítica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tradicional de que grande parte do mundo dos objetos internos é baseada na fantasia. </a:t>
            </a:r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48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26ACA-AFE7-2744-9B5B-7815C78A5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origem de um novo modo de pesquisa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7BD073-79DB-294B-9F87-2F5545C3E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isto foram conjugadas diversas teorias, diversos entendimentos e observações advindos de campos diferentes dos estudos sobre o bebê e a infância, bem como propôs novos métodos para apreensão de dados (ou observação de dados) – a técnica da microfilmagem – e suas interpretações. </a:t>
            </a:r>
          </a:p>
        </p:txBody>
      </p:sp>
    </p:spTree>
    <p:extLst>
      <p:ext uri="{BB962C8B-B14F-4D97-AF65-F5344CB8AC3E}">
        <p14:creationId xmlns:p14="http://schemas.microsoft.com/office/powerpoint/2010/main" val="558988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79233-9668-074D-9756-43CD7078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Apreensão geral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A99B95-A38D-5948-9DE8-A320E25F0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livro,</a:t>
            </a:r>
            <a:r>
              <a:rPr lang="pt-BR" sz="24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i="1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Primeira Relação: Infante e Mãe</a:t>
            </a:r>
            <a:r>
              <a:rPr lang="pt-BR" sz="24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publicado em 1977, tem como objeto a dinâmica da relação inicial entre mãe e bebê.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livro enfatiza as interações e comunicações naturais e intuitivas que formam a base desse vínculo essencial, tendo como perspectiva diretora e orientadora três ideias básicas: </a:t>
            </a:r>
          </a:p>
          <a:p>
            <a:pPr lvl="1" algn="just">
              <a:lnSpc>
                <a:spcPct val="150000"/>
              </a:lnSpc>
            </a:pPr>
            <a:r>
              <a:rPr lang="pt-BR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 observação natural das interações mãe-infante; </a:t>
            </a:r>
          </a:p>
          <a:p>
            <a:pPr lvl="1" algn="just">
              <a:lnSpc>
                <a:spcPct val="150000"/>
              </a:lnSpc>
            </a:pPr>
            <a:r>
              <a:rPr lang="pt-BR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o desenvolvimento de novos métodos de observação para captar a interação não verbal; </a:t>
            </a:r>
          </a:p>
          <a:p>
            <a:pPr lvl="1" algn="just">
              <a:lnSpc>
                <a:spcPct val="150000"/>
              </a:lnSpc>
            </a:pPr>
            <a:r>
              <a:rPr lang="pt-BR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e o conceito-fenômeno da "regulação mútua". </a:t>
            </a:r>
          </a:p>
          <a:p>
            <a:pPr algn="just">
              <a:lnSpc>
                <a:spcPct val="150000"/>
              </a:lnSpc>
            </a:pPr>
            <a:endParaRPr lang="pt-BR" sz="2800" dirty="0">
              <a:solidFill>
                <a:srgbClr val="374151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2650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79233-9668-074D-9756-43CD7078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A99B95-A38D-5948-9DE8-A320E25F0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relações mãe-bebê, vistas como a realização dinâmica da “regulação mútua”, visando o cuidado necessário com o bebê (e suas necessidades), é analisado através de observações detalhadas das interações cotidianas entre mãe e bebê, mostrando como essas experiências iniciais moldam a percepção e o entendimento infantil sobre o mundo, sobre ele mesmo, sobre a mãe e, de um modo mais geral, sobre o mundo. </a:t>
            </a:r>
          </a:p>
          <a:p>
            <a:pPr algn="just">
              <a:lnSpc>
                <a:spcPct val="150000"/>
              </a:lnSpc>
            </a:pPr>
            <a:endParaRPr lang="pt-BR" sz="2800" dirty="0">
              <a:solidFill>
                <a:srgbClr val="374151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886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79233-9668-074D-9756-43CD7078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A99B95-A38D-5948-9DE8-A320E25F0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usa, </a:t>
            </a:r>
            <a:r>
              <a:rPr lang="pt-BR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elementos de observação, aspectos do comportamento não-verbal, tais como:</a:t>
            </a:r>
          </a:p>
          <a:p>
            <a:pPr lvl="1" algn="just">
              <a:lnSpc>
                <a:spcPct val="150000"/>
              </a:lnSpc>
            </a:pPr>
            <a:r>
              <a:rPr lang="pt-BR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expressões faciais, </a:t>
            </a:r>
          </a:p>
          <a:p>
            <a:pPr lvl="1" algn="just">
              <a:lnSpc>
                <a:spcPct val="150000"/>
              </a:lnSpc>
            </a:pPr>
            <a:r>
              <a:rPr lang="pt-BR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vocalizações,  </a:t>
            </a:r>
          </a:p>
          <a:p>
            <a:pPr lvl="1" algn="just">
              <a:lnSpc>
                <a:spcPct val="150000"/>
              </a:lnSpc>
            </a:pPr>
            <a:r>
              <a:rPr lang="pt-BR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gestos, </a:t>
            </a:r>
          </a:p>
          <a:p>
            <a:pPr lvl="1" algn="just">
              <a:lnSpc>
                <a:spcPct val="150000"/>
              </a:lnSpc>
            </a:pPr>
            <a:r>
              <a:rPr lang="pt-BR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ritmos, </a:t>
            </a:r>
          </a:p>
          <a:p>
            <a:pPr lvl="1" algn="just">
              <a:lnSpc>
                <a:spcPct val="150000"/>
              </a:lnSpc>
            </a:pPr>
            <a:r>
              <a:rPr lang="pt-BR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afastamentos e as aproximações, </a:t>
            </a:r>
          </a:p>
          <a:p>
            <a:pPr lvl="1" algn="just">
              <a:lnSpc>
                <a:spcPct val="150000"/>
              </a:lnSpc>
            </a:pPr>
            <a:r>
              <a:rPr lang="pt-BR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brincadeira, a excitação na brincadeira, o interromper da brincadeira, a alegria etc.</a:t>
            </a:r>
          </a:p>
          <a:p>
            <a:pPr algn="just">
              <a:lnSpc>
                <a:spcPct val="150000"/>
              </a:lnSpc>
            </a:pPr>
            <a:endParaRPr lang="pt-BR" sz="2800" dirty="0">
              <a:solidFill>
                <a:srgbClr val="374151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3669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79233-9668-074D-9756-43CD7078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A99B95-A38D-5948-9DE8-A320E25F0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estas observações ele interpreta os sentidos (para o bebê, para a mãe e para o desenvolvimento </a:t>
            </a:r>
            <a:r>
              <a:rPr lang="pt-BR" sz="2600" dirty="0" err="1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sócio-emocional</a:t>
            </a:r>
            <a:r>
              <a:rPr lang="pt-BR" sz="26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destas relações no quadro do desenvolvimento infantil, </a:t>
            </a:r>
          </a:p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seja quando estas são bem sucedidas (em termos da comunicação mãe-bebê) </a:t>
            </a:r>
          </a:p>
          <a:p>
            <a:pPr algn="just">
              <a:lnSpc>
                <a:spcPct val="150000"/>
              </a:lnSpc>
            </a:pPr>
            <a:r>
              <a:rPr lang="pt-BR" sz="2600" dirty="0">
                <a:solidFill>
                  <a:srgbClr val="37415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seja quando ocorrem falhas na regulação destas interações (gerando problemas do desenvolvimento)</a:t>
            </a:r>
            <a:endParaRPr lang="pt-BR" sz="2600" dirty="0">
              <a:solidFill>
                <a:srgbClr val="37415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800" dirty="0">
              <a:solidFill>
                <a:srgbClr val="374151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15272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9877F-1335-8442-B0A4-79E158DEF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por Capítulo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911E97-2E8E-AD4D-8863-350ED12FF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01.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Aprendendo sobre coisas humanas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02.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repertório do cuidador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03.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repertório do bebê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04.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laboratório à vida real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05.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Aonde levam os passos?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06.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Estrutura e Tempo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07.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 interação ao relacionamento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08. E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rros na dança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Capítulo 09. Encontrando seu Próprio Caminho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9955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9877F-1335-8442-B0A4-79E158DEF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por Capítulo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911E97-2E8E-AD4D-8863-350ED12FF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01.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Aprendendo sobre coisas humanas</a:t>
            </a:r>
            <a:r>
              <a:rPr lang="pt-BR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Os bebês são seres sociais 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02.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repertório do cuidador</a:t>
            </a:r>
            <a:r>
              <a:rPr lang="pt-BR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Como as mães agem para se comunicar com seus bebês?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03.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repertório do bebê</a:t>
            </a:r>
            <a:r>
              <a:rPr lang="pt-BR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Como os bebês agem para se comunicar com suas mães (ou cuidadores)?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04.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laboratório à vida real</a:t>
            </a:r>
            <a:r>
              <a:rPr lang="pt-BR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Como os pesquisadores agem (nesta nova metodologia) para observarem e apreenderem o que ocorre na interação, comunicação, mãe-bebê (“regulação mútua”)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Capítulo 05.</a:t>
            </a:r>
            <a:r>
              <a:rPr lang="pt-BR" sz="2900" b="1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Aonde levam os passos?</a:t>
            </a:r>
            <a:r>
              <a:rPr lang="pt-BR" sz="29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... Quais os objetivos e dinâmicas d</a:t>
            </a:r>
            <a:r>
              <a:rPr lang="pt-BR" sz="2900" b="1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 brincar infantil com as mães e cuidadores?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06.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Estrutura e Tempo</a:t>
            </a:r>
            <a:r>
              <a:rPr lang="pt-BR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Como o tempo é marcado, administrado, usado, realizado etc., nas primeiras relações ?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07. 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 interação ao relacionamento</a:t>
            </a:r>
            <a:r>
              <a:rPr lang="pt-BR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Como se constrói e se aprofunda a intimidade ou a comunicação e suas consequências para o desenvolvimento?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08. E</a:t>
            </a:r>
            <a:r>
              <a:rPr lang="pt-BR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rros na dança</a:t>
            </a:r>
            <a:r>
              <a:rPr lang="pt-BR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Consequências das falhas na “regulação mútua” para o desenvolvimento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sz="2900" b="1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Capítulo 09. Encontrando seu Próprio Caminho</a:t>
            </a:r>
            <a:r>
              <a:rPr lang="pt-BR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Não há manual, cada mãe, cada bebê, precisam de um caminho próprio e  singular</a:t>
            </a:r>
            <a:endParaRPr lang="pt-BR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5636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BB81C-FA05-F244-A977-B1DA0D5F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01. </a:t>
            </a:r>
            <a:r>
              <a:rPr lang="pt-BR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Aprendendo sobre coisas humanas 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77627E-DAFB-2842-AC79-3A8E9DCBE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24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1 </a:t>
            </a:r>
            <a:r>
              <a:rPr lang="pt-BR" sz="24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livro "The </a:t>
            </a:r>
            <a:r>
              <a:rPr lang="pt-BR" sz="24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24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24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pt-BR" sz="24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4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pt-BR" sz="24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de Daniel Stern, intitulado "</a:t>
            </a:r>
            <a:r>
              <a:rPr lang="pt-BR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Aprendendo sobre coisas humanas </a:t>
            </a:r>
            <a:r>
              <a:rPr lang="pt-BR" sz="24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pt-BR" sz="2400" b="1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explora como os bebês aprendem a se tornar seres sociais nos primeiros seis meses de vida. </a:t>
            </a:r>
          </a:p>
          <a:p>
            <a:pPr algn="just">
              <a:lnSpc>
                <a:spcPct val="170000"/>
              </a:lnSpc>
            </a:pPr>
            <a:r>
              <a:rPr lang="pt-BR" sz="24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 detalha as interações entre cuidadores e bebês, destacando como essas interações moldam o desenvolvimento social do bebê. </a:t>
            </a:r>
          </a:p>
          <a:p>
            <a:pPr algn="just">
              <a:lnSpc>
                <a:spcPct val="170000"/>
              </a:lnSpc>
            </a:pPr>
            <a:r>
              <a:rPr lang="pt-BR" sz="24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usa exemplos concretos de momentos cotidianos para ilustrar como os bebês aprendem a interpretar e responder a expressões faciais, vocalizações e gestos, construindo assim uma compreensão inicial do comportamento humano. </a:t>
            </a:r>
          </a:p>
          <a:p>
            <a:pPr algn="just">
              <a:lnSpc>
                <a:spcPct val="170000"/>
              </a:lnSpc>
            </a:pPr>
            <a:r>
              <a:rPr lang="pt-BR" sz="24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capítulo estabelece a base para entender a importância das interações sociais no desenvolvimento inicial do bebê.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89513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280BE-4A63-FC46-A041-9E2CC67EE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Capítulo 2. </a:t>
            </a:r>
            <a:r>
              <a:rPr lang="pt-B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repertório do cuidador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AD3BA9-E64E-2441-B46B-03D97923F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2 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livro "The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de Daniel Stern, intitulado “O repertório do cuidador” </a:t>
            </a:r>
            <a:r>
              <a:rPr lang="pt-BR" sz="2000" b="1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examina como os cuidadores, principalmente as mães, interagem com seus bebês. </a:t>
            </a:r>
            <a:endParaRPr lang="pt-BR" sz="2000" b="1" dirty="0">
              <a:solidFill>
                <a:srgbClr val="0F0F0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 descreve como as mães naturalmente adaptam suas expressões faciais, vocalizações e comportamentos corporais para se comunicarem efetivamente com seus bebês.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detalha como esses comportamentos são exagerados e simplificados para facilitar o entendimento do bebê, como a fala em tom mais alto e gestos mais evidentes.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capítulo explora a importância dessas adaptações para o desenvolvimento social e cognitivo do bebê, ressaltando a natureza intuitiva e especializada da comunicação mãe-bebê.</a:t>
            </a:r>
            <a:r>
              <a:rPr lang="pt-B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9331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26B1BC-081B-5B47-B94A-B40C736A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03. </a:t>
            </a:r>
            <a:r>
              <a:rPr lang="pt-BR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repertório do bebê 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FBD24F-47B9-C64B-B9F6-110BA144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3 do livro "The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de Daniel Stern, intitulado “O repertório do bebê” </a:t>
            </a:r>
            <a:r>
              <a:rPr lang="pt-BR" sz="2000" b="1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foca nas habilidades e comportamentos sociais dos bebês nos primeiros meses de vida.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 detalha como os bebês utilizam o olhar, expressões faciais e movimentos da cabeça para se comunicar e interagir com seus cuidadores, especialmente as mães.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ressalta a importância destas interações para o desenvolvimento social e emocional do bebê, explicando como estas habilidades são essenciais para o estabelecimento de relações humanas significativas.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capítulo também destaca a maturidade visual e motora precoce dos bebês, e como isso influencia suas interações sociais.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24519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EAF0E9-393C-FA47-87C2-A6CF5B514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04. </a:t>
            </a:r>
            <a:r>
              <a:rPr lang="pt-B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laboratório à vida real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C72E99-0ED1-744C-A89A-9BF144A73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4 do livro "The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de Daniel Stern, intitulado "Do Laboratório para a Vida Real", </a:t>
            </a:r>
            <a:r>
              <a:rPr lang="pt-BR" sz="2000" b="1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discute a aplicação de pesquisas experimentais na compreensão das interações cotidianas entre mãe e bebê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 explora como as descobertas do laboratório podem iluminar e informar o comportamento no ambiente doméstico, destacando a importância do bebê como um buscador ativo de estímulos e como as reações dos bebês a diferentes níveis de estímulo afetam sua atenção e desenvolvimento.</a:t>
            </a:r>
          </a:p>
          <a:p>
            <a:pPr algn="just">
              <a:lnSpc>
                <a:spcPct val="17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também aborda a diferença entre estímulos sensoriais e cognitivos, e como os bebês respondem a eles. </a:t>
            </a:r>
          </a:p>
          <a:p>
            <a:pPr algn="just">
              <a:lnSpc>
                <a:spcPct val="17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capítulo conecta teorias e observações experimentais com as experiências diárias de interação mãe-bebê.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568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26ACA-AFE7-2744-9B5B-7815C78A5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Nesta direção, alguns pontos centrais podem ser colocados em destaque: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7BD073-79DB-294B-9F87-2F5545C3E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lnSpc>
                <a:spcPct val="160000"/>
              </a:lnSpc>
              <a:buAutoNum type="alphaLcParenR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Stern conjugou entendimento e observações advindas da psicanálise, das descrições feitas por Piaget e </a:t>
            </a:r>
            <a:r>
              <a:rPr lang="pt-BR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Vigotsky</a:t>
            </a: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das teorias do desenvolvimento em geral, das neurociências, da teoria do apego e outros aportes (que ainda descreverei)</a:t>
            </a:r>
          </a:p>
          <a:p>
            <a:pPr marL="514350" indent="-514350" algn="just">
              <a:lnSpc>
                <a:spcPct val="160000"/>
              </a:lnSpc>
              <a:buAutoNum type="alphaLcParenR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Propôs observar a relação mãe-bebê usando o registro das microfilmagens</a:t>
            </a:r>
          </a:p>
          <a:p>
            <a:pPr marL="514350" indent="-514350" algn="just">
              <a:lnSpc>
                <a:spcPct val="160000"/>
              </a:lnSpc>
              <a:buAutoNum type="alphaLcParenR"/>
            </a:pPr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Propôs interpretar a relação não-verbal, mãe-bebê, usando “unidades de comportamento” e outras categorias de entendimento da dinâmica relacional mãe-bebê</a:t>
            </a:r>
          </a:p>
        </p:txBody>
      </p:sp>
    </p:spTree>
    <p:extLst>
      <p:ext uri="{BB962C8B-B14F-4D97-AF65-F5344CB8AC3E}">
        <p14:creationId xmlns:p14="http://schemas.microsoft.com/office/powerpoint/2010/main" val="17201790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44F52-EC5A-5E4B-9D50-CB112DF5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05.</a:t>
            </a:r>
            <a:r>
              <a:rPr lang="pt-B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Aonde levam os passos?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4CDC3F-AFE1-5849-A6F5-D011794FF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5 do livro "The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intitulado "Para Onde Levam os Passos?", </a:t>
            </a:r>
            <a:r>
              <a:rPr lang="pt-BR" sz="2000" b="1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explora o objetivo das interações lúdicas face a face entre mãe e bebê.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Daniel Stern argumenta que a meta imediata dessas interações é </a:t>
            </a:r>
            <a:r>
              <a:rPr lang="pt-BR" sz="2000" dirty="0">
                <a:solidFill>
                  <a:srgbClr val="0F0F0F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simplesmente se divertir 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criar uma experiência compartilhada de prazer e interesse mútuos. Ele detalha como essas brincadeiras sociais, sem objetivos específicos além da diversão, são cruciais para estabelecer e fortalecer a relação entre mãe e bebê.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também discute a importância de manter um equilíbrio de estímulos durante a interação, para que tanto a mãe quanto o bebê se mantenham engajados e satisfeitos.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82028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39A34-D979-484C-AE7F-0FE811843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Stern, afirma: </a:t>
            </a:r>
            <a:b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objetivo imediato de uma </a:t>
            </a:r>
            <a:r>
              <a:rPr lang="pt-BR" sz="3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interação</a:t>
            </a:r>
            <a:r>
              <a:rPr lang="pt-BR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lúdica</a:t>
            </a:r>
            <a:r>
              <a:rPr lang="pt-BR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face a face é divertir-se, interessar, encantar e estar um com o outro”.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91F44D-91C7-B845-A49B-C6B87E868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Comentários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Fulgencio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 não tem em mente a distinção entre os fenômenos dinâmicos que caracterizam as relações com objetos subjetivos e as relações com objetos transicionais</a:t>
            </a:r>
            <a:endParaRPr lang="pt-B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ele, o bebê já pode brincar, desde o seu início pós-natal... enquanto que para </a:t>
            </a:r>
            <a:r>
              <a:rPr lang="pt-BR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Winnicott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criança precisa amadurecer para poder brincar</a:t>
            </a:r>
            <a:endParaRPr lang="pt-B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Se, para Stern, o fundamento da existência humana, como espécie, é a sua necessidade de sobreviver como espécie, então, o </a:t>
            </a:r>
            <a:r>
              <a:rPr lang="pt-BR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objetio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meta primária não poderia ser “divertir-se”... o que, parece, estar, para Stern, mais perto de uma procura pelo prazer. Como ele coloca quase como sinônimos “brincar”, “interessar”, “encantar” e “estar com o outro”, a meu ver, por não ter uma perspectiva ontológica mais clara, ele coloca tudo isto em função da “sobrevivência da espécie” e do “prazer”, o que pode ser erroneamente considerado como sinônimos</a:t>
            </a:r>
            <a:endParaRPr lang="pt-B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fizermos a distinção entre estes dois tipos de fenômenos (relação com objetos subjetivos, área de ilusão, cujo fundamento é procurar ser-com, ter suas necessidades (</a:t>
            </a:r>
            <a:r>
              <a:rPr lang="pt-BR" sz="1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egóicas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instintuais) atendidas, então a relação com a mãe vem atender a tudo isto, a mãe é o receptáculo ativo do gesto espontâneo, da criatividade primária, do impulso amoroso primitivo, do self verdadeiro (a experiência de ser em ação), da necessidade de ser... e isto não é brincar, ainda que possa ser povoado pela alegria de ser, de ter o gesto espontâneo atendido etc. </a:t>
            </a:r>
            <a:endParaRPr lang="pt-B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14965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D7D6D9-2799-4B49-9F92-1ADA58050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FF8D55-0C9C-1C4B-8066-CC06DFB3D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Durante esses </a:t>
            </a:r>
            <a:r>
              <a:rPr lang="pt-BR" sz="1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períodos</a:t>
            </a:r>
            <a:r>
              <a:rPr lang="pt-BR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brincadeira puramente social entre </a:t>
            </a:r>
            <a:r>
              <a:rPr lang="pt-BR" sz="1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</a:t>
            </a:r>
            <a:r>
              <a:rPr lang="pt-BR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bebê, </a:t>
            </a:r>
            <a:r>
              <a:rPr lang="pt-BR" sz="1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não</a:t>
            </a:r>
            <a:r>
              <a:rPr lang="pt-BR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há tarefas a serem realizadas, nem </a:t>
            </a:r>
            <a:r>
              <a:rPr lang="pt-BR" sz="1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alimentação</a:t>
            </a:r>
            <a:r>
              <a:rPr lang="pt-BR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troca de roupa ou tomar banho na agenda imediata. </a:t>
            </a:r>
            <a:r>
              <a:rPr lang="pt-BR" sz="1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Não</a:t>
            </a:r>
            <a:r>
              <a:rPr lang="pt-BR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há nada que tenha que ser ensinado. </a:t>
            </a:r>
            <a:endParaRPr lang="pt-BR" sz="1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sz="1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</a:t>
            </a:r>
            <a:r>
              <a:rPr lang="pt-BR" sz="1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TRATA-SE DE EXPERIENCIAR SER</a:t>
            </a:r>
            <a:endParaRPr lang="pt-BR" sz="1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verdade, se a tarefa é ensinar algo ao bebê, ele </a:t>
            </a:r>
            <a:r>
              <a:rPr lang="pt-BR" sz="1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não</a:t>
            </a:r>
            <a:r>
              <a:rPr lang="pt-BR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será́ capaz de aprender o que a </a:t>
            </a:r>
            <a:r>
              <a:rPr lang="pt-BR" sz="1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experiência</a:t>
            </a:r>
            <a:r>
              <a:rPr lang="pt-BR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jogo pode trazer para ele. </a:t>
            </a:r>
            <a:endParaRPr lang="pt-BR" sz="1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sz="1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</a:t>
            </a:r>
            <a:r>
              <a:rPr lang="pt-BR" sz="1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ESTAS AÇÕES MÚTUAS, ESTE COMPARTILHAR, ESTA “REGULAÇÃO MÚTUA”, NÃO ENSINA, MAS REALIZA UM MONTE DE COISAS;</a:t>
            </a:r>
            <a:endParaRPr lang="pt-BR" sz="1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1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TEMPORALIZAÇÃO</a:t>
            </a:r>
            <a:endParaRPr lang="pt-BR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1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ESPACIALIZAÇÃO</a:t>
            </a:r>
            <a:endParaRPr lang="pt-BR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1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EXPERIÊNCIAS RELACIONAIS COM OBJETOS (SUBJETIVOS)</a:t>
            </a:r>
            <a:endParaRPr lang="pt-BR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1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CRIAR OS OBJETOS A PARTIR DA PRÓPRIA NECESSIDADE</a:t>
            </a:r>
            <a:endParaRPr lang="pt-BR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1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DESVANECER DOS OBJETOS E DE SI MESMO</a:t>
            </a:r>
            <a:endParaRPr lang="pt-BR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1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REALIZAÇÃO DA ESPERANÇA E A AQUISIÇÃO DA CAPACIDADE DE ‘TER FÉ EM...”</a:t>
            </a:r>
            <a:endParaRPr lang="pt-BR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74287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1D642-5AF7-D44C-B8D5-49AFC762A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Sobreviver, divertir-se (prazer), ser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357DED-834C-784E-9B05-31A344024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</a:t>
            </a:r>
          </a:p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Divertir-se pode ser considerado o objetivo imediato do jogo 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duas razões.</a:t>
            </a:r>
          </a:p>
          <a:p>
            <a:pPr lvl="2" algn="just">
              <a:lnSpc>
                <a:spcPct val="150000"/>
              </a:lnSpc>
            </a:pP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Além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satisfação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alimentação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do calor, estes envolvem </a:t>
            </a:r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criação</a:t>
            </a:r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mútua</a:t>
            </a:r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prazer compartilhado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alegria, interesse, curiosidade, </a:t>
            </a: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emoção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admiração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susto, </a:t>
            </a: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tédio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riso, surpresa, deleite, momentos de paz, </a:t>
            </a: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silêncios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resolvem </a:t>
            </a: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angústia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muitas outras</a:t>
            </a:r>
          </a:p>
          <a:p>
            <a:pPr lvl="2" algn="just">
              <a:lnSpc>
                <a:spcPct val="150000"/>
              </a:lnSpc>
            </a:pP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tais como os elusivos </a:t>
            </a: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fenômenos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experiências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indescritíveis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constituem a </a:t>
            </a:r>
            <a:r>
              <a:rPr lang="pt-B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matéria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amizade e amor. </a:t>
            </a:r>
            <a:endParaRPr lang="pt-BR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50000"/>
              </a:lnSpc>
            </a:pP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FULGENCIO</a:t>
            </a:r>
          </a:p>
          <a:p>
            <a:pPr lvl="1" algn="just">
              <a:lnSpc>
                <a:spcPct val="150000"/>
              </a:lnSpc>
            </a:pPr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</a:t>
            </a:r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noção de SER-COM-O-OUTRO , me parece mais adequada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835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EF10F-1701-5B4C-9E0E-0BB8BC9E5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ESTAR-COM ~ SER-COM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DF7C0B-D0E3-794E-9EC3-9F2420980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</a:t>
            </a:r>
          </a:p>
          <a:p>
            <a:pPr lvl="1" algn="just">
              <a:lnSpc>
                <a:spcPct val="150000"/>
              </a:lnSpc>
            </a:pPr>
            <a:r>
              <a:rPr lang="pt-B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Estamos lidando com um acontecimento humano, conduzido apenas com “movimentos” interpessoais, sem outro fim em mente a </a:t>
            </a:r>
            <a:r>
              <a:rPr lang="pt-BR" sz="1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não</a:t>
            </a:r>
            <a:r>
              <a:rPr lang="pt-B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 estar com e desfrutar de outra pessoa. </a:t>
            </a:r>
            <a:endParaRPr lang="pt-B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FULGENCIO </a:t>
            </a:r>
            <a:r>
              <a:rPr lang="pt-B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SIM. Mas porquê isto seria fundamental existencialmente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teoria do apego, porque isto garantiria a sobrevivência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teoria do Ser, porque isto realizaria a necessidade de ser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</a:t>
            </a:r>
            <a:r>
              <a:rPr lang="pt-B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que ocorreria com as interpretações de Stern?  se incluíssemos</a:t>
            </a:r>
            <a:endParaRPr lang="pt-BR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introdução da noção de ser e continuar a ser</a:t>
            </a:r>
            <a:endParaRPr lang="pt-BR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compreensão das relações com objetos subjetivos </a:t>
            </a:r>
            <a:endParaRPr lang="pt-BR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compreensão das relações com os objetos subjetivos</a:t>
            </a:r>
            <a:endParaRPr lang="pt-BR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que me parece ocorrer é que ele sobrepôs estas duas coisas, estes dois fenômenos</a:t>
            </a:r>
            <a:endParaRPr lang="pt-BR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71437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78D4E-DC96-A642-AFD5-9EB370D80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06. </a:t>
            </a:r>
            <a:r>
              <a:rPr lang="pt-B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Estrutura e Tempo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2EFFAE-6B41-E943-8A01-FA43C3EB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6 do livro "The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intitulado "Estrutura e Timing", de Daniel Stern, </a:t>
            </a:r>
            <a:r>
              <a:rPr lang="pt-BR" sz="2000" b="1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aborda como as interações sociais entre mãe e bebê são estruturadas no tempo.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 explora a importância do ritmo e regularidade nas interações, enfatizando como estes elementos influenciam o desenvolvimento infantil.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discute como os períodos de brincadeira começam e se desenvolvem, ressaltando a importância da sincronia e resposta mútua entre mãe e bebê.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também examina como as mães repetem comportamentos para facilitar a aprendizagem e a comunicação do bebê.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4230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FADE8-4039-9F48-B485-558CD2F0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07. </a:t>
            </a:r>
            <a:r>
              <a:rPr lang="pt-B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 interação ao relacionamento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605B33-C32D-8A4A-9523-F9A59D187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7 do livro "The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de Daniel Stern, intitulado "Da Interação para a Relação", </a:t>
            </a:r>
            <a:r>
              <a:rPr lang="pt-BR" sz="2000" b="1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discute a evolução das interações entre bebê e cuidador para uma relação mais profunda e significativa</a:t>
            </a: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 examina como as interações repetidas formam uma representação interna da pessoa do cuidador na mente do bebê.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capítulo analisa a formação de esquemas sensoriais e motoros em bebês, a maneira como eles processam interações sociais e como isso contribui para a formação de relações estáveis.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 argumenta que, ao final do primeiro ano de vida, o bebê começa a desenvolver relações autênticas, marcadas por reações específicas a pessoas conhecidas e desconhecidas.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05785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5085E-F6B2-904B-9580-AD1D63023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08. E</a:t>
            </a:r>
            <a:r>
              <a:rPr lang="pt-B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rros na dança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0C9A1F-D921-E049-8BBE-2EEC3618F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8 do livro "The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intitulado "Descompassos na Dança", </a:t>
            </a:r>
            <a:r>
              <a:rPr lang="pt-BR" sz="2000" b="1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explora as complexidades e desafios nas interações entre mãe e bebê.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Daniel Stern analisa casos em que ocorrem falhas na regulação mútua de estímulos e afetos, resultando em comportamentos disfuncionais na relação.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discute como as interações podem se desviar do ideal, seja por excesso ou falta de estímulo, e as implicações desses desvios para o desenvolvimento do bebê.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 também examina o papel da sensibilidade e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responsividade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dos cuidadores em tais situações.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42674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A3655-7E99-4D49-93BC-759DF7AD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Capítulo 9. Encontrando seu Próprio Caminho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775246-2934-5D4A-B43E-5F2D4913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9 do livro "The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intitulado "Encontrando seu Próprio Caminho", </a:t>
            </a:r>
            <a:r>
              <a:rPr lang="pt-BR" sz="2000" b="1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aborda a individualidade na criação e educação de bebês.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Daniel Stern destaca como cuidadores, principalmente mães, aprendem a cuidar de seus bebês de maneiras únicas, muitas vezes fora das instituições formais.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capítulo reflete sobre a natureza improvisada e criativa das interações diárias com o bebê, enfatizando a importância do suporte emocional e da partilha de experiências entre cuidadores.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Stern argumenta que cada interação social com um bebê é uma empreitada criativa individual, reforçando a ideia de que não existe um único "caminho correto" na criação de filhos.</a:t>
            </a:r>
            <a:endParaRPr lang="pt-BR" sz="20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28116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1FAA4-E342-9C44-A1F4-95C58172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Quais eram as perguntas?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F41810-FD58-3647-B468-E98677235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 era a natureza do mundo interno da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criança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foi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construído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a partir de quais unidades de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experiência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Tentativas de responder essas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questões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começaram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este livro, levaram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vários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passos. 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74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841DB-ED7C-1748-8EE4-66CE5CBBB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 de análise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D7298A-7574-CB4A-BD8C-FA3621CBC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Perspectiva básica, ideias fundamentais</a:t>
            </a:r>
          </a:p>
          <a:p>
            <a:pPr marL="971550" lvl="1" indent="-514350" algn="just">
              <a:lnSpc>
                <a:spcPct val="160000"/>
              </a:lnSpc>
              <a:buAutoNum type="arabicPeriod"/>
            </a:pPr>
            <a: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bebê natural e a necessidade de observações descritivas (sistêmicas)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just">
              <a:lnSpc>
                <a:spcPct val="160000"/>
              </a:lnSpc>
              <a:buAutoNum type="arabicPeriod"/>
            </a:pPr>
            <a:r>
              <a:rPr lang="pt-B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necessidade de novos métodos para observação </a:t>
            </a:r>
            <a: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ajustados para o mundo não-verbal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algn="just">
              <a:lnSpc>
                <a:spcPct val="160000"/>
              </a:lnSpc>
              <a:buAutoNum type="arabicPeriod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mundo não-verbal... Dançarinos e coreógrafos</a:t>
            </a:r>
          </a:p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 observação precisa de uma teoria prévia</a:t>
            </a:r>
          </a:p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e como observar</a:t>
            </a:r>
          </a:p>
          <a:p>
            <a:pPr marL="971550" lvl="1" indent="-514350" algn="just">
              <a:lnSpc>
                <a:spcPct val="160000"/>
              </a:lnSpc>
              <a:buAutoNum type="arabicPeriod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 e método</a:t>
            </a:r>
          </a:p>
          <a:p>
            <a:pPr marL="971550" lvl="1" indent="-514350" algn="just">
              <a:lnSpc>
                <a:spcPct val="160000"/>
              </a:lnSpc>
              <a:buAutoNum type="arabicPeriod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 um novo universo de pesquisa</a:t>
            </a:r>
          </a:p>
          <a:p>
            <a:pPr marL="971550" lvl="1" indent="-514350" algn="just">
              <a:lnSpc>
                <a:spcPct val="160000"/>
              </a:lnSpc>
              <a:buAutoNum type="arabicPeriod"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desta perspectiva </a:t>
            </a:r>
          </a:p>
        </p:txBody>
      </p:sp>
    </p:spTree>
    <p:extLst>
      <p:ext uri="{BB962C8B-B14F-4D97-AF65-F5344CB8AC3E}">
        <p14:creationId xmlns:p14="http://schemas.microsoft.com/office/powerpoint/2010/main" val="41066076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DEAE9-4C90-F147-BCAC-D9532CA61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Livros de Stern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4355C6-47D4-AB40-8889-33780B06C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Stern, D. (</a:t>
            </a: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1977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First Relationship: Infant and Mother, With a New Introduction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Cambridge: Harvard University Press.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Stern, D. (</a:t>
            </a: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1985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Interpersonal Word of the Infant. A View from Psychoanalysis &amp; Developmental Psychology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Basic Books.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pt-BR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Stern, D. (</a:t>
            </a:r>
            <a:r>
              <a:rPr lang="pt-BR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1990</a:t>
            </a:r>
            <a:r>
              <a:rPr lang="pt-BR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Diary Of A Baby: What Your Child Sees, Feels, And Experiences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pt-BR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Basic Books.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Stern, D. (</a:t>
            </a: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1995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Motherhood Constellation: A Unified View Of Parent-infant Psychotherapy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pt-BR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London: Basic Books.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Stern, D., &amp; </a:t>
            </a:r>
            <a:r>
              <a:rPr lang="en-US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Bruschweiler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-Stern, N. (Eds.). (</a:t>
            </a: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1998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Birth of a Mother. How the Motherhood Experience Can Change You Forever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New York: Basic Books.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Stern, D. (</a:t>
            </a: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2004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Present Moment in Psychotherapy and Everyday Life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London: W. W. Norton &amp; Company.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Stern, D. (</a:t>
            </a:r>
            <a:r>
              <a:rPr lang="en-US" sz="1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2010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Forms of Vitality: Exploring </a:t>
            </a:r>
            <a:r>
              <a:rPr lang="en-US" sz="1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Dynamic Experience in Psychology and the Arts</a:t>
            </a:r>
            <a:r>
              <a:rPr lang="en-US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Oxford: Oxford </a:t>
            </a:r>
            <a:r>
              <a:rPr lang="pt-BR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pt-BR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Press.</a:t>
            </a:r>
            <a:endParaRPr lang="pt-B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59899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3A48C-BB0C-B94E-90A4-0668574C5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Vídeos com Daniel Stern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D931DB-F28D-FA46-AB7A-9A626045E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Subjetividade, Intersubjetividade, Empatia: comunicação e Formas de Vitalidade. (DANIEL STERN)</a:t>
            </a:r>
          </a:p>
          <a:p>
            <a:pPr lvl="1" algn="just"/>
            <a:r>
              <a:rPr lang="pt-BR" sz="2000" dirty="0">
                <a:hlinkClick r:id="rId2"/>
              </a:rPr>
              <a:t>https://youtu.be/pNQKQUwtrkk</a:t>
            </a:r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"Uma perspectiva desenvolvimentista sobre a intersubjetividade desde o nascimento" (Daniel Stern)</a:t>
            </a:r>
          </a:p>
          <a:p>
            <a:pPr lvl="1" algn="just"/>
            <a:r>
              <a:rPr lang="pt-BR" sz="2000" dirty="0">
                <a:hlinkClick r:id="rId3"/>
              </a:rPr>
              <a:t>https://youtu.be/xgzNzASxuo4</a:t>
            </a:r>
            <a:endParaRPr lang="pt-BR" sz="2000" dirty="0"/>
          </a:p>
          <a:p>
            <a:pPr marL="0" indent="0" algn="just">
              <a:buNone/>
            </a:pPr>
            <a:endParaRPr lang="pt-BR" sz="2000" dirty="0">
              <a:solidFill>
                <a:srgbClr val="0D0D0D"/>
              </a:solidFill>
              <a:latin typeface="Roboto" panose="02000000000000000000" pitchFamily="2" charset="0"/>
            </a:endParaRPr>
          </a:p>
          <a:p>
            <a:pPr algn="just"/>
            <a:r>
              <a:rPr lang="pt-BR" sz="2000" b="0" i="0" u="none" strike="noStrike" dirty="0" err="1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Être</a:t>
            </a:r>
            <a:r>
              <a:rPr lang="pt-BR" sz="2000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pt-BR" sz="2000" b="0" i="0" u="none" strike="noStrike" dirty="0" err="1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avec</a:t>
            </a:r>
            <a:r>
              <a:rPr lang="pt-BR" sz="2000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 Daniel Stern (1934-2012)</a:t>
            </a:r>
          </a:p>
          <a:p>
            <a:pPr lvl="1" algn="just"/>
            <a:r>
              <a:rPr lang="pt-BR" sz="2000" b="0" i="0" u="none" strike="noStrike" dirty="0" err="1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https</a:t>
            </a:r>
            <a:r>
              <a:rPr lang="pt-BR" sz="2000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://</a:t>
            </a:r>
            <a:r>
              <a:rPr lang="pt-BR" sz="2000" b="0" i="0" u="none" strike="noStrike" dirty="0" err="1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youtu.be</a:t>
            </a:r>
            <a:r>
              <a:rPr lang="pt-BR" sz="2000" b="0" i="0" u="none" strike="noStrike" dirty="0">
                <a:solidFill>
                  <a:srgbClr val="0D0D0D"/>
                </a:solidFill>
                <a:effectLst/>
                <a:latin typeface="Roboto" panose="02000000000000000000" pitchFamily="2" charset="0"/>
              </a:rPr>
              <a:t>/gSX_t-zPBA0</a:t>
            </a:r>
          </a:p>
          <a:p>
            <a:endParaRPr lang="pt-BR" b="0" i="0" u="none" strike="noStrike" dirty="0">
              <a:solidFill>
                <a:srgbClr val="0D0D0D"/>
              </a:solidFill>
              <a:effectLst/>
              <a:latin typeface="Roboto" panose="02000000000000000000" pitchFamily="2" charset="0"/>
            </a:endParaRP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019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70B95-15DA-5644-9782-4D96FB162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200" b="1" dirty="0"/>
              <a:t>1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Perspectiva básica, ideias fundamentais : </a:t>
            </a:r>
            <a:b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AD35FA-DD74-7C45-B61E-3B1D26331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Três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ideias foram (e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são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fundamentais: </a:t>
            </a:r>
          </a:p>
          <a:p>
            <a:pPr lvl="2" algn="just">
              <a:lnSpc>
                <a:spcPct val="150000"/>
              </a:lnSpc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bebê normal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 necessidade de 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observações descritivas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(sistêmicas)</a:t>
            </a:r>
          </a:p>
          <a:p>
            <a:pPr lvl="2" algn="just">
              <a:lnSpc>
                <a:spcPct val="150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necessidade de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novos métodos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observação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ajustados para o mundo não-verbal</a:t>
            </a:r>
          </a:p>
          <a:p>
            <a:pPr lvl="2" algn="just">
              <a:lnSpc>
                <a:spcPct val="150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orientação geral, um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conceito orientador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para saber o que observar (mais ainda, deste conceito orientador, deveriam derivar fatos objetivos passíveis de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observação não verbal que pudessem informar [ou significar] sobre “aquilo que se pretendia observar”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“regulação mútua”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852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70B95-15DA-5644-9782-4D96FB162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bebê natural </a:t>
            </a: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 necessidade de observações descritivas (sistêmicas)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AD35FA-DD74-7C45-B61E-3B1D26331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Primeiro, precisávamos ver o bebê e a mãe nas suas </a:t>
            </a:r>
            <a:r>
              <a:rPr lang="pt-BR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interações naturais</a:t>
            </a: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Somente ali poderia ser vista a maior gama de capacidades, tanto no bebê quanto na mãe. </a:t>
            </a:r>
          </a:p>
          <a:p>
            <a:pPr lvl="1" algn="just">
              <a:lnSpc>
                <a:spcPct val="160000"/>
              </a:lnSpc>
            </a:pP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bebês são seres naturalmente sociais, logo é num ambiente social que as suas capacidades se revelam. </a:t>
            </a:r>
          </a:p>
          <a:p>
            <a:pPr lvl="1" algn="just">
              <a:lnSpc>
                <a:spcPct val="160000"/>
              </a:lnSpc>
            </a:pP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mesma forma, os verdadeiros comportamentos maternos só́ poderiam ser vistos na presença de um bebé real (e idealmente, amado) que provocasse esses comportamentos. </a:t>
            </a:r>
          </a:p>
          <a:p>
            <a:pPr algn="just">
              <a:lnSpc>
                <a:spcPct val="160000"/>
              </a:lnSpc>
            </a:pPr>
            <a:r>
              <a:rPr lang="pt-BR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Situações experimentais não serviriam</a:t>
            </a: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sozinhas. </a:t>
            </a:r>
          </a:p>
          <a:p>
            <a:pPr lvl="1" algn="just">
              <a:lnSpc>
                <a:spcPct val="160000"/>
              </a:lnSpc>
            </a:pP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 capturam uma fatia muito pequena da vida e não possuem o contexto necessário para uma compreensão completa. </a:t>
            </a:r>
          </a:p>
          <a:p>
            <a:pPr lvl="1" algn="just">
              <a:lnSpc>
                <a:spcPct val="160000"/>
              </a:lnSpc>
            </a:pPr>
            <a:r>
              <a:rPr lang="pt-BR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Antes dos experimentos, precisávamos (e precisamos) de observações descritivas</a:t>
            </a: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656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DAA0A-DCF5-2D42-AB92-CDB05A6BB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27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necessidade de novos métodos para observação </a:t>
            </a:r>
            <a:r>
              <a:rPr lang="pt-BR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ajustados para o mundo não-verbal</a:t>
            </a:r>
            <a:br>
              <a:rPr lang="pt-BR" sz="31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10C4A9-F48B-5743-B80B-84324C976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segundo lugar, precisávamos de novos métodos para essas observações, métodos reduzidos e ajustados ao mundo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não-verbal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instantâneo da interação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mãe-bebe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̂. 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Microfilmagem</a:t>
            </a:r>
          </a:p>
          <a:p>
            <a:pPr marL="1257300" lvl="2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TV, vídeo taipe</a:t>
            </a:r>
            <a:endParaRPr lang="pt-B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996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2AC3E-DBF5-9A48-B0BB-C817549D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852685-7428-6B4B-A499-A28D1037E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observações sobre as quais este livro foi baseado começaram no final da década de 1960. Naquela época, apenas um punhado de pessoas estavam observando as interações entre pais e filhos, especialmente as que ocorrem naturalmente aqueles, nos mínimos detalhes. </a:t>
            </a:r>
          </a:p>
          <a:p>
            <a:pPr algn="just">
              <a:lnSpc>
                <a:spcPct val="16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Observações tão minuciosas só́ se tornaram possíveis, então, graças à nova disponibilidade da televisão portátil e as câmeras de cinema com preços razoáveis e não pesadamente impossíveis. </a:t>
            </a:r>
          </a:p>
          <a:p>
            <a:pPr algn="just">
              <a:lnSpc>
                <a:spcPct val="160000"/>
              </a:lnSpc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TV tornou-se o novo microscópio para ver comportamentos que ocorrem em frações de segundo. Você̂ podia olhar em câmera lenta, congelar um quadro, revisá-lo quantas vezes fosse necessário. Um mundo fascinante se abriu – um mundo pequeno, mas a base para muitas outras coisas. 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1564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4715</TotalTime>
  <Words>5499</Words>
  <Application>Microsoft Macintosh PowerPoint</Application>
  <PresentationFormat>Widescreen</PresentationFormat>
  <Paragraphs>265</Paragraphs>
  <Slides>51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61" baseType="lpstr">
      <vt:lpstr>Arial</vt:lpstr>
      <vt:lpstr>Calibri</vt:lpstr>
      <vt:lpstr>Calibri Light</vt:lpstr>
      <vt:lpstr>Courier New</vt:lpstr>
      <vt:lpstr>Helvetica Neue</vt:lpstr>
      <vt:lpstr>Roboto</vt:lpstr>
      <vt:lpstr>Segoe UI</vt:lpstr>
      <vt:lpstr>Symbol</vt:lpstr>
      <vt:lpstr>Times New Roman</vt:lpstr>
      <vt:lpstr>Tema do Office</vt:lpstr>
      <vt:lpstr>PSICANÁLISE &amp; DESENVOLVIMENTO 5  O mundo das mães e o desenvolvimento dos bebês  </vt:lpstr>
      <vt:lpstr>As primeiras relações  do ponto de vista da observação de um contexto não-verbal: </vt:lpstr>
      <vt:lpstr> a origem de um novo modo de pesquisa</vt:lpstr>
      <vt:lpstr>Nesta direção, alguns pontos centrais podem ser colocados em destaque:</vt:lpstr>
      <vt:lpstr>Plano de análise </vt:lpstr>
      <vt:lpstr>1. Perspectiva básica, ideias fundamentais :  </vt:lpstr>
      <vt:lpstr>O bebê natural  e a necessidade de observações descritivas (sistêmicas)</vt:lpstr>
      <vt:lpstr>  A necessidade de novos métodos para observação ajustados para o mundo não-verbal </vt:lpstr>
      <vt:lpstr>Apresentação do PowerPoint</vt:lpstr>
      <vt:lpstr> Conceito orientador: o que observar?</vt:lpstr>
      <vt:lpstr>O mundo não-verbal... Dançarinos e coreógrafos</vt:lpstr>
      <vt:lpstr>Toda observação precisa de uma teoria prévia</vt:lpstr>
      <vt:lpstr>Os fenômenos, como as palavras,  são equívocos</vt:lpstr>
      <vt:lpstr>Quais teorias Daniel Stern tem em mente  para analisar-observar as primeiras relações? </vt:lpstr>
      <vt:lpstr>Problemas com as perspectivas desenvolvimentistas, por demais normativas,  </vt:lpstr>
      <vt:lpstr>Problemas com as psicanalíticas,  construídas a partir do tratamento de patologias e sintomas patológicos</vt:lpstr>
      <vt:lpstr>Stern tem uma outra perspectiva, nem normativa, nem patológica  O BEBÊ NORMAL</vt:lpstr>
      <vt:lpstr>Mas, o quê deve ser observado? E como pode ou deve ser observado?</vt:lpstr>
      <vt:lpstr>As unidades de discurso.</vt:lpstr>
      <vt:lpstr>Tínhamos, então, o que observar nas gravações da interação natural entre as duplas mães-bebês</vt:lpstr>
      <vt:lpstr>Teoria e metodologia</vt:lpstr>
      <vt:lpstr>Surgiu um novo horizonte para a pesquisa !</vt:lpstr>
      <vt:lpstr>Este ponto de patuda seminal... gerou muitos frutos</vt:lpstr>
      <vt:lpstr>Detalhamento sobre o que observar,  o que entender, o que explicar</vt:lpstr>
      <vt:lpstr>Detalhamento sobre o que observar,  o que entender, o que explicar</vt:lpstr>
      <vt:lpstr>Consequências </vt:lpstr>
      <vt:lpstr>Exemplo </vt:lpstr>
      <vt:lpstr>O que é um comportamento normal? O que é um episódio específico?</vt:lpstr>
      <vt:lpstr>O mundo interno</vt:lpstr>
      <vt:lpstr>Apreensão geral</vt:lpstr>
      <vt:lpstr>Apresentação do PowerPoint</vt:lpstr>
      <vt:lpstr>Apresentação do PowerPoint</vt:lpstr>
      <vt:lpstr>Apresentação do PowerPoint</vt:lpstr>
      <vt:lpstr>Capítulo por Capítulo</vt:lpstr>
      <vt:lpstr>Capítulo por Capítulo</vt:lpstr>
      <vt:lpstr>Capítulo 01. Aprendendo sobre coisas humanas </vt:lpstr>
      <vt:lpstr>Capítulo 2. O repertório do cuidador  </vt:lpstr>
      <vt:lpstr>Capítulo 03. O repertório do bebê </vt:lpstr>
      <vt:lpstr>Capítulo 04. Do laboratório à vida real  </vt:lpstr>
      <vt:lpstr>Capítulo 05. Aonde levam os passos?  </vt:lpstr>
      <vt:lpstr>Stern, afirma:  “O objetivo imediato de uma interação lúdica face a face é divertir-se, interessar, encantar e estar um com o outro”. </vt:lpstr>
      <vt:lpstr>Apresentação do PowerPoint</vt:lpstr>
      <vt:lpstr>Sobreviver, divertir-se (prazer), ser </vt:lpstr>
      <vt:lpstr>ESTAR-COM ~ SER-COM</vt:lpstr>
      <vt:lpstr>Capítulo 06. Estrutura e Tempo  </vt:lpstr>
      <vt:lpstr>Capítulo 07. Da interação ao relacionamento  </vt:lpstr>
      <vt:lpstr>Capítulo 08. Erros na dança  </vt:lpstr>
      <vt:lpstr>Capítulo 9. Encontrando seu Próprio Caminho</vt:lpstr>
      <vt:lpstr>Quais eram as perguntas? </vt:lpstr>
      <vt:lpstr>Livros de Stern</vt:lpstr>
      <vt:lpstr>Vídeos com Daniel Stern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Leopoldo Fulgencio</dc:creator>
  <cp:lastModifiedBy>Leopoldo Fulgencio</cp:lastModifiedBy>
  <cp:revision>31</cp:revision>
  <dcterms:created xsi:type="dcterms:W3CDTF">2024-03-14T18:08:53Z</dcterms:created>
  <dcterms:modified xsi:type="dcterms:W3CDTF">2024-07-10T02:14:49Z</dcterms:modified>
</cp:coreProperties>
</file>