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58DBA-7EEB-45AC-8845-EA6FDEFB0AFB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FB4FE-BE30-409A-B279-A7E7E07D6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27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FB4FE-BE30-409A-B279-A7E7E07D6B7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68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5777DA-9D45-49CA-AA37-F64FE40BAD34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743AC3-1D45-42F8-B47A-695642B4C152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ROTAÇÕES EM TORNO DE </a:t>
            </a:r>
            <a:r>
              <a:rPr lang="pt-BR" b="1" dirty="0" smtClean="0"/>
              <a:t>EIXOS  FIXOS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6400800" cy="1752600"/>
          </a:xfrm>
        </p:spPr>
        <p:txBody>
          <a:bodyPr/>
          <a:lstStyle/>
          <a:p>
            <a:pPr algn="l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4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23728" y="260648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Cálculo dos Ângulos de “</a:t>
            </a:r>
            <a:r>
              <a:rPr lang="pt-BR" sz="2400" b="1" dirty="0" err="1"/>
              <a:t>Roll-Pitch-Yaw</a:t>
            </a:r>
            <a:r>
              <a:rPr lang="pt-BR" sz="2400" b="1" dirty="0"/>
              <a:t>” a Partir da Matriz de Rotação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73480"/>
              </p:ext>
            </p:extLst>
          </p:nvPr>
        </p:nvGraphicFramePr>
        <p:xfrm>
          <a:off x="323528" y="1865313"/>
          <a:ext cx="8640960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ção" r:id="rId3" imgW="4381200" imgH="711000" progId="Equation.3">
                  <p:embed/>
                </p:oleObj>
              </mc:Choice>
              <mc:Fallback>
                <p:oleObj name="Equação" r:id="rId3" imgW="4381200" imgH="7110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65313"/>
                        <a:ext cx="8640960" cy="15446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8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260648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Cálculo dos Ângulos de “</a:t>
            </a:r>
            <a:r>
              <a:rPr lang="pt-BR" sz="2400" b="1" dirty="0" err="1"/>
              <a:t>Roll-Pitch-Yaw</a:t>
            </a:r>
            <a:r>
              <a:rPr lang="pt-BR" sz="2400" b="1" dirty="0"/>
              <a:t>” a Partir da Matriz de Rotação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144339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Seja                     o </a:t>
            </a:r>
            <a:r>
              <a:rPr lang="pt-BR" sz="2400" b="1" dirty="0"/>
              <a:t>arco tangente de y/x levando em </a:t>
            </a:r>
            <a:r>
              <a:rPr lang="pt-BR" sz="2400" b="1" dirty="0" smtClean="0"/>
              <a:t>conta </a:t>
            </a:r>
            <a:r>
              <a:rPr lang="pt-BR" sz="2400" b="1" dirty="0"/>
              <a:t>o sinal </a:t>
            </a:r>
            <a:r>
              <a:rPr lang="pt-BR" sz="2400" b="1" dirty="0" smtClean="0"/>
              <a:t>de </a:t>
            </a:r>
            <a:r>
              <a:rPr lang="pt-BR" sz="2400" b="1" dirty="0"/>
              <a:t>y </a:t>
            </a:r>
            <a:r>
              <a:rPr lang="pt-BR" sz="2400" b="1" dirty="0" smtClean="0"/>
              <a:t>e </a:t>
            </a:r>
            <a:r>
              <a:rPr lang="pt-BR" sz="2400" b="1" dirty="0"/>
              <a:t>o sinal </a:t>
            </a:r>
            <a:r>
              <a:rPr lang="pt-BR" sz="2400" b="1" dirty="0"/>
              <a:t> </a:t>
            </a:r>
            <a:r>
              <a:rPr lang="pt-BR" sz="2400" b="1" dirty="0" smtClean="0"/>
              <a:t>de </a:t>
            </a:r>
            <a:r>
              <a:rPr lang="pt-BR" sz="2400" b="1" dirty="0"/>
              <a:t>x para a definição do quadrante.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47674"/>
              </p:ext>
            </p:extLst>
          </p:nvPr>
        </p:nvGraphicFramePr>
        <p:xfrm>
          <a:off x="1136650" y="1436688"/>
          <a:ext cx="107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ção" r:id="rId3" imgW="1079280" imgH="469800" progId="Equation.3">
                  <p:embed/>
                </p:oleObj>
              </mc:Choice>
              <mc:Fallback>
                <p:oleObj name="Equação" r:id="rId3" imgW="1079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6650" y="1436688"/>
                        <a:ext cx="1079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120500"/>
              </p:ext>
            </p:extLst>
          </p:nvPr>
        </p:nvGraphicFramePr>
        <p:xfrm>
          <a:off x="467544" y="2636912"/>
          <a:ext cx="314777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ção" r:id="rId5" imgW="1459866" imgH="203112" progId="Equation.3">
                  <p:embed/>
                </p:oleObj>
              </mc:Choice>
              <mc:Fallback>
                <p:oleObj name="Equação" r:id="rId5" imgW="1459866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36912"/>
                        <a:ext cx="3147778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51579"/>
              </p:ext>
            </p:extLst>
          </p:nvPr>
        </p:nvGraphicFramePr>
        <p:xfrm>
          <a:off x="601652" y="3356992"/>
          <a:ext cx="301747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ção" r:id="rId7" imgW="1524000" imgH="800100" progId="Equation.3">
                  <p:embed/>
                </p:oleObj>
              </mc:Choice>
              <mc:Fallback>
                <p:oleObj name="Equação" r:id="rId7" imgW="1524000" imgH="800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52" y="3356992"/>
                        <a:ext cx="3017478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959"/>
              </p:ext>
            </p:extLst>
          </p:nvPr>
        </p:nvGraphicFramePr>
        <p:xfrm>
          <a:off x="5220072" y="3284984"/>
          <a:ext cx="288032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ção" r:id="rId9" imgW="1600200" imgH="800100" progId="Equation.3">
                  <p:embed/>
                </p:oleObj>
              </mc:Choice>
              <mc:Fallback>
                <p:oleObj name="Equação" r:id="rId9" imgW="1600200" imgH="800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284984"/>
                        <a:ext cx="2880320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484764"/>
              </p:ext>
            </p:extLst>
          </p:nvPr>
        </p:nvGraphicFramePr>
        <p:xfrm>
          <a:off x="5076056" y="2708920"/>
          <a:ext cx="312720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ção" r:id="rId11" imgW="1447172" imgH="203112" progId="Equation.3">
                  <p:embed/>
                </p:oleObj>
              </mc:Choice>
              <mc:Fallback>
                <p:oleObj name="Equação" r:id="rId11" imgW="1447172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708920"/>
                        <a:ext cx="3127205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7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62" y="5094934"/>
            <a:ext cx="5561832" cy="155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49" y="749552"/>
            <a:ext cx="5760640" cy="412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1520" y="282043"/>
            <a:ext cx="7158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3. ROTAÇÃO EM TORNO DE UM EIXO ARBITRÁRIO FIXO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84942"/>
              </p:ext>
            </p:extLst>
          </p:nvPr>
        </p:nvGraphicFramePr>
        <p:xfrm>
          <a:off x="9800" y="1709862"/>
          <a:ext cx="697764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ção" r:id="rId5" imgW="139680" imgH="177480" progId="Equation.3">
                  <p:embed/>
                </p:oleObj>
              </mc:Choice>
              <mc:Fallback>
                <p:oleObj name="Equação" r:id="rId5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00" y="1709862"/>
                        <a:ext cx="697764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1709863"/>
            <a:ext cx="169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é um </a:t>
            </a:r>
            <a:r>
              <a:rPr lang="pt-BR" sz="2400" b="1" dirty="0" err="1" smtClean="0"/>
              <a:t>versor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6183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836712"/>
            <a:ext cx="502445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SEQUÊNCIA DE ROTAÇÕES PROPOSTA:</a:t>
            </a:r>
          </a:p>
          <a:p>
            <a:endParaRPr lang="pt-BR" sz="2400" b="1" u="sng" dirty="0"/>
          </a:p>
          <a:p>
            <a:r>
              <a:rPr lang="pt-BR" sz="2400" b="1" dirty="0" smtClean="0"/>
              <a:t>1- “</a:t>
            </a:r>
            <a:r>
              <a:rPr lang="el-GR" sz="2400" b="1" dirty="0" smtClean="0"/>
              <a:t>α</a:t>
            </a:r>
            <a:r>
              <a:rPr lang="pt-BR" sz="2400" b="1" dirty="0" smtClean="0"/>
              <a:t>” EM TORNO DE “Z”</a:t>
            </a:r>
          </a:p>
          <a:p>
            <a:r>
              <a:rPr lang="pt-BR" sz="2400" b="1" dirty="0" smtClean="0"/>
              <a:t>2- “</a:t>
            </a:r>
            <a:r>
              <a:rPr lang="el-GR" sz="2400" b="1" dirty="0" smtClean="0"/>
              <a:t>β</a:t>
            </a:r>
            <a:r>
              <a:rPr lang="pt-BR" sz="2400" b="1" dirty="0" smtClean="0"/>
              <a:t>” EM TORNO DO </a:t>
            </a:r>
            <a:r>
              <a:rPr lang="pt-BR" sz="2400" b="1" u="sng" dirty="0" smtClean="0"/>
              <a:t>NOVO</a:t>
            </a:r>
            <a:r>
              <a:rPr lang="pt-BR" sz="2400" b="1" dirty="0" smtClean="0"/>
              <a:t> “Y”</a:t>
            </a:r>
          </a:p>
          <a:p>
            <a:r>
              <a:rPr lang="pt-BR" sz="2400" b="1" dirty="0" smtClean="0"/>
              <a:t>3- “</a:t>
            </a:r>
            <a:r>
              <a:rPr lang="pt-BR" sz="2400" b="1" dirty="0" smtClean="0">
                <a:latin typeface="Calibri"/>
                <a:cs typeface="Calibri"/>
              </a:rPr>
              <a:t>Ɵ” EM TORNO DO </a:t>
            </a:r>
            <a:r>
              <a:rPr lang="pt-BR" sz="2400" b="1" u="sng" dirty="0" smtClean="0">
                <a:latin typeface="Calibri"/>
                <a:cs typeface="Calibri"/>
              </a:rPr>
              <a:t>NOVO</a:t>
            </a:r>
            <a:r>
              <a:rPr lang="pt-BR" sz="2400" b="1" dirty="0" smtClean="0">
                <a:latin typeface="Calibri"/>
                <a:cs typeface="Calibri"/>
              </a:rPr>
              <a:t> “Z”</a:t>
            </a:r>
          </a:p>
          <a:p>
            <a:endParaRPr lang="pt-BR" sz="2400" b="1" dirty="0">
              <a:latin typeface="Calibri"/>
              <a:cs typeface="Calibri"/>
            </a:endParaRPr>
          </a:p>
          <a:p>
            <a:r>
              <a:rPr lang="pt-BR" sz="2400" b="1" u="sng" dirty="0" smtClean="0">
                <a:latin typeface="Calibri"/>
                <a:cs typeface="Calibri"/>
              </a:rPr>
              <a:t>“CONSERTO”:</a:t>
            </a:r>
          </a:p>
          <a:p>
            <a:endParaRPr lang="pt-BR" sz="2400" b="1" u="sng" dirty="0">
              <a:latin typeface="Calibri"/>
              <a:cs typeface="Calibri"/>
            </a:endParaRPr>
          </a:p>
          <a:p>
            <a:r>
              <a:rPr lang="pt-BR" sz="2400" b="1" dirty="0" smtClean="0">
                <a:latin typeface="Calibri"/>
                <a:cs typeface="Calibri"/>
              </a:rPr>
              <a:t>4- </a:t>
            </a:r>
            <a:r>
              <a:rPr lang="pt-BR" sz="2400" b="1" dirty="0" smtClean="0"/>
              <a:t>“-</a:t>
            </a:r>
            <a:r>
              <a:rPr lang="el-GR" sz="2400" b="1" dirty="0" smtClean="0"/>
              <a:t>β</a:t>
            </a:r>
            <a:r>
              <a:rPr lang="pt-BR" sz="2400" b="1" dirty="0" smtClean="0"/>
              <a:t>” EM TORNO DO </a:t>
            </a:r>
            <a:r>
              <a:rPr lang="pt-BR" sz="2400" b="1" u="sng" dirty="0" smtClean="0"/>
              <a:t>ÚLTIMO </a:t>
            </a:r>
            <a:r>
              <a:rPr lang="pt-BR" sz="2400" b="1" dirty="0" smtClean="0"/>
              <a:t>“Y”</a:t>
            </a:r>
          </a:p>
          <a:p>
            <a:r>
              <a:rPr lang="pt-BR" sz="2400" b="1" dirty="0" smtClean="0"/>
              <a:t>5- “-</a:t>
            </a:r>
            <a:r>
              <a:rPr lang="el-GR" sz="2400" b="1" dirty="0" smtClean="0"/>
              <a:t>α</a:t>
            </a:r>
            <a:r>
              <a:rPr lang="pt-BR" sz="2400" b="1" dirty="0" smtClean="0"/>
              <a:t>” EM TORNO DO ÚLTIMO “Z”</a:t>
            </a:r>
          </a:p>
          <a:p>
            <a:endParaRPr lang="pt-BR" sz="2400" b="1" dirty="0" smtClean="0"/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354560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908720"/>
            <a:ext cx="4571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CÁLCULO DA MATRIZ DE ROTAÇÃO</a:t>
            </a:r>
            <a:endParaRPr lang="pt-BR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2892"/>
            <a:ext cx="7479196" cy="37503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25276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581150"/>
            <a:ext cx="48672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95536" y="407225"/>
            <a:ext cx="7771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pt-BR" sz="2400" b="1" dirty="0" smtClean="0"/>
              <a:t>INTRODUÇÃO </a:t>
            </a:r>
          </a:p>
          <a:p>
            <a:r>
              <a:rPr lang="pt-BR" sz="2400" b="1" dirty="0" smtClean="0"/>
              <a:t>SUPONHA ROTAÇÕES EM TORNO DE EIXOS DE UM SISTEMA</a:t>
            </a:r>
          </a:p>
          <a:p>
            <a:r>
              <a:rPr lang="pt-BR" sz="2400" b="1" dirty="0" smtClean="0"/>
              <a:t>CARTESIANO.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27476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228725"/>
            <a:ext cx="856297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7544" y="620688"/>
            <a:ext cx="1727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2. EXEMPLO</a:t>
            </a:r>
            <a:endParaRPr lang="pt-BR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57800"/>
            <a:ext cx="8878240" cy="64807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817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43145"/>
            <a:ext cx="6929958" cy="469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14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821513" cy="579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4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28" y="980728"/>
            <a:ext cx="8172450" cy="26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57320" y="260648"/>
            <a:ext cx="6638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SOLUÇÃO PROPOSTA PARA OS PRÓXIMOS PASSOS:</a:t>
            </a:r>
            <a:endParaRPr lang="pt-BR" sz="24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314019" y="3789040"/>
            <a:ext cx="3707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RESULTADO FINAL</a:t>
            </a:r>
            <a:endParaRPr lang="pt-BR" sz="2400" b="1" u="sng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329514"/>
              </p:ext>
            </p:extLst>
          </p:nvPr>
        </p:nvGraphicFramePr>
        <p:xfrm>
          <a:off x="693546" y="4394427"/>
          <a:ext cx="76438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ção" r:id="rId5" imgW="2361960" imgH="241200" progId="Equation.3">
                  <p:embed/>
                </p:oleObj>
              </mc:Choice>
              <mc:Fallback>
                <p:oleObj name="Equação" r:id="rId5" imgW="23619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46" y="4394427"/>
                        <a:ext cx="7643813" cy="768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14018" y="5301208"/>
            <a:ext cx="8793193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 MULTIPLICAÇÃO APARECE NA ORDEM INVERSA </a:t>
            </a:r>
            <a:r>
              <a:rPr lang="pt-BR" sz="2400" b="1" dirty="0" smtClean="0"/>
              <a:t>DA SEQUÊNCIA </a:t>
            </a:r>
            <a:r>
              <a:rPr lang="pt-BR" sz="2400" b="1" dirty="0" smtClean="0"/>
              <a:t>DE </a:t>
            </a:r>
            <a:r>
              <a:rPr lang="pt-BR" sz="2400" b="1" dirty="0" smtClean="0"/>
              <a:t>ROTAÇÕES </a:t>
            </a:r>
            <a:r>
              <a:rPr lang="pt-BR" sz="2400" b="1" dirty="0" smtClean="0"/>
              <a:t>!!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5283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620688"/>
            <a:ext cx="6879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GENERALIZAÇÃO:</a:t>
            </a:r>
          </a:p>
          <a:p>
            <a:endParaRPr lang="pt-BR" sz="2400" b="1" u="sng" dirty="0"/>
          </a:p>
          <a:p>
            <a:pPr algn="ctr"/>
            <a:r>
              <a:rPr lang="pt-BR" sz="2400" b="1" u="sng" dirty="0" smtClean="0"/>
              <a:t>ADICIONANDO A ROTAÇÃO EM TORNO DO EIXO “X”:</a:t>
            </a:r>
            <a:endParaRPr lang="pt-BR" sz="2400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93314"/>
              </p:ext>
            </p:extLst>
          </p:nvPr>
        </p:nvGraphicFramePr>
        <p:xfrm>
          <a:off x="1971711" y="2348880"/>
          <a:ext cx="52005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ção" r:id="rId3" imgW="1117115" imgH="203112" progId="Equation.3">
                  <p:embed/>
                </p:oleObj>
              </mc:Choice>
              <mc:Fallback>
                <p:oleObj name="Equação" r:id="rId3" imgW="111711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711" y="2348880"/>
                        <a:ext cx="5200578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48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692696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2- Ângulos de </a:t>
            </a:r>
            <a:r>
              <a:rPr lang="pt-BR" sz="2400" b="1" dirty="0" err="1"/>
              <a:t>Roll-Pitch-Yaw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305309" y="1767006"/>
            <a:ext cx="4572000" cy="1200329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lvl="0"/>
            <a:r>
              <a:rPr lang="pt-BR" sz="2400" b="1" dirty="0" smtClean="0">
                <a:solidFill>
                  <a:schemeClr val="bg1"/>
                </a:solidFill>
              </a:rPr>
              <a:t>1. “</a:t>
            </a:r>
            <a:r>
              <a:rPr lang="pt-BR" sz="2400" b="1" dirty="0" err="1" smtClean="0">
                <a:solidFill>
                  <a:schemeClr val="bg1"/>
                </a:solidFill>
              </a:rPr>
              <a:t>Yaw</a:t>
            </a:r>
            <a:r>
              <a:rPr lang="pt-BR" sz="2400" b="1" dirty="0">
                <a:solidFill>
                  <a:schemeClr val="bg1"/>
                </a:solidFill>
              </a:rPr>
              <a:t>” em torno de X (X,Ψ);</a:t>
            </a:r>
          </a:p>
          <a:p>
            <a:pPr lvl="0"/>
            <a:r>
              <a:rPr lang="pt-BR" sz="2400" b="1" dirty="0" smtClean="0">
                <a:solidFill>
                  <a:schemeClr val="bg1"/>
                </a:solidFill>
              </a:rPr>
              <a:t>2. “</a:t>
            </a:r>
            <a:r>
              <a:rPr lang="pt-BR" sz="2400" b="1" dirty="0" err="1" smtClean="0">
                <a:solidFill>
                  <a:schemeClr val="bg1"/>
                </a:solidFill>
              </a:rPr>
              <a:t>Pitch</a:t>
            </a:r>
            <a:r>
              <a:rPr lang="pt-BR" sz="2400" b="1" dirty="0">
                <a:solidFill>
                  <a:schemeClr val="bg1"/>
                </a:solidFill>
              </a:rPr>
              <a:t>” em torno de Y(Y,Ɵ);</a:t>
            </a:r>
          </a:p>
          <a:p>
            <a:pPr lvl="0"/>
            <a:r>
              <a:rPr lang="pt-BR" sz="2400" b="1" dirty="0" smtClean="0">
                <a:solidFill>
                  <a:schemeClr val="bg1"/>
                </a:solidFill>
              </a:rPr>
              <a:t>3. “</a:t>
            </a:r>
            <a:r>
              <a:rPr lang="pt-BR" sz="2400" b="1" dirty="0" err="1" smtClean="0">
                <a:solidFill>
                  <a:schemeClr val="bg1"/>
                </a:solidFill>
              </a:rPr>
              <a:t>Roll</a:t>
            </a:r>
            <a:r>
              <a:rPr lang="pt-BR" sz="2400" b="1" dirty="0">
                <a:solidFill>
                  <a:schemeClr val="bg1"/>
                </a:solidFill>
              </a:rPr>
              <a:t>” em torno de Z(Z,Φ).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159637"/>
              </p:ext>
            </p:extLst>
          </p:nvPr>
        </p:nvGraphicFramePr>
        <p:xfrm>
          <a:off x="1566827" y="3645024"/>
          <a:ext cx="546256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ção" r:id="rId3" imgW="1091726" imgH="203112" progId="Equation.3">
                  <p:embed/>
                </p:oleObj>
              </mc:Choice>
              <mc:Fallback>
                <p:oleObj name="Equação" r:id="rId3" imgW="109172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27" y="3645024"/>
                        <a:ext cx="5462560" cy="100811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67653" y="5373216"/>
            <a:ext cx="8249374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GUARDE BEM ESTA SEQUÊNCIA E DENOMINAÇÃO </a:t>
            </a:r>
            <a:endParaRPr lang="pt-BR" sz="2400" b="1" u="sng" dirty="0" smtClean="0"/>
          </a:p>
          <a:p>
            <a:r>
              <a:rPr lang="pt-BR" sz="2400" b="1" u="sng" dirty="0" smtClean="0"/>
              <a:t>DE </a:t>
            </a:r>
            <a:r>
              <a:rPr lang="pt-BR" sz="2400" b="1" u="sng" dirty="0" smtClean="0"/>
              <a:t>ÂNGULOS</a:t>
            </a:r>
            <a:r>
              <a:rPr lang="pt-BR" sz="2400" b="1" u="sng" dirty="0" smtClean="0"/>
              <a:t>!!  ELA </a:t>
            </a:r>
            <a:r>
              <a:rPr lang="pt-BR" sz="2400" b="1" u="sng" dirty="0" smtClean="0"/>
              <a:t>É ADOTADA EM ROBÓTICA !!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18526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59387"/>
            <a:ext cx="6650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CÁLCULO DA EXPRESSÃO DA MATRIZ DE ROTAÇÃO:</a:t>
            </a:r>
            <a:endParaRPr lang="pt-BR" sz="2400" b="1" u="sng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69908"/>
              </p:ext>
            </p:extLst>
          </p:nvPr>
        </p:nvGraphicFramePr>
        <p:xfrm>
          <a:off x="683568" y="1700808"/>
          <a:ext cx="2808313" cy="136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ção" r:id="rId3" imgW="1231900" imgH="596900" progId="Equation.3">
                  <p:embed/>
                </p:oleObj>
              </mc:Choice>
              <mc:Fallback>
                <p:oleObj name="Equação" r:id="rId3" imgW="12319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2808313" cy="1367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631564"/>
              </p:ext>
            </p:extLst>
          </p:nvPr>
        </p:nvGraphicFramePr>
        <p:xfrm>
          <a:off x="3635896" y="1700808"/>
          <a:ext cx="251444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ção" r:id="rId5" imgW="1231900" imgH="596900" progId="Equation.3">
                  <p:embed/>
                </p:oleObj>
              </mc:Choice>
              <mc:Fallback>
                <p:oleObj name="Equação" r:id="rId5" imgW="1231900" imgH="596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700808"/>
                        <a:ext cx="2514441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11220"/>
              </p:ext>
            </p:extLst>
          </p:nvPr>
        </p:nvGraphicFramePr>
        <p:xfrm>
          <a:off x="6248821" y="1700808"/>
          <a:ext cx="289517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ção" r:id="rId6" imgW="1422400" imgH="596900" progId="Equation.3">
                  <p:embed/>
                </p:oleObj>
              </mc:Choice>
              <mc:Fallback>
                <p:oleObj name="Equação" r:id="rId6" imgW="14224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821" y="1700808"/>
                        <a:ext cx="289517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546954"/>
              </p:ext>
            </p:extLst>
          </p:nvPr>
        </p:nvGraphicFramePr>
        <p:xfrm>
          <a:off x="539552" y="3645024"/>
          <a:ext cx="849694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ção" r:id="rId8" imgW="3937000" imgH="596900" progId="Equation.3">
                  <p:embed/>
                </p:oleObj>
              </mc:Choice>
              <mc:Fallback>
                <p:oleObj name="Equação" r:id="rId8" imgW="3937000" imgH="596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8496944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0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248</Words>
  <Application>Microsoft Office PowerPoint</Application>
  <PresentationFormat>Apresentação na tela (4:3)</PresentationFormat>
  <Paragraphs>36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Ápice</vt:lpstr>
      <vt:lpstr>Microsoft Equation 3.0</vt:lpstr>
      <vt:lpstr>Equação</vt:lpstr>
      <vt:lpstr>ROTAÇÕES EM TORNO DE EIXOS  FIXOS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ROTAÇÕES EM TORNO DE EIXOS FIXOS</dc:title>
  <dc:creator>DELL</dc:creator>
  <cp:lastModifiedBy>DELL</cp:lastModifiedBy>
  <cp:revision>12</cp:revision>
  <dcterms:created xsi:type="dcterms:W3CDTF">2020-03-28T19:57:08Z</dcterms:created>
  <dcterms:modified xsi:type="dcterms:W3CDTF">2020-03-30T17:50:32Z</dcterms:modified>
</cp:coreProperties>
</file>