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79" r:id="rId6"/>
    <p:sldId id="286" r:id="rId7"/>
    <p:sldId id="285" r:id="rId8"/>
    <p:sldId id="266" r:id="rId9"/>
    <p:sldId id="267" r:id="rId10"/>
    <p:sldId id="260" r:id="rId11"/>
    <p:sldId id="268" r:id="rId12"/>
    <p:sldId id="269" r:id="rId13"/>
    <p:sldId id="270" r:id="rId14"/>
    <p:sldId id="261" r:id="rId15"/>
    <p:sldId id="271" r:id="rId16"/>
    <p:sldId id="262" r:id="rId17"/>
    <p:sldId id="275" r:id="rId18"/>
    <p:sldId id="276" r:id="rId19"/>
    <p:sldId id="280" r:id="rId20"/>
    <p:sldId id="263" r:id="rId21"/>
    <p:sldId id="283" r:id="rId22"/>
    <p:sldId id="284" r:id="rId23"/>
    <p:sldId id="289" r:id="rId24"/>
    <p:sldId id="281" r:id="rId25"/>
    <p:sldId id="282" r:id="rId26"/>
    <p:sldId id="264" r:id="rId27"/>
    <p:sldId id="272" r:id="rId28"/>
    <p:sldId id="291" r:id="rId29"/>
    <p:sldId id="294" r:id="rId30"/>
    <p:sldId id="292" r:id="rId31"/>
    <p:sldId id="273" r:id="rId32"/>
    <p:sldId id="277" r:id="rId33"/>
    <p:sldId id="287" r:id="rId34"/>
    <p:sldId id="274" r:id="rId35"/>
    <p:sldId id="265" r:id="rId36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DFB5A786-A1A3-4EB9-ADE2-1753BC3CA976}" type="datetimeFigureOut">
              <a:rPr lang="pt-BR" smtClean="0"/>
              <a:t>14/03/2013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34B26466-2734-4C0D-8DA8-8E28440BD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031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3/14/2013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95400" y="3356992"/>
            <a:ext cx="6400800" cy="1440160"/>
          </a:xfrm>
        </p:spPr>
        <p:txBody>
          <a:bodyPr>
            <a:normAutofit/>
          </a:bodyPr>
          <a:lstStyle/>
          <a:p>
            <a:r>
              <a:rPr lang="pt-BR" dirty="0" smtClean="0"/>
              <a:t>Ou </a:t>
            </a:r>
          </a:p>
          <a:p>
            <a:r>
              <a:rPr lang="pt-BR" dirty="0" smtClean="0"/>
              <a:t>sobre o SUS Legal </a:t>
            </a:r>
            <a:r>
              <a:rPr lang="pt-BR" i="1" dirty="0" smtClean="0"/>
              <a:t>versus</a:t>
            </a:r>
            <a:r>
              <a:rPr lang="pt-BR" dirty="0" smtClean="0"/>
              <a:t> o SUS Real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0" y="1526927"/>
            <a:ext cx="82296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Princípios e diretrizes do SUS: entre as normas e a realidade da gestão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047828"/>
            <a:ext cx="1381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Universalidade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4104456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Dilema: consolidar o sistema segmentado vigente e avançar na universalização do SUS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Como regra defende-se a manutenção do princípio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Universalidade como direito fundamental – cláusula pétrea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Universalidade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88843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No Brasil começou a ser implantada “ainda de forma restrita” no governo Sarney – </a:t>
            </a:r>
            <a:r>
              <a:rPr lang="pt-BR" dirty="0" err="1" smtClean="0"/>
              <a:t>Prev</a:t>
            </a:r>
            <a:r>
              <a:rPr lang="pt-BR" dirty="0" smtClean="0"/>
              <a:t>-saúde e SUDS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universalização dos direitos e a participação da comunidade na definição das políticas sociais tiveram como princípio fundador a superação do caráter meritocrático e a adoção da cidadania como critério de acesso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No Brasil, em 1998, a universalização da saúde é constitucionalizada num quadro econômico de recessão, hiperinflação e desigualdade, contrário àquele de riqueza econômica e igualdade social dos Estados europeus</a:t>
            </a:r>
          </a:p>
          <a:p>
            <a:pPr marL="571500" indent="-571500">
              <a:buFont typeface="+mj-lt"/>
              <a:buAutoNum type="romanUcPeriod"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Universalidade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81642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As bases do SUS são a universalidade de acesso aos serviços, a integralidade no atendimento e a equidade na distribuição dos recursos e na prestação dos serviços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O princípio da universalização do direito à saúde, ainda está limitado pelas possibilidades práticas de acesso universal à assistência à saúde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Universalidade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Assegura o direito à saúde a todos os cidadãos e o acesso sem discriminação ao conjunto de ações e serviços de saúde ofertados pelo SUS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Integralidade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89654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Atende ao conceito amplo de saúde e à visão integral do indivíduo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Se considerado de forma ilimitada pode se caracterizar como utópico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Há correntes que entendem que deva ser limitado por:</a:t>
            </a:r>
          </a:p>
          <a:p>
            <a:pPr marL="845820" lvl="1" indent="-571500"/>
            <a:r>
              <a:rPr lang="pt-BR" dirty="0" smtClean="0"/>
              <a:t>Tipo de prestação de saúde</a:t>
            </a:r>
          </a:p>
          <a:p>
            <a:pPr marL="845820" lvl="1" indent="-571500"/>
            <a:r>
              <a:rPr lang="pt-BR" dirty="0" smtClean="0"/>
              <a:t>Tipo de destinatário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Integralidade ilimitada é incompatível com financiamento limitado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Grupos mais organizados geralmente acessam a integralidade em detrimento de outros</a:t>
            </a:r>
          </a:p>
          <a:p>
            <a:pPr marL="571500" indent="-571500">
              <a:buFont typeface="+mj-lt"/>
              <a:buAutoNum type="romanUcPeriod"/>
            </a:pP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Integralidade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89654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Há projeto de lei (PL 219/2007) no sentido de limitar a integralidade da assistência farmacêutica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integralidade impões aspectos preventivos e curativos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Considera as várias dimensões do processo saúde-doença que afeta o indivíduo ou a coletividade e pressupõe a prestação continuada do conjunto de ações e serviços garantindo a promoção, a proteção, a cura e a reabilitação dos indivíduos e das coletividades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Equidade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Este é daqueles princípios cuja carga valorativa é relevante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Tem forte intersecção com a noção de justiça distributiva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Está intimamente ligado às limitações de recursos diante direitos objetivos estabelecidos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Intensifica-se a medida em que se consolida o Estado Social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Equidade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67240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Geralmente liga-se a cinco ideias centrais:</a:t>
            </a:r>
          </a:p>
          <a:p>
            <a:pPr marL="845820" lvl="1" indent="-571500">
              <a:buFont typeface="+mj-lt"/>
              <a:buAutoNum type="romanUcPeriod"/>
            </a:pPr>
            <a:r>
              <a:rPr lang="pt-BR" dirty="0" smtClean="0"/>
              <a:t>Tratar desigualmente os desiguais conforme suas necessidades – princípio de justiça</a:t>
            </a:r>
          </a:p>
          <a:p>
            <a:pPr marL="845820" lvl="1" indent="-571500">
              <a:buFont typeface="+mj-lt"/>
              <a:buAutoNum type="romanUcPeriod"/>
            </a:pPr>
            <a:r>
              <a:rPr lang="pt-BR" dirty="0" smtClean="0"/>
              <a:t>Equidade e desigualdades compensadas – discriminação positiva</a:t>
            </a:r>
          </a:p>
          <a:p>
            <a:pPr marL="845820" lvl="1" indent="-571500">
              <a:buFont typeface="+mj-lt"/>
              <a:buAutoNum type="romanUcPeriod"/>
            </a:pPr>
            <a:r>
              <a:rPr lang="pt-BR" dirty="0" smtClean="0"/>
              <a:t>Equidade e maximização dos benefícios - utilitarismo</a:t>
            </a:r>
          </a:p>
          <a:p>
            <a:pPr marL="845820" lvl="1" indent="-571500">
              <a:buFont typeface="+mj-lt"/>
              <a:buAutoNum type="romanUcPeriod"/>
            </a:pPr>
            <a:r>
              <a:rPr lang="pt-BR" dirty="0" smtClean="0"/>
              <a:t>Equidade e mérito social - Aristóteles</a:t>
            </a:r>
          </a:p>
          <a:p>
            <a:pPr marL="845820" lvl="1" indent="-571500">
              <a:buFont typeface="+mj-lt"/>
              <a:buAutoNum type="romanUcPeriod"/>
            </a:pPr>
            <a:r>
              <a:rPr lang="pt-BR" dirty="0" smtClean="0"/>
              <a:t>Equidade e direitos – OMS/CR.88 – respeito ao direito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Equidade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67240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Diferenciar necessidades de desejos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Saúde como direito significa saúde enquanto valor prioritário para concretização de outros valores como vida e liberdade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Então, finalmente, o que é equidade?</a:t>
            </a:r>
          </a:p>
          <a:p>
            <a:pPr marL="571500" indent="-571500">
              <a:buFont typeface="+mj-lt"/>
              <a:buAutoNum type="romanUcPeriod"/>
            </a:pP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Doutrinários do SUS</a:t>
            </a:r>
            <a:br>
              <a:rPr lang="pt-BR" dirty="0" smtClean="0"/>
            </a:br>
            <a:r>
              <a:rPr lang="pt-BR" dirty="0" smtClean="0"/>
              <a:t>Outro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67240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Há referências na doutrina (Campos, 2009) a outro princípio que seria basilar na estrutura do SUS:</a:t>
            </a:r>
          </a:p>
          <a:p>
            <a:pPr marL="0" indent="0">
              <a:buNone/>
            </a:pPr>
            <a:endParaRPr lang="pt-BR" dirty="0" smtClean="0"/>
          </a:p>
          <a:p>
            <a:pPr marL="845820" lvl="1" indent="-571500"/>
            <a:r>
              <a:rPr lang="pt-BR" dirty="0" smtClean="0"/>
              <a:t>Transparência e direito à informação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/>
          <a:lstStyle/>
          <a:p>
            <a:pPr algn="ctr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125216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Modelos de Sistemas de Saúde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Princípios Doutrinários do SUS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Diretrizes Organizativas do SUS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Impactos dos Princípios e das Diretrizes no SUS Real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404664"/>
            <a:ext cx="785831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Diretrizes Organizativas do SUS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403244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Destinam-se a imprimir racionalidade ao funcionamento do SUS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As mais significativas são:</a:t>
            </a:r>
          </a:p>
          <a:p>
            <a:pPr marL="845820" lvl="1" indent="-571500"/>
            <a:r>
              <a:rPr lang="pt-BR" dirty="0" smtClean="0"/>
              <a:t>Descentralização com comando único</a:t>
            </a:r>
          </a:p>
          <a:p>
            <a:pPr marL="845820" lvl="1" indent="-571500"/>
            <a:r>
              <a:rPr lang="pt-BR" dirty="0" smtClean="0"/>
              <a:t>Regionalização e hierarquização dos serviços</a:t>
            </a:r>
          </a:p>
          <a:p>
            <a:pPr marL="845820" lvl="1" indent="-571500"/>
            <a:r>
              <a:rPr lang="pt-BR" dirty="0" smtClean="0"/>
              <a:t>Participação comunitária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Pode-se ainda acrescentar a diretriz da integração das ações e recursos com base em planejamento ascendente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Diretrizes do SUS</a:t>
            </a:r>
            <a:br>
              <a:rPr lang="pt-BR" dirty="0" smtClean="0"/>
            </a:br>
            <a:r>
              <a:rPr lang="pt-BR" dirty="0" smtClean="0"/>
              <a:t>Descentralização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Ligado ao movimento municipalista, indica que a base do sistema é </a:t>
            </a:r>
            <a:r>
              <a:rPr lang="pt-BR" smtClean="0"/>
              <a:t>o município, </a:t>
            </a:r>
            <a:r>
              <a:rPr lang="pt-BR" dirty="0" smtClean="0"/>
              <a:t>que será responsável pela prestação direta da maioria dos serviços de saúde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direção única em cada esfera de governo auxiliou na superação da desarticulação dos serviços e na construção da coordenação de ações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descentralização também se materializa pela regionalização da saúde a partir de uma noção de organização racionalizada dos serviços de saúde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2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Diretrizes do SUS</a:t>
            </a:r>
            <a:br>
              <a:rPr lang="pt-BR" dirty="0" smtClean="0"/>
            </a:br>
            <a:r>
              <a:rPr lang="pt-BR" dirty="0" smtClean="0"/>
              <a:t>Hierarquização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Ordena o sistema por níveis de atenção (AB, MC e AC) estabelecendo fluxos assistenciais entre os serviços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Regula-se o acesso aos serviços mais especializados, deixando como porta de entrada do sistema os serviços básicos de saúde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É criticado por adotar um modelo de pirâmide, não sendo permeável à criação de variadas portas de entrada, bem como a existência de fluxos reversos entre os serviços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5676901" y="3789363"/>
            <a:ext cx="2580922" cy="2962275"/>
            <a:chOff x="3576" y="2592"/>
            <a:chExt cx="1626" cy="1866"/>
          </a:xfrm>
        </p:grpSpPr>
        <p:sp>
          <p:nvSpPr>
            <p:cNvPr id="44048" name="Text Box 3"/>
            <p:cNvSpPr txBox="1">
              <a:spLocks noChangeArrowheads="1"/>
            </p:cNvSpPr>
            <p:nvPr/>
          </p:nvSpPr>
          <p:spPr bwMode="auto">
            <a:xfrm>
              <a:off x="3576" y="4128"/>
              <a:ext cx="16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400" b="1">
                  <a:solidFill>
                    <a:srgbClr val="FFFFFF"/>
                  </a:solidFill>
                  <a:latin typeface="Verdana" pitchFamily="34" charset="0"/>
                </a:rPr>
                <a:t>ORGANIZAÇÃO EM REDE</a:t>
              </a:r>
            </a:p>
          </p:txBody>
        </p:sp>
        <p:sp>
          <p:nvSpPr>
            <p:cNvPr id="44049" name="Oval 4"/>
            <p:cNvSpPr>
              <a:spLocks noChangeArrowheads="1"/>
            </p:cNvSpPr>
            <p:nvPr/>
          </p:nvSpPr>
          <p:spPr bwMode="auto">
            <a:xfrm>
              <a:off x="4566" y="2625"/>
              <a:ext cx="410" cy="356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4050" name="Oval 5"/>
            <p:cNvSpPr>
              <a:spLocks noChangeArrowheads="1"/>
            </p:cNvSpPr>
            <p:nvPr/>
          </p:nvSpPr>
          <p:spPr bwMode="auto">
            <a:xfrm>
              <a:off x="4187" y="3079"/>
              <a:ext cx="410" cy="357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4051" name="Oval 6"/>
            <p:cNvSpPr>
              <a:spLocks noChangeArrowheads="1"/>
            </p:cNvSpPr>
            <p:nvPr/>
          </p:nvSpPr>
          <p:spPr bwMode="auto">
            <a:xfrm>
              <a:off x="3808" y="2592"/>
              <a:ext cx="410" cy="357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4052" name="Oval 7"/>
            <p:cNvSpPr>
              <a:spLocks noChangeArrowheads="1"/>
            </p:cNvSpPr>
            <p:nvPr/>
          </p:nvSpPr>
          <p:spPr bwMode="auto">
            <a:xfrm>
              <a:off x="4187" y="3663"/>
              <a:ext cx="410" cy="357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4053" name="Oval 8"/>
            <p:cNvSpPr>
              <a:spLocks noChangeArrowheads="1"/>
            </p:cNvSpPr>
            <p:nvPr/>
          </p:nvSpPr>
          <p:spPr bwMode="auto">
            <a:xfrm>
              <a:off x="3618" y="3241"/>
              <a:ext cx="411" cy="357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4054" name="Text Box 9"/>
            <p:cNvSpPr txBox="1">
              <a:spLocks noChangeArrowheads="1"/>
            </p:cNvSpPr>
            <p:nvPr/>
          </p:nvSpPr>
          <p:spPr bwMode="auto">
            <a:xfrm>
              <a:off x="4180" y="3178"/>
              <a:ext cx="417" cy="18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66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300" b="1">
                  <a:solidFill>
                    <a:srgbClr val="FFFFFF"/>
                  </a:solidFill>
                  <a:latin typeface="Verdana" pitchFamily="34" charset="0"/>
                </a:rPr>
                <a:t>ABS</a:t>
              </a:r>
            </a:p>
          </p:txBody>
        </p:sp>
        <p:sp>
          <p:nvSpPr>
            <p:cNvPr id="44055" name="Line 10"/>
            <p:cNvSpPr>
              <a:spLocks noChangeShapeType="1"/>
            </p:cNvSpPr>
            <p:nvPr/>
          </p:nvSpPr>
          <p:spPr bwMode="auto">
            <a:xfrm flipH="1">
              <a:off x="3744" y="2982"/>
              <a:ext cx="95" cy="22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6" name="Line 11"/>
            <p:cNvSpPr>
              <a:spLocks noChangeShapeType="1"/>
            </p:cNvSpPr>
            <p:nvPr/>
          </p:nvSpPr>
          <p:spPr bwMode="auto">
            <a:xfrm rot="19251361" flipH="1">
              <a:off x="4881" y="3014"/>
              <a:ext cx="95" cy="22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7" name="Line 12"/>
            <p:cNvSpPr>
              <a:spLocks noChangeShapeType="1"/>
            </p:cNvSpPr>
            <p:nvPr/>
          </p:nvSpPr>
          <p:spPr bwMode="auto">
            <a:xfrm rot="1600518" flipH="1">
              <a:off x="4660" y="3598"/>
              <a:ext cx="95" cy="22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8" name="Line 13"/>
            <p:cNvSpPr>
              <a:spLocks noChangeShapeType="1"/>
            </p:cNvSpPr>
            <p:nvPr/>
          </p:nvSpPr>
          <p:spPr bwMode="auto">
            <a:xfrm rot="16850418" flipH="1">
              <a:off x="3996" y="3568"/>
              <a:ext cx="98" cy="22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9" name="Line 14"/>
            <p:cNvSpPr>
              <a:spLocks noChangeShapeType="1"/>
            </p:cNvSpPr>
            <p:nvPr/>
          </p:nvSpPr>
          <p:spPr bwMode="auto">
            <a:xfrm>
              <a:off x="4281" y="2754"/>
              <a:ext cx="25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0" name="Line 15"/>
            <p:cNvSpPr>
              <a:spLocks noChangeShapeType="1"/>
            </p:cNvSpPr>
            <p:nvPr/>
          </p:nvSpPr>
          <p:spPr bwMode="auto">
            <a:xfrm>
              <a:off x="4376" y="3468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1" name="Line 16"/>
            <p:cNvSpPr>
              <a:spLocks noChangeShapeType="1"/>
            </p:cNvSpPr>
            <p:nvPr/>
          </p:nvSpPr>
          <p:spPr bwMode="auto">
            <a:xfrm flipV="1">
              <a:off x="4029" y="3306"/>
              <a:ext cx="158" cy="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2" name="Line 17"/>
            <p:cNvSpPr>
              <a:spLocks noChangeShapeType="1"/>
            </p:cNvSpPr>
            <p:nvPr/>
          </p:nvSpPr>
          <p:spPr bwMode="auto">
            <a:xfrm>
              <a:off x="4187" y="2916"/>
              <a:ext cx="94" cy="1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3" name="Line 18"/>
            <p:cNvSpPr>
              <a:spLocks noChangeShapeType="1"/>
            </p:cNvSpPr>
            <p:nvPr/>
          </p:nvSpPr>
          <p:spPr bwMode="auto">
            <a:xfrm flipH="1">
              <a:off x="4534" y="2949"/>
              <a:ext cx="126" cy="13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4" name="Line 19"/>
            <p:cNvSpPr>
              <a:spLocks noChangeShapeType="1"/>
            </p:cNvSpPr>
            <p:nvPr/>
          </p:nvSpPr>
          <p:spPr bwMode="auto">
            <a:xfrm>
              <a:off x="4597" y="3306"/>
              <a:ext cx="158" cy="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5" name="Oval 20"/>
            <p:cNvSpPr>
              <a:spLocks noChangeArrowheads="1"/>
            </p:cNvSpPr>
            <p:nvPr/>
          </p:nvSpPr>
          <p:spPr bwMode="auto">
            <a:xfrm>
              <a:off x="4723" y="3273"/>
              <a:ext cx="411" cy="357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grpSp>
        <p:nvGrpSpPr>
          <p:cNvPr id="44035" name="Group 21"/>
          <p:cNvGrpSpPr>
            <a:grpSpLocks/>
          </p:cNvGrpSpPr>
          <p:nvPr/>
        </p:nvGrpSpPr>
        <p:grpSpPr bwMode="auto">
          <a:xfrm>
            <a:off x="896056" y="3500438"/>
            <a:ext cx="2504722" cy="3343275"/>
            <a:chOff x="432" y="2112"/>
            <a:chExt cx="1578" cy="2106"/>
          </a:xfrm>
        </p:grpSpPr>
        <p:grpSp>
          <p:nvGrpSpPr>
            <p:cNvPr id="44040" name="Group 22"/>
            <p:cNvGrpSpPr>
              <a:grpSpLocks/>
            </p:cNvGrpSpPr>
            <p:nvPr/>
          </p:nvGrpSpPr>
          <p:grpSpPr bwMode="auto">
            <a:xfrm>
              <a:off x="432" y="2112"/>
              <a:ext cx="1578" cy="1752"/>
              <a:chOff x="432" y="2208"/>
              <a:chExt cx="1578" cy="1752"/>
            </a:xfrm>
          </p:grpSpPr>
          <p:sp>
            <p:nvSpPr>
              <p:cNvPr id="44045" name="AutoShape 23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1578" cy="17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99FF"/>
                  </a:gs>
                  <a:gs pos="50000">
                    <a:srgbClr val="66CCFF"/>
                  </a:gs>
                  <a:gs pos="100000">
                    <a:srgbClr val="3399FF"/>
                  </a:gs>
                </a:gsLst>
                <a:lin ang="0" scaled="1"/>
              </a:gradFill>
              <a:ln w="1905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6" name="Line 24"/>
              <p:cNvSpPr>
                <a:spLocks noChangeShapeType="1"/>
              </p:cNvSpPr>
              <p:nvPr/>
            </p:nvSpPr>
            <p:spPr bwMode="auto">
              <a:xfrm>
                <a:off x="835" y="3075"/>
                <a:ext cx="775" cy="0"/>
              </a:xfrm>
              <a:prstGeom prst="line">
                <a:avLst/>
              </a:prstGeom>
              <a:noFill/>
              <a:ln w="19050" cap="sq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047" name="Line 25"/>
              <p:cNvSpPr>
                <a:spLocks noChangeShapeType="1"/>
              </p:cNvSpPr>
              <p:nvPr/>
            </p:nvSpPr>
            <p:spPr bwMode="auto">
              <a:xfrm>
                <a:off x="635" y="3512"/>
                <a:ext cx="1166" cy="0"/>
              </a:xfrm>
              <a:prstGeom prst="line">
                <a:avLst/>
              </a:prstGeom>
              <a:noFill/>
              <a:ln w="19050" cap="sq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4041" name="Text Box 26"/>
            <p:cNvSpPr txBox="1">
              <a:spLocks noChangeArrowheads="1"/>
            </p:cNvSpPr>
            <p:nvPr/>
          </p:nvSpPr>
          <p:spPr bwMode="auto">
            <a:xfrm>
              <a:off x="882" y="2603"/>
              <a:ext cx="658" cy="2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66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</a:pPr>
              <a:r>
                <a:rPr lang="pt-BR" sz="1300" b="1">
                  <a:solidFill>
                    <a:srgbClr val="FFFFFF"/>
                  </a:solidFill>
                  <a:latin typeface="Verdana" pitchFamily="34" charset="0"/>
                </a:rPr>
                <a:t>Atenção Terciária</a:t>
              </a:r>
            </a:p>
          </p:txBody>
        </p:sp>
        <p:sp>
          <p:nvSpPr>
            <p:cNvPr id="44042" name="Text Box 27"/>
            <p:cNvSpPr txBox="1">
              <a:spLocks noChangeArrowheads="1"/>
            </p:cNvSpPr>
            <p:nvPr/>
          </p:nvSpPr>
          <p:spPr bwMode="auto">
            <a:xfrm>
              <a:off x="792" y="3092"/>
              <a:ext cx="841" cy="2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66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</a:pPr>
              <a:r>
                <a:rPr lang="pt-BR" sz="1300" b="1">
                  <a:solidFill>
                    <a:srgbClr val="FFFFFF"/>
                  </a:solidFill>
                  <a:latin typeface="Verdana" pitchFamily="34" charset="0"/>
                </a:rPr>
                <a:t>Atenção Secundária</a:t>
              </a:r>
            </a:p>
          </p:txBody>
        </p:sp>
        <p:sp>
          <p:nvSpPr>
            <p:cNvPr id="44043" name="Text Box 28"/>
            <p:cNvSpPr txBox="1">
              <a:spLocks noChangeArrowheads="1"/>
            </p:cNvSpPr>
            <p:nvPr/>
          </p:nvSpPr>
          <p:spPr bwMode="auto">
            <a:xfrm>
              <a:off x="793" y="3499"/>
              <a:ext cx="840" cy="2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66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</a:pPr>
              <a:r>
                <a:rPr lang="pt-BR" sz="1300" b="1">
                  <a:solidFill>
                    <a:srgbClr val="FFFFFF"/>
                  </a:solidFill>
                  <a:latin typeface="Verdana" pitchFamily="34" charset="0"/>
                </a:rPr>
                <a:t>Atenção Básica</a:t>
              </a:r>
            </a:p>
          </p:txBody>
        </p:sp>
        <p:sp>
          <p:nvSpPr>
            <p:cNvPr id="44044" name="Text Box 29"/>
            <p:cNvSpPr txBox="1">
              <a:spLocks noChangeArrowheads="1"/>
            </p:cNvSpPr>
            <p:nvPr/>
          </p:nvSpPr>
          <p:spPr bwMode="auto">
            <a:xfrm>
              <a:off x="432" y="3888"/>
              <a:ext cx="155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400" b="1">
                  <a:solidFill>
                    <a:srgbClr val="FFFFFF"/>
                  </a:solidFill>
                  <a:latin typeface="Verdana" pitchFamily="34" charset="0"/>
                </a:rPr>
                <a:t>ESTRUTURA PIRAMIDAL</a:t>
              </a:r>
            </a:p>
          </p:txBody>
        </p:sp>
      </p:grpSp>
      <p:sp>
        <p:nvSpPr>
          <p:cNvPr id="44036" name="Text Box 30"/>
          <p:cNvSpPr txBox="1">
            <a:spLocks noChangeArrowheads="1"/>
          </p:cNvSpPr>
          <p:nvPr/>
        </p:nvSpPr>
        <p:spPr bwMode="auto">
          <a:xfrm>
            <a:off x="0" y="142876"/>
            <a:ext cx="91440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5400" b="1">
                <a:solidFill>
                  <a:srgbClr val="FFFF00"/>
                </a:solidFill>
                <a:latin typeface="Arial" charset="0"/>
              </a:rPr>
              <a:t>SISTEMA ÚNICO DE SÁUDE</a:t>
            </a:r>
          </a:p>
        </p:txBody>
      </p:sp>
      <p:sp>
        <p:nvSpPr>
          <p:cNvPr id="44037" name="Text Box 31"/>
          <p:cNvSpPr txBox="1">
            <a:spLocks noChangeArrowheads="1"/>
          </p:cNvSpPr>
          <p:nvPr/>
        </p:nvSpPr>
        <p:spPr bwMode="auto">
          <a:xfrm>
            <a:off x="457200" y="168433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4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4038" name="Text Box 32"/>
          <p:cNvSpPr txBox="1">
            <a:spLocks noChangeArrowheads="1"/>
          </p:cNvSpPr>
          <p:nvPr/>
        </p:nvSpPr>
        <p:spPr bwMode="auto">
          <a:xfrm>
            <a:off x="0" y="1428750"/>
            <a:ext cx="8953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pt-BR" b="1" dirty="0" smtClean="0">
              <a:solidFill>
                <a:srgbClr val="FFFF66"/>
              </a:solidFill>
              <a:latin typeface="Arial" charset="0"/>
            </a:endParaRPr>
          </a:p>
          <a:p>
            <a:pPr algn="ctr" eaLnBrk="1" hangingPunct="1"/>
            <a:r>
              <a:rPr lang="pt-BR" b="1" dirty="0" smtClean="0">
                <a:solidFill>
                  <a:srgbClr val="FFFF66"/>
                </a:solidFill>
                <a:latin typeface="Arial" charset="0"/>
              </a:rPr>
              <a:t>DISTRIBUIÇÃO </a:t>
            </a:r>
            <a:r>
              <a:rPr lang="pt-BR" b="1" dirty="0">
                <a:solidFill>
                  <a:srgbClr val="FFFF66"/>
                </a:solidFill>
                <a:latin typeface="Arial" charset="0"/>
              </a:rPr>
              <a:t>E INTERAÇÃO ENTRE OS DIFERENTES</a:t>
            </a:r>
          </a:p>
          <a:p>
            <a:pPr algn="ctr" eaLnBrk="1" hangingPunct="1"/>
            <a:r>
              <a:rPr lang="pt-BR" b="1" dirty="0">
                <a:solidFill>
                  <a:srgbClr val="FFFF66"/>
                </a:solidFill>
                <a:latin typeface="Arial" charset="0"/>
              </a:rPr>
              <a:t>COMPONENTES DO SISTEMA ÚNICO DE SAÚDE</a:t>
            </a:r>
          </a:p>
        </p:txBody>
      </p:sp>
      <p:sp>
        <p:nvSpPr>
          <p:cNvPr id="44039" name="AutoShape 33"/>
          <p:cNvSpPr>
            <a:spLocks noChangeArrowheads="1"/>
          </p:cNvSpPr>
          <p:nvPr/>
        </p:nvSpPr>
        <p:spPr bwMode="auto">
          <a:xfrm>
            <a:off x="3581400" y="4267200"/>
            <a:ext cx="1981200" cy="685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Diretrizes do SUS</a:t>
            </a:r>
            <a:br>
              <a:rPr lang="pt-BR" dirty="0" smtClean="0"/>
            </a:br>
            <a:r>
              <a:rPr lang="pt-BR" dirty="0" smtClean="0"/>
              <a:t>Participação Comunitária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Assegurada pela CR/88 e pela Lei n.8142/90, garante que a sociedade organizada, nas três esferas de governo, participe na gestão e das decisões das políticas de saúde por meio das conferências e dos conselhos de saúde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legislação não restringe a participação aos arranjos exclusivamente institucionais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Diretrizes do SUS</a:t>
            </a:r>
            <a:br>
              <a:rPr lang="pt-BR" dirty="0" smtClean="0"/>
            </a:br>
            <a:r>
              <a:rPr lang="pt-BR" dirty="0" smtClean="0"/>
              <a:t>Integração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Integra-se as ações entre os subsistemas que compõe o sistema de saúde, e dos serviços em redes assistenciais integradas. É pressuposto da ideia de sistema e garante a integralidade do cuidado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É a integração de recursos, de meios e de pessoal na gestão do sistema, garantindo sua eficácia e eficiência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e Diretrizes</a:t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 smtClean="0"/>
              <a:t>SUS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96855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Políticas focalizadoras podem ser contrárias a universalidade do acesso e são criticadas. Há que se definir e propor focalização e universalização com um tal conteúdo social não restrito à dimensão cobertura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Ao se excluir a parcela da sociedade com maior vocalização e força política sobre o sistema, torna-se vulnerável, para pobres, e mais vulnerável para obter recursos adequados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/>
              <a:t>Acesso universal e integral se caracteriza como </a:t>
            </a:r>
            <a:r>
              <a:rPr lang="pt-BR" dirty="0" smtClean="0"/>
              <a:t>imagem-objetivo</a:t>
            </a:r>
            <a:r>
              <a:rPr lang="pt-BR" dirty="0"/>
              <a:t>, longe da realidade cotidiana do SUS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1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e Diretrizes</a:t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 smtClean="0"/>
              <a:t>SUS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96855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limitação do financiamento público da saúde implica limitação à universalização enquanto direito subjetivo, e portanto, fruível do cidadão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uario\Desktop\tab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uario\Desktop\gra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/>
          <a:lstStyle/>
          <a:p>
            <a:pPr algn="ctr"/>
            <a:r>
              <a:rPr lang="pt-BR" dirty="0" smtClean="0"/>
              <a:t>Objetivos da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67240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Apreender os conceitos básicos de Universalidade, Integralidade e Equidade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Compreender o conceito e a instrumentalidade das Diretrizes do SUS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Observar como a prática da gestão impõe desafios permanentes à materialização dos princípios constitucionais </a:t>
            </a:r>
            <a:r>
              <a:rPr lang="pt-BR" dirty="0"/>
              <a:t>do SUS </a:t>
            </a: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Observar que a polissemia emprestadas aos termos estudados suportam visões e práticas diversas no Sistema.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e Diretrizes</a:t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 smtClean="0"/>
              <a:t>SUS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96855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/>
              <a:t>O </a:t>
            </a:r>
            <a:r>
              <a:rPr lang="pt-BR" i="1" dirty="0"/>
              <a:t>blackout</a:t>
            </a:r>
            <a:r>
              <a:rPr lang="pt-BR" dirty="0"/>
              <a:t> de mão-de-obra, a insuficiência e concentração de equipamentos de saúde comprometem a universalização, a integralidade e a equidade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/>
              <a:t>A ampliação da atenção básica, a despeito de sua eficiência, sem a ampliação da média e alta complexidade, criam entraves de igual </a:t>
            </a:r>
            <a:r>
              <a:rPr lang="pt-BR" dirty="0" smtClean="0"/>
              <a:t>proporção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e Diretrizes</a:t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 smtClean="0"/>
              <a:t>SUS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96855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Mecanismos </a:t>
            </a:r>
            <a:r>
              <a:rPr lang="pt-BR" dirty="0"/>
              <a:t>distintos de financiamento da atenção primária, secundária e terciária (</a:t>
            </a:r>
            <a:r>
              <a:rPr lang="pt-BR" i="1" dirty="0"/>
              <a:t>per capita </a:t>
            </a:r>
            <a:r>
              <a:rPr lang="pt-BR" dirty="0"/>
              <a:t>ou por procedimento) podem gerar problemas na </a:t>
            </a:r>
            <a:r>
              <a:rPr lang="pt-BR" dirty="0" smtClean="0"/>
              <a:t>integralidade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/>
              <a:t>Muito se avançou desde a constituição do SUS, no entanto, não houve uniformidade. A equidade, a integralidade, a regulação e o financiamento deixam a </a:t>
            </a:r>
            <a:r>
              <a:rPr lang="pt-BR" dirty="0" smtClean="0"/>
              <a:t>desejar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/>
              <a:t>Não confundir:</a:t>
            </a:r>
          </a:p>
          <a:p>
            <a:pPr marL="845820" lvl="1" indent="-571500">
              <a:buFont typeface="Arial" pitchFamily="34" charset="0"/>
              <a:buChar char="•"/>
            </a:pPr>
            <a:r>
              <a:rPr lang="pt-BR" dirty="0"/>
              <a:t>Universalização com expansão de oferta</a:t>
            </a:r>
          </a:p>
          <a:p>
            <a:pPr marL="845820" lvl="1" indent="-571500">
              <a:buFont typeface="Arial" pitchFamily="34" charset="0"/>
              <a:buChar char="•"/>
            </a:pPr>
            <a:r>
              <a:rPr lang="pt-BR" dirty="0"/>
              <a:t>Acesso com oferta de serviço</a:t>
            </a:r>
          </a:p>
          <a:p>
            <a:pPr marL="845820" lvl="1" indent="-571500">
              <a:buFont typeface="Arial" pitchFamily="34" charset="0"/>
              <a:buChar char="•"/>
            </a:pPr>
            <a:r>
              <a:rPr lang="pt-BR" dirty="0"/>
              <a:t>Acesso com cobertura de serviço</a:t>
            </a:r>
          </a:p>
          <a:p>
            <a:pPr marL="845820" lvl="1" indent="-571500">
              <a:buFont typeface="Arial" pitchFamily="34" charset="0"/>
              <a:buChar char="•"/>
            </a:pPr>
            <a:r>
              <a:rPr lang="pt-BR" dirty="0"/>
              <a:t>Gestão com gerência</a:t>
            </a:r>
          </a:p>
          <a:p>
            <a:pPr marL="845820" lvl="1" indent="-571500">
              <a:buFont typeface="Arial" pitchFamily="34" charset="0"/>
              <a:buChar char="•"/>
            </a:pPr>
            <a:r>
              <a:rPr lang="pt-BR" dirty="0"/>
              <a:t>Controle social com controle da </a:t>
            </a:r>
            <a:r>
              <a:rPr lang="pt-BR" dirty="0" smtClean="0"/>
              <a:t>sociedade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e Diretrizes</a:t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 smtClean="0"/>
              <a:t>SUS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96855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 concepção originária de seguridade social vem se segmentando e fragmentando entre assistência, previdência e saúde num processo de retrocesso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200"/>
            <a:ext cx="8343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e Diretrizes</a:t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 smtClean="0"/>
              <a:t>SUS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96855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Repensar e aprofundar a reforma sanitária é essencial</a:t>
            </a:r>
          </a:p>
          <a:p>
            <a:pPr marL="571500" indent="-571500">
              <a:buFont typeface="+mj-lt"/>
              <a:buAutoNum type="romanUcPeriod"/>
            </a:pP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Pensar a proposta do SUS para os próximos 20 anos num tipo de reforma incremental da operação do sistema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60648"/>
            <a:ext cx="7858314" cy="115212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511256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Fortes, PAC; </a:t>
            </a:r>
            <a:r>
              <a:rPr lang="pt-BR" dirty="0" err="1" smtClean="0"/>
              <a:t>Zoboli</a:t>
            </a:r>
            <a:r>
              <a:rPr lang="pt-BR" dirty="0" smtClean="0"/>
              <a:t>, ELCP. Os princípios do sistema único de saúde – SUS potencializando a inclusão social. O Mundo da Saúde – São Paulo, ano 29, v. 29, n.1, p.20-25, </a:t>
            </a:r>
            <a:r>
              <a:rPr lang="pt-BR" dirty="0"/>
              <a:t>jan./</a:t>
            </a:r>
            <a:r>
              <a:rPr lang="pt-BR" dirty="0" smtClean="0"/>
              <a:t>mar., 2005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Marques, RM; Mendes, A. Democracia, Saúde Pública e Universalidade: o difícil caminhar. Saúde e Sociedade. São Paulo, v.16, n.3, p. 35-51, 2007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Cohn, A. Fórum. A reforma sanitária brasileira após 20 anos do SUS: reflexões. Cadernos de Saúde Pública. Rio de Janeiro, v.25, n.7, p. 1614-1619, jul., 2009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Fortes, PAC. Equidade no sistema de saúde na visão de </a:t>
            </a:r>
            <a:r>
              <a:rPr lang="pt-BR" dirty="0" err="1" smtClean="0"/>
              <a:t>bioeticistas</a:t>
            </a:r>
            <a:r>
              <a:rPr lang="pt-BR" dirty="0" smtClean="0"/>
              <a:t> brasileiros. Revista da Associação Médica Brasileira, v.56, n.1, p.47-50, 2010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Fortes, PAC. </a:t>
            </a:r>
            <a:r>
              <a:rPr lang="pt-BR" dirty="0" err="1" smtClean="0"/>
              <a:t>Bioeticistas</a:t>
            </a:r>
            <a:r>
              <a:rPr lang="pt-BR" dirty="0" smtClean="0"/>
              <a:t> brasileiros e os princípios da Universalidade e da Integralidade no SUS. Revista de Saúde Pública, v.43, n.6, p.1054-1058, 2009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Pessoto</a:t>
            </a:r>
            <a:r>
              <a:rPr lang="pt-BR" dirty="0" smtClean="0"/>
              <a:t>, UC et al. Desigualdades no acesso e utilização dos serviços de saúde na Região Metropolitana de São Paulo. Ciência &amp; Saúde Coletiva, v.12, n.2, p.351-362, 2007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Vasconcelos, CM; </a:t>
            </a:r>
            <a:r>
              <a:rPr lang="pt-BR" dirty="0" err="1" smtClean="0"/>
              <a:t>Pasche</a:t>
            </a:r>
            <a:r>
              <a:rPr lang="pt-BR" dirty="0" smtClean="0"/>
              <a:t>, DF. O Sistema Único Saúde. In: Campos, GWS (</a:t>
            </a:r>
            <a:r>
              <a:rPr lang="pt-BR" dirty="0" err="1" smtClean="0"/>
              <a:t>org</a:t>
            </a:r>
            <a:r>
              <a:rPr lang="pt-BR" dirty="0" smtClean="0"/>
              <a:t>). Tratado de Saúde Coletiva. 2 ed. 1 </a:t>
            </a:r>
            <a:r>
              <a:rPr lang="pt-BR" dirty="0" err="1" smtClean="0"/>
              <a:t>reimp</a:t>
            </a:r>
            <a:r>
              <a:rPr lang="pt-BR" dirty="0" smtClean="0"/>
              <a:t>. Rio de Janeiro: Fiocruz; São Paulo: Ed. </a:t>
            </a:r>
            <a:r>
              <a:rPr lang="pt-BR" dirty="0" err="1" smtClean="0"/>
              <a:t>Hucitec</a:t>
            </a:r>
            <a:r>
              <a:rPr lang="pt-BR" dirty="0" smtClean="0"/>
              <a:t>, 2009, p. 531-562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MELLO,  CABM. </a:t>
            </a:r>
            <a:r>
              <a:rPr lang="pt-BR" dirty="0"/>
              <a:t>Conteúdo jurídico do princípio da igualdade. 3.ed. São </a:t>
            </a:r>
            <a:r>
              <a:rPr lang="pt-BR" dirty="0" smtClean="0"/>
              <a:t>Paulo: Malheiros </a:t>
            </a:r>
            <a:r>
              <a:rPr lang="pt-BR" dirty="0"/>
              <a:t>Editores, 2003.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/>
          <a:lstStyle/>
          <a:p>
            <a:pPr algn="ctr"/>
            <a:r>
              <a:rPr lang="pt-BR" dirty="0" smtClean="0"/>
              <a:t>Modelos de Sistemas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17646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Há três modelos possíveis</a:t>
            </a:r>
          </a:p>
          <a:p>
            <a:pPr marL="731520" lvl="1" indent="-457200"/>
            <a:r>
              <a:rPr lang="pt-BR" dirty="0" smtClean="0"/>
              <a:t>Liberal</a:t>
            </a:r>
          </a:p>
          <a:p>
            <a:pPr marL="731520" lvl="1" indent="-457200"/>
            <a:r>
              <a:rPr lang="pt-BR" dirty="0" smtClean="0"/>
              <a:t>Baseado na inserção do trabalho</a:t>
            </a:r>
          </a:p>
          <a:p>
            <a:pPr marL="1005840" lvl="2" indent="-457200"/>
            <a:r>
              <a:rPr lang="pt-BR" dirty="0" smtClean="0"/>
              <a:t>Alemanha, 1883</a:t>
            </a:r>
          </a:p>
          <a:p>
            <a:pPr marL="731520" lvl="1" indent="-457200"/>
            <a:r>
              <a:rPr lang="pt-BR" dirty="0" smtClean="0"/>
              <a:t>Universalista</a:t>
            </a:r>
          </a:p>
          <a:p>
            <a:pPr marL="1005840" lvl="2" indent="-457200"/>
            <a:r>
              <a:rPr lang="pt-BR" dirty="0" smtClean="0"/>
              <a:t>Inglaterra, 1946</a:t>
            </a:r>
          </a:p>
          <a:p>
            <a:r>
              <a:rPr lang="pt-BR" dirty="0" smtClean="0"/>
              <a:t>O segundo </a:t>
            </a:r>
            <a:r>
              <a:rPr lang="pt-BR" dirty="0"/>
              <a:t>e terceiro contam com participação do Estado para planejar, gerir, regular e financiar o </a:t>
            </a:r>
            <a:r>
              <a:rPr lang="pt-BR" dirty="0" smtClean="0"/>
              <a:t>sistema</a:t>
            </a:r>
          </a:p>
          <a:p>
            <a:r>
              <a:rPr lang="pt-BR" dirty="0" smtClean="0"/>
              <a:t>O sistema universalista considera os cuidados da saúde como um direito social (direito fundamental de segunda geração)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 que Princípios?</a:t>
            </a:r>
            <a:br>
              <a:rPr lang="pt-BR" dirty="0" smtClean="0"/>
            </a:br>
            <a:r>
              <a:rPr lang="pt-BR" dirty="0" smtClean="0"/>
              <a:t>Para que Princípios?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176464"/>
          </a:xfrm>
        </p:spPr>
        <p:txBody>
          <a:bodyPr>
            <a:normAutofit/>
          </a:bodyPr>
          <a:lstStyle/>
          <a:p>
            <a:r>
              <a:rPr lang="pt-BR" dirty="0" smtClean="0"/>
              <a:t>Legalidade </a:t>
            </a:r>
            <a:r>
              <a:rPr lang="pt-BR" i="1" dirty="0" smtClean="0"/>
              <a:t>versus </a:t>
            </a:r>
            <a:r>
              <a:rPr lang="pt-BR" dirty="0" smtClean="0"/>
              <a:t>legitimidade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Legalidade – confrontação entre fato ou ato e norma preestabelecida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Legitimidade - </a:t>
            </a:r>
            <a:r>
              <a:rPr lang="pt-BR" dirty="0"/>
              <a:t>confrontação entre fato ou ato </a:t>
            </a:r>
            <a:r>
              <a:rPr lang="pt-BR" dirty="0" smtClean="0"/>
              <a:t>e a norma, princípios e valores jurídicos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 que Princípios?</a:t>
            </a:r>
            <a:br>
              <a:rPr lang="pt-BR" dirty="0" smtClean="0"/>
            </a:br>
            <a:r>
              <a:rPr lang="pt-BR" dirty="0" smtClean="0"/>
              <a:t>Para que princípios?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17646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violação </a:t>
            </a:r>
            <a:r>
              <a:rPr lang="pt-BR" dirty="0"/>
              <a:t>a </a:t>
            </a:r>
            <a:r>
              <a:rPr lang="pt-BR" dirty="0" smtClean="0"/>
              <a:t>um princípio </a:t>
            </a:r>
            <a:r>
              <a:rPr lang="pt-BR" dirty="0"/>
              <a:t>é a forma mais grave de ilegalidade ou de inconstitucionalidade. </a:t>
            </a:r>
            <a:r>
              <a:rPr lang="pt-BR" dirty="0" smtClean="0"/>
              <a:t>Eis a </a:t>
            </a:r>
            <a:r>
              <a:rPr lang="pt-BR" dirty="0"/>
              <a:t>citada advertência: “Violar um princípio é muito mais grave que </a:t>
            </a:r>
            <a:r>
              <a:rPr lang="pt-BR" dirty="0" smtClean="0"/>
              <a:t>transgredir uma </a:t>
            </a:r>
            <a:r>
              <a:rPr lang="pt-BR" dirty="0"/>
              <a:t>norma qualquer. </a:t>
            </a:r>
            <a:r>
              <a:rPr lang="pt-BR" b="1" u="sng" dirty="0"/>
              <a:t>A desatenção ao princípio implica ofensa não apenas </a:t>
            </a:r>
            <a:r>
              <a:rPr lang="pt-BR" b="1" u="sng" dirty="0" smtClean="0"/>
              <a:t>a um </a:t>
            </a:r>
            <a:r>
              <a:rPr lang="pt-BR" b="1" u="sng" dirty="0"/>
              <a:t>específico mandamento obrigatório, mas a todo o sistema de </a:t>
            </a:r>
            <a:r>
              <a:rPr lang="pt-BR" b="1" u="sng" dirty="0" smtClean="0"/>
              <a:t>comandos. É </a:t>
            </a:r>
            <a:r>
              <a:rPr lang="pt-BR" b="1" u="sng" dirty="0"/>
              <a:t>a mais grave forma de ilegalidade ou inconstitucionalidade,</a:t>
            </a:r>
            <a:r>
              <a:rPr lang="pt-BR" dirty="0"/>
              <a:t> conforme </a:t>
            </a:r>
            <a:r>
              <a:rPr lang="pt-BR" dirty="0" smtClean="0"/>
              <a:t>o escalão </a:t>
            </a:r>
            <a:r>
              <a:rPr lang="pt-BR" dirty="0"/>
              <a:t>do princípio atingido, porque representa insurgência contra todo </a:t>
            </a:r>
            <a:r>
              <a:rPr lang="pt-BR" dirty="0" smtClean="0"/>
              <a:t>o sistema</a:t>
            </a:r>
            <a:r>
              <a:rPr lang="pt-BR" dirty="0"/>
              <a:t>, subversão de seus valores fundamentais, contumélia irremissível </a:t>
            </a:r>
            <a:r>
              <a:rPr lang="pt-BR" dirty="0" smtClean="0"/>
              <a:t>a seu </a:t>
            </a:r>
            <a:r>
              <a:rPr lang="pt-BR" dirty="0"/>
              <a:t>arcabouço lógico e corrosão de sua estrutura mestra</a:t>
            </a:r>
            <a:r>
              <a:rPr lang="pt-BR" dirty="0" smtClean="0"/>
              <a:t>”.</a:t>
            </a:r>
            <a:r>
              <a:rPr lang="pt-BR" dirty="0"/>
              <a:t> Bandeira de Mello (2000, p.748)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3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/>
          <a:lstStyle/>
          <a:p>
            <a:pPr algn="ctr"/>
            <a:r>
              <a:rPr lang="pt-BR" dirty="0" smtClean="0"/>
              <a:t>Premissas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176464"/>
          </a:xfrm>
        </p:spPr>
        <p:txBody>
          <a:bodyPr>
            <a:normAutofit/>
          </a:bodyPr>
          <a:lstStyle/>
          <a:p>
            <a:r>
              <a:rPr lang="pt-BR" dirty="0" smtClean="0"/>
              <a:t>De alguma forma, o estado de bem-estar social foi conveniente à acumulação de capital típica do sistema capitalista fordista. Fixou o trabalhador na empresa, viabilizou o consumo de massa e conferiu previsibilidade nas relações com os trabalhadores</a:t>
            </a:r>
          </a:p>
          <a:p>
            <a:r>
              <a:rPr lang="pt-BR" dirty="0"/>
              <a:t>O Estado brasileiro é um Estado de desigualdades</a:t>
            </a:r>
          </a:p>
          <a:p>
            <a:r>
              <a:rPr lang="pt-BR" dirty="0" smtClean="0"/>
              <a:t>Princípios, como vetores diretivos e interpretativos dos sistemas, terão seu conceito e conteúdo forjados nos diversos tempos e espaços democráticos. São mutáveis por natureza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6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Texto Constitucional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Art. 196. A saúde é direito de todos e dever do Estado, garantido mediante políticas sociais e econômicas que visem à redução do risco de doença e de outros agravos e ao </a:t>
            </a:r>
            <a:r>
              <a:rPr lang="pt-BR" b="1" u="sng" dirty="0"/>
              <a:t>acesso</a:t>
            </a:r>
            <a:r>
              <a:rPr lang="pt-BR" dirty="0"/>
              <a:t> </a:t>
            </a:r>
            <a:r>
              <a:rPr lang="pt-BR" b="1" u="sng" dirty="0"/>
              <a:t>universal</a:t>
            </a:r>
            <a:r>
              <a:rPr lang="pt-BR" dirty="0"/>
              <a:t> e </a:t>
            </a:r>
            <a:r>
              <a:rPr lang="pt-BR" b="1" u="sng" dirty="0"/>
              <a:t>igualitário</a:t>
            </a:r>
            <a:r>
              <a:rPr lang="pt-BR" dirty="0"/>
              <a:t> às </a:t>
            </a:r>
            <a:r>
              <a:rPr lang="pt-BR" b="1" u="sng" dirty="0"/>
              <a:t>ações</a:t>
            </a:r>
            <a:r>
              <a:rPr lang="pt-BR" dirty="0"/>
              <a:t> e </a:t>
            </a:r>
            <a:r>
              <a:rPr lang="pt-BR" b="1" u="sng" dirty="0"/>
              <a:t>serviços</a:t>
            </a:r>
            <a:r>
              <a:rPr lang="pt-BR" dirty="0"/>
              <a:t> para sua promoção, proteção e recuperação.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8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86" y="274638"/>
            <a:ext cx="7858314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Texto Constitucional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Art. 198. As ações e serviços públicos de saúde integram uma rede regionalizada e hierarquizada e constituem um sistema único, organizado de acordo com as seguintes diretrizes:</a:t>
            </a:r>
          </a:p>
          <a:p>
            <a:pPr marL="0" indent="0">
              <a:buNone/>
            </a:pPr>
            <a:r>
              <a:rPr lang="pt-BR" b="1" u="sng" dirty="0"/>
              <a:t>I - descentralização, com direção única em cada esfera de governo;</a:t>
            </a:r>
          </a:p>
          <a:p>
            <a:pPr marL="0" indent="0">
              <a:buNone/>
            </a:pPr>
            <a:r>
              <a:rPr lang="pt-BR" b="1" u="sng" dirty="0"/>
              <a:t>II - atendimento integral, com prioridade para as atividades preventivas, sem prejuízo dos serviços assistenciais;</a:t>
            </a:r>
          </a:p>
          <a:p>
            <a:pPr marL="0" indent="0">
              <a:buNone/>
            </a:pPr>
            <a:r>
              <a:rPr lang="pt-BR" b="1" u="sng" dirty="0"/>
              <a:t>III - participação da </a:t>
            </a:r>
            <a:r>
              <a:rPr lang="pt-BR" b="1" u="sng" dirty="0" smtClean="0"/>
              <a:t>comunidade</a:t>
            </a:r>
            <a:endParaRPr lang="pt-BR" b="1" u="sng" dirty="0"/>
          </a:p>
          <a:p>
            <a:pPr marL="0" indent="0">
              <a:buNone/>
            </a:pPr>
            <a:endParaRPr lang="pt-B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340643"/>
            <a:ext cx="10358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</TotalTime>
  <Words>1892</Words>
  <Application>Microsoft Office PowerPoint</Application>
  <PresentationFormat>Apresentação na tela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Capital Próprio</vt:lpstr>
      <vt:lpstr>Princípios e diretrizes do SUS: entre as normas e a realidade da gestão</vt:lpstr>
      <vt:lpstr>Apresentação</vt:lpstr>
      <vt:lpstr>Objetivos da Apresentação</vt:lpstr>
      <vt:lpstr>Modelos de Sistemas de Saúde</vt:lpstr>
      <vt:lpstr>Por que Princípios? Para que Princípios?</vt:lpstr>
      <vt:lpstr>Por que Princípios? Para que princípios?</vt:lpstr>
      <vt:lpstr>Premissas</vt:lpstr>
      <vt:lpstr>Texto Constitucional</vt:lpstr>
      <vt:lpstr>Texto Constitucional</vt:lpstr>
      <vt:lpstr>Princípios Doutrinários do SUS Universalidade</vt:lpstr>
      <vt:lpstr>Princípios Doutrinários do SUS Universalidade</vt:lpstr>
      <vt:lpstr>Princípios Doutrinários do SUS Universalidade</vt:lpstr>
      <vt:lpstr>Princípios Doutrinários do SUS Universalidade</vt:lpstr>
      <vt:lpstr>Princípios Doutrinários do SUS Integralidade</vt:lpstr>
      <vt:lpstr>Princípios Doutrinários do SUS Integralidade</vt:lpstr>
      <vt:lpstr>Princípios Doutrinários do SUS Equidade</vt:lpstr>
      <vt:lpstr>Princípios Doutrinários do SUS Equidade</vt:lpstr>
      <vt:lpstr>Princípios Doutrinários do SUS Equidade</vt:lpstr>
      <vt:lpstr>Princípios Doutrinários do SUS Outro</vt:lpstr>
      <vt:lpstr>           Diretrizes Organizativas do SUS </vt:lpstr>
      <vt:lpstr>Diretrizes do SUS Descentralização</vt:lpstr>
      <vt:lpstr>Diretrizes do SUS Hierarquização</vt:lpstr>
      <vt:lpstr>Apresentação do PowerPoint</vt:lpstr>
      <vt:lpstr>Diretrizes do SUS Participação Comunitária</vt:lpstr>
      <vt:lpstr>Diretrizes do SUS Integração</vt:lpstr>
      <vt:lpstr>Princípios e Diretrizes versus SUS Real</vt:lpstr>
      <vt:lpstr>Princípios e Diretrizes versus SUS Real</vt:lpstr>
      <vt:lpstr>Apresentação do PowerPoint</vt:lpstr>
      <vt:lpstr>Apresentação do PowerPoint</vt:lpstr>
      <vt:lpstr>Princípios e Diretrizes versus SUS Real</vt:lpstr>
      <vt:lpstr>Princípios e Diretrizes versus SUS Real</vt:lpstr>
      <vt:lpstr>Princípios e Diretrizes versus SUS Real</vt:lpstr>
      <vt:lpstr>Apresentação do PowerPoint</vt:lpstr>
      <vt:lpstr>Princípios e Diretrizes versus SUS Real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Princípios e diretrizes do SUS: entre as normas e a realidade da gestão</dc:title>
  <dc:creator>Ana Carla</dc:creator>
  <cp:lastModifiedBy>Ana Carla</cp:lastModifiedBy>
  <cp:revision>40</cp:revision>
  <cp:lastPrinted>2013-03-14T01:59:59Z</cp:lastPrinted>
  <dcterms:created xsi:type="dcterms:W3CDTF">2013-03-13T22:56:17Z</dcterms:created>
  <dcterms:modified xsi:type="dcterms:W3CDTF">2013-03-14T03:32:01Z</dcterms:modified>
</cp:coreProperties>
</file>