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3EE6-5759-4A64-84B9-46E4A3BCB5E3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F271-4BD3-4784-990E-0AF5C6253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98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3EE6-5759-4A64-84B9-46E4A3BCB5E3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F271-4BD3-4784-990E-0AF5C6253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266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3EE6-5759-4A64-84B9-46E4A3BCB5E3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F271-4BD3-4784-990E-0AF5C6253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160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3EE6-5759-4A64-84B9-46E4A3BCB5E3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F271-4BD3-4784-990E-0AF5C6253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420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3EE6-5759-4A64-84B9-46E4A3BCB5E3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F271-4BD3-4784-990E-0AF5C6253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60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3EE6-5759-4A64-84B9-46E4A3BCB5E3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F271-4BD3-4784-990E-0AF5C6253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640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3EE6-5759-4A64-84B9-46E4A3BCB5E3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F271-4BD3-4784-990E-0AF5C6253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950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3EE6-5759-4A64-84B9-46E4A3BCB5E3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F271-4BD3-4784-990E-0AF5C6253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57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3EE6-5759-4A64-84B9-46E4A3BCB5E3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F271-4BD3-4784-990E-0AF5C6253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985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3EE6-5759-4A64-84B9-46E4A3BCB5E3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F271-4BD3-4784-990E-0AF5C6253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621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3EE6-5759-4A64-84B9-46E4A3BCB5E3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F271-4BD3-4784-990E-0AF5C6253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124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C3EE6-5759-4A64-84B9-46E4A3BCB5E3}" type="datetimeFigureOut">
              <a:rPr lang="pt-BR" smtClean="0"/>
              <a:t>17/09/2018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9F271-4BD3-4784-990E-0AF5C6253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487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An</a:t>
            </a:r>
            <a:r>
              <a:rPr lang="pt-BR" dirty="0" smtClean="0"/>
              <a:t> </a:t>
            </a:r>
            <a:r>
              <a:rPr lang="pt-BR" dirty="0" err="1" smtClean="0"/>
              <a:t>Analytical</a:t>
            </a:r>
            <a:r>
              <a:rPr lang="pt-BR" dirty="0" smtClean="0"/>
              <a:t> </a:t>
            </a:r>
            <a:r>
              <a:rPr lang="pt-BR" dirty="0" err="1" smtClean="0"/>
              <a:t>History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Terrorism</a:t>
            </a:r>
            <a:r>
              <a:rPr lang="pt-BR" dirty="0" smtClean="0"/>
              <a:t>. 1945-2000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William F. </a:t>
            </a:r>
            <a:r>
              <a:rPr lang="pt-BR" dirty="0" err="1" smtClean="0"/>
              <a:t>Shughart</a:t>
            </a:r>
            <a:r>
              <a:rPr lang="pt-BR" dirty="0" smtClean="0"/>
              <a:t> II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447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Breve história do Estado Islâmico: 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b="1" dirty="0"/>
              <a:t>revolução iraniana</a:t>
            </a:r>
            <a:r>
              <a:rPr lang="pt-BR" dirty="0"/>
              <a:t> , que estimulou o surgimento de organizações armadas na Arábia Saudita, no Iraque, no Kuait e no Líbano: </a:t>
            </a:r>
          </a:p>
          <a:p>
            <a:pPr lvl="2"/>
            <a:r>
              <a:rPr lang="pt-BR" dirty="0"/>
              <a:t>Hezbollah (Partido de Deus), </a:t>
            </a:r>
          </a:p>
          <a:p>
            <a:pPr lvl="2"/>
            <a:r>
              <a:rPr lang="pt-BR" dirty="0"/>
              <a:t>Hamas (Movimento de Resistência Islâmica),</a:t>
            </a:r>
          </a:p>
          <a:p>
            <a:pPr lvl="2"/>
            <a:r>
              <a:rPr lang="pt-BR" dirty="0"/>
              <a:t>Taliban, </a:t>
            </a:r>
          </a:p>
          <a:p>
            <a:pPr lvl="2"/>
            <a:r>
              <a:rPr lang="pt-BR" dirty="0"/>
              <a:t>milícias e outros grupos menores responsáveis por explosões, sequestros, assassinatos e ataques suicidas de toda sorte, sobretudo, porém não exclusivamente, contra alvos norte-americanos.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216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pt-BR" b="1" dirty="0"/>
              <a:t> invasão da URSS no Afeganistão</a:t>
            </a:r>
            <a:r>
              <a:rPr lang="pt-BR" dirty="0"/>
              <a:t>, realizada originalmente para reprimir revolta muçulmana desencadeada com o objetivo de derrubar governo aliado de Moscou. Esse conflito contribuiu para o surgimento do terrorismo islâmico e sua internacionalização das seguintes maneiras: </a:t>
            </a:r>
          </a:p>
          <a:p>
            <a:pPr lvl="2"/>
            <a:r>
              <a:rPr lang="pt-BR" dirty="0"/>
              <a:t>houve o aporte de recursos financeiros e materiais provenientes dos EUA e da Arábia Saudita em favor da resistência muçulmana; </a:t>
            </a:r>
          </a:p>
          <a:p>
            <a:pPr lvl="2"/>
            <a:r>
              <a:rPr lang="pt-BR" dirty="0"/>
              <a:t>houve também a transferência de conhecimento no uso de armas e explosivos para militantes provenientes de fora do Afeganistão; </a:t>
            </a:r>
          </a:p>
          <a:p>
            <a:pPr lvl="2"/>
            <a:r>
              <a:rPr lang="pt-BR" dirty="0"/>
              <a:t>essa guerra marcou a entrada na cena política de Osama bin Laden, que</a:t>
            </a:r>
          </a:p>
          <a:p>
            <a:pPr lvl="3"/>
            <a:r>
              <a:rPr lang="pt-BR" dirty="0"/>
              <a:t>fez a intermediação entre Arábia Saudita e os guerrilheiros </a:t>
            </a:r>
            <a:r>
              <a:rPr lang="pt-BR" dirty="0" err="1"/>
              <a:t>mujahedins</a:t>
            </a:r>
            <a:r>
              <a:rPr lang="pt-BR" dirty="0"/>
              <a:t>,</a:t>
            </a:r>
          </a:p>
          <a:p>
            <a:pPr lvl="3"/>
            <a:r>
              <a:rPr lang="pt-BR" dirty="0"/>
              <a:t>desenvolveu e administrou campos de treinamento para novos recrutas, </a:t>
            </a:r>
          </a:p>
          <a:p>
            <a:pPr lvl="3"/>
            <a:r>
              <a:rPr lang="pt-BR" dirty="0"/>
              <a:t>organizou a resistência afegã e </a:t>
            </a:r>
          </a:p>
          <a:p>
            <a:pPr lvl="3"/>
            <a:r>
              <a:rPr lang="pt-BR" dirty="0"/>
              <a:t>estabeleceu contatos que resultariam na criação da rede terrorista al-Qaeda.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8436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b="1" dirty="0"/>
              <a:t>derrota soviética </a:t>
            </a:r>
            <a:endParaRPr lang="pt-BR" dirty="0"/>
          </a:p>
          <a:p>
            <a:pPr lvl="3"/>
            <a:r>
              <a:rPr lang="pt-BR" dirty="0"/>
              <a:t>mostrou ao mundo árabe que violência e islamismo poderiam derrotar qualquer potência; </a:t>
            </a:r>
          </a:p>
          <a:p>
            <a:pPr lvl="3"/>
            <a:r>
              <a:rPr lang="pt-BR" dirty="0"/>
              <a:t>enorme quantidade de recursos financeiros, armas e combatentes ociosos prontos para ser empregados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2942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t-BR" b="1" dirty="0"/>
              <a:t>Final dos anos 1980: </a:t>
            </a:r>
            <a:r>
              <a:rPr lang="pt-BR" dirty="0"/>
              <a:t>ganha força a ideia de uma jihad global. Bin Laden funda a al-Qaeda (“A base”) que serviria como a plataforma inicial das operações a serem depois lançadas. </a:t>
            </a:r>
          </a:p>
          <a:p>
            <a:pPr lvl="1"/>
            <a:r>
              <a:rPr lang="pt-BR" dirty="0"/>
              <a:t>Sucessão de ataques organizados pela entidade:</a:t>
            </a:r>
          </a:p>
          <a:p>
            <a:pPr lvl="2"/>
            <a:r>
              <a:rPr lang="pt-BR" dirty="0"/>
              <a:t> ataques contra as embaixadas dos EUA no Quênia e na Tanzânia</a:t>
            </a:r>
          </a:p>
          <a:p>
            <a:pPr lvl="2"/>
            <a:r>
              <a:rPr lang="pt-BR" dirty="0"/>
              <a:t>atentados do dia 11 de setembro de 2001</a:t>
            </a:r>
          </a:p>
          <a:p>
            <a:pPr lvl="2"/>
            <a:r>
              <a:rPr lang="pt-BR" dirty="0"/>
              <a:t>Bali (2002), </a:t>
            </a:r>
          </a:p>
          <a:p>
            <a:pPr lvl="2"/>
            <a:r>
              <a:rPr lang="pt-BR" dirty="0"/>
              <a:t>Madri (2004) e </a:t>
            </a:r>
          </a:p>
          <a:p>
            <a:pPr lvl="2"/>
            <a:r>
              <a:rPr lang="pt-BR" dirty="0"/>
              <a:t>Londres (2005)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4106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/>
              <a:t>Reestruturação da al-Qaeda</a:t>
            </a:r>
          </a:p>
          <a:p>
            <a:pPr lvl="2"/>
            <a:r>
              <a:rPr lang="pt-BR" dirty="0"/>
              <a:t>criação da al Qaeda no Iraque (</a:t>
            </a:r>
            <a:r>
              <a:rPr lang="pt-BR" dirty="0" err="1"/>
              <a:t>AQI</a:t>
            </a:r>
            <a:r>
              <a:rPr lang="pt-BR" dirty="0"/>
              <a:t>) e </a:t>
            </a:r>
          </a:p>
          <a:p>
            <a:pPr lvl="2"/>
            <a:r>
              <a:rPr lang="pt-BR" dirty="0"/>
              <a:t>a al Qaeda do </a:t>
            </a:r>
            <a:r>
              <a:rPr lang="pt-BR" dirty="0" err="1"/>
              <a:t>Magreb</a:t>
            </a:r>
            <a:r>
              <a:rPr lang="pt-BR" dirty="0"/>
              <a:t> Islâmico (</a:t>
            </a:r>
            <a:r>
              <a:rPr lang="pt-BR" dirty="0" err="1"/>
              <a:t>AQIM</a:t>
            </a:r>
            <a:r>
              <a:rPr lang="pt-BR" dirty="0"/>
              <a:t>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5489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Ano de 2006</a:t>
            </a:r>
            <a:r>
              <a:rPr lang="pt-BR" dirty="0"/>
              <a:t>: a </a:t>
            </a:r>
            <a:r>
              <a:rPr lang="pt-BR" dirty="0" err="1"/>
              <a:t>AQI</a:t>
            </a:r>
            <a:r>
              <a:rPr lang="pt-BR" dirty="0"/>
              <a:t> mudou sua designação, passando a denominar-se Estado Islâmico do Iraque (</a:t>
            </a:r>
            <a:r>
              <a:rPr lang="pt-BR" dirty="0" err="1"/>
              <a:t>ISI</a:t>
            </a:r>
            <a:r>
              <a:rPr lang="pt-BR" dirty="0"/>
              <a:t>, na sigla em inglês), com o objetivo de atrair novos recrutas e de refletir um dos objetivos iniciais da al Qaeda: fundar um califado transnacional islâmico, regulado pela sharia.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7715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pt-BR" b="1" dirty="0"/>
              <a:t>Primavera árabe</a:t>
            </a:r>
            <a:r>
              <a:rPr lang="pt-BR" dirty="0"/>
              <a:t>: em 2011, combatentes do </a:t>
            </a:r>
            <a:r>
              <a:rPr lang="pt-BR" dirty="0" err="1"/>
              <a:t>ISI</a:t>
            </a:r>
            <a:r>
              <a:rPr lang="pt-BR" dirty="0"/>
              <a:t> interpretaram o momento como oportuno para expandir-se em direção à Síria, e o seu líder, </a:t>
            </a:r>
            <a:r>
              <a:rPr lang="pt-BR" dirty="0" err="1"/>
              <a:t>Bakr</a:t>
            </a:r>
            <a:r>
              <a:rPr lang="pt-BR" dirty="0"/>
              <a:t> al-</a:t>
            </a:r>
            <a:r>
              <a:rPr lang="pt-BR" dirty="0" err="1"/>
              <a:t>Baghdadi</a:t>
            </a:r>
            <a:r>
              <a:rPr lang="pt-BR" dirty="0"/>
              <a:t>, anunciou, em 9 de abril de 2013, a fusão do Estado Islâmico do Iraque com a Frente al-</a:t>
            </a:r>
            <a:r>
              <a:rPr lang="pt-BR" dirty="0" err="1"/>
              <a:t>Nusra</a:t>
            </a:r>
            <a:r>
              <a:rPr lang="pt-BR" dirty="0"/>
              <a:t>, grupo sírio que igualmente fazia parte da al-Qaeda. Dessa união, resultou o Estado Islâmico do Iraque e Síria (ou do Levante), também conhecido pela sigla em inglês ISIS.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9234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t-BR" b="1" dirty="0"/>
              <a:t>Em 2014</a:t>
            </a:r>
            <a:r>
              <a:rPr lang="pt-BR" dirty="0"/>
              <a:t>: al-Qaeda e EI, no entanto, rompem definitivamente suas relações, pois: </a:t>
            </a:r>
          </a:p>
          <a:p>
            <a:pPr lvl="1"/>
            <a:r>
              <a:rPr lang="pt-BR" dirty="0"/>
              <a:t>o EI ganhou independência financeira, enquanto a al-Qaeda, após a morte de Bin Laden, em 2011, já não mais possuía os recursos que antes abundavam;</a:t>
            </a:r>
          </a:p>
          <a:p>
            <a:pPr lvl="1"/>
            <a:r>
              <a:rPr lang="pt-BR" dirty="0"/>
              <a:t>desgaste de uma organização que, ao longo do tempo, perdeu credibilidade e poder de sedução, não sendo mais capaz de atrair a nova geração de combatentes, formada por jovens que talvez nem soubessem andar, durante a invasão soviética no Afeganistão;</a:t>
            </a:r>
          </a:p>
          <a:p>
            <a:pPr lvl="1"/>
            <a:r>
              <a:rPr lang="pt-BR" dirty="0"/>
              <a:t>diferença de métodos entre os dois grupos: enquanto a al-Qaeda se opunha ao uso indiscriminado da força, o ISIS já crucificou civis, lutou contra outros grupos </a:t>
            </a:r>
            <a:r>
              <a:rPr lang="pt-BR" dirty="0" err="1"/>
              <a:t>jihadistas</a:t>
            </a:r>
            <a:r>
              <a:rPr lang="pt-BR" dirty="0"/>
              <a:t> e executou soldados iraquianos.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1266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terrorismo como instrumento de luta nas três ondas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t-BR" b="1" dirty="0"/>
              <a:t>onda anticolonial</a:t>
            </a:r>
            <a:r>
              <a:rPr lang="pt-BR" dirty="0"/>
              <a:t>: a Argélia conseguiu sua independência, mas é difícil afirmar em que a medida o terrorismo contribuiu para o seu sucesso. </a:t>
            </a:r>
          </a:p>
          <a:p>
            <a:pPr lvl="0"/>
            <a:r>
              <a:rPr lang="pt-BR" b="1" dirty="0"/>
              <a:t>onda do terrorismo de esquerda</a:t>
            </a:r>
            <a:r>
              <a:rPr lang="pt-BR" dirty="0"/>
              <a:t>: </a:t>
            </a:r>
            <a:r>
              <a:rPr lang="pt-BR" dirty="0" smtClean="0"/>
              <a:t>ineficiente</a:t>
            </a:r>
            <a:endParaRPr lang="pt-BR" dirty="0"/>
          </a:p>
          <a:p>
            <a:pPr lvl="0"/>
            <a:r>
              <a:rPr lang="pt-BR" b="1" dirty="0"/>
              <a:t>onda do terrorismo religioso</a:t>
            </a:r>
            <a:endParaRPr lang="pt-BR" dirty="0"/>
          </a:p>
          <a:p>
            <a:pPr lvl="1"/>
            <a:r>
              <a:rPr lang="pt-BR" dirty="0"/>
              <a:t>levou à criação do inimigo</a:t>
            </a:r>
          </a:p>
          <a:p>
            <a:pPr lvl="1"/>
            <a:r>
              <a:rPr lang="pt-BR" dirty="0"/>
              <a:t>surgimento do direito penal do inimigo</a:t>
            </a:r>
          </a:p>
          <a:p>
            <a:pPr lvl="1"/>
            <a:r>
              <a:rPr lang="pt-BR" dirty="0"/>
              <a:t>acirramento das tensões sociais</a:t>
            </a:r>
          </a:p>
          <a:p>
            <a:pPr lvl="1"/>
            <a:r>
              <a:rPr lang="pt-BR" dirty="0"/>
              <a:t>conclusão: o terrorismo tem-se revelado eficiente para os propósitos dos terroristas, que desejam, neste momento, trazer o caos para destruir a atual ordem e substituí-la por outra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133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Terrorismo territorial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err="1" smtClean="0"/>
              <a:t>Avriel</a:t>
            </a:r>
            <a:r>
              <a:rPr lang="pt-BR" dirty="0" smtClean="0"/>
              <a:t>, Gil. “</a:t>
            </a:r>
            <a:r>
              <a:rPr lang="en-US" dirty="0" smtClean="0"/>
              <a:t>Terrorism </a:t>
            </a:r>
            <a:r>
              <a:rPr lang="en-US" dirty="0"/>
              <a:t>2.0: The Rise of the </a:t>
            </a:r>
            <a:r>
              <a:rPr lang="en-US" dirty="0" err="1"/>
              <a:t>Civilitary</a:t>
            </a:r>
            <a:r>
              <a:rPr lang="en-US" dirty="0"/>
              <a:t> </a:t>
            </a:r>
            <a:r>
              <a:rPr lang="en-US" dirty="0" smtClean="0"/>
              <a:t>Battlefield”. </a:t>
            </a:r>
            <a:r>
              <a:rPr lang="en-US" i="1" dirty="0"/>
              <a:t>Harvard National Security Journal / Vol. </a:t>
            </a:r>
            <a:r>
              <a:rPr lang="en-US" i="1" dirty="0" smtClean="0"/>
              <a:t>7, 2015, pp. 199-240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287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Moldura analítica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pt-BR" dirty="0"/>
              <a:t>definição de ação terrorista: o que é terrorismo?</a:t>
            </a:r>
          </a:p>
          <a:p>
            <a:pPr lvl="0"/>
            <a:r>
              <a:rPr lang="pt-BR" dirty="0"/>
              <a:t>causa da ação terrorista</a:t>
            </a:r>
          </a:p>
          <a:p>
            <a:pPr lvl="1"/>
            <a:r>
              <a:rPr lang="pt-BR" dirty="0"/>
              <a:t>abordagens psicossociais </a:t>
            </a:r>
          </a:p>
          <a:p>
            <a:pPr lvl="2"/>
            <a:r>
              <a:rPr lang="pt-BR" dirty="0"/>
              <a:t>situação psicológica do indivíduo: distúrbio pessoal</a:t>
            </a:r>
          </a:p>
          <a:p>
            <a:pPr lvl="2"/>
            <a:r>
              <a:rPr lang="pt-BR" dirty="0"/>
              <a:t>situação social: miséria</a:t>
            </a:r>
          </a:p>
          <a:p>
            <a:pPr lvl="2"/>
            <a:r>
              <a:rPr lang="pt-BR" dirty="0"/>
              <a:t>situação política: opressão </a:t>
            </a:r>
          </a:p>
          <a:p>
            <a:pPr lvl="1"/>
            <a:r>
              <a:rPr lang="pt-BR" dirty="0"/>
              <a:t>escolha racional, feita a partir </a:t>
            </a:r>
          </a:p>
          <a:p>
            <a:pPr lvl="2"/>
            <a:r>
              <a:rPr lang="pt-BR" dirty="0"/>
              <a:t>do próprio interesse</a:t>
            </a:r>
          </a:p>
          <a:p>
            <a:pPr lvl="2"/>
            <a:r>
              <a:rPr lang="pt-BR" dirty="0"/>
              <a:t>procurando maximizar vantagens e minimizar perdas</a:t>
            </a:r>
          </a:p>
          <a:p>
            <a:pPr lvl="2"/>
            <a:r>
              <a:rPr lang="pt-BR" dirty="0"/>
              <a:t>após sopesar custos e benefícios </a:t>
            </a:r>
          </a:p>
          <a:p>
            <a:pPr lvl="3"/>
            <a:r>
              <a:rPr lang="pt-BR" dirty="0"/>
              <a:t>vitória final</a:t>
            </a:r>
          </a:p>
          <a:p>
            <a:pPr lvl="3"/>
            <a:r>
              <a:rPr lang="pt-BR" dirty="0"/>
              <a:t>risco de morrer, ferir-se ou ser preso</a:t>
            </a:r>
          </a:p>
          <a:p>
            <a:pPr lvl="0"/>
            <a:r>
              <a:rPr lang="pt-BR" dirty="0"/>
              <a:t>dimensão temporal: a partir de 1945</a:t>
            </a:r>
          </a:p>
          <a:p>
            <a:pPr lvl="0"/>
            <a:r>
              <a:rPr lang="pt-BR" dirty="0"/>
              <a:t>objeto de análise</a:t>
            </a:r>
          </a:p>
          <a:p>
            <a:pPr lvl="1"/>
            <a:r>
              <a:rPr lang="pt-BR" dirty="0"/>
              <a:t>três ondas de terrorismo</a:t>
            </a:r>
          </a:p>
          <a:p>
            <a:pPr lvl="1"/>
            <a:r>
              <a:rPr lang="pt-BR" dirty="0"/>
              <a:t>a situação dos sujeitos atingidos pela partilha, pelo terrorismo e pelas leis antiterror, mas que foram excluídos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24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Definição</a:t>
            </a:r>
            <a:r>
              <a:rPr lang="pt-BR" dirty="0"/>
              <a:t>: em comparação com o terrorismo tradicional, o terrorismo territorial ocupa territórios, e não são territórios restritos a um único Estado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2225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de terrorismo territorial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t-BR" b="1" dirty="0"/>
              <a:t>Modelo I</a:t>
            </a:r>
            <a:r>
              <a:rPr lang="pt-BR" dirty="0"/>
              <a:t>: terroristas controlam partes de territórios submetidos a mais de um Estado soberano e, além disso, governam as populações que vivem nesses territórios. Exemplos:</a:t>
            </a:r>
          </a:p>
          <a:p>
            <a:pPr lvl="1"/>
            <a:r>
              <a:rPr lang="pt-BR" dirty="0"/>
              <a:t>EI: controla terras na Síria e no Iraque. Território que tem as dimensões da Irlanda</a:t>
            </a:r>
          </a:p>
          <a:p>
            <a:pPr lvl="1"/>
            <a:r>
              <a:rPr lang="pt-BR" dirty="0" err="1"/>
              <a:t>Boko</a:t>
            </a:r>
            <a:r>
              <a:rPr lang="pt-BR" dirty="0"/>
              <a:t> </a:t>
            </a:r>
            <a:r>
              <a:rPr lang="pt-BR" dirty="0" err="1"/>
              <a:t>Haram</a:t>
            </a:r>
            <a:r>
              <a:rPr lang="pt-BR" dirty="0"/>
              <a:t>: controla nordeste da Nigéria. Território que tem as dimensões da Bélgica</a:t>
            </a:r>
          </a:p>
          <a:p>
            <a:pPr lvl="1"/>
            <a:r>
              <a:rPr lang="pt-BR" dirty="0" err="1"/>
              <a:t>Houthis</a:t>
            </a:r>
            <a:r>
              <a:rPr lang="pt-BR" dirty="0"/>
              <a:t>: controla parte do Iêmen (área maior do que a Espanha)</a:t>
            </a:r>
          </a:p>
          <a:p>
            <a:pPr lvl="1"/>
            <a:r>
              <a:rPr lang="pt-BR" dirty="0"/>
              <a:t>Hamas: Gaza</a:t>
            </a:r>
          </a:p>
          <a:p>
            <a:pPr lvl="1"/>
            <a:r>
              <a:rPr lang="pt-BR" dirty="0" err="1"/>
              <a:t>Hezbolla</a:t>
            </a:r>
            <a:r>
              <a:rPr lang="pt-BR" dirty="0"/>
              <a:t>: no Líbano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8182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Modelo II</a:t>
            </a:r>
            <a:r>
              <a:rPr lang="pt-BR" dirty="0"/>
              <a:t>: fase subsequente ao modelo anterior. Além de controlar território e governar a população civil, os terroristas aterrorizam </a:t>
            </a:r>
          </a:p>
          <a:p>
            <a:pPr lvl="1"/>
            <a:r>
              <a:rPr lang="pt-BR" dirty="0"/>
              <a:t>populações de seus territórios, </a:t>
            </a:r>
          </a:p>
          <a:p>
            <a:pPr lvl="1"/>
            <a:r>
              <a:rPr lang="pt-BR" dirty="0"/>
              <a:t>populações do Estados vizinhos </a:t>
            </a:r>
          </a:p>
          <a:p>
            <a:pPr lvl="1"/>
            <a:r>
              <a:rPr lang="pt-BR" dirty="0"/>
              <a:t>populações ao redor do mundo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3631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Modelo </a:t>
            </a:r>
            <a:r>
              <a:rPr lang="pt-BR" b="1" dirty="0" err="1"/>
              <a:t>III</a:t>
            </a:r>
            <a:r>
              <a:rPr lang="pt-BR" dirty="0"/>
              <a:t>: tem as mesmas características dos modelo I e II, acrescidas de um terceiro componente: </a:t>
            </a:r>
          </a:p>
          <a:p>
            <a:pPr lvl="1"/>
            <a:r>
              <a:rPr lang="pt-BR" dirty="0"/>
              <a:t>utilização de foguetes e mísseis de curto alcance </a:t>
            </a:r>
          </a:p>
          <a:p>
            <a:pPr lvl="1"/>
            <a:r>
              <a:rPr lang="pt-BR" dirty="0"/>
              <a:t>utilização dessas armas contra populações civis.</a:t>
            </a:r>
          </a:p>
          <a:p>
            <a:pPr lvl="1"/>
            <a:r>
              <a:rPr lang="pt-BR"/>
              <a:t>essas armas são escondidas em locais densamente habitados por civis</a:t>
            </a:r>
          </a:p>
          <a:p>
            <a:pPr marL="0" indent="0">
              <a:buNone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358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de terrorismo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dirty="0"/>
              <a:t>"[Terrorism is] premeditated, politically motivated violence perpetrated against noncombatant targets by subnational groups or clandestine agents, usually intended to influence an audience.” Department of State.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539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pt-BR" dirty="0"/>
              <a:t>Definição brasileira (Art. 2º., lei 13.260, de 16 de março de 2016): “O terrorismo consiste na prática por um ou mais indivíduos dos atos previstos neste artigo, por razões de xenofobia, discriminação ou preconceito de raça, cor, etnia e religião, quando cometidos com a finalidade de provocar terror social ou generalizado, expondo a perigo pessoa, patrimônio, a paz pública ou a incolumidade pública”.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57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Elementos constitutivos da definição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062985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Estado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2º., lei 13.260, de 16 de março de 2016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200000"/>
                        </a:lnSpc>
                        <a:buFont typeface="Arial" panose="020B0604020202090204" pitchFamily="34" charset="0"/>
                        <a:buChar char="•"/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motivação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política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90204" pitchFamily="34" charset="0"/>
                        <a:buChar char="•"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intenção do sujeito</a:t>
                      </a:r>
                      <a:r>
                        <a:rPr lang="pt-BR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pt-BR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ação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premeditada</a:t>
                      </a:r>
                    </a:p>
                    <a:p>
                      <a:pPr marL="285750" lvl="0" indent="-285750" algn="just">
                        <a:lnSpc>
                          <a:spcPct val="200000"/>
                        </a:lnSpc>
                        <a:buFont typeface="Arial" panose="020B0604020202090204" pitchFamily="34" charset="0"/>
                        <a:buChar char="•"/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alvo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praticada contra não-combatente</a:t>
                      </a:r>
                    </a:p>
                    <a:p>
                      <a:pPr marL="285750" lvl="0" indent="-285750" algn="just">
                        <a:lnSpc>
                          <a:spcPct val="200000"/>
                        </a:lnSpc>
                        <a:buFont typeface="Arial" panose="020B0604020202090204" pitchFamily="34" charset="0"/>
                        <a:buChar char="•"/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perpetradores</a:t>
                      </a:r>
                      <a:r>
                        <a:rPr lang="pt-BR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grupos subnacionais</a:t>
                      </a:r>
                      <a:r>
                        <a:rPr lang="pt-BR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ou agentes clandestinos</a:t>
                      </a:r>
                    </a:p>
                    <a:p>
                      <a:pPr marL="285750" lvl="0" indent="-285750" algn="just">
                        <a:lnSpc>
                          <a:spcPct val="200000"/>
                        </a:lnSpc>
                        <a:buFont typeface="Arial" panose="020B0604020202090204" pitchFamily="34" charset="0"/>
                        <a:buChar char="•"/>
                      </a:pPr>
                      <a:r>
                        <a:rPr lang="pt-BR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intenção: </a:t>
                      </a:r>
                      <a:r>
                        <a:rPr lang="pt-BR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atingir terceiro</a:t>
                      </a:r>
                      <a:endParaRPr lang="pt-BR" b="1" dirty="0" smtClean="0"/>
                    </a:p>
                    <a:p>
                      <a:endParaRPr lang="pt-BR" dirty="0" smtClean="0"/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200000"/>
                        </a:lnSpc>
                        <a:buFont typeface="Arial" panose="020B0604020202090204" pitchFamily="34" charset="0"/>
                        <a:buChar char="•"/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motivação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xenofobia, discriminação, preconceito de raça, cor, etnia e religião,</a:t>
                      </a:r>
                    </a:p>
                    <a:p>
                      <a:pPr marL="285750" lvl="0" indent="-285750">
                        <a:lnSpc>
                          <a:spcPct val="200000"/>
                        </a:lnSpc>
                        <a:buFont typeface="Arial" panose="020B0604020202090204" pitchFamily="34" charset="0"/>
                        <a:buChar char="•"/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finalidade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provocar terror social ou generalizado</a:t>
                      </a: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Arial" panose="020B0604020202090204" pitchFamily="34" charset="0"/>
                        <a:buChar char="•"/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tipo de ação: 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violenta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31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b="1" dirty="0" smtClean="0"/>
              <a:t>As três ondas terroristas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pt-BR" b="1" dirty="0" smtClean="0"/>
              <a:t>terrorismo </a:t>
            </a:r>
            <a:r>
              <a:rPr lang="pt-BR" b="1" dirty="0"/>
              <a:t>a serviço do separatismo étnico e da libertação nacional</a:t>
            </a:r>
            <a:endParaRPr lang="pt-BR" dirty="0"/>
          </a:p>
          <a:p>
            <a:pPr lvl="2"/>
            <a:r>
              <a:rPr lang="pt-BR" dirty="0"/>
              <a:t>início em 1945, após o massacre de </a:t>
            </a:r>
            <a:r>
              <a:rPr lang="pt-BR" dirty="0" err="1"/>
              <a:t>Sétif</a:t>
            </a:r>
            <a:r>
              <a:rPr lang="pt-BR" dirty="0"/>
              <a:t> (Argélia), onde se realizou manifestação pela independência da Argélia e, no desenrolar, manifestantes foram massacrados. </a:t>
            </a:r>
          </a:p>
          <a:p>
            <a:pPr lvl="2"/>
            <a:r>
              <a:rPr lang="pt-BR" dirty="0"/>
              <a:t>término: em 1975, fim da guerra do Vietnã</a:t>
            </a:r>
          </a:p>
          <a:p>
            <a:pPr lvl="1"/>
            <a:r>
              <a:rPr lang="pt-BR" b="1" dirty="0"/>
              <a:t>terrorismo palestino e terrorismo de esquerda </a:t>
            </a:r>
            <a:endParaRPr lang="pt-BR" dirty="0"/>
          </a:p>
          <a:p>
            <a:pPr lvl="2"/>
            <a:r>
              <a:rPr lang="pt-BR" dirty="0"/>
              <a:t>início: em 1968, com o sequestro de um avião da El Al (voo de Roma para </a:t>
            </a:r>
            <a:r>
              <a:rPr lang="pt-BR" dirty="0" err="1"/>
              <a:t>Tel-Aviv</a:t>
            </a:r>
            <a:r>
              <a:rPr lang="pt-BR" dirty="0"/>
              <a:t>)</a:t>
            </a:r>
          </a:p>
          <a:p>
            <a:pPr lvl="2"/>
            <a:r>
              <a:rPr lang="pt-BR" dirty="0"/>
              <a:t>término: em 1989, queda do muro de Berlim (o terrorismo de esquerda na Europa havia se extinguido antes)</a:t>
            </a:r>
          </a:p>
          <a:p>
            <a:pPr lvl="1"/>
            <a:r>
              <a:rPr lang="pt-BR" b="1" dirty="0"/>
              <a:t>terrorismo religioso</a:t>
            </a:r>
            <a:endParaRPr lang="pt-BR" dirty="0"/>
          </a:p>
          <a:p>
            <a:pPr lvl="2"/>
            <a:r>
              <a:rPr lang="pt-BR" dirty="0"/>
              <a:t>início: em 1979, com a revolução iraniana</a:t>
            </a:r>
          </a:p>
          <a:p>
            <a:pPr lvl="2"/>
            <a:r>
              <a:rPr lang="pt-BR" dirty="0"/>
              <a:t>término: ainda em andamento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27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Causas do terrorismo: estímulos externos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reconfiguração das fronteiras políticas do Oriente Médio, sem considerar as tradições étnicas e os padrões de comércio seguidos</a:t>
            </a:r>
          </a:p>
          <a:p>
            <a:r>
              <a:rPr lang="pt-BR" dirty="0"/>
              <a:t>marginalização política em governos controlados por facções étnicas ou religiosas irreconciliáveis </a:t>
            </a:r>
          </a:p>
          <a:p>
            <a:r>
              <a:rPr lang="pt-BR" dirty="0"/>
              <a:t>enfraquecimento das forças de estabilização</a:t>
            </a:r>
          </a:p>
          <a:p>
            <a:pPr lvl="1"/>
            <a:r>
              <a:rPr lang="pt-BR" dirty="0"/>
              <a:t>enfraquecimento do poder de lideranças locais apoiadas pelas potências coloniais (p.ex.: Ruanda, belgas e tutsis)</a:t>
            </a:r>
          </a:p>
          <a:p>
            <a:pPr lvl="1"/>
            <a:r>
              <a:rPr lang="pt-BR" dirty="0"/>
              <a:t>enfraquecimento dos administradores coloniais que governavam mediante governos-fantoche</a:t>
            </a:r>
          </a:p>
          <a:p>
            <a:pPr lvl="1"/>
            <a:r>
              <a:rPr lang="pt-BR" dirty="0"/>
              <a:t>fim da URSS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322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Causas do terrorismo: </a:t>
            </a:r>
            <a:r>
              <a:rPr lang="pt-BR" dirty="0"/>
              <a:t>a</a:t>
            </a:r>
            <a:r>
              <a:rPr lang="pt-BR" dirty="0" smtClean="0"/>
              <a:t>bordagem psicossocial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pt-BR" dirty="0"/>
              <a:t>indivíduo é produto do meio em que vive, sem autonomia. Procura-se uma associação entre terrorismo e </a:t>
            </a:r>
          </a:p>
          <a:p>
            <a:pPr lvl="2"/>
            <a:r>
              <a:rPr lang="pt-BR" dirty="0"/>
              <a:t>raça</a:t>
            </a:r>
          </a:p>
          <a:p>
            <a:pPr lvl="2"/>
            <a:r>
              <a:rPr lang="pt-BR" dirty="0"/>
              <a:t>etnia </a:t>
            </a:r>
          </a:p>
          <a:p>
            <a:pPr lvl="2"/>
            <a:r>
              <a:rPr lang="pt-BR" dirty="0"/>
              <a:t>educação</a:t>
            </a:r>
          </a:p>
          <a:p>
            <a:pPr lvl="2"/>
            <a:r>
              <a:rPr lang="pt-BR" dirty="0"/>
              <a:t>renda</a:t>
            </a:r>
          </a:p>
          <a:p>
            <a:pPr lvl="2"/>
            <a:r>
              <a:rPr lang="pt-BR" dirty="0"/>
              <a:t>emprego</a:t>
            </a:r>
          </a:p>
          <a:p>
            <a:pPr lvl="2"/>
            <a:r>
              <a:rPr lang="pt-BR" dirty="0"/>
              <a:t>status social</a:t>
            </a:r>
          </a:p>
          <a:p>
            <a:pPr lvl="2"/>
            <a:r>
              <a:rPr lang="pt-BR" dirty="0"/>
              <a:t>distúrbios na infância</a:t>
            </a:r>
          </a:p>
          <a:p>
            <a:pPr lvl="2"/>
            <a:r>
              <a:rPr lang="pt-BR" dirty="0"/>
              <a:t>fatores genéticos</a:t>
            </a:r>
          </a:p>
          <a:p>
            <a:pPr lvl="3"/>
            <a:r>
              <a:rPr lang="pt-BR" dirty="0"/>
              <a:t>resultado obtido: nada conclusivo, que associe terrorismo a qualquer desses elementos. Não há um único tipo representativo de terrorista, que possa sintetizar uma tendência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481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Causas do terrorismo: uma escolha racional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just"/>
            <a:r>
              <a:rPr lang="pt-BR" dirty="0"/>
              <a:t>indivíduo tem autonomia e pode agir de modo </a:t>
            </a:r>
            <a:r>
              <a:rPr lang="pt-BR" dirty="0" smtClean="0"/>
              <a:t>racional, buscando </a:t>
            </a:r>
            <a:r>
              <a:rPr lang="pt-BR" dirty="0"/>
              <a:t>maximizar vantagens e minimizar perdas: quanto maior for a vantagem pessoal e menor o custo pessoal de uma ação, maior será a probabilidade de que ela venha a ser realizada. </a:t>
            </a:r>
            <a:endParaRPr lang="pt-BR" dirty="0" smtClean="0"/>
          </a:p>
          <a:p>
            <a:pPr lvl="2" algn="just"/>
            <a:r>
              <a:rPr lang="pt-BR" dirty="0" smtClean="0"/>
              <a:t>a </a:t>
            </a:r>
            <a:r>
              <a:rPr lang="pt-BR" dirty="0"/>
              <a:t>ação terrorista resulta do sopesamento feito pelo terrorista entre o ganho esperado e os custos da ação. Pergunta:</a:t>
            </a:r>
          </a:p>
          <a:p>
            <a:pPr lvl="3"/>
            <a:r>
              <a:rPr lang="pt-BR" sz="2400" dirty="0"/>
              <a:t>e o terrorista suicida? Será a ação suicida uma ação racional?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910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1541</Words>
  <Application>Microsoft Office PowerPoint</Application>
  <PresentationFormat>Apresentação na tela (4:3)</PresentationFormat>
  <Paragraphs>124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An Analytical History of Terrorism. 1945-2000</vt:lpstr>
      <vt:lpstr>Moldura analítica</vt:lpstr>
      <vt:lpstr>Definição de terrorismo</vt:lpstr>
      <vt:lpstr>Apresentação do PowerPoint</vt:lpstr>
      <vt:lpstr>Elementos constitutivos da definição</vt:lpstr>
      <vt:lpstr>As três ondas terroristas </vt:lpstr>
      <vt:lpstr>Causas do terrorismo: estímulos externos</vt:lpstr>
      <vt:lpstr>Causas do terrorismo: abordagem psicossocial </vt:lpstr>
      <vt:lpstr>Causas do terrorismo: uma escolha racional</vt:lpstr>
      <vt:lpstr>Breve história do Estado Islâmico: Introdução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 terrorismo como instrumento de luta nas três ondas</vt:lpstr>
      <vt:lpstr>Terrorismo territorial</vt:lpstr>
      <vt:lpstr>Apresentação do PowerPoint</vt:lpstr>
      <vt:lpstr>Modelos de terrorismo territorial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Geraldo Miniuci</dc:creator>
  <cp:lastModifiedBy>Geraldo Miniuci</cp:lastModifiedBy>
  <cp:revision>16</cp:revision>
  <dcterms:created xsi:type="dcterms:W3CDTF">2018-09-08T13:48:09Z</dcterms:created>
  <dcterms:modified xsi:type="dcterms:W3CDTF">2018-09-17T14:19:39Z</dcterms:modified>
</cp:coreProperties>
</file>