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2" r:id="rId3"/>
    <p:sldId id="274" r:id="rId4"/>
    <p:sldId id="275" r:id="rId5"/>
    <p:sldId id="276" r:id="rId6"/>
    <p:sldId id="277" r:id="rId7"/>
    <p:sldId id="27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0" d="100"/>
          <a:sy n="30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3504-32CE-4E5D-BE7B-BBA55410773B}" type="datetimeFigureOut">
              <a:rPr lang="pt-BR" smtClean="0"/>
              <a:t>21/08/2021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7583-84AC-4561-9510-72A6BFCC7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709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3504-32CE-4E5D-BE7B-BBA55410773B}" type="datetimeFigureOut">
              <a:rPr lang="pt-BR" smtClean="0"/>
              <a:t>21/08/2021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7583-84AC-4561-9510-72A6BFCC7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8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3504-32CE-4E5D-BE7B-BBA55410773B}" type="datetimeFigureOut">
              <a:rPr lang="pt-BR" smtClean="0"/>
              <a:t>21/08/2021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7583-84AC-4561-9510-72A6BFCC7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152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3504-32CE-4E5D-BE7B-BBA55410773B}" type="datetimeFigureOut">
              <a:rPr lang="pt-BR" smtClean="0"/>
              <a:t>21/08/2021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7583-84AC-4561-9510-72A6BFCC7F6D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2528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3504-32CE-4E5D-BE7B-BBA55410773B}" type="datetimeFigureOut">
              <a:rPr lang="pt-BR" smtClean="0"/>
              <a:t>21/08/2021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7583-84AC-4561-9510-72A6BFCC7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680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3504-32CE-4E5D-BE7B-BBA55410773B}" type="datetimeFigureOut">
              <a:rPr lang="pt-BR" smtClean="0"/>
              <a:t>21/08/2021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7583-84AC-4561-9510-72A6BFCC7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71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3504-32CE-4E5D-BE7B-BBA55410773B}" type="datetimeFigureOut">
              <a:rPr lang="pt-BR" smtClean="0"/>
              <a:t>21/08/2021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7583-84AC-4561-9510-72A6BFCC7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001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3504-32CE-4E5D-BE7B-BBA55410773B}" type="datetimeFigureOut">
              <a:rPr lang="pt-BR" smtClean="0"/>
              <a:t>21/08/2021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7583-84AC-4561-9510-72A6BFCC7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340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3504-32CE-4E5D-BE7B-BBA55410773B}" type="datetimeFigureOut">
              <a:rPr lang="pt-BR" smtClean="0"/>
              <a:t>21/08/2021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7583-84AC-4561-9510-72A6BFCC7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27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3504-32CE-4E5D-BE7B-BBA55410773B}" type="datetimeFigureOut">
              <a:rPr lang="pt-BR" smtClean="0"/>
              <a:t>21/08/2021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7583-84AC-4561-9510-72A6BFCC7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247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3504-32CE-4E5D-BE7B-BBA55410773B}" type="datetimeFigureOut">
              <a:rPr lang="pt-BR" smtClean="0"/>
              <a:t>21/08/2021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7583-84AC-4561-9510-72A6BFCC7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45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3504-32CE-4E5D-BE7B-BBA55410773B}" type="datetimeFigureOut">
              <a:rPr lang="pt-BR" smtClean="0"/>
              <a:t>21/08/2021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7583-84AC-4561-9510-72A6BFCC7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88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3504-32CE-4E5D-BE7B-BBA55410773B}" type="datetimeFigureOut">
              <a:rPr lang="pt-BR" smtClean="0"/>
              <a:t>21/08/2021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7583-84AC-4561-9510-72A6BFCC7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76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3504-32CE-4E5D-BE7B-BBA55410773B}" type="datetimeFigureOut">
              <a:rPr lang="pt-BR" smtClean="0"/>
              <a:t>21/08/2021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7583-84AC-4561-9510-72A6BFCC7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22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3504-32CE-4E5D-BE7B-BBA55410773B}" type="datetimeFigureOut">
              <a:rPr lang="pt-BR" smtClean="0"/>
              <a:t>21/08/2021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7583-84AC-4561-9510-72A6BFCC7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94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3504-32CE-4E5D-BE7B-BBA55410773B}" type="datetimeFigureOut">
              <a:rPr lang="pt-BR" smtClean="0"/>
              <a:t>21/08/2021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7583-84AC-4561-9510-72A6BFCC7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862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3504-32CE-4E5D-BE7B-BBA55410773B}" type="datetimeFigureOut">
              <a:rPr lang="pt-BR" smtClean="0"/>
              <a:t>21/08/2021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7583-84AC-4561-9510-72A6BFCC7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474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67D3504-32CE-4E5D-BE7B-BBA55410773B}" type="datetimeFigureOut">
              <a:rPr lang="pt-BR" smtClean="0"/>
              <a:t>21/08/2021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17583-84AC-4561-9510-72A6BFCC7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98916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11A5E-6083-410E-B17B-5F4B04440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963291" cy="2971801"/>
          </a:xfrm>
        </p:spPr>
        <p:txBody>
          <a:bodyPr/>
          <a:lstStyle/>
          <a:p>
            <a:r>
              <a:rPr lang="pt-BR" b="1" dirty="0">
                <a:solidFill>
                  <a:srgbClr val="FFC000"/>
                </a:solidFill>
              </a:rPr>
              <a:t>Discussão argumentativa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16D8AF-0CF3-47D1-9F8F-8CBE36D79E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/>
              <a:t>Pedagogia Digital</a:t>
            </a:r>
          </a:p>
          <a:p>
            <a:r>
              <a:rPr lang="pt-BR" b="1" dirty="0"/>
              <a:t>Dutra</a:t>
            </a:r>
          </a:p>
          <a:p>
            <a:r>
              <a:rPr lang="pt-BR" b="1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74222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EDF77D-4D61-4DC5-85CA-FD56B63B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225"/>
            <a:ext cx="9404723" cy="1400530"/>
          </a:xfrm>
        </p:spPr>
        <p:txBody>
          <a:bodyPr/>
          <a:lstStyle/>
          <a:p>
            <a:r>
              <a:rPr lang="pt-BR" b="1" dirty="0" err="1"/>
              <a:t>Toulmin</a:t>
            </a:r>
            <a:r>
              <a:rPr lang="pt-BR" b="1" dirty="0"/>
              <a:t> Model</a:t>
            </a:r>
            <a:br>
              <a:rPr lang="pt-BR" dirty="0"/>
            </a:br>
            <a:r>
              <a:rPr lang="pt-BR" sz="2800" dirty="0"/>
              <a:t>tese, fatos e garantia</a:t>
            </a:r>
            <a:br>
              <a:rPr lang="pt-BR" sz="2800" dirty="0"/>
            </a:br>
            <a:r>
              <a:rPr lang="pt-BR" sz="2800" dirty="0"/>
              <a:t>os demais são opcionais</a:t>
            </a: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9F4F530-F4A8-4C8D-937C-B87AA15297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-71427"/>
            <a:ext cx="4151420" cy="3156217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A4400F64-8211-4987-98F2-B186A3D69A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661" y="3346803"/>
            <a:ext cx="7401400" cy="340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142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4C47DD-D283-44C2-B777-D3C0C6210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>
                <a:solidFill>
                  <a:srgbClr val="FFFF00"/>
                </a:solidFill>
              </a:rPr>
              <a:t>Claim</a:t>
            </a:r>
            <a:r>
              <a:rPr lang="pt-BR" b="1" dirty="0">
                <a:solidFill>
                  <a:srgbClr val="FFFF00"/>
                </a:solidFill>
              </a:rPr>
              <a:t>/Tese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545A30-61BF-492A-A644-C95590B98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192696"/>
            <a:ext cx="11161576" cy="5212586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>
                <a:solidFill>
                  <a:srgbClr val="FFC000"/>
                </a:solidFill>
              </a:rPr>
              <a:t>Definição: </a:t>
            </a:r>
            <a:r>
              <a:rPr lang="pt-BR" b="1" dirty="0"/>
              <a:t>uma reivindicação que declara sua posição sobre o assunto sobre o qual você escolheu escrever. Posição a ser defendida.</a:t>
            </a:r>
          </a:p>
          <a:p>
            <a:endParaRPr lang="pt-BR" b="1" dirty="0"/>
          </a:p>
          <a:p>
            <a:pPr lvl="1"/>
            <a:r>
              <a:rPr lang="pt-BR" b="1" dirty="0">
                <a:solidFill>
                  <a:srgbClr val="FFC000"/>
                </a:solidFill>
              </a:rPr>
              <a:t>Uma boa tese não é óbvia. </a:t>
            </a:r>
            <a:r>
              <a:rPr lang="pt-BR" b="1" dirty="0"/>
              <a:t>Por que se preocupar em provar um ponto do qual ninguém pode discordar?</a:t>
            </a:r>
          </a:p>
          <a:p>
            <a:pPr lvl="1"/>
            <a:r>
              <a:rPr lang="pt-BR" b="1" dirty="0">
                <a:solidFill>
                  <a:srgbClr val="FFC000"/>
                </a:solidFill>
              </a:rPr>
              <a:t>Uma boa tese é envolvente</a:t>
            </a:r>
            <a:r>
              <a:rPr lang="pt-BR" b="1" dirty="0"/>
              <a:t>. Considere a capacidade de atenção do seu público e faça afirmações interessantes que apontem novas </a:t>
            </a:r>
            <a:r>
              <a:rPr lang="pt-BR" b="1" dirty="0" err="1"/>
              <a:t>idéias</a:t>
            </a:r>
            <a:r>
              <a:rPr lang="pt-BR" b="1" dirty="0"/>
              <a:t>: ensine ao leitor algo novo.</a:t>
            </a:r>
          </a:p>
          <a:p>
            <a:pPr lvl="1"/>
            <a:r>
              <a:rPr lang="pt-BR" b="1" dirty="0">
                <a:solidFill>
                  <a:srgbClr val="FFC000"/>
                </a:solidFill>
              </a:rPr>
              <a:t>Uma boa tese não é excessivamente vaga</a:t>
            </a:r>
            <a:r>
              <a:rPr lang="pt-BR" b="1" dirty="0"/>
              <a:t>. Atacar questões enormes como um todo leva apenas a generalizações e afirmações vagas; evite fazer uma afirmação do tamanho de um livro.</a:t>
            </a:r>
          </a:p>
          <a:p>
            <a:pPr lvl="1"/>
            <a:r>
              <a:rPr lang="pt-BR" b="1" dirty="0">
                <a:solidFill>
                  <a:srgbClr val="FFC000"/>
                </a:solidFill>
              </a:rPr>
              <a:t>Uma boa tese é lógica</a:t>
            </a:r>
            <a:r>
              <a:rPr lang="pt-BR" b="1" dirty="0"/>
              <a:t>; ele emerge de uma consideração razoável de evidências. (Observação: isso não significa que as evidências tenham apenas uma interpretação lógica. Pessoas razoáveis ​​frequentemente discordam.)</a:t>
            </a:r>
          </a:p>
          <a:p>
            <a:pPr lvl="1"/>
            <a:r>
              <a:rPr lang="pt-BR" b="1" dirty="0">
                <a:solidFill>
                  <a:srgbClr val="FFC000"/>
                </a:solidFill>
              </a:rPr>
              <a:t>Uma boa tese é discutível</a:t>
            </a:r>
            <a:r>
              <a:rPr lang="pt-BR" b="1" dirty="0"/>
              <a:t>. Afirmações que são puramente factuais e afirmações que são apenas opinião não cumprem este requisito.</a:t>
            </a:r>
          </a:p>
          <a:p>
            <a:pPr lvl="1"/>
            <a:r>
              <a:rPr lang="pt-BR" b="1" dirty="0">
                <a:solidFill>
                  <a:srgbClr val="FFC000"/>
                </a:solidFill>
              </a:rPr>
              <a:t>Uma boa tese é tipicamente </a:t>
            </a:r>
            <a:r>
              <a:rPr lang="pt-BR" b="1" i="0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</a:rPr>
              <a:t>hypotactic</a:t>
            </a:r>
            <a:r>
              <a:rPr lang="pt-BR" b="1" i="0" dirty="0">
                <a:solidFill>
                  <a:srgbClr val="FFC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pt-BR" b="1" dirty="0">
                <a:solidFill>
                  <a:srgbClr val="FFC000"/>
                </a:solidFill>
              </a:rPr>
              <a:t> </a:t>
            </a:r>
            <a:r>
              <a:rPr lang="pt-BR" b="1" dirty="0"/>
              <a:t>(ou seja, usa sentenças  subordinadas). Frases simples raramente compreendem complexidade suficiente para fazer justiça a uma opinião bem concebida.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7ED53F8-7014-486D-A973-A41BFBD10ACE}"/>
              </a:ext>
            </a:extLst>
          </p:cNvPr>
          <p:cNvSpPr txBox="1"/>
          <p:nvPr/>
        </p:nvSpPr>
        <p:spPr>
          <a:xfrm>
            <a:off x="1541240" y="6405282"/>
            <a:ext cx="7223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https://www.vanderbilt.edu/AnS/english/mwollaeger/cdw.htm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9082358-972F-4BC5-BBD4-1C9730F23924}"/>
              </a:ext>
            </a:extLst>
          </p:cNvPr>
          <p:cNvSpPr txBox="1"/>
          <p:nvPr/>
        </p:nvSpPr>
        <p:spPr>
          <a:xfrm>
            <a:off x="4002233" y="452718"/>
            <a:ext cx="9702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Claim - Data - Warrant: A Model for Analyzing Arguments</a:t>
            </a:r>
          </a:p>
          <a:p>
            <a:r>
              <a:rPr lang="en-US" dirty="0"/>
              <a:t>(This is adapted from the work of Stephen Toulmin)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9885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21CA2B-F682-48EA-A704-3FD6C654F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2014330"/>
            <a:ext cx="11635409" cy="4373217"/>
          </a:xfrm>
        </p:spPr>
        <p:txBody>
          <a:bodyPr>
            <a:normAutofit/>
          </a:bodyPr>
          <a:lstStyle/>
          <a:p>
            <a:r>
              <a:rPr lang="pt-BR" dirty="0"/>
              <a:t>1. Os professores enfrentam muitos problemas hoje.</a:t>
            </a:r>
          </a:p>
          <a:p>
            <a:r>
              <a:rPr lang="pt-BR" dirty="0"/>
              <a:t>2. As pesquisas mostram que hoje mais minorias possuem empresas do que nunca.</a:t>
            </a:r>
          </a:p>
          <a:p>
            <a:r>
              <a:rPr lang="pt-BR" dirty="0"/>
              <a:t>3. Devemos nos esforçar com cada grama de nosso vigor nacional para garantir que o Brasil tenha uma futuro brilhante e que a verdade e a justiça permanecerão conosco para sempre.</a:t>
            </a:r>
          </a:p>
          <a:p>
            <a:r>
              <a:rPr lang="pt-BR" dirty="0"/>
              <a:t>4. Ofélia é minha personagem favorita em Hamlet porque ela é a mais interessante.</a:t>
            </a:r>
          </a:p>
          <a:p>
            <a:r>
              <a:rPr lang="pt-BR" dirty="0"/>
              <a:t>5. Se pudermos colocar humanos na lua, podemos encontrar uma cura para o resfriado comum.</a:t>
            </a:r>
          </a:p>
          <a:p>
            <a:r>
              <a:rPr lang="pt-BR" dirty="0"/>
              <a:t>6. Embora pareçam mero entretenimento, os filmes de Hollywood são realmente responsáveis ​​por  reforçar os estereótipos culturais na América.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2DA093D-4D92-4282-8CE1-562C48C86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34666"/>
            <a:ext cx="10697750" cy="1084534"/>
          </a:xfrm>
        </p:spPr>
        <p:txBody>
          <a:bodyPr/>
          <a:lstStyle/>
          <a:p>
            <a:br>
              <a:rPr lang="pt-BR" b="1" dirty="0"/>
            </a:br>
            <a:r>
              <a:rPr lang="pt-BR" b="1" dirty="0">
                <a:solidFill>
                  <a:schemeClr val="tx1"/>
                </a:solidFill>
              </a:rPr>
              <a:t>Exercício: Qual das frases a seguir faz uma boa CLAIM?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5516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1E8F4A-2BA8-4889-9411-0D1A12665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477609" cy="1400530"/>
          </a:xfrm>
        </p:spPr>
        <p:txBody>
          <a:bodyPr/>
          <a:lstStyle/>
          <a:p>
            <a:r>
              <a:rPr lang="pt-BR" b="1" dirty="0">
                <a:solidFill>
                  <a:srgbClr val="FFFF00"/>
                </a:solidFill>
              </a:rPr>
              <a:t>Data – evidência que suporta a CLAIM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F35DE5-1BAC-4F76-91D7-593F35793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1364974"/>
            <a:ext cx="11688417" cy="5161721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FFC000"/>
                </a:solidFill>
              </a:rPr>
              <a:t>Definição: </a:t>
            </a:r>
            <a:r>
              <a:rPr lang="pt-BR" dirty="0"/>
              <a:t>a evidência que você cita para apoiar sua CLAIM. Como um advogado apresentando evidências a um júri, você deve apoiar sua CLAIM com fatos; uma reivindicação não comprovada é apenas uma opinião.</a:t>
            </a:r>
          </a:p>
          <a:p>
            <a:r>
              <a:rPr lang="pt-BR" dirty="0"/>
              <a:t>Pode Incluir:</a:t>
            </a:r>
          </a:p>
          <a:p>
            <a:pPr lvl="1"/>
            <a:r>
              <a:rPr lang="pt-BR" b="1" i="1" dirty="0">
                <a:solidFill>
                  <a:srgbClr val="FFC000"/>
                </a:solidFill>
              </a:rPr>
              <a:t>Fatos ou estatísticas: </a:t>
            </a:r>
            <a:r>
              <a:rPr lang="pt-BR" dirty="0"/>
              <a:t>dados objetivamente sobre o seu tema. (Observação: apenas o que constitui "objetivo" pode estar aberto ao debate.)</a:t>
            </a:r>
          </a:p>
          <a:p>
            <a:pPr lvl="1"/>
            <a:r>
              <a:rPr lang="pt-BR" b="1" i="1" dirty="0">
                <a:solidFill>
                  <a:srgbClr val="FFC000"/>
                </a:solidFill>
              </a:rPr>
              <a:t>Opinião de especialista: </a:t>
            </a:r>
            <a:r>
              <a:rPr lang="pt-BR" dirty="0"/>
              <a:t>a mídia e nossos ensaios estão cheios de opiniões aprendidas que você deve citar com frequência, tanto para apoiar seu argumento quanto para discordar. Os autores devem ser citados e devidamente citados em seu artigo.</a:t>
            </a:r>
          </a:p>
          <a:p>
            <a:pPr lvl="1"/>
            <a:r>
              <a:rPr lang="pt-BR" b="1" i="1" dirty="0">
                <a:solidFill>
                  <a:srgbClr val="FFC000"/>
                </a:solidFill>
              </a:rPr>
              <a:t>Anedotas pessoais: </a:t>
            </a:r>
            <a:r>
              <a:rPr lang="pt-BR" dirty="0"/>
              <a:t>o tipo de dado mais difícil de usar, pois requer um bom argumento para convencer que a sua experiência é objetivamente compreendida e generalizável. </a:t>
            </a:r>
          </a:p>
        </p:txBody>
      </p:sp>
    </p:spTree>
    <p:extLst>
      <p:ext uri="{BB962C8B-B14F-4D97-AF65-F5344CB8AC3E}">
        <p14:creationId xmlns:p14="http://schemas.microsoft.com/office/powerpoint/2010/main" val="940368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90E517-A950-49F6-B697-73C094CE4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6" y="452718"/>
            <a:ext cx="11754677" cy="1400530"/>
          </a:xfrm>
        </p:spPr>
        <p:txBody>
          <a:bodyPr/>
          <a:lstStyle/>
          <a:p>
            <a:r>
              <a:rPr lang="pt-BR" b="1" dirty="0">
                <a:solidFill>
                  <a:srgbClr val="FFFF00"/>
                </a:solidFill>
              </a:rPr>
              <a:t>Warrant (Garantia) – Liga os dados a CLAIM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F0C338-2439-4C1A-AE2E-B5796DF1E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484244"/>
            <a:ext cx="11754677" cy="4764156"/>
          </a:xfrm>
        </p:spPr>
        <p:txBody>
          <a:bodyPr/>
          <a:lstStyle/>
          <a:p>
            <a:r>
              <a:rPr lang="pt-BR" b="1" i="1" dirty="0">
                <a:solidFill>
                  <a:srgbClr val="FFC000"/>
                </a:solidFill>
              </a:rPr>
              <a:t>Definição: </a:t>
            </a:r>
            <a:r>
              <a:rPr lang="pt-BR" dirty="0"/>
              <a:t>A garantia interpreta os dados e mostra como ele apoia a CLAIM. A garantia, em outras palavras, mostra como os dados suportam sua CLAIM (Porque o dado prova a sua CLAIM). Nos julgamentos, os advogados dos lados opostos costumam concordar com os dados, mas contestam veementemente as Garantias.  Ganha que comprovar que os dados  suportam  o seu ponto de vista e não o outro.</a:t>
            </a:r>
          </a:p>
          <a:p>
            <a:pPr lvl="1"/>
            <a:r>
              <a:rPr lang="pt-BR" dirty="0"/>
              <a:t>Uma boa garantia não dará saltos interpretativos ilógicos.</a:t>
            </a:r>
          </a:p>
          <a:p>
            <a:pPr lvl="1"/>
            <a:r>
              <a:rPr lang="pt-BR" dirty="0"/>
              <a:t>Um boa garantia  não presumirá mais do que as evidências sustentam.</a:t>
            </a:r>
          </a:p>
          <a:p>
            <a:pPr lvl="1"/>
            <a:r>
              <a:rPr lang="pt-BR" dirty="0"/>
              <a:t>Um boa garantia  pode considerar e responder a possíveis contra-argumentos</a:t>
            </a:r>
          </a:p>
        </p:txBody>
      </p:sp>
    </p:spTree>
    <p:extLst>
      <p:ext uri="{BB962C8B-B14F-4D97-AF65-F5344CB8AC3E}">
        <p14:creationId xmlns:p14="http://schemas.microsoft.com/office/powerpoint/2010/main" val="1162759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44BDA0-318E-4345-96A1-D5715E956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/>
              <a:t>Exercício: Encontre as garantias  para que  a interpretação dos dados dê suporte a CLAIM 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D748A5-678A-4BB4-BBC4-4146F1080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2" y="1696278"/>
            <a:ext cx="10899778" cy="4552121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>
                <a:solidFill>
                  <a:srgbClr val="FFC000"/>
                </a:solidFill>
              </a:rPr>
              <a:t>1. CLAIM: </a:t>
            </a:r>
            <a:r>
              <a:rPr lang="pt-BR" dirty="0"/>
              <a:t>O presidente Clinton deve ser aplaudido por suas políticas sobre empresas de minorias.</a:t>
            </a:r>
          </a:p>
          <a:p>
            <a:r>
              <a:rPr lang="pt-BR" b="1" dirty="0">
                <a:solidFill>
                  <a:srgbClr val="00B0F0"/>
                </a:solidFill>
              </a:rPr>
              <a:t>Dados: </a:t>
            </a:r>
            <a:r>
              <a:rPr lang="pt-BR" dirty="0"/>
              <a:t>O NYT relata que mais minorias possuem negócios hoje do que nunca.</a:t>
            </a:r>
          </a:p>
          <a:p>
            <a:r>
              <a:rPr lang="pt-BR" b="1" dirty="0">
                <a:solidFill>
                  <a:srgbClr val="FFFF00"/>
                </a:solidFill>
              </a:rPr>
              <a:t>Garantia:</a:t>
            </a:r>
          </a:p>
          <a:p>
            <a:r>
              <a:rPr lang="pt-BR" dirty="0"/>
              <a:t>2. </a:t>
            </a:r>
            <a:r>
              <a:rPr lang="pt-BR" b="1" dirty="0">
                <a:solidFill>
                  <a:srgbClr val="FFC000"/>
                </a:solidFill>
              </a:rPr>
              <a:t>CLAIM: </a:t>
            </a:r>
            <a:r>
              <a:rPr lang="pt-BR" dirty="0"/>
              <a:t>: Qualquer americano pode crescer e ser presidente.</a:t>
            </a:r>
          </a:p>
          <a:p>
            <a:r>
              <a:rPr lang="pt-BR" dirty="0"/>
              <a:t>  </a:t>
            </a:r>
            <a:r>
              <a:rPr lang="pt-BR" b="1" dirty="0">
                <a:solidFill>
                  <a:srgbClr val="00B0F0"/>
                </a:solidFill>
              </a:rPr>
              <a:t>Dados: </a:t>
            </a:r>
            <a:r>
              <a:rPr lang="pt-BR" dirty="0"/>
              <a:t>Bill Clinton veio de uma cidade pobre em um estado pobre para ser presidente.</a:t>
            </a:r>
          </a:p>
          <a:p>
            <a:r>
              <a:rPr lang="pt-BR" b="1" dirty="0"/>
              <a:t>  </a:t>
            </a:r>
            <a:r>
              <a:rPr lang="pt-BR" b="1" dirty="0">
                <a:solidFill>
                  <a:srgbClr val="FFFF00"/>
                </a:solidFill>
              </a:rPr>
              <a:t>Garantia: </a:t>
            </a:r>
          </a:p>
          <a:p>
            <a:r>
              <a:rPr lang="pt-BR" dirty="0"/>
              <a:t>3. </a:t>
            </a:r>
            <a:r>
              <a:rPr lang="pt-BR" b="1">
                <a:solidFill>
                  <a:srgbClr val="FFC000"/>
                </a:solidFill>
              </a:rPr>
              <a:t>CLAIM/</a:t>
            </a:r>
            <a:r>
              <a:rPr lang="pt-BR" b="1" dirty="0">
                <a:solidFill>
                  <a:srgbClr val="FFC000"/>
                </a:solidFill>
              </a:rPr>
              <a:t>TESE</a:t>
            </a:r>
            <a:r>
              <a:rPr lang="pt-BR" dirty="0"/>
              <a:t>: O próprio sistema escolar promove a tensão racial em seu esforço para fornecer uma boa educação às crianças da América.</a:t>
            </a:r>
          </a:p>
          <a:p>
            <a:r>
              <a:rPr lang="pt-BR" b="1" dirty="0">
                <a:solidFill>
                  <a:srgbClr val="00B0F0"/>
                </a:solidFill>
              </a:rPr>
              <a:t>Dados </a:t>
            </a:r>
            <a:r>
              <a:rPr lang="pt-BR" dirty="0"/>
              <a:t>Atualmente, há muita tensão racial em muitas escolas.</a:t>
            </a:r>
          </a:p>
          <a:p>
            <a:r>
              <a:rPr lang="pt-BR" dirty="0"/>
              <a:t> </a:t>
            </a:r>
            <a:r>
              <a:rPr lang="pt-BR" b="1" dirty="0">
                <a:solidFill>
                  <a:srgbClr val="FFFF00"/>
                </a:solidFill>
              </a:rPr>
              <a:t> Garantia </a:t>
            </a:r>
            <a:r>
              <a:rPr lang="pt-BR" dirty="0"/>
              <a:t>(link entre dados e CLAIM)  </a:t>
            </a:r>
          </a:p>
          <a:p>
            <a:endParaRPr lang="pt-BR" dirty="0"/>
          </a:p>
          <a:p>
            <a:r>
              <a:rPr lang="pt-BR" dirty="0"/>
              <a:t>Agora, volte e ataque o  garantia que você acabou de formular. Como os dados podem ser interpretados de  modo que não suporte  a CLAIM?</a:t>
            </a:r>
          </a:p>
          <a:p>
            <a:r>
              <a:rPr lang="pt-BR" dirty="0"/>
              <a:t>1. </a:t>
            </a:r>
            <a:r>
              <a:rPr lang="pt-BR" dirty="0" err="1"/>
              <a:t>Contra-garantia</a:t>
            </a:r>
            <a:r>
              <a:rPr lang="pt-BR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66975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530</TotalTime>
  <Words>806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Íon</vt:lpstr>
      <vt:lpstr>Discussão argumentativa</vt:lpstr>
      <vt:lpstr>Toulmin Model tese, fatos e garantia os demais são opcionais</vt:lpstr>
      <vt:lpstr>Claim/Tese</vt:lpstr>
      <vt:lpstr> Exercício: Qual das frases a seguir faz uma boa CLAIM?</vt:lpstr>
      <vt:lpstr>Data – evidência que suporta a CLAIM</vt:lpstr>
      <vt:lpstr>Warrant (Garantia) – Liga os dados a CLAIM</vt:lpstr>
      <vt:lpstr>Exercício: Encontre as garantias  para que  a interpretação dos dados dê suporte a CLAIM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Engajamento no fórum de discussão</dc:title>
  <dc:creator>jose dutra</dc:creator>
  <cp:lastModifiedBy>jose dutra</cp:lastModifiedBy>
  <cp:revision>25</cp:revision>
  <dcterms:created xsi:type="dcterms:W3CDTF">2021-07-28T17:10:01Z</dcterms:created>
  <dcterms:modified xsi:type="dcterms:W3CDTF">2021-08-21T11:36:41Z</dcterms:modified>
</cp:coreProperties>
</file>