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337" r:id="rId5"/>
    <p:sldId id="258" r:id="rId6"/>
    <p:sldId id="299" r:id="rId7"/>
    <p:sldId id="300" r:id="rId8"/>
    <p:sldId id="303" r:id="rId9"/>
    <p:sldId id="301" r:id="rId10"/>
    <p:sldId id="302" r:id="rId11"/>
    <p:sldId id="304" r:id="rId12"/>
    <p:sldId id="305" r:id="rId13"/>
    <p:sldId id="256" r:id="rId14"/>
    <p:sldId id="307" r:id="rId15"/>
    <p:sldId id="306" r:id="rId16"/>
    <p:sldId id="308" r:id="rId17"/>
    <p:sldId id="309" r:id="rId18"/>
    <p:sldId id="259" r:id="rId19"/>
    <p:sldId id="310" r:id="rId20"/>
    <p:sldId id="311" r:id="rId21"/>
    <p:sldId id="329" r:id="rId22"/>
    <p:sldId id="312" r:id="rId23"/>
    <p:sldId id="313" r:id="rId24"/>
    <p:sldId id="315" r:id="rId25"/>
    <p:sldId id="314" r:id="rId26"/>
    <p:sldId id="260" r:id="rId27"/>
    <p:sldId id="316" r:id="rId28"/>
    <p:sldId id="328" r:id="rId29"/>
    <p:sldId id="317" r:id="rId30"/>
    <p:sldId id="318" r:id="rId31"/>
    <p:sldId id="330" r:id="rId32"/>
    <p:sldId id="319" r:id="rId33"/>
    <p:sldId id="331" r:id="rId34"/>
    <p:sldId id="323" r:id="rId35"/>
    <p:sldId id="324" r:id="rId36"/>
    <p:sldId id="322" r:id="rId37"/>
    <p:sldId id="321" r:id="rId38"/>
    <p:sldId id="327" r:id="rId39"/>
    <p:sldId id="325" r:id="rId40"/>
    <p:sldId id="332" r:id="rId41"/>
    <p:sldId id="333" r:id="rId42"/>
    <p:sldId id="334" r:id="rId43"/>
    <p:sldId id="326" r:id="rId44"/>
    <p:sldId id="335" r:id="rId45"/>
    <p:sldId id="336" r:id="rId46"/>
    <p:sldId id="320" r:id="rId4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 clrIdx="0"/>
  <p:cmAuthor id="2" name="Erika Nicodemos" initials="EN" lastIdx="11" clrIdx="1">
    <p:extLst>
      <p:ext uri="{19B8F6BF-5375-455C-9EA6-DF929625EA0E}">
        <p15:presenceInfo xmlns:p15="http://schemas.microsoft.com/office/powerpoint/2012/main" userId="b6c3c74c5bddee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9E5"/>
    <a:srgbClr val="99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EE7A1-8AF5-4252-A41A-3406DE532581}" v="1" dt="2020-09-08T09:42:41.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Nicodemos" userId="69293477-1667-4350-b119-30e03b4325cb" providerId="ADAL" clId="{EDDEE7A1-8AF5-4252-A41A-3406DE532581}"/>
    <pc:docChg chg="undo custSel addSld delSld modSld">
      <pc:chgData name="Erika Nicodemos" userId="69293477-1667-4350-b119-30e03b4325cb" providerId="ADAL" clId="{EDDEE7A1-8AF5-4252-A41A-3406DE532581}" dt="2020-09-08T09:43:38.451" v="5" actId="680"/>
      <pc:docMkLst>
        <pc:docMk/>
      </pc:docMkLst>
      <pc:sldChg chg="addSp delSp modSp mod delAnim modAnim">
        <pc:chgData name="Erika Nicodemos" userId="69293477-1667-4350-b119-30e03b4325cb" providerId="ADAL" clId="{EDDEE7A1-8AF5-4252-A41A-3406DE532581}" dt="2020-09-08T09:43:01.727" v="3" actId="478"/>
        <pc:sldMkLst>
          <pc:docMk/>
          <pc:sldMk cId="4291985354" sldId="337"/>
        </pc:sldMkLst>
        <pc:picChg chg="add del mod">
          <ac:chgData name="Erika Nicodemos" userId="69293477-1667-4350-b119-30e03b4325cb" providerId="ADAL" clId="{EDDEE7A1-8AF5-4252-A41A-3406DE532581}" dt="2020-09-08T09:43:01.727" v="3" actId="478"/>
          <ac:picMkLst>
            <pc:docMk/>
            <pc:sldMk cId="4291985354" sldId="337"/>
            <ac:picMk id="3" creationId="{2711284D-E6D1-41FA-A8E0-0073FA98F2DB}"/>
          </ac:picMkLst>
        </pc:picChg>
        <pc:picChg chg="add del mod">
          <ac:chgData name="Erika Nicodemos" userId="69293477-1667-4350-b119-30e03b4325cb" providerId="ADAL" clId="{EDDEE7A1-8AF5-4252-A41A-3406DE532581}" dt="2020-09-08T09:42:59.596" v="2" actId="478"/>
          <ac:picMkLst>
            <pc:docMk/>
            <pc:sldMk cId="4291985354" sldId="337"/>
            <ac:picMk id="5" creationId="{9FC5037E-9AEB-4750-856F-3000C0E71305}"/>
          </ac:picMkLst>
        </pc:picChg>
        <pc:picChg chg="add del mod">
          <ac:chgData name="Erika Nicodemos" userId="69293477-1667-4350-b119-30e03b4325cb" providerId="ADAL" clId="{EDDEE7A1-8AF5-4252-A41A-3406DE532581}" dt="2020-09-08T09:42:45.347" v="1" actId="478"/>
          <ac:picMkLst>
            <pc:docMk/>
            <pc:sldMk cId="4291985354" sldId="337"/>
            <ac:picMk id="6" creationId="{A686A939-10B0-4751-BD5F-22DB25E2A3D6}"/>
          </ac:picMkLst>
        </pc:picChg>
      </pc:sldChg>
      <pc:sldChg chg="new del">
        <pc:chgData name="Erika Nicodemos" userId="69293477-1667-4350-b119-30e03b4325cb" providerId="ADAL" clId="{EDDEE7A1-8AF5-4252-A41A-3406DE532581}" dt="2020-09-08T09:43:38.451" v="5" actId="680"/>
        <pc:sldMkLst>
          <pc:docMk/>
          <pc:sldMk cId="1642109009" sldId="33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8-22T20:34:24.813" idx="1">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8-23T15:54:40.891" idx="1">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8-23T15:54:40.891" idx="1">
    <p:pos x="10" y="10"/>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8-27T19:26:02.885" idx="1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C880F-AFD5-4548-844F-C1C0D16DDE32}" type="datetimeFigureOut">
              <a:rPr lang="pt-BR" smtClean="0"/>
              <a:t>08/09/2020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5BC72-73E2-47EB-BE10-B1CF8E8C7BAC}" type="slidenum">
              <a:rPr lang="pt-BR" smtClean="0"/>
              <a:t>‹nº›</a:t>
            </a:fld>
            <a:endParaRPr lang="pt-BR"/>
          </a:p>
        </p:txBody>
      </p:sp>
    </p:spTree>
    <p:extLst>
      <p:ext uri="{BB962C8B-B14F-4D97-AF65-F5344CB8AC3E}">
        <p14:creationId xmlns:p14="http://schemas.microsoft.com/office/powerpoint/2010/main" val="38374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91FA88-FB20-4555-953B-14744870AD8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35DC2B38-CFDA-4AC4-B2A2-B489B2A47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9523A457-82B8-48F2-B7B3-633A066C8E51}"/>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5" name="Espaço Reservado para Rodapé 4">
            <a:extLst>
              <a:ext uri="{FF2B5EF4-FFF2-40B4-BE49-F238E27FC236}">
                <a16:creationId xmlns:a16="http://schemas.microsoft.com/office/drawing/2014/main" xmlns="" id="{3B594BBE-EE11-46B8-8471-7ADABD9DC15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5FB6205E-76E9-40B4-A6B0-1C44EC9482DA}"/>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239511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B97A17-98B5-4F2E-B29A-9D4A6A7B2CA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2190D786-CF93-45AA-A8E8-4AEA54D7DF5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61F5E4F1-B026-4701-908C-FF5FAFD19B66}"/>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5" name="Espaço Reservado para Rodapé 4">
            <a:extLst>
              <a:ext uri="{FF2B5EF4-FFF2-40B4-BE49-F238E27FC236}">
                <a16:creationId xmlns:a16="http://schemas.microsoft.com/office/drawing/2014/main" xmlns="" id="{FD7228CE-92D7-43D9-992B-8CFE1E8ADD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5819148A-0147-44D9-A02C-EE2E02B9B5D0}"/>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21171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DCF40DD-0F1D-4572-8D8E-78DCDC560E3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22D2A920-B16E-4A39-99AB-2BBC2B908BC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06276C0-0008-4759-81E0-5C4B4456C7D5}"/>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5" name="Espaço Reservado para Rodapé 4">
            <a:extLst>
              <a:ext uri="{FF2B5EF4-FFF2-40B4-BE49-F238E27FC236}">
                <a16:creationId xmlns:a16="http://schemas.microsoft.com/office/drawing/2014/main" xmlns="" id="{70F9E0C0-206F-49A1-9DB7-2AB6250A96E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45ECD503-810A-4A03-968C-37E1A36FCEDB}"/>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14666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278451-C772-466D-9C9C-F01331A3250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5AD9B2BA-6CD9-414F-B6C4-EF5F0F853A7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664AA973-C6CD-4121-8E3F-156AA5595CEE}"/>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5" name="Espaço Reservado para Rodapé 4">
            <a:extLst>
              <a:ext uri="{FF2B5EF4-FFF2-40B4-BE49-F238E27FC236}">
                <a16:creationId xmlns:a16="http://schemas.microsoft.com/office/drawing/2014/main" xmlns="" id="{8BFFCAF9-A194-40AE-942A-6B752176575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01A6D366-FECD-42AE-8C78-DF8DB02BBCDD}"/>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360444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B2BDEE-4E6C-4232-8E59-6D6EE90B9D4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CFD4D650-034F-42CD-9CAA-9773D2BAD0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AC8FEAD6-D750-4AAB-8D49-2647956CF93B}"/>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5" name="Espaço Reservado para Rodapé 4">
            <a:extLst>
              <a:ext uri="{FF2B5EF4-FFF2-40B4-BE49-F238E27FC236}">
                <a16:creationId xmlns:a16="http://schemas.microsoft.com/office/drawing/2014/main" xmlns="" id="{FBC89FC3-CDAA-45E1-B646-A14747CECEA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92EF3B57-4AB8-46EC-B889-F24EAD3F612F}"/>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113533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A451F1-4FAF-4B9C-844B-10A31BAC163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28A578F1-8E86-4080-8B68-0890AAFD961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17458A4C-A43F-49C1-A85A-6FCAFAE88A0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82C94FEC-BBAD-485D-B56D-E35BDB3328D7}"/>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6" name="Espaço Reservado para Rodapé 5">
            <a:extLst>
              <a:ext uri="{FF2B5EF4-FFF2-40B4-BE49-F238E27FC236}">
                <a16:creationId xmlns:a16="http://schemas.microsoft.com/office/drawing/2014/main" xmlns="" id="{B326C7CC-3B14-4A4F-AF6A-BD75F20B417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F7CF994-1D36-4F72-B92F-417FF724F614}"/>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386107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5DEB06-614F-4AFB-83EB-0185F86446C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3D43018A-B0D4-4A59-9F17-DED512531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3C517226-5399-4C9D-858F-E69536DE338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E749434C-657B-47A6-A7F6-7AA9D8894B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CCBD2598-9D13-4647-99C9-D9DF8F56C05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A443E1FF-50CE-439D-A2D0-C1775934C77F}"/>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8" name="Espaço Reservado para Rodapé 7">
            <a:extLst>
              <a:ext uri="{FF2B5EF4-FFF2-40B4-BE49-F238E27FC236}">
                <a16:creationId xmlns:a16="http://schemas.microsoft.com/office/drawing/2014/main" xmlns="" id="{C5D32EA2-8EF4-431A-96DD-D1112FA8BBE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B2D3D849-56F2-49C1-BF3B-570EF06A6DA4}"/>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367928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5B0DD3-5FCC-4CA8-8D87-F7BEE62BB81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14673F9E-FCF6-4D9D-BB13-7DB858F280C7}"/>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4" name="Espaço Reservado para Rodapé 3">
            <a:extLst>
              <a:ext uri="{FF2B5EF4-FFF2-40B4-BE49-F238E27FC236}">
                <a16:creationId xmlns:a16="http://schemas.microsoft.com/office/drawing/2014/main" xmlns="" id="{357A97F1-085F-4401-BBA9-40613A44476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EAF985B9-3757-47AE-BAFA-820EFD560E63}"/>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11401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51EDF9DB-DAB1-47BC-B5F4-52E995812BDB}"/>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3" name="Espaço Reservado para Rodapé 2">
            <a:extLst>
              <a:ext uri="{FF2B5EF4-FFF2-40B4-BE49-F238E27FC236}">
                <a16:creationId xmlns:a16="http://schemas.microsoft.com/office/drawing/2014/main" xmlns="" id="{B23D1120-59D6-48D1-8433-3A49910C6C8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D596A57C-93F9-4EFF-8388-3C0EF47CAC86}"/>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138986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B35631-3481-4922-B561-EBAC484147D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0A34A38B-98E8-49DC-B916-048474917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9F371819-D5D3-4CD9-8108-37832669C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5E38E174-8C23-49E4-9F64-E29825977671}"/>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6" name="Espaço Reservado para Rodapé 5">
            <a:extLst>
              <a:ext uri="{FF2B5EF4-FFF2-40B4-BE49-F238E27FC236}">
                <a16:creationId xmlns:a16="http://schemas.microsoft.com/office/drawing/2014/main" xmlns="" id="{D429473B-B58D-435D-BFBD-C267E58FA06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7281FBFB-DCDF-4052-91D7-DD627DF14AA7}"/>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188388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2D7F65-867E-4990-8276-6E731072392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482AAC1A-CD73-462D-9675-9ECBA7D23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80E531E0-769D-4C3C-BEFA-16746E037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3A222666-3603-4EE3-BF80-DDFC0A4FDE0C}"/>
              </a:ext>
            </a:extLst>
          </p:cNvPr>
          <p:cNvSpPr>
            <a:spLocks noGrp="1"/>
          </p:cNvSpPr>
          <p:nvPr>
            <p:ph type="dt" sz="half" idx="10"/>
          </p:nvPr>
        </p:nvSpPr>
        <p:spPr/>
        <p:txBody>
          <a:bodyPr/>
          <a:lstStyle/>
          <a:p>
            <a:fld id="{199546F6-0B13-4A9A-893F-E369EDB4D1CA}" type="datetimeFigureOut">
              <a:rPr lang="pt-BR" smtClean="0"/>
              <a:t>08/09/2020</a:t>
            </a:fld>
            <a:endParaRPr lang="pt-BR"/>
          </a:p>
        </p:txBody>
      </p:sp>
      <p:sp>
        <p:nvSpPr>
          <p:cNvPr id="6" name="Espaço Reservado para Rodapé 5">
            <a:extLst>
              <a:ext uri="{FF2B5EF4-FFF2-40B4-BE49-F238E27FC236}">
                <a16:creationId xmlns:a16="http://schemas.microsoft.com/office/drawing/2014/main" xmlns="" id="{CDA85D8C-9337-4212-BB89-C832F39BCEB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4F5FD33-BC22-4729-A70F-779F236DE8F5}"/>
              </a:ext>
            </a:extLst>
          </p:cNvPr>
          <p:cNvSpPr>
            <a:spLocks noGrp="1"/>
          </p:cNvSpPr>
          <p:nvPr>
            <p:ph type="sldNum" sz="quarter" idx="12"/>
          </p:nvPr>
        </p:nvSpPr>
        <p:spPr/>
        <p:txBody>
          <a:bodyPr/>
          <a:lstStyle/>
          <a:p>
            <a:fld id="{60285263-3334-4CB9-9DDC-8D4372F07E5D}" type="slidenum">
              <a:rPr lang="pt-BR" smtClean="0"/>
              <a:t>‹nº›</a:t>
            </a:fld>
            <a:endParaRPr lang="pt-BR"/>
          </a:p>
        </p:txBody>
      </p:sp>
    </p:spTree>
    <p:extLst>
      <p:ext uri="{BB962C8B-B14F-4D97-AF65-F5344CB8AC3E}">
        <p14:creationId xmlns:p14="http://schemas.microsoft.com/office/powerpoint/2010/main" val="280611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44552A64-F381-4546-A683-D64E288DF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7370766F-CD80-448A-867B-049D215DF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A91DF5F9-02A7-4CFD-A71F-734369805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546F6-0B13-4A9A-893F-E369EDB4D1CA}" type="datetimeFigureOut">
              <a:rPr lang="pt-BR" smtClean="0"/>
              <a:t>08/09/2020</a:t>
            </a:fld>
            <a:endParaRPr lang="pt-BR"/>
          </a:p>
        </p:txBody>
      </p:sp>
      <p:sp>
        <p:nvSpPr>
          <p:cNvPr id="5" name="Espaço Reservado para Rodapé 4">
            <a:extLst>
              <a:ext uri="{FF2B5EF4-FFF2-40B4-BE49-F238E27FC236}">
                <a16:creationId xmlns:a16="http://schemas.microsoft.com/office/drawing/2014/main" xmlns="" id="{52A17331-068C-4219-B7A8-EEE377A07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4B9225A3-8E46-4D75-99ED-270262BE4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85263-3334-4CB9-9DDC-8D4372F07E5D}" type="slidenum">
              <a:rPr lang="pt-BR" smtClean="0"/>
              <a:t>‹nº›</a:t>
            </a:fld>
            <a:endParaRPr lang="pt-BR"/>
          </a:p>
        </p:txBody>
      </p:sp>
    </p:spTree>
    <p:extLst>
      <p:ext uri="{BB962C8B-B14F-4D97-AF65-F5344CB8AC3E}">
        <p14:creationId xmlns:p14="http://schemas.microsoft.com/office/powerpoint/2010/main" val="90974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31.jpeg"/><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5.jpg"/><Relationship Id="rId7" Type="http://schemas.openxmlformats.org/officeDocument/2006/relationships/image" Target="../media/image31.jpeg"/><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25.jp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5.jpg"/><Relationship Id="rId7"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44.jpeg"/><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5.jpg"/><Relationship Id="rId7"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44.jpeg"/><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42.jpg"/></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50.jpeg"/><Relationship Id="rId3" Type="http://schemas.openxmlformats.org/officeDocument/2006/relationships/image" Target="../media/image25.jpg"/><Relationship Id="rId7" Type="http://schemas.openxmlformats.org/officeDocument/2006/relationships/image" Target="../media/image46.jpeg"/><Relationship Id="rId12" Type="http://schemas.openxmlformats.org/officeDocument/2006/relationships/image" Target="../media/image49.jp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48.jpeg"/><Relationship Id="rId5" Type="http://schemas.openxmlformats.org/officeDocument/2006/relationships/image" Target="../media/image45.jpeg"/><Relationship Id="rId10" Type="http://schemas.openxmlformats.org/officeDocument/2006/relationships/image" Target="../media/image42.jpg"/><Relationship Id="rId4" Type="http://schemas.openxmlformats.org/officeDocument/2006/relationships/image" Target="../media/image39.jpeg"/><Relationship Id="rId9" Type="http://schemas.openxmlformats.org/officeDocument/2006/relationships/image" Target="../media/image47.jpg"/><Relationship Id="rId14" Type="http://schemas.openxmlformats.org/officeDocument/2006/relationships/image" Target="../media/image37.jpg"/></Relationships>
</file>

<file path=ppt/slides/_rels/slide2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1.jpeg"/><Relationship Id="rId7" Type="http://schemas.openxmlformats.org/officeDocument/2006/relationships/image" Target="../media/image54.jp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eg"/><Relationship Id="rId10" Type="http://schemas.openxmlformats.org/officeDocument/2006/relationships/image" Target="../media/image57.jpg"/><Relationship Id="rId4" Type="http://schemas.openxmlformats.org/officeDocument/2006/relationships/image" Target="../media/image22.jpeg"/><Relationship Id="rId9" Type="http://schemas.openxmlformats.org/officeDocument/2006/relationships/image" Target="../media/image56.jpeg"/></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1.jpeg"/><Relationship Id="rId7" Type="http://schemas.openxmlformats.org/officeDocument/2006/relationships/image" Target="../media/image54.jp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eg"/><Relationship Id="rId10" Type="http://schemas.openxmlformats.org/officeDocument/2006/relationships/image" Target="../media/image57.jpg"/><Relationship Id="rId4" Type="http://schemas.openxmlformats.org/officeDocument/2006/relationships/image" Target="../media/image22.jpeg"/><Relationship Id="rId9" Type="http://schemas.openxmlformats.org/officeDocument/2006/relationships/image" Target="../media/image56.jpeg"/></Relationships>
</file>

<file path=ppt/slides/_rels/slide2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1.jpeg"/><Relationship Id="rId7" Type="http://schemas.openxmlformats.org/officeDocument/2006/relationships/image" Target="../media/image54.jpg"/><Relationship Id="rId12" Type="http://schemas.openxmlformats.org/officeDocument/2006/relationships/image" Target="../media/image6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53.jpg"/><Relationship Id="rId11" Type="http://schemas.openxmlformats.org/officeDocument/2006/relationships/image" Target="../media/image60.jpeg"/><Relationship Id="rId5" Type="http://schemas.openxmlformats.org/officeDocument/2006/relationships/image" Target="../media/image52.jpeg"/><Relationship Id="rId10" Type="http://schemas.openxmlformats.org/officeDocument/2006/relationships/image" Target="../media/image57.jpg"/><Relationship Id="rId4" Type="http://schemas.openxmlformats.org/officeDocument/2006/relationships/image" Target="../media/image22.jpeg"/><Relationship Id="rId9" Type="http://schemas.openxmlformats.org/officeDocument/2006/relationships/image" Target="../media/image5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4.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68.jpeg"/><Relationship Id="rId7"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69.jpg"/><Relationship Id="rId2" Type="http://schemas.openxmlformats.org/officeDocument/2006/relationships/image" Target="../media/image74.jpe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73.jpeg"/></Relationships>
</file>

<file path=ppt/slides/_rels/slide3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hyperlink" Target="http://www.planalto.gov.br/ccivil_03/leis/2002/l10406.htm#art1829" TargetMode="External"/><Relationship Id="rId1" Type="http://schemas.openxmlformats.org/officeDocument/2006/relationships/slideLayout" Target="../slideLayouts/slideLayout1.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68.jpeg"/><Relationship Id="rId7" Type="http://schemas.openxmlformats.org/officeDocument/2006/relationships/image" Target="../media/image77.jpg"/><Relationship Id="rId2" Type="http://schemas.openxmlformats.org/officeDocument/2006/relationships/image" Target="../media/image67.jp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68.jpeg"/><Relationship Id="rId7" Type="http://schemas.openxmlformats.org/officeDocument/2006/relationships/image" Target="../media/image77.jpg"/><Relationship Id="rId2" Type="http://schemas.openxmlformats.org/officeDocument/2006/relationships/image" Target="../media/image67.jp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8.jpeg"/><Relationship Id="rId1" Type="http://schemas.openxmlformats.org/officeDocument/2006/relationships/slideLayout" Target="../slideLayouts/slideLayout1.xml"/><Relationship Id="rId5" Type="http://schemas.openxmlformats.org/officeDocument/2006/relationships/image" Target="../media/image80.jpg"/><Relationship Id="rId4" Type="http://schemas.openxmlformats.org/officeDocument/2006/relationships/image" Target="../media/image79.jpg"/></Relationships>
</file>

<file path=ppt/slides/_rels/slide4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8.jpeg"/><Relationship Id="rId1" Type="http://schemas.openxmlformats.org/officeDocument/2006/relationships/slideLayout" Target="../slideLayouts/slideLayout1.xml"/><Relationship Id="rId5" Type="http://schemas.openxmlformats.org/officeDocument/2006/relationships/image" Target="../media/image80.jpg"/><Relationship Id="rId4" Type="http://schemas.openxmlformats.org/officeDocument/2006/relationships/image" Target="../media/image79.jpg"/></Relationships>
</file>

<file path=ppt/slides/_rels/slide4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8.jpeg"/><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g"/><Relationship Id="rId4" Type="http://schemas.openxmlformats.org/officeDocument/2006/relationships/image" Target="../media/image7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comments" Target="../comments/comment1.xml"/><Relationship Id="rId5" Type="http://schemas.openxmlformats.org/officeDocument/2006/relationships/image" Target="../media/image4.jp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g"/><Relationship Id="rId12"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4.jpeg"/><Relationship Id="rId5" Type="http://schemas.openxmlformats.org/officeDocument/2006/relationships/image" Target="../media/image4.jp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D2E16E55-C1CC-4A16-931F-F4E1E1466B53}"/>
              </a:ext>
            </a:extLst>
          </p:cNvPr>
          <p:cNvSpPr/>
          <p:nvPr/>
        </p:nvSpPr>
        <p:spPr>
          <a:xfrm>
            <a:off x="4280221" y="202554"/>
            <a:ext cx="4733150" cy="553998"/>
          </a:xfrm>
          <a:prstGeom prst="rect">
            <a:avLst/>
          </a:prstGeom>
        </p:spPr>
        <p:txBody>
          <a:bodyPr wrap="square">
            <a:spAutoFit/>
          </a:bodyPr>
          <a:lstStyle/>
          <a:p>
            <a:pPr algn="ctr"/>
            <a:r>
              <a:rPr lang="pt-BR" sz="3000" b="1" u="sng" dirty="0">
                <a:solidFill>
                  <a:srgbClr val="7030A0"/>
                </a:solidFill>
                <a:latin typeface="Garamond" panose="02020404030301010803" pitchFamily="18" charset="0"/>
              </a:rPr>
              <a:t>Sucessão legítima</a:t>
            </a:r>
          </a:p>
        </p:txBody>
      </p:sp>
      <p:sp>
        <p:nvSpPr>
          <p:cNvPr id="4" name="CaixaDeTexto 3">
            <a:extLst>
              <a:ext uri="{FF2B5EF4-FFF2-40B4-BE49-F238E27FC236}">
                <a16:creationId xmlns:a16="http://schemas.microsoft.com/office/drawing/2014/main" xmlns="" id="{23352E71-D044-436B-8417-6D37C1F7C59B}"/>
              </a:ext>
            </a:extLst>
          </p:cNvPr>
          <p:cNvSpPr txBox="1"/>
          <p:nvPr/>
        </p:nvSpPr>
        <p:spPr>
          <a:xfrm>
            <a:off x="1408922" y="1296955"/>
            <a:ext cx="8461162" cy="4955203"/>
          </a:xfrm>
          <a:prstGeom prst="rect">
            <a:avLst/>
          </a:prstGeom>
          <a:noFill/>
        </p:spPr>
        <p:txBody>
          <a:bodyPr wrap="none" rtlCol="0">
            <a:spAutoFit/>
          </a:bodyPr>
          <a:lstStyle/>
          <a:p>
            <a:pPr marL="342900" indent="-342900">
              <a:buAutoNum type="arabicPeriod"/>
            </a:pPr>
            <a:r>
              <a:rPr lang="pt-BR" sz="2800" b="1" dirty="0">
                <a:latin typeface="Garamond" panose="02020404030301010803" pitchFamily="18" charset="0"/>
              </a:rPr>
              <a:t>Não há testamento;</a:t>
            </a:r>
          </a:p>
          <a:p>
            <a:pPr marL="342900" indent="-342900">
              <a:buAutoNum type="arabicPeriod"/>
            </a:pPr>
            <a:endParaRPr lang="pt-BR" sz="2800" b="1" dirty="0">
              <a:latin typeface="Garamond" panose="02020404030301010803" pitchFamily="18" charset="0"/>
            </a:endParaRPr>
          </a:p>
          <a:p>
            <a:pPr marL="342900" indent="-342900">
              <a:buAutoNum type="arabicPeriod"/>
            </a:pPr>
            <a:r>
              <a:rPr lang="pt-BR" sz="2800" b="1" dirty="0">
                <a:latin typeface="Garamond" panose="02020404030301010803" pitchFamily="18" charset="0"/>
              </a:rPr>
              <a:t>O testamento é inválido;</a:t>
            </a:r>
          </a:p>
          <a:p>
            <a:pPr marL="342900" indent="-342900">
              <a:buAutoNum type="arabicPeriod"/>
            </a:pPr>
            <a:endParaRPr lang="pt-BR" sz="2800" b="1" dirty="0">
              <a:latin typeface="Garamond" panose="02020404030301010803" pitchFamily="18" charset="0"/>
            </a:endParaRPr>
          </a:p>
          <a:p>
            <a:pPr marL="342900" indent="-342900">
              <a:buAutoNum type="arabicPeriod"/>
            </a:pPr>
            <a:r>
              <a:rPr lang="pt-BR" sz="2800" b="1" dirty="0">
                <a:latin typeface="Garamond" panose="02020404030301010803" pitchFamily="18" charset="0"/>
              </a:rPr>
              <a:t>Testamento não abrange todos os bens do sucedido;</a:t>
            </a:r>
          </a:p>
          <a:p>
            <a:pPr marL="342900" indent="-342900">
              <a:buAutoNum type="arabicPeriod"/>
            </a:pPr>
            <a:endParaRPr lang="pt-BR" sz="2800" b="1" dirty="0">
              <a:latin typeface="Garamond" panose="02020404030301010803" pitchFamily="18" charset="0"/>
            </a:endParaRPr>
          </a:p>
          <a:p>
            <a:pPr marL="342900" indent="-342900">
              <a:buAutoNum type="arabicPeriod"/>
            </a:pPr>
            <a:r>
              <a:rPr lang="pt-BR" sz="2800" b="1" dirty="0">
                <a:latin typeface="Garamond" panose="02020404030301010803" pitchFamily="18" charset="0"/>
              </a:rPr>
              <a:t>Testamento extrapola limites da legítima;</a:t>
            </a:r>
          </a:p>
          <a:p>
            <a:pPr marL="342900" indent="-342900">
              <a:buAutoNum type="arabicPeriod"/>
            </a:pPr>
            <a:endParaRPr lang="pt-BR" sz="2800" b="1" dirty="0">
              <a:latin typeface="Garamond" panose="02020404030301010803" pitchFamily="18" charset="0"/>
            </a:endParaRPr>
          </a:p>
          <a:p>
            <a:pPr marL="342900" indent="-342900">
              <a:buAutoNum type="arabicPeriod"/>
            </a:pPr>
            <a:r>
              <a:rPr lang="pt-BR" sz="2800" b="1" dirty="0">
                <a:latin typeface="Garamond" panose="02020404030301010803" pitchFamily="18" charset="0"/>
              </a:rPr>
              <a:t>Testamento é caduco</a:t>
            </a:r>
          </a:p>
          <a:p>
            <a:pPr marL="342900" indent="-342900">
              <a:buAutoNum type="arabicPeriod"/>
            </a:pPr>
            <a:endParaRPr lang="pt-BR" sz="2800" dirty="0">
              <a:latin typeface="Garamond" panose="02020404030301010803" pitchFamily="18" charset="0"/>
            </a:endParaRPr>
          </a:p>
          <a:p>
            <a:pPr marL="342900" indent="-342900">
              <a:buAutoNum type="arabicPeriod"/>
            </a:pPr>
            <a:endParaRPr lang="pt-BR" dirty="0"/>
          </a:p>
          <a:p>
            <a:endParaRPr lang="pt-BR" dirty="0"/>
          </a:p>
        </p:txBody>
      </p:sp>
    </p:spTree>
    <p:extLst>
      <p:ext uri="{BB962C8B-B14F-4D97-AF65-F5344CB8AC3E}">
        <p14:creationId xmlns:p14="http://schemas.microsoft.com/office/powerpoint/2010/main" val="429198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Elipse 27">
            <a:extLst>
              <a:ext uri="{FF2B5EF4-FFF2-40B4-BE49-F238E27FC236}">
                <a16:creationId xmlns:a16="http://schemas.microsoft.com/office/drawing/2014/main" xmlns="" id="{2AFBB4B4-717A-4629-A7F3-9533D391393D}"/>
              </a:ext>
            </a:extLst>
          </p:cNvPr>
          <p:cNvSpPr/>
          <p:nvPr/>
        </p:nvSpPr>
        <p:spPr>
          <a:xfrm>
            <a:off x="4295200" y="3922118"/>
            <a:ext cx="2892612" cy="256951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xmlns="" id="{70B1A542-5E43-4309-B899-7AD412561298}"/>
              </a:ext>
            </a:extLst>
          </p:cNvPr>
          <p:cNvSpPr txBox="1"/>
          <p:nvPr/>
        </p:nvSpPr>
        <p:spPr>
          <a:xfrm>
            <a:off x="3447875" y="251670"/>
            <a:ext cx="5714000" cy="553998"/>
          </a:xfrm>
          <a:prstGeom prst="rect">
            <a:avLst/>
          </a:prstGeom>
          <a:noFill/>
        </p:spPr>
        <p:txBody>
          <a:bodyPr wrap="none" rtlCol="0">
            <a:spAutoFit/>
          </a:bodyPr>
          <a:lstStyle/>
          <a:p>
            <a:r>
              <a:rPr lang="pt-BR" sz="3000" b="1" u="sng" dirty="0">
                <a:solidFill>
                  <a:schemeClr val="accent6">
                    <a:lumMod val="50000"/>
                  </a:schemeClr>
                </a:solidFill>
                <a:latin typeface="Garamond" panose="02020404030301010803" pitchFamily="18" charset="0"/>
              </a:rPr>
              <a:t>Sucessão na linha reta ascendente</a:t>
            </a:r>
          </a:p>
        </p:txBody>
      </p:sp>
      <p:pic>
        <p:nvPicPr>
          <p:cNvPr id="7" name="Imagem 6" descr="Uma imagem contendo pessoa, homem, parede, gravata&#10;&#10;Descrição gerada automaticamente">
            <a:extLst>
              <a:ext uri="{FF2B5EF4-FFF2-40B4-BE49-F238E27FC236}">
                <a16:creationId xmlns:a16="http://schemas.microsoft.com/office/drawing/2014/main" xmlns="" id="{A90E1049-422A-4F7C-8F18-0DE11A326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421" y="4479819"/>
            <a:ext cx="2262173" cy="1422400"/>
          </a:xfrm>
          <a:prstGeom prst="rect">
            <a:avLst/>
          </a:prstGeom>
        </p:spPr>
      </p:pic>
      <p:cxnSp>
        <p:nvCxnSpPr>
          <p:cNvPr id="9" name="Conector reto 8">
            <a:extLst>
              <a:ext uri="{FF2B5EF4-FFF2-40B4-BE49-F238E27FC236}">
                <a16:creationId xmlns:a16="http://schemas.microsoft.com/office/drawing/2014/main" xmlns="" id="{810AD59A-7086-4163-B92F-BAB8092D052B}"/>
              </a:ext>
            </a:extLst>
          </p:cNvPr>
          <p:cNvCxnSpPr>
            <a:cxnSpLocks/>
          </p:cNvCxnSpPr>
          <p:nvPr/>
        </p:nvCxnSpPr>
        <p:spPr>
          <a:xfrm flipH="1" flipV="1">
            <a:off x="4756673" y="2854741"/>
            <a:ext cx="497262" cy="139886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m 11" descr="Uma imagem contendo pessoa, mulher, vestuário, ao ar livre&#10;&#10;Descrição gerada automaticamente">
            <a:extLst>
              <a:ext uri="{FF2B5EF4-FFF2-40B4-BE49-F238E27FC236}">
                <a16:creationId xmlns:a16="http://schemas.microsoft.com/office/drawing/2014/main" xmlns="" id="{3FD5EE77-B614-4560-94D7-A63BFC37A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652" y="1596567"/>
            <a:ext cx="1764652" cy="1258174"/>
          </a:xfrm>
          <a:prstGeom prst="rect">
            <a:avLst/>
          </a:prstGeom>
        </p:spPr>
      </p:pic>
      <p:cxnSp>
        <p:nvCxnSpPr>
          <p:cNvPr id="14" name="Conector reto 13">
            <a:extLst>
              <a:ext uri="{FF2B5EF4-FFF2-40B4-BE49-F238E27FC236}">
                <a16:creationId xmlns:a16="http://schemas.microsoft.com/office/drawing/2014/main" xmlns="" id="{EDAD1761-B240-4A32-BD68-BD8A3DD1FD7F}"/>
              </a:ext>
            </a:extLst>
          </p:cNvPr>
          <p:cNvCxnSpPr>
            <a:cxnSpLocks/>
          </p:cNvCxnSpPr>
          <p:nvPr/>
        </p:nvCxnSpPr>
        <p:spPr>
          <a:xfrm flipV="1">
            <a:off x="6096000" y="2771192"/>
            <a:ext cx="673956" cy="148241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Imagem 16" descr="Uma imagem contendo pessoa, homem, mantendo&#10;&#10;Descrição gerada automaticamente">
            <a:extLst>
              <a:ext uri="{FF2B5EF4-FFF2-40B4-BE49-F238E27FC236}">
                <a16:creationId xmlns:a16="http://schemas.microsoft.com/office/drawing/2014/main" xmlns="" id="{D6F37D16-336F-4B35-80DC-EE7011A92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298" y="1561324"/>
            <a:ext cx="1764652" cy="1398862"/>
          </a:xfrm>
          <a:prstGeom prst="rect">
            <a:avLst/>
          </a:prstGeom>
        </p:spPr>
      </p:pic>
      <p:sp>
        <p:nvSpPr>
          <p:cNvPr id="18" name="CaixaDeTexto 17">
            <a:extLst>
              <a:ext uri="{FF2B5EF4-FFF2-40B4-BE49-F238E27FC236}">
                <a16:creationId xmlns:a16="http://schemas.microsoft.com/office/drawing/2014/main" xmlns="" id="{31AE5491-3B3C-4697-92FC-5FD718641E97}"/>
              </a:ext>
            </a:extLst>
          </p:cNvPr>
          <p:cNvSpPr txBox="1"/>
          <p:nvPr/>
        </p:nvSpPr>
        <p:spPr>
          <a:xfrm rot="17856844">
            <a:off x="5950188" y="3283728"/>
            <a:ext cx="869212" cy="646331"/>
          </a:xfrm>
          <a:prstGeom prst="rect">
            <a:avLst/>
          </a:prstGeom>
          <a:noFill/>
        </p:spPr>
        <p:txBody>
          <a:bodyPr wrap="none" rtlCol="0">
            <a:spAutoFit/>
          </a:bodyPr>
          <a:lstStyle/>
          <a:p>
            <a:r>
              <a:rPr lang="pt-BR" dirty="0"/>
              <a:t>1º grau</a:t>
            </a:r>
          </a:p>
          <a:p>
            <a:endParaRPr lang="pt-BR" dirty="0"/>
          </a:p>
        </p:txBody>
      </p:sp>
      <p:sp>
        <p:nvSpPr>
          <p:cNvPr id="19" name="CaixaDeTexto 18">
            <a:extLst>
              <a:ext uri="{FF2B5EF4-FFF2-40B4-BE49-F238E27FC236}">
                <a16:creationId xmlns:a16="http://schemas.microsoft.com/office/drawing/2014/main" xmlns="" id="{DFCB9F78-0D46-46A6-A843-06F7BEFD9E90}"/>
              </a:ext>
            </a:extLst>
          </p:cNvPr>
          <p:cNvSpPr txBox="1"/>
          <p:nvPr/>
        </p:nvSpPr>
        <p:spPr>
          <a:xfrm rot="4039322">
            <a:off x="4734524" y="3381274"/>
            <a:ext cx="869212" cy="369332"/>
          </a:xfrm>
          <a:prstGeom prst="rect">
            <a:avLst/>
          </a:prstGeom>
          <a:noFill/>
        </p:spPr>
        <p:txBody>
          <a:bodyPr wrap="none" rtlCol="0">
            <a:spAutoFit/>
          </a:bodyPr>
          <a:lstStyle/>
          <a:p>
            <a:r>
              <a:rPr lang="pt-BR" dirty="0"/>
              <a:t>1º grau</a:t>
            </a:r>
          </a:p>
        </p:txBody>
      </p:sp>
      <p:sp>
        <p:nvSpPr>
          <p:cNvPr id="23" name="CaixaDeTexto 22">
            <a:extLst>
              <a:ext uri="{FF2B5EF4-FFF2-40B4-BE49-F238E27FC236}">
                <a16:creationId xmlns:a16="http://schemas.microsoft.com/office/drawing/2014/main" xmlns="" id="{01D893CE-4B36-49E7-BAFE-0E30B899AF5E}"/>
              </a:ext>
            </a:extLst>
          </p:cNvPr>
          <p:cNvSpPr txBox="1"/>
          <p:nvPr/>
        </p:nvSpPr>
        <p:spPr>
          <a:xfrm>
            <a:off x="4111288" y="916950"/>
            <a:ext cx="3482043" cy="769441"/>
          </a:xfrm>
          <a:prstGeom prst="rect">
            <a:avLst/>
          </a:prstGeom>
          <a:noFill/>
        </p:spPr>
        <p:txBody>
          <a:bodyPr wrap="none" rtlCol="0">
            <a:spAutoFit/>
          </a:bodyPr>
          <a:lstStyle/>
          <a:p>
            <a:r>
              <a:rPr lang="pt-BR" sz="2600" b="1" dirty="0">
                <a:latin typeface="Garamond" panose="02020404030301010803" pitchFamily="18" charset="0"/>
              </a:rPr>
              <a:t>Classe dos ascendentes</a:t>
            </a:r>
          </a:p>
          <a:p>
            <a:endParaRPr lang="pt-BR" dirty="0"/>
          </a:p>
        </p:txBody>
      </p:sp>
      <p:sp>
        <p:nvSpPr>
          <p:cNvPr id="24" name="CaixaDeTexto 23">
            <a:extLst>
              <a:ext uri="{FF2B5EF4-FFF2-40B4-BE49-F238E27FC236}">
                <a16:creationId xmlns:a16="http://schemas.microsoft.com/office/drawing/2014/main" xmlns="" id="{6EB03A25-0A41-4867-B0EA-55CDDD6C15B3}"/>
              </a:ext>
            </a:extLst>
          </p:cNvPr>
          <p:cNvSpPr txBox="1"/>
          <p:nvPr/>
        </p:nvSpPr>
        <p:spPr>
          <a:xfrm>
            <a:off x="6520600" y="3429675"/>
            <a:ext cx="2182842" cy="492443"/>
          </a:xfrm>
          <a:prstGeom prst="rect">
            <a:avLst/>
          </a:prstGeom>
          <a:noFill/>
        </p:spPr>
        <p:txBody>
          <a:bodyPr wrap="none" rtlCol="0">
            <a:spAutoFit/>
          </a:bodyPr>
          <a:lstStyle/>
          <a:p>
            <a:r>
              <a:rPr lang="pt-BR" sz="2600" b="1" dirty="0">
                <a:latin typeface="Garamond" panose="02020404030301010803" pitchFamily="18" charset="0"/>
              </a:rPr>
              <a:t>Linha paterna</a:t>
            </a:r>
          </a:p>
        </p:txBody>
      </p:sp>
      <p:sp>
        <p:nvSpPr>
          <p:cNvPr id="25" name="CaixaDeTexto 24">
            <a:extLst>
              <a:ext uri="{FF2B5EF4-FFF2-40B4-BE49-F238E27FC236}">
                <a16:creationId xmlns:a16="http://schemas.microsoft.com/office/drawing/2014/main" xmlns="" id="{2DBD320C-9C00-4949-BBC7-910F7F177714}"/>
              </a:ext>
            </a:extLst>
          </p:cNvPr>
          <p:cNvSpPr txBox="1"/>
          <p:nvPr/>
        </p:nvSpPr>
        <p:spPr>
          <a:xfrm flipH="1">
            <a:off x="2729151" y="3358171"/>
            <a:ext cx="2439979" cy="461665"/>
          </a:xfrm>
          <a:prstGeom prst="rect">
            <a:avLst/>
          </a:prstGeom>
          <a:noFill/>
        </p:spPr>
        <p:txBody>
          <a:bodyPr wrap="square" rtlCol="0">
            <a:spAutoFit/>
          </a:bodyPr>
          <a:lstStyle/>
          <a:p>
            <a:r>
              <a:rPr lang="pt-BR" sz="2400" b="1" dirty="0">
                <a:latin typeface="Garamond" panose="02020404030301010803" pitchFamily="18" charset="0"/>
              </a:rPr>
              <a:t>Linha materna</a:t>
            </a:r>
          </a:p>
        </p:txBody>
      </p:sp>
    </p:spTree>
    <p:extLst>
      <p:ext uri="{BB962C8B-B14F-4D97-AF65-F5344CB8AC3E}">
        <p14:creationId xmlns:p14="http://schemas.microsoft.com/office/powerpoint/2010/main" val="419188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70B1A542-5E43-4309-B899-7AD412561298}"/>
              </a:ext>
            </a:extLst>
          </p:cNvPr>
          <p:cNvSpPr txBox="1"/>
          <p:nvPr/>
        </p:nvSpPr>
        <p:spPr>
          <a:xfrm>
            <a:off x="3447875" y="251670"/>
            <a:ext cx="5714000" cy="553998"/>
          </a:xfrm>
          <a:prstGeom prst="rect">
            <a:avLst/>
          </a:prstGeom>
          <a:noFill/>
        </p:spPr>
        <p:txBody>
          <a:bodyPr wrap="none" rtlCol="0">
            <a:spAutoFit/>
          </a:bodyPr>
          <a:lstStyle/>
          <a:p>
            <a:r>
              <a:rPr lang="pt-BR" sz="3000" b="1" u="sng" dirty="0">
                <a:solidFill>
                  <a:schemeClr val="accent6">
                    <a:lumMod val="50000"/>
                  </a:schemeClr>
                </a:solidFill>
                <a:latin typeface="Garamond" panose="02020404030301010803" pitchFamily="18" charset="0"/>
              </a:rPr>
              <a:t>Sucessão na linha reta ascendente</a:t>
            </a:r>
          </a:p>
        </p:txBody>
      </p:sp>
      <p:pic>
        <p:nvPicPr>
          <p:cNvPr id="7" name="Imagem 6" descr="Uma imagem contendo pessoa, homem, parede, gravata&#10;&#10;Descrição gerada automaticamente">
            <a:extLst>
              <a:ext uri="{FF2B5EF4-FFF2-40B4-BE49-F238E27FC236}">
                <a16:creationId xmlns:a16="http://schemas.microsoft.com/office/drawing/2014/main" xmlns="" id="{A90E1049-422A-4F7C-8F18-0DE11A326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420" y="4253603"/>
            <a:ext cx="2262173" cy="1422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Conector reto 8">
            <a:extLst>
              <a:ext uri="{FF2B5EF4-FFF2-40B4-BE49-F238E27FC236}">
                <a16:creationId xmlns:a16="http://schemas.microsoft.com/office/drawing/2014/main" xmlns="" id="{810AD59A-7086-4163-B92F-BAB8092D052B}"/>
              </a:ext>
            </a:extLst>
          </p:cNvPr>
          <p:cNvCxnSpPr>
            <a:cxnSpLocks/>
          </p:cNvCxnSpPr>
          <p:nvPr/>
        </p:nvCxnSpPr>
        <p:spPr>
          <a:xfrm flipH="1" flipV="1">
            <a:off x="4756673" y="2854741"/>
            <a:ext cx="497262" cy="139886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m 11" descr="Uma imagem contendo pessoa, mulher, vestuário, ao ar livre&#10;&#10;Descrição gerada automaticamente">
            <a:extLst>
              <a:ext uri="{FF2B5EF4-FFF2-40B4-BE49-F238E27FC236}">
                <a16:creationId xmlns:a16="http://schemas.microsoft.com/office/drawing/2014/main" xmlns="" id="{3FD5EE77-B614-4560-94D7-A63BFC37A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652" y="1596567"/>
            <a:ext cx="1764652" cy="1258174"/>
          </a:xfrm>
          <a:prstGeom prst="rect">
            <a:avLst/>
          </a:prstGeom>
        </p:spPr>
      </p:pic>
      <p:cxnSp>
        <p:nvCxnSpPr>
          <p:cNvPr id="14" name="Conector reto 13">
            <a:extLst>
              <a:ext uri="{FF2B5EF4-FFF2-40B4-BE49-F238E27FC236}">
                <a16:creationId xmlns:a16="http://schemas.microsoft.com/office/drawing/2014/main" xmlns="" id="{EDAD1761-B240-4A32-BD68-BD8A3DD1FD7F}"/>
              </a:ext>
            </a:extLst>
          </p:cNvPr>
          <p:cNvCxnSpPr>
            <a:cxnSpLocks/>
          </p:cNvCxnSpPr>
          <p:nvPr/>
        </p:nvCxnSpPr>
        <p:spPr>
          <a:xfrm flipV="1">
            <a:off x="6096000" y="2771192"/>
            <a:ext cx="673956" cy="148241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Imagem 16" descr="Uma imagem contendo pessoa, homem, mantendo&#10;&#10;Descrição gerada automaticamente">
            <a:extLst>
              <a:ext uri="{FF2B5EF4-FFF2-40B4-BE49-F238E27FC236}">
                <a16:creationId xmlns:a16="http://schemas.microsoft.com/office/drawing/2014/main" xmlns="" id="{D6F37D16-336F-4B35-80DC-EE7011A92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298" y="1561324"/>
            <a:ext cx="1764652" cy="1398862"/>
          </a:xfrm>
          <a:prstGeom prst="rect">
            <a:avLst/>
          </a:prstGeom>
        </p:spPr>
      </p:pic>
      <p:sp>
        <p:nvSpPr>
          <p:cNvPr id="18" name="CaixaDeTexto 17">
            <a:extLst>
              <a:ext uri="{FF2B5EF4-FFF2-40B4-BE49-F238E27FC236}">
                <a16:creationId xmlns:a16="http://schemas.microsoft.com/office/drawing/2014/main" xmlns="" id="{31AE5491-3B3C-4697-92FC-5FD718641E97}"/>
              </a:ext>
            </a:extLst>
          </p:cNvPr>
          <p:cNvSpPr txBox="1"/>
          <p:nvPr/>
        </p:nvSpPr>
        <p:spPr>
          <a:xfrm rot="17856844">
            <a:off x="5950188" y="3283728"/>
            <a:ext cx="869212" cy="646331"/>
          </a:xfrm>
          <a:prstGeom prst="rect">
            <a:avLst/>
          </a:prstGeom>
          <a:noFill/>
        </p:spPr>
        <p:txBody>
          <a:bodyPr wrap="none" rtlCol="0">
            <a:spAutoFit/>
          </a:bodyPr>
          <a:lstStyle/>
          <a:p>
            <a:r>
              <a:rPr lang="pt-BR" dirty="0"/>
              <a:t>1º grau</a:t>
            </a:r>
          </a:p>
          <a:p>
            <a:endParaRPr lang="pt-BR" dirty="0"/>
          </a:p>
        </p:txBody>
      </p:sp>
      <p:sp>
        <p:nvSpPr>
          <p:cNvPr id="19" name="CaixaDeTexto 18">
            <a:extLst>
              <a:ext uri="{FF2B5EF4-FFF2-40B4-BE49-F238E27FC236}">
                <a16:creationId xmlns:a16="http://schemas.microsoft.com/office/drawing/2014/main" xmlns="" id="{DFCB9F78-0D46-46A6-A843-06F7BEFD9E90}"/>
              </a:ext>
            </a:extLst>
          </p:cNvPr>
          <p:cNvSpPr txBox="1"/>
          <p:nvPr/>
        </p:nvSpPr>
        <p:spPr>
          <a:xfrm rot="4039322">
            <a:off x="4734524" y="3381274"/>
            <a:ext cx="869212" cy="369332"/>
          </a:xfrm>
          <a:prstGeom prst="rect">
            <a:avLst/>
          </a:prstGeom>
          <a:noFill/>
        </p:spPr>
        <p:txBody>
          <a:bodyPr wrap="none" rtlCol="0">
            <a:spAutoFit/>
          </a:bodyPr>
          <a:lstStyle/>
          <a:p>
            <a:r>
              <a:rPr lang="pt-BR" dirty="0"/>
              <a:t>1º grau</a:t>
            </a:r>
          </a:p>
        </p:txBody>
      </p:sp>
      <p:sp>
        <p:nvSpPr>
          <p:cNvPr id="20" name="Sinal de Multiplicação 19">
            <a:extLst>
              <a:ext uri="{FF2B5EF4-FFF2-40B4-BE49-F238E27FC236}">
                <a16:creationId xmlns:a16="http://schemas.microsoft.com/office/drawing/2014/main" xmlns="" id="{F08E0962-3607-4500-9AF3-75FA6815ADFB}"/>
              </a:ext>
            </a:extLst>
          </p:cNvPr>
          <p:cNvSpPr/>
          <p:nvPr/>
        </p:nvSpPr>
        <p:spPr>
          <a:xfrm>
            <a:off x="4831178" y="4072523"/>
            <a:ext cx="1764652" cy="178456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xmlns="" id="{4B0B978A-062E-473F-935D-34EB9475A170}"/>
              </a:ext>
            </a:extLst>
          </p:cNvPr>
          <p:cNvSpPr txBox="1"/>
          <p:nvPr/>
        </p:nvSpPr>
        <p:spPr>
          <a:xfrm>
            <a:off x="8103248" y="1885097"/>
            <a:ext cx="663964" cy="492443"/>
          </a:xfrm>
          <a:prstGeom prst="rect">
            <a:avLst/>
          </a:prstGeom>
          <a:noFill/>
        </p:spPr>
        <p:txBody>
          <a:bodyPr wrap="none" rtlCol="0">
            <a:spAutoFit/>
          </a:bodyPr>
          <a:lstStyle/>
          <a:p>
            <a:r>
              <a:rPr lang="pt-BR" sz="2600" b="1" dirty="0">
                <a:solidFill>
                  <a:schemeClr val="accent6">
                    <a:lumMod val="50000"/>
                  </a:schemeClr>
                </a:solidFill>
              </a:rPr>
              <a:t>1/2</a:t>
            </a:r>
          </a:p>
        </p:txBody>
      </p:sp>
      <p:sp>
        <p:nvSpPr>
          <p:cNvPr id="22" name="CaixaDeTexto 21">
            <a:extLst>
              <a:ext uri="{FF2B5EF4-FFF2-40B4-BE49-F238E27FC236}">
                <a16:creationId xmlns:a16="http://schemas.microsoft.com/office/drawing/2014/main" xmlns="" id="{1352EBAC-7D1D-458D-BCDA-BA831DFDD843}"/>
              </a:ext>
            </a:extLst>
          </p:cNvPr>
          <p:cNvSpPr txBox="1"/>
          <p:nvPr/>
        </p:nvSpPr>
        <p:spPr>
          <a:xfrm>
            <a:off x="2494956" y="1885097"/>
            <a:ext cx="685047" cy="492443"/>
          </a:xfrm>
          <a:prstGeom prst="rect">
            <a:avLst/>
          </a:prstGeom>
          <a:noFill/>
        </p:spPr>
        <p:txBody>
          <a:bodyPr wrap="square" rtlCol="0">
            <a:spAutoFit/>
          </a:bodyPr>
          <a:lstStyle/>
          <a:p>
            <a:r>
              <a:rPr lang="pt-BR" sz="2600" b="1" dirty="0">
                <a:solidFill>
                  <a:schemeClr val="accent6">
                    <a:lumMod val="50000"/>
                  </a:schemeClr>
                </a:solidFill>
              </a:rPr>
              <a:t>1/2</a:t>
            </a:r>
          </a:p>
        </p:txBody>
      </p:sp>
      <p:sp>
        <p:nvSpPr>
          <p:cNvPr id="23" name="CaixaDeTexto 22">
            <a:extLst>
              <a:ext uri="{FF2B5EF4-FFF2-40B4-BE49-F238E27FC236}">
                <a16:creationId xmlns:a16="http://schemas.microsoft.com/office/drawing/2014/main" xmlns="" id="{01D893CE-4B36-49E7-BAFE-0E30B899AF5E}"/>
              </a:ext>
            </a:extLst>
          </p:cNvPr>
          <p:cNvSpPr txBox="1"/>
          <p:nvPr/>
        </p:nvSpPr>
        <p:spPr>
          <a:xfrm>
            <a:off x="4111288" y="916950"/>
            <a:ext cx="3482043" cy="769441"/>
          </a:xfrm>
          <a:prstGeom prst="rect">
            <a:avLst/>
          </a:prstGeom>
          <a:noFill/>
        </p:spPr>
        <p:txBody>
          <a:bodyPr wrap="none" rtlCol="0">
            <a:spAutoFit/>
          </a:bodyPr>
          <a:lstStyle/>
          <a:p>
            <a:r>
              <a:rPr lang="pt-BR" sz="2600" b="1" dirty="0">
                <a:latin typeface="Garamond" panose="02020404030301010803" pitchFamily="18" charset="0"/>
              </a:rPr>
              <a:t>Classe dos ascendentes</a:t>
            </a:r>
          </a:p>
          <a:p>
            <a:endParaRPr lang="pt-BR" dirty="0"/>
          </a:p>
        </p:txBody>
      </p:sp>
      <p:sp>
        <p:nvSpPr>
          <p:cNvPr id="24" name="CaixaDeTexto 23">
            <a:extLst>
              <a:ext uri="{FF2B5EF4-FFF2-40B4-BE49-F238E27FC236}">
                <a16:creationId xmlns:a16="http://schemas.microsoft.com/office/drawing/2014/main" xmlns="" id="{6EB03A25-0A41-4867-B0EA-55CDDD6C15B3}"/>
              </a:ext>
            </a:extLst>
          </p:cNvPr>
          <p:cNvSpPr txBox="1"/>
          <p:nvPr/>
        </p:nvSpPr>
        <p:spPr>
          <a:xfrm>
            <a:off x="6520600" y="3429675"/>
            <a:ext cx="2182842" cy="492443"/>
          </a:xfrm>
          <a:prstGeom prst="rect">
            <a:avLst/>
          </a:prstGeom>
          <a:noFill/>
        </p:spPr>
        <p:txBody>
          <a:bodyPr wrap="none" rtlCol="0">
            <a:spAutoFit/>
          </a:bodyPr>
          <a:lstStyle/>
          <a:p>
            <a:r>
              <a:rPr lang="pt-BR" sz="2600" b="1" dirty="0">
                <a:latin typeface="Garamond" panose="02020404030301010803" pitchFamily="18" charset="0"/>
              </a:rPr>
              <a:t>Linha paterna</a:t>
            </a:r>
          </a:p>
        </p:txBody>
      </p:sp>
      <p:sp>
        <p:nvSpPr>
          <p:cNvPr id="25" name="CaixaDeTexto 24">
            <a:extLst>
              <a:ext uri="{FF2B5EF4-FFF2-40B4-BE49-F238E27FC236}">
                <a16:creationId xmlns:a16="http://schemas.microsoft.com/office/drawing/2014/main" xmlns="" id="{2DBD320C-9C00-4949-BBC7-910F7F177714}"/>
              </a:ext>
            </a:extLst>
          </p:cNvPr>
          <p:cNvSpPr txBox="1"/>
          <p:nvPr/>
        </p:nvSpPr>
        <p:spPr>
          <a:xfrm flipH="1">
            <a:off x="2729151" y="3358171"/>
            <a:ext cx="2439979" cy="461665"/>
          </a:xfrm>
          <a:prstGeom prst="rect">
            <a:avLst/>
          </a:prstGeom>
          <a:noFill/>
        </p:spPr>
        <p:txBody>
          <a:bodyPr wrap="square" rtlCol="0">
            <a:spAutoFit/>
          </a:bodyPr>
          <a:lstStyle/>
          <a:p>
            <a:r>
              <a:rPr lang="pt-BR" sz="2400" b="1" dirty="0">
                <a:latin typeface="Garamond" panose="02020404030301010803" pitchFamily="18" charset="0"/>
              </a:rPr>
              <a:t>Linha materna</a:t>
            </a:r>
          </a:p>
        </p:txBody>
      </p:sp>
      <p:sp>
        <p:nvSpPr>
          <p:cNvPr id="26" name="CaixaDeTexto 25">
            <a:extLst>
              <a:ext uri="{FF2B5EF4-FFF2-40B4-BE49-F238E27FC236}">
                <a16:creationId xmlns:a16="http://schemas.microsoft.com/office/drawing/2014/main" xmlns="" id="{B1F23730-5C40-49E4-8DD5-D842F3ABEAF4}"/>
              </a:ext>
            </a:extLst>
          </p:cNvPr>
          <p:cNvSpPr txBox="1"/>
          <p:nvPr/>
        </p:nvSpPr>
        <p:spPr>
          <a:xfrm>
            <a:off x="7515652" y="4104654"/>
            <a:ext cx="4408870" cy="1815882"/>
          </a:xfrm>
          <a:prstGeom prst="rect">
            <a:avLst/>
          </a:prstGeom>
          <a:noFill/>
        </p:spPr>
        <p:txBody>
          <a:bodyPr wrap="square" rtlCol="0">
            <a:spAutoFit/>
          </a:bodyPr>
          <a:lstStyle/>
          <a:p>
            <a:r>
              <a:rPr lang="pt-BR" sz="2800" b="1" dirty="0">
                <a:solidFill>
                  <a:schemeClr val="accent6">
                    <a:lumMod val="50000"/>
                  </a:schemeClr>
                </a:solidFill>
                <a:latin typeface="Garamond" panose="02020404030301010803" pitchFamily="18" charset="0"/>
              </a:rPr>
              <a:t>Os ascendentes da linha materna herdam o mesmo que os ascendentes da linha paterna</a:t>
            </a:r>
          </a:p>
        </p:txBody>
      </p:sp>
      <p:sp>
        <p:nvSpPr>
          <p:cNvPr id="27" name="CaixaDeTexto 26">
            <a:extLst>
              <a:ext uri="{FF2B5EF4-FFF2-40B4-BE49-F238E27FC236}">
                <a16:creationId xmlns:a16="http://schemas.microsoft.com/office/drawing/2014/main" xmlns="" id="{F0EF33AF-1D3D-49B8-803D-7EBE65FD8484}"/>
              </a:ext>
            </a:extLst>
          </p:cNvPr>
          <p:cNvSpPr txBox="1"/>
          <p:nvPr/>
        </p:nvSpPr>
        <p:spPr>
          <a:xfrm>
            <a:off x="391206" y="3962552"/>
            <a:ext cx="3966067" cy="2246769"/>
          </a:xfrm>
          <a:prstGeom prst="rect">
            <a:avLst/>
          </a:prstGeom>
          <a:noFill/>
        </p:spPr>
        <p:txBody>
          <a:bodyPr wrap="square" rtlCol="0">
            <a:spAutoFit/>
          </a:bodyPr>
          <a:lstStyle/>
          <a:p>
            <a:r>
              <a:rPr lang="pt-BR" sz="2800" dirty="0">
                <a:latin typeface="Garamond" panose="02020404030301010803" pitchFamily="18" charset="0"/>
              </a:rPr>
              <a:t>Na classe ascendente, </a:t>
            </a:r>
            <a:r>
              <a:rPr lang="pt-BR" sz="2800" b="1" dirty="0">
                <a:solidFill>
                  <a:schemeClr val="accent6">
                    <a:lumMod val="50000"/>
                  </a:schemeClr>
                </a:solidFill>
                <a:latin typeface="Garamond" panose="02020404030301010803" pitchFamily="18" charset="0"/>
              </a:rPr>
              <a:t>grau mais próximo exclui o mais remoto, sem distinção de linhas </a:t>
            </a:r>
            <a:r>
              <a:rPr lang="pt-BR" sz="2800" dirty="0">
                <a:latin typeface="Garamond" panose="02020404030301010803" pitchFamily="18" charset="0"/>
              </a:rPr>
              <a:t>(art. 1836, § 1º).</a:t>
            </a:r>
          </a:p>
        </p:txBody>
      </p:sp>
    </p:spTree>
    <p:extLst>
      <p:ext uri="{BB962C8B-B14F-4D97-AF65-F5344CB8AC3E}">
        <p14:creationId xmlns:p14="http://schemas.microsoft.com/office/powerpoint/2010/main" val="233582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70B1A542-5E43-4309-B899-7AD412561298}"/>
              </a:ext>
            </a:extLst>
          </p:cNvPr>
          <p:cNvSpPr txBox="1"/>
          <p:nvPr/>
        </p:nvSpPr>
        <p:spPr>
          <a:xfrm>
            <a:off x="3447875" y="251670"/>
            <a:ext cx="5714000" cy="553998"/>
          </a:xfrm>
          <a:prstGeom prst="rect">
            <a:avLst/>
          </a:prstGeom>
          <a:noFill/>
        </p:spPr>
        <p:txBody>
          <a:bodyPr wrap="none" rtlCol="0">
            <a:spAutoFit/>
          </a:bodyPr>
          <a:lstStyle/>
          <a:p>
            <a:r>
              <a:rPr lang="pt-BR" sz="3000" b="1" u="sng" dirty="0">
                <a:solidFill>
                  <a:schemeClr val="accent6">
                    <a:lumMod val="50000"/>
                  </a:schemeClr>
                </a:solidFill>
                <a:latin typeface="Garamond" panose="02020404030301010803" pitchFamily="18" charset="0"/>
              </a:rPr>
              <a:t>Sucessão na linha reta ascendente</a:t>
            </a:r>
          </a:p>
        </p:txBody>
      </p:sp>
      <p:pic>
        <p:nvPicPr>
          <p:cNvPr id="7" name="Imagem 6" descr="Uma imagem contendo pessoa, homem, parede, gravata&#10;&#10;Descrição gerada automaticamente">
            <a:extLst>
              <a:ext uri="{FF2B5EF4-FFF2-40B4-BE49-F238E27FC236}">
                <a16:creationId xmlns:a16="http://schemas.microsoft.com/office/drawing/2014/main" xmlns="" id="{A90E1049-422A-4F7C-8F18-0DE11A326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082" y="5476866"/>
            <a:ext cx="1330209" cy="1107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Conector reto 8">
            <a:extLst>
              <a:ext uri="{FF2B5EF4-FFF2-40B4-BE49-F238E27FC236}">
                <a16:creationId xmlns:a16="http://schemas.microsoft.com/office/drawing/2014/main" xmlns="" id="{810AD59A-7086-4163-B92F-BAB8092D052B}"/>
              </a:ext>
            </a:extLst>
          </p:cNvPr>
          <p:cNvCxnSpPr>
            <a:cxnSpLocks/>
          </p:cNvCxnSpPr>
          <p:nvPr/>
        </p:nvCxnSpPr>
        <p:spPr>
          <a:xfrm flipH="1" flipV="1">
            <a:off x="5134084" y="4132648"/>
            <a:ext cx="497262" cy="139886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m 11" descr="Uma imagem contendo pessoa, mulher, vestuário, ao ar livre&#10;&#10;Descrição gerada automaticamente">
            <a:extLst>
              <a:ext uri="{FF2B5EF4-FFF2-40B4-BE49-F238E27FC236}">
                <a16:creationId xmlns:a16="http://schemas.microsoft.com/office/drawing/2014/main" xmlns="" id="{3FD5EE77-B614-4560-94D7-A63BFC37A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392" y="3040034"/>
            <a:ext cx="1573241" cy="1109768"/>
          </a:xfrm>
          <a:prstGeom prst="rect">
            <a:avLst/>
          </a:prstGeom>
        </p:spPr>
      </p:pic>
      <p:cxnSp>
        <p:nvCxnSpPr>
          <p:cNvPr id="14" name="Conector reto 13">
            <a:extLst>
              <a:ext uri="{FF2B5EF4-FFF2-40B4-BE49-F238E27FC236}">
                <a16:creationId xmlns:a16="http://schemas.microsoft.com/office/drawing/2014/main" xmlns="" id="{EDAD1761-B240-4A32-BD68-BD8A3DD1FD7F}"/>
              </a:ext>
            </a:extLst>
          </p:cNvPr>
          <p:cNvCxnSpPr>
            <a:cxnSpLocks/>
          </p:cNvCxnSpPr>
          <p:nvPr/>
        </p:nvCxnSpPr>
        <p:spPr>
          <a:xfrm flipV="1">
            <a:off x="6619450" y="3994455"/>
            <a:ext cx="673956" cy="148241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Imagem 16" descr="Uma imagem contendo pessoa, homem, mantendo&#10;&#10;Descrição gerada automaticamente">
            <a:extLst>
              <a:ext uri="{FF2B5EF4-FFF2-40B4-BE49-F238E27FC236}">
                <a16:creationId xmlns:a16="http://schemas.microsoft.com/office/drawing/2014/main" xmlns="" id="{D6F37D16-336F-4B35-80DC-EE7011A92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429" y="3051906"/>
            <a:ext cx="1517780" cy="1086025"/>
          </a:xfrm>
          <a:prstGeom prst="rect">
            <a:avLst/>
          </a:prstGeom>
          <a:solidFill>
            <a:schemeClr val="accent6">
              <a:lumMod val="50000"/>
            </a:schemeClr>
          </a:solidFill>
        </p:spPr>
      </p:pic>
      <p:sp>
        <p:nvSpPr>
          <p:cNvPr id="18" name="CaixaDeTexto 17">
            <a:extLst>
              <a:ext uri="{FF2B5EF4-FFF2-40B4-BE49-F238E27FC236}">
                <a16:creationId xmlns:a16="http://schemas.microsoft.com/office/drawing/2014/main" xmlns="" id="{31AE5491-3B3C-4697-92FC-5FD718641E97}"/>
              </a:ext>
            </a:extLst>
          </p:cNvPr>
          <p:cNvSpPr txBox="1"/>
          <p:nvPr/>
        </p:nvSpPr>
        <p:spPr>
          <a:xfrm rot="17856844">
            <a:off x="6442602" y="4356277"/>
            <a:ext cx="869212" cy="646331"/>
          </a:xfrm>
          <a:prstGeom prst="rect">
            <a:avLst/>
          </a:prstGeom>
          <a:noFill/>
        </p:spPr>
        <p:txBody>
          <a:bodyPr wrap="none" rtlCol="0">
            <a:spAutoFit/>
          </a:bodyPr>
          <a:lstStyle/>
          <a:p>
            <a:r>
              <a:rPr lang="pt-BR" dirty="0"/>
              <a:t>1º grau</a:t>
            </a:r>
          </a:p>
          <a:p>
            <a:endParaRPr lang="pt-BR" dirty="0"/>
          </a:p>
        </p:txBody>
      </p:sp>
      <p:sp>
        <p:nvSpPr>
          <p:cNvPr id="19" name="CaixaDeTexto 18">
            <a:extLst>
              <a:ext uri="{FF2B5EF4-FFF2-40B4-BE49-F238E27FC236}">
                <a16:creationId xmlns:a16="http://schemas.microsoft.com/office/drawing/2014/main" xmlns="" id="{DFCB9F78-0D46-46A6-A843-06F7BEFD9E90}"/>
              </a:ext>
            </a:extLst>
          </p:cNvPr>
          <p:cNvSpPr txBox="1"/>
          <p:nvPr/>
        </p:nvSpPr>
        <p:spPr>
          <a:xfrm rot="4039322">
            <a:off x="5128734" y="4587923"/>
            <a:ext cx="869212" cy="369332"/>
          </a:xfrm>
          <a:prstGeom prst="rect">
            <a:avLst/>
          </a:prstGeom>
          <a:noFill/>
        </p:spPr>
        <p:txBody>
          <a:bodyPr wrap="none" rtlCol="0">
            <a:spAutoFit/>
          </a:bodyPr>
          <a:lstStyle/>
          <a:p>
            <a:r>
              <a:rPr lang="pt-BR" dirty="0"/>
              <a:t>1º grau</a:t>
            </a:r>
          </a:p>
        </p:txBody>
      </p:sp>
      <p:sp>
        <p:nvSpPr>
          <p:cNvPr id="20" name="Sinal de Multiplicação 19">
            <a:extLst>
              <a:ext uri="{FF2B5EF4-FFF2-40B4-BE49-F238E27FC236}">
                <a16:creationId xmlns:a16="http://schemas.microsoft.com/office/drawing/2014/main" xmlns="" id="{F08E0962-3607-4500-9AF3-75FA6815ADFB}"/>
              </a:ext>
            </a:extLst>
          </p:cNvPr>
          <p:cNvSpPr/>
          <p:nvPr/>
        </p:nvSpPr>
        <p:spPr>
          <a:xfrm>
            <a:off x="5230093" y="5263223"/>
            <a:ext cx="1764652" cy="1589063"/>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xmlns="" id="{1352EBAC-7D1D-458D-BCDA-BA831DFDD843}"/>
              </a:ext>
            </a:extLst>
          </p:cNvPr>
          <p:cNvSpPr txBox="1"/>
          <p:nvPr/>
        </p:nvSpPr>
        <p:spPr>
          <a:xfrm>
            <a:off x="2575249" y="3228945"/>
            <a:ext cx="1429303" cy="954107"/>
          </a:xfrm>
          <a:prstGeom prst="rect">
            <a:avLst/>
          </a:prstGeom>
          <a:noFill/>
        </p:spPr>
        <p:txBody>
          <a:bodyPr wrap="square" rtlCol="0">
            <a:spAutoFit/>
          </a:bodyPr>
          <a:lstStyle/>
          <a:p>
            <a:r>
              <a:rPr lang="pt-BR" sz="2800" b="1" dirty="0">
                <a:solidFill>
                  <a:schemeClr val="accent6">
                    <a:lumMod val="50000"/>
                  </a:schemeClr>
                </a:solidFill>
              </a:rPr>
              <a:t>Recebe tudo!!!</a:t>
            </a:r>
          </a:p>
        </p:txBody>
      </p:sp>
      <p:sp>
        <p:nvSpPr>
          <p:cNvPr id="24" name="CaixaDeTexto 23">
            <a:extLst>
              <a:ext uri="{FF2B5EF4-FFF2-40B4-BE49-F238E27FC236}">
                <a16:creationId xmlns:a16="http://schemas.microsoft.com/office/drawing/2014/main" xmlns="" id="{6EB03A25-0A41-4867-B0EA-55CDDD6C15B3}"/>
              </a:ext>
            </a:extLst>
          </p:cNvPr>
          <p:cNvSpPr txBox="1"/>
          <p:nvPr/>
        </p:nvSpPr>
        <p:spPr>
          <a:xfrm>
            <a:off x="7232578" y="4588037"/>
            <a:ext cx="2182842" cy="492443"/>
          </a:xfrm>
          <a:prstGeom prst="rect">
            <a:avLst/>
          </a:prstGeom>
          <a:noFill/>
        </p:spPr>
        <p:txBody>
          <a:bodyPr wrap="none" rtlCol="0">
            <a:spAutoFit/>
          </a:bodyPr>
          <a:lstStyle/>
          <a:p>
            <a:r>
              <a:rPr lang="pt-BR" sz="2600" b="1" dirty="0">
                <a:latin typeface="Garamond" panose="02020404030301010803" pitchFamily="18" charset="0"/>
              </a:rPr>
              <a:t>Linha paterna</a:t>
            </a:r>
          </a:p>
        </p:txBody>
      </p:sp>
      <p:sp>
        <p:nvSpPr>
          <p:cNvPr id="25" name="CaixaDeTexto 24">
            <a:extLst>
              <a:ext uri="{FF2B5EF4-FFF2-40B4-BE49-F238E27FC236}">
                <a16:creationId xmlns:a16="http://schemas.microsoft.com/office/drawing/2014/main" xmlns="" id="{2DBD320C-9C00-4949-BBC7-910F7F177714}"/>
              </a:ext>
            </a:extLst>
          </p:cNvPr>
          <p:cNvSpPr txBox="1"/>
          <p:nvPr/>
        </p:nvSpPr>
        <p:spPr>
          <a:xfrm flipH="1">
            <a:off x="2925990" y="4541578"/>
            <a:ext cx="2439979" cy="492443"/>
          </a:xfrm>
          <a:prstGeom prst="rect">
            <a:avLst/>
          </a:prstGeom>
          <a:noFill/>
        </p:spPr>
        <p:txBody>
          <a:bodyPr wrap="square" rtlCol="0">
            <a:spAutoFit/>
          </a:bodyPr>
          <a:lstStyle/>
          <a:p>
            <a:r>
              <a:rPr lang="pt-BR" sz="2600" b="1" dirty="0">
                <a:latin typeface="Garamond" panose="02020404030301010803" pitchFamily="18" charset="0"/>
              </a:rPr>
              <a:t>Linha materna</a:t>
            </a:r>
          </a:p>
        </p:txBody>
      </p:sp>
      <p:cxnSp>
        <p:nvCxnSpPr>
          <p:cNvPr id="3" name="Conector reto 2">
            <a:extLst>
              <a:ext uri="{FF2B5EF4-FFF2-40B4-BE49-F238E27FC236}">
                <a16:creationId xmlns:a16="http://schemas.microsoft.com/office/drawing/2014/main" xmlns="" id="{6C08C63C-CEC8-4D77-9777-C8A38F696C36}"/>
              </a:ext>
            </a:extLst>
          </p:cNvPr>
          <p:cNvCxnSpPr/>
          <p:nvPr/>
        </p:nvCxnSpPr>
        <p:spPr>
          <a:xfrm flipH="1" flipV="1">
            <a:off x="3768215" y="2216178"/>
            <a:ext cx="472674" cy="79286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xmlns="" id="{A8F7AC00-25D3-4574-9952-801ABA3CB61E}"/>
              </a:ext>
            </a:extLst>
          </p:cNvPr>
          <p:cNvCxnSpPr>
            <a:cxnSpLocks/>
          </p:cNvCxnSpPr>
          <p:nvPr/>
        </p:nvCxnSpPr>
        <p:spPr>
          <a:xfrm flipV="1">
            <a:off x="4796582" y="2189969"/>
            <a:ext cx="264753" cy="86193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22D209FD-7875-4CE4-95BE-AAC603C532C0}"/>
              </a:ext>
            </a:extLst>
          </p:cNvPr>
          <p:cNvCxnSpPr/>
          <p:nvPr/>
        </p:nvCxnSpPr>
        <p:spPr>
          <a:xfrm>
            <a:off x="6389408" y="2265884"/>
            <a:ext cx="328633" cy="78602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6200C493-C14F-46AF-9BB9-9D863FE733E6}"/>
              </a:ext>
            </a:extLst>
          </p:cNvPr>
          <p:cNvCxnSpPr/>
          <p:nvPr/>
        </p:nvCxnSpPr>
        <p:spPr>
          <a:xfrm flipV="1">
            <a:off x="7472076" y="2216178"/>
            <a:ext cx="299925" cy="89182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Imagem 25">
            <a:extLst>
              <a:ext uri="{FF2B5EF4-FFF2-40B4-BE49-F238E27FC236}">
                <a16:creationId xmlns:a16="http://schemas.microsoft.com/office/drawing/2014/main" xmlns="" id="{266DBF3D-9727-4E11-B18D-7A85B0D182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0141" y="1243043"/>
            <a:ext cx="1513065" cy="980928"/>
          </a:xfrm>
          <a:prstGeom prst="rect">
            <a:avLst/>
          </a:prstGeom>
        </p:spPr>
      </p:pic>
      <p:pic>
        <p:nvPicPr>
          <p:cNvPr id="28" name="Imagem 27" descr="Uma imagem contendo pessoa, sorrindo, parede, vestindo&#10;&#10;Descrição gerada automaticamente">
            <a:extLst>
              <a:ext uri="{FF2B5EF4-FFF2-40B4-BE49-F238E27FC236}">
                <a16:creationId xmlns:a16="http://schemas.microsoft.com/office/drawing/2014/main" xmlns="" id="{677A1200-C90D-466E-98AA-666C31041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0889" y="1243043"/>
            <a:ext cx="1377389" cy="1064272"/>
          </a:xfrm>
          <a:prstGeom prst="rect">
            <a:avLst/>
          </a:prstGeom>
        </p:spPr>
      </p:pic>
      <p:pic>
        <p:nvPicPr>
          <p:cNvPr id="30" name="Imagem 29" descr="Uma imagem contendo pessoa, vestindo, vestuário, homem&#10;&#10;Descrição gerada automaticamente">
            <a:extLst>
              <a:ext uri="{FF2B5EF4-FFF2-40B4-BE49-F238E27FC236}">
                <a16:creationId xmlns:a16="http://schemas.microsoft.com/office/drawing/2014/main" xmlns="" id="{C910E89A-6FC6-454A-AAA3-5A4D06D755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5715" y="1249155"/>
            <a:ext cx="1457691" cy="1054359"/>
          </a:xfrm>
          <a:prstGeom prst="rect">
            <a:avLst/>
          </a:prstGeom>
        </p:spPr>
      </p:pic>
      <p:pic>
        <p:nvPicPr>
          <p:cNvPr id="32" name="Imagem 31" descr="Uma imagem contendo pessoa, homem, terno, gravata&#10;&#10;Descrição gerada automaticamente">
            <a:extLst>
              <a:ext uri="{FF2B5EF4-FFF2-40B4-BE49-F238E27FC236}">
                <a16:creationId xmlns:a16="http://schemas.microsoft.com/office/drawing/2014/main" xmlns="" id="{013FE5E8-1DA1-4C8D-85F3-E79791BC67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839" y="1224563"/>
            <a:ext cx="1377390" cy="1086025"/>
          </a:xfrm>
          <a:prstGeom prst="rect">
            <a:avLst/>
          </a:prstGeom>
        </p:spPr>
      </p:pic>
      <p:sp>
        <p:nvSpPr>
          <p:cNvPr id="34" name="Sinal de Multiplicação 33">
            <a:extLst>
              <a:ext uri="{FF2B5EF4-FFF2-40B4-BE49-F238E27FC236}">
                <a16:creationId xmlns:a16="http://schemas.microsoft.com/office/drawing/2014/main" xmlns="" id="{7024F30E-4474-4C41-9CD1-F56D7BAFF706}"/>
              </a:ext>
            </a:extLst>
          </p:cNvPr>
          <p:cNvSpPr/>
          <p:nvPr/>
        </p:nvSpPr>
        <p:spPr>
          <a:xfrm>
            <a:off x="6145166" y="2805041"/>
            <a:ext cx="1850356" cy="158244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xmlns="" id="{0C9975D4-EAFE-4EEA-A4FC-72AC636E0475}"/>
              </a:ext>
            </a:extLst>
          </p:cNvPr>
          <p:cNvSpPr txBox="1"/>
          <p:nvPr/>
        </p:nvSpPr>
        <p:spPr>
          <a:xfrm>
            <a:off x="7995522" y="3264646"/>
            <a:ext cx="3396123" cy="477054"/>
          </a:xfrm>
          <a:prstGeom prst="rect">
            <a:avLst/>
          </a:prstGeom>
          <a:noFill/>
        </p:spPr>
        <p:txBody>
          <a:bodyPr wrap="none" rtlCol="0">
            <a:spAutoFit/>
          </a:bodyPr>
          <a:lstStyle/>
          <a:p>
            <a:r>
              <a:rPr lang="pt-BR" sz="2500" b="1" dirty="0">
                <a:latin typeface="Garamond" panose="02020404030301010803" pitchFamily="18" charset="0"/>
              </a:rPr>
              <a:t>Pai falece antes do filho</a:t>
            </a:r>
          </a:p>
        </p:txBody>
      </p:sp>
      <p:sp>
        <p:nvSpPr>
          <p:cNvPr id="36" name="CaixaDeTexto 35">
            <a:extLst>
              <a:ext uri="{FF2B5EF4-FFF2-40B4-BE49-F238E27FC236}">
                <a16:creationId xmlns:a16="http://schemas.microsoft.com/office/drawing/2014/main" xmlns="" id="{4172406C-407C-49FD-BF34-00D4EABFF9F5}"/>
              </a:ext>
            </a:extLst>
          </p:cNvPr>
          <p:cNvSpPr txBox="1"/>
          <p:nvPr/>
        </p:nvSpPr>
        <p:spPr>
          <a:xfrm rot="3539346">
            <a:off x="3616057" y="2359974"/>
            <a:ext cx="869212" cy="646331"/>
          </a:xfrm>
          <a:prstGeom prst="rect">
            <a:avLst/>
          </a:prstGeom>
          <a:noFill/>
        </p:spPr>
        <p:txBody>
          <a:bodyPr wrap="none" rtlCol="0">
            <a:spAutoFit/>
          </a:bodyPr>
          <a:lstStyle/>
          <a:p>
            <a:r>
              <a:rPr lang="pt-BR" dirty="0"/>
              <a:t>2º grau</a:t>
            </a:r>
          </a:p>
          <a:p>
            <a:endParaRPr lang="pt-BR" dirty="0"/>
          </a:p>
        </p:txBody>
      </p:sp>
      <p:sp>
        <p:nvSpPr>
          <p:cNvPr id="37" name="CaixaDeTexto 36">
            <a:extLst>
              <a:ext uri="{FF2B5EF4-FFF2-40B4-BE49-F238E27FC236}">
                <a16:creationId xmlns:a16="http://schemas.microsoft.com/office/drawing/2014/main" xmlns="" id="{C66F3FD9-3C8C-4A1D-995E-ABD23C87ECD3}"/>
              </a:ext>
            </a:extLst>
          </p:cNvPr>
          <p:cNvSpPr txBox="1"/>
          <p:nvPr/>
        </p:nvSpPr>
        <p:spPr>
          <a:xfrm rot="17319812">
            <a:off x="4476511" y="2359973"/>
            <a:ext cx="869212" cy="646331"/>
          </a:xfrm>
          <a:prstGeom prst="rect">
            <a:avLst/>
          </a:prstGeom>
          <a:noFill/>
        </p:spPr>
        <p:txBody>
          <a:bodyPr wrap="none" rtlCol="0">
            <a:spAutoFit/>
          </a:bodyPr>
          <a:lstStyle/>
          <a:p>
            <a:r>
              <a:rPr lang="pt-BR" dirty="0"/>
              <a:t>2º grau</a:t>
            </a:r>
          </a:p>
          <a:p>
            <a:endParaRPr lang="pt-BR" dirty="0"/>
          </a:p>
        </p:txBody>
      </p:sp>
      <p:sp>
        <p:nvSpPr>
          <p:cNvPr id="38" name="CaixaDeTexto 37">
            <a:extLst>
              <a:ext uri="{FF2B5EF4-FFF2-40B4-BE49-F238E27FC236}">
                <a16:creationId xmlns:a16="http://schemas.microsoft.com/office/drawing/2014/main" xmlns="" id="{904CA27C-1ACA-4F0E-9055-52ED96E75181}"/>
              </a:ext>
            </a:extLst>
          </p:cNvPr>
          <p:cNvSpPr txBox="1"/>
          <p:nvPr/>
        </p:nvSpPr>
        <p:spPr>
          <a:xfrm rot="3869931">
            <a:off x="6157026" y="2389237"/>
            <a:ext cx="869212" cy="646331"/>
          </a:xfrm>
          <a:prstGeom prst="rect">
            <a:avLst/>
          </a:prstGeom>
          <a:noFill/>
        </p:spPr>
        <p:txBody>
          <a:bodyPr wrap="none" rtlCol="0">
            <a:spAutoFit/>
          </a:bodyPr>
          <a:lstStyle/>
          <a:p>
            <a:r>
              <a:rPr lang="pt-BR" dirty="0"/>
              <a:t>2º grau</a:t>
            </a:r>
          </a:p>
          <a:p>
            <a:endParaRPr lang="pt-BR" dirty="0"/>
          </a:p>
        </p:txBody>
      </p:sp>
      <p:sp>
        <p:nvSpPr>
          <p:cNvPr id="39" name="CaixaDeTexto 38">
            <a:extLst>
              <a:ext uri="{FF2B5EF4-FFF2-40B4-BE49-F238E27FC236}">
                <a16:creationId xmlns:a16="http://schemas.microsoft.com/office/drawing/2014/main" xmlns="" id="{1B5D9A94-3CDA-4051-AED8-4730D1C13937}"/>
              </a:ext>
            </a:extLst>
          </p:cNvPr>
          <p:cNvSpPr txBox="1"/>
          <p:nvPr/>
        </p:nvSpPr>
        <p:spPr>
          <a:xfrm rot="17178550">
            <a:off x="7169464" y="2374828"/>
            <a:ext cx="869212" cy="646331"/>
          </a:xfrm>
          <a:prstGeom prst="rect">
            <a:avLst/>
          </a:prstGeom>
          <a:noFill/>
        </p:spPr>
        <p:txBody>
          <a:bodyPr wrap="none" rtlCol="0">
            <a:spAutoFit/>
          </a:bodyPr>
          <a:lstStyle/>
          <a:p>
            <a:r>
              <a:rPr lang="pt-BR" dirty="0"/>
              <a:t>2º grau</a:t>
            </a:r>
          </a:p>
          <a:p>
            <a:endParaRPr lang="pt-BR" dirty="0"/>
          </a:p>
        </p:txBody>
      </p:sp>
      <p:sp>
        <p:nvSpPr>
          <p:cNvPr id="40" name="CaixaDeTexto 39">
            <a:extLst>
              <a:ext uri="{FF2B5EF4-FFF2-40B4-BE49-F238E27FC236}">
                <a16:creationId xmlns:a16="http://schemas.microsoft.com/office/drawing/2014/main" xmlns="" id="{789A4FDC-4F4B-4193-9017-AF9F7269B655}"/>
              </a:ext>
            </a:extLst>
          </p:cNvPr>
          <p:cNvSpPr txBox="1"/>
          <p:nvPr/>
        </p:nvSpPr>
        <p:spPr>
          <a:xfrm>
            <a:off x="8966671" y="1176496"/>
            <a:ext cx="3210654" cy="1292662"/>
          </a:xfrm>
          <a:prstGeom prst="rect">
            <a:avLst/>
          </a:prstGeom>
          <a:noFill/>
        </p:spPr>
        <p:txBody>
          <a:bodyPr wrap="square" rtlCol="0">
            <a:spAutoFit/>
          </a:bodyPr>
          <a:lstStyle/>
          <a:p>
            <a:r>
              <a:rPr lang="pt-BR" sz="2600" b="1" dirty="0">
                <a:solidFill>
                  <a:schemeClr val="accent6">
                    <a:lumMod val="50000"/>
                  </a:schemeClr>
                </a:solidFill>
                <a:latin typeface="Garamond" panose="02020404030301010803" pitchFamily="18" charset="0"/>
              </a:rPr>
              <a:t>Na classe ascendente não há direito de representação</a:t>
            </a:r>
          </a:p>
        </p:txBody>
      </p:sp>
      <p:sp>
        <p:nvSpPr>
          <p:cNvPr id="41" name="CaixaDeTexto 40">
            <a:extLst>
              <a:ext uri="{FF2B5EF4-FFF2-40B4-BE49-F238E27FC236}">
                <a16:creationId xmlns:a16="http://schemas.microsoft.com/office/drawing/2014/main" xmlns="" id="{2DCCF7F2-9C20-4ED4-9F6E-37CE57A28E59}"/>
              </a:ext>
            </a:extLst>
          </p:cNvPr>
          <p:cNvSpPr txBox="1"/>
          <p:nvPr/>
        </p:nvSpPr>
        <p:spPr>
          <a:xfrm>
            <a:off x="3045830" y="849627"/>
            <a:ext cx="301686" cy="369332"/>
          </a:xfrm>
          <a:prstGeom prst="rect">
            <a:avLst/>
          </a:prstGeom>
          <a:noFill/>
        </p:spPr>
        <p:txBody>
          <a:bodyPr wrap="none" rtlCol="0">
            <a:spAutoFit/>
          </a:bodyPr>
          <a:lstStyle/>
          <a:p>
            <a:r>
              <a:rPr lang="pt-BR" dirty="0"/>
              <a:t>0</a:t>
            </a:r>
          </a:p>
        </p:txBody>
      </p:sp>
      <p:sp>
        <p:nvSpPr>
          <p:cNvPr id="42" name="CaixaDeTexto 41">
            <a:extLst>
              <a:ext uri="{FF2B5EF4-FFF2-40B4-BE49-F238E27FC236}">
                <a16:creationId xmlns:a16="http://schemas.microsoft.com/office/drawing/2014/main" xmlns="" id="{3F85E7B4-7071-4E08-9355-223FB7013EEF}"/>
              </a:ext>
            </a:extLst>
          </p:cNvPr>
          <p:cNvSpPr txBox="1"/>
          <p:nvPr/>
        </p:nvSpPr>
        <p:spPr>
          <a:xfrm>
            <a:off x="4796582" y="873711"/>
            <a:ext cx="301686" cy="369332"/>
          </a:xfrm>
          <a:prstGeom prst="rect">
            <a:avLst/>
          </a:prstGeom>
          <a:noFill/>
        </p:spPr>
        <p:txBody>
          <a:bodyPr wrap="none" rtlCol="0">
            <a:spAutoFit/>
          </a:bodyPr>
          <a:lstStyle/>
          <a:p>
            <a:r>
              <a:rPr lang="pt-BR" dirty="0"/>
              <a:t>0</a:t>
            </a:r>
          </a:p>
        </p:txBody>
      </p:sp>
      <p:sp>
        <p:nvSpPr>
          <p:cNvPr id="43" name="CaixaDeTexto 42">
            <a:extLst>
              <a:ext uri="{FF2B5EF4-FFF2-40B4-BE49-F238E27FC236}">
                <a16:creationId xmlns:a16="http://schemas.microsoft.com/office/drawing/2014/main" xmlns="" id="{1531B444-4719-4D8C-B9DB-920D74AC5E7E}"/>
              </a:ext>
            </a:extLst>
          </p:cNvPr>
          <p:cNvSpPr txBox="1"/>
          <p:nvPr/>
        </p:nvSpPr>
        <p:spPr>
          <a:xfrm>
            <a:off x="6351534" y="930789"/>
            <a:ext cx="301686" cy="369332"/>
          </a:xfrm>
          <a:prstGeom prst="rect">
            <a:avLst/>
          </a:prstGeom>
          <a:noFill/>
        </p:spPr>
        <p:txBody>
          <a:bodyPr wrap="none" rtlCol="0">
            <a:spAutoFit/>
          </a:bodyPr>
          <a:lstStyle/>
          <a:p>
            <a:r>
              <a:rPr lang="pt-BR" dirty="0"/>
              <a:t>0</a:t>
            </a:r>
          </a:p>
        </p:txBody>
      </p:sp>
      <p:sp>
        <p:nvSpPr>
          <p:cNvPr id="44" name="CaixaDeTexto 43">
            <a:extLst>
              <a:ext uri="{FF2B5EF4-FFF2-40B4-BE49-F238E27FC236}">
                <a16:creationId xmlns:a16="http://schemas.microsoft.com/office/drawing/2014/main" xmlns="" id="{C53E8F94-60DC-40F6-BC77-7A483C473F5D}"/>
              </a:ext>
            </a:extLst>
          </p:cNvPr>
          <p:cNvSpPr txBox="1"/>
          <p:nvPr/>
        </p:nvSpPr>
        <p:spPr>
          <a:xfrm>
            <a:off x="8007691" y="888724"/>
            <a:ext cx="301686" cy="369332"/>
          </a:xfrm>
          <a:prstGeom prst="rect">
            <a:avLst/>
          </a:prstGeom>
          <a:noFill/>
        </p:spPr>
        <p:txBody>
          <a:bodyPr wrap="none" rtlCol="0">
            <a:spAutoFit/>
          </a:bodyPr>
          <a:lstStyle/>
          <a:p>
            <a:r>
              <a:rPr lang="pt-BR" dirty="0"/>
              <a:t>0</a:t>
            </a:r>
          </a:p>
        </p:txBody>
      </p:sp>
      <p:sp>
        <p:nvSpPr>
          <p:cNvPr id="45" name="CaixaDeTexto 44">
            <a:extLst>
              <a:ext uri="{FF2B5EF4-FFF2-40B4-BE49-F238E27FC236}">
                <a16:creationId xmlns:a16="http://schemas.microsoft.com/office/drawing/2014/main" xmlns="" id="{6BFBB09E-BF33-4E13-AF3A-2647D9B2D46E}"/>
              </a:ext>
            </a:extLst>
          </p:cNvPr>
          <p:cNvSpPr txBox="1"/>
          <p:nvPr/>
        </p:nvSpPr>
        <p:spPr>
          <a:xfrm>
            <a:off x="6837291" y="5673129"/>
            <a:ext cx="3948068" cy="492443"/>
          </a:xfrm>
          <a:prstGeom prst="rect">
            <a:avLst/>
          </a:prstGeom>
          <a:noFill/>
        </p:spPr>
        <p:txBody>
          <a:bodyPr wrap="none" rtlCol="0">
            <a:spAutoFit/>
          </a:bodyPr>
          <a:lstStyle/>
          <a:p>
            <a:r>
              <a:rPr lang="pt-BR" sz="2600" b="1" dirty="0">
                <a:latin typeface="Garamond" panose="02020404030301010803" pitchFamily="18" charset="0"/>
              </a:rPr>
              <a:t>Filho falece antes dos avós</a:t>
            </a:r>
          </a:p>
        </p:txBody>
      </p:sp>
      <p:sp>
        <p:nvSpPr>
          <p:cNvPr id="46" name="CaixaDeTexto 45">
            <a:extLst>
              <a:ext uri="{FF2B5EF4-FFF2-40B4-BE49-F238E27FC236}">
                <a16:creationId xmlns:a16="http://schemas.microsoft.com/office/drawing/2014/main" xmlns="" id="{FFDE96EE-3C26-46EC-B9D5-714352AC83F1}"/>
              </a:ext>
            </a:extLst>
          </p:cNvPr>
          <p:cNvSpPr txBox="1"/>
          <p:nvPr/>
        </p:nvSpPr>
        <p:spPr>
          <a:xfrm>
            <a:off x="189225" y="4787799"/>
            <a:ext cx="2546999" cy="1692771"/>
          </a:xfrm>
          <a:prstGeom prst="rect">
            <a:avLst/>
          </a:prstGeom>
          <a:noFill/>
        </p:spPr>
        <p:txBody>
          <a:bodyPr wrap="square" rtlCol="0">
            <a:spAutoFit/>
          </a:bodyPr>
          <a:lstStyle/>
          <a:p>
            <a:r>
              <a:rPr lang="pt-BR" sz="2600" b="1" dirty="0">
                <a:solidFill>
                  <a:schemeClr val="accent6">
                    <a:lumMod val="50000"/>
                  </a:schemeClr>
                </a:solidFill>
                <a:latin typeface="Garamond" panose="02020404030301010803" pitchFamily="18" charset="0"/>
              </a:rPr>
              <a:t>Parente de grau mais próximo exclui o de grau mais remoto</a:t>
            </a:r>
          </a:p>
        </p:txBody>
      </p:sp>
    </p:spTree>
    <p:extLst>
      <p:ext uri="{BB962C8B-B14F-4D97-AF65-F5344CB8AC3E}">
        <p14:creationId xmlns:p14="http://schemas.microsoft.com/office/powerpoint/2010/main" val="36905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70B1A542-5E43-4309-B899-7AD412561298}"/>
              </a:ext>
            </a:extLst>
          </p:cNvPr>
          <p:cNvSpPr txBox="1"/>
          <p:nvPr/>
        </p:nvSpPr>
        <p:spPr>
          <a:xfrm>
            <a:off x="3447875" y="251670"/>
            <a:ext cx="5714000" cy="553998"/>
          </a:xfrm>
          <a:prstGeom prst="rect">
            <a:avLst/>
          </a:prstGeom>
          <a:noFill/>
        </p:spPr>
        <p:txBody>
          <a:bodyPr wrap="none" rtlCol="0">
            <a:spAutoFit/>
          </a:bodyPr>
          <a:lstStyle/>
          <a:p>
            <a:r>
              <a:rPr lang="pt-BR" sz="3000" b="1" u="sng" dirty="0">
                <a:solidFill>
                  <a:schemeClr val="accent6">
                    <a:lumMod val="50000"/>
                  </a:schemeClr>
                </a:solidFill>
                <a:latin typeface="Garamond" panose="02020404030301010803" pitchFamily="18" charset="0"/>
              </a:rPr>
              <a:t>Sucessão na linha reta ascendente</a:t>
            </a:r>
          </a:p>
        </p:txBody>
      </p:sp>
      <p:pic>
        <p:nvPicPr>
          <p:cNvPr id="7" name="Imagem 6" descr="Uma imagem contendo pessoa, homem, parede, gravata&#10;&#10;Descrição gerada automaticamente">
            <a:extLst>
              <a:ext uri="{FF2B5EF4-FFF2-40B4-BE49-F238E27FC236}">
                <a16:creationId xmlns:a16="http://schemas.microsoft.com/office/drawing/2014/main" xmlns="" id="{A90E1049-422A-4F7C-8F18-0DE11A326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082" y="5476866"/>
            <a:ext cx="1330209" cy="1107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Conector reto 8">
            <a:extLst>
              <a:ext uri="{FF2B5EF4-FFF2-40B4-BE49-F238E27FC236}">
                <a16:creationId xmlns:a16="http://schemas.microsoft.com/office/drawing/2014/main" xmlns="" id="{810AD59A-7086-4163-B92F-BAB8092D052B}"/>
              </a:ext>
            </a:extLst>
          </p:cNvPr>
          <p:cNvCxnSpPr>
            <a:cxnSpLocks/>
          </p:cNvCxnSpPr>
          <p:nvPr/>
        </p:nvCxnSpPr>
        <p:spPr>
          <a:xfrm flipH="1" flipV="1">
            <a:off x="5134084" y="4132648"/>
            <a:ext cx="497262" cy="139886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m 11" descr="Uma imagem contendo pessoa, mulher, vestuário, ao ar livre&#10;&#10;Descrição gerada automaticamente">
            <a:extLst>
              <a:ext uri="{FF2B5EF4-FFF2-40B4-BE49-F238E27FC236}">
                <a16:creationId xmlns:a16="http://schemas.microsoft.com/office/drawing/2014/main" xmlns="" id="{3FD5EE77-B614-4560-94D7-A63BFC37A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392" y="3040034"/>
            <a:ext cx="1573241" cy="1109768"/>
          </a:xfrm>
          <a:prstGeom prst="rect">
            <a:avLst/>
          </a:prstGeom>
        </p:spPr>
      </p:pic>
      <p:cxnSp>
        <p:nvCxnSpPr>
          <p:cNvPr id="14" name="Conector reto 13">
            <a:extLst>
              <a:ext uri="{FF2B5EF4-FFF2-40B4-BE49-F238E27FC236}">
                <a16:creationId xmlns:a16="http://schemas.microsoft.com/office/drawing/2014/main" xmlns="" id="{EDAD1761-B240-4A32-BD68-BD8A3DD1FD7F}"/>
              </a:ext>
            </a:extLst>
          </p:cNvPr>
          <p:cNvCxnSpPr>
            <a:cxnSpLocks/>
          </p:cNvCxnSpPr>
          <p:nvPr/>
        </p:nvCxnSpPr>
        <p:spPr>
          <a:xfrm flipV="1">
            <a:off x="6619450" y="3994455"/>
            <a:ext cx="673956" cy="148241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Imagem 16" descr="Uma imagem contendo pessoa, homem, mantendo&#10;&#10;Descrição gerada automaticamente">
            <a:extLst>
              <a:ext uri="{FF2B5EF4-FFF2-40B4-BE49-F238E27FC236}">
                <a16:creationId xmlns:a16="http://schemas.microsoft.com/office/drawing/2014/main" xmlns="" id="{D6F37D16-336F-4B35-80DC-EE7011A92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429" y="3051906"/>
            <a:ext cx="1517780" cy="1086025"/>
          </a:xfrm>
          <a:prstGeom prst="rect">
            <a:avLst/>
          </a:prstGeom>
          <a:solidFill>
            <a:schemeClr val="accent6">
              <a:lumMod val="50000"/>
            </a:schemeClr>
          </a:solidFill>
        </p:spPr>
      </p:pic>
      <p:sp>
        <p:nvSpPr>
          <p:cNvPr id="18" name="CaixaDeTexto 17">
            <a:extLst>
              <a:ext uri="{FF2B5EF4-FFF2-40B4-BE49-F238E27FC236}">
                <a16:creationId xmlns:a16="http://schemas.microsoft.com/office/drawing/2014/main" xmlns="" id="{31AE5491-3B3C-4697-92FC-5FD718641E97}"/>
              </a:ext>
            </a:extLst>
          </p:cNvPr>
          <p:cNvSpPr txBox="1"/>
          <p:nvPr/>
        </p:nvSpPr>
        <p:spPr>
          <a:xfrm rot="17856844">
            <a:off x="6442602" y="4356277"/>
            <a:ext cx="869212" cy="646331"/>
          </a:xfrm>
          <a:prstGeom prst="rect">
            <a:avLst/>
          </a:prstGeom>
          <a:noFill/>
        </p:spPr>
        <p:txBody>
          <a:bodyPr wrap="none" rtlCol="0">
            <a:spAutoFit/>
          </a:bodyPr>
          <a:lstStyle/>
          <a:p>
            <a:r>
              <a:rPr lang="pt-BR" dirty="0"/>
              <a:t>1º grau</a:t>
            </a:r>
          </a:p>
          <a:p>
            <a:endParaRPr lang="pt-BR" dirty="0"/>
          </a:p>
        </p:txBody>
      </p:sp>
      <p:sp>
        <p:nvSpPr>
          <p:cNvPr id="19" name="CaixaDeTexto 18">
            <a:extLst>
              <a:ext uri="{FF2B5EF4-FFF2-40B4-BE49-F238E27FC236}">
                <a16:creationId xmlns:a16="http://schemas.microsoft.com/office/drawing/2014/main" xmlns="" id="{DFCB9F78-0D46-46A6-A843-06F7BEFD9E90}"/>
              </a:ext>
            </a:extLst>
          </p:cNvPr>
          <p:cNvSpPr txBox="1"/>
          <p:nvPr/>
        </p:nvSpPr>
        <p:spPr>
          <a:xfrm rot="4039322">
            <a:off x="5128734" y="4587923"/>
            <a:ext cx="869212" cy="369332"/>
          </a:xfrm>
          <a:prstGeom prst="rect">
            <a:avLst/>
          </a:prstGeom>
          <a:noFill/>
        </p:spPr>
        <p:txBody>
          <a:bodyPr wrap="none" rtlCol="0">
            <a:spAutoFit/>
          </a:bodyPr>
          <a:lstStyle/>
          <a:p>
            <a:r>
              <a:rPr lang="pt-BR" dirty="0"/>
              <a:t>1º grau</a:t>
            </a:r>
          </a:p>
        </p:txBody>
      </p:sp>
      <p:sp>
        <p:nvSpPr>
          <p:cNvPr id="20" name="Sinal de Multiplicação 19">
            <a:extLst>
              <a:ext uri="{FF2B5EF4-FFF2-40B4-BE49-F238E27FC236}">
                <a16:creationId xmlns:a16="http://schemas.microsoft.com/office/drawing/2014/main" xmlns="" id="{F08E0962-3607-4500-9AF3-75FA6815ADFB}"/>
              </a:ext>
            </a:extLst>
          </p:cNvPr>
          <p:cNvSpPr/>
          <p:nvPr/>
        </p:nvSpPr>
        <p:spPr>
          <a:xfrm>
            <a:off x="5230093" y="5263223"/>
            <a:ext cx="1764652" cy="1589063"/>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xmlns="" id="{1352EBAC-7D1D-458D-BCDA-BA831DFDD843}"/>
              </a:ext>
            </a:extLst>
          </p:cNvPr>
          <p:cNvSpPr txBox="1"/>
          <p:nvPr/>
        </p:nvSpPr>
        <p:spPr>
          <a:xfrm>
            <a:off x="248228" y="2943751"/>
            <a:ext cx="2817871" cy="1292662"/>
          </a:xfrm>
          <a:prstGeom prst="rect">
            <a:avLst/>
          </a:prstGeom>
          <a:noFill/>
        </p:spPr>
        <p:txBody>
          <a:bodyPr wrap="square" rtlCol="0">
            <a:spAutoFit/>
          </a:bodyPr>
          <a:lstStyle/>
          <a:p>
            <a:r>
              <a:rPr lang="pt-BR" sz="2600" b="1" dirty="0">
                <a:latin typeface="Garamond" panose="02020404030301010803" pitchFamily="18" charset="0"/>
              </a:rPr>
              <a:t>Mãe também faleceu antes do filho</a:t>
            </a:r>
          </a:p>
        </p:txBody>
      </p:sp>
      <p:sp>
        <p:nvSpPr>
          <p:cNvPr id="24" name="CaixaDeTexto 23">
            <a:extLst>
              <a:ext uri="{FF2B5EF4-FFF2-40B4-BE49-F238E27FC236}">
                <a16:creationId xmlns:a16="http://schemas.microsoft.com/office/drawing/2014/main" xmlns="" id="{6EB03A25-0A41-4867-B0EA-55CDDD6C15B3}"/>
              </a:ext>
            </a:extLst>
          </p:cNvPr>
          <p:cNvSpPr txBox="1"/>
          <p:nvPr/>
        </p:nvSpPr>
        <p:spPr>
          <a:xfrm>
            <a:off x="7232578" y="4588037"/>
            <a:ext cx="2182842" cy="492443"/>
          </a:xfrm>
          <a:prstGeom prst="rect">
            <a:avLst/>
          </a:prstGeom>
          <a:noFill/>
        </p:spPr>
        <p:txBody>
          <a:bodyPr wrap="none" rtlCol="0">
            <a:spAutoFit/>
          </a:bodyPr>
          <a:lstStyle/>
          <a:p>
            <a:r>
              <a:rPr lang="pt-BR" sz="2600" b="1" dirty="0">
                <a:latin typeface="Garamond" panose="02020404030301010803" pitchFamily="18" charset="0"/>
              </a:rPr>
              <a:t>Linha paterna</a:t>
            </a:r>
          </a:p>
        </p:txBody>
      </p:sp>
      <p:sp>
        <p:nvSpPr>
          <p:cNvPr id="25" name="CaixaDeTexto 24">
            <a:extLst>
              <a:ext uri="{FF2B5EF4-FFF2-40B4-BE49-F238E27FC236}">
                <a16:creationId xmlns:a16="http://schemas.microsoft.com/office/drawing/2014/main" xmlns="" id="{2DBD320C-9C00-4949-BBC7-910F7F177714}"/>
              </a:ext>
            </a:extLst>
          </p:cNvPr>
          <p:cNvSpPr txBox="1"/>
          <p:nvPr/>
        </p:nvSpPr>
        <p:spPr>
          <a:xfrm flipH="1">
            <a:off x="2925990" y="4541578"/>
            <a:ext cx="2439979" cy="492443"/>
          </a:xfrm>
          <a:prstGeom prst="rect">
            <a:avLst/>
          </a:prstGeom>
          <a:noFill/>
        </p:spPr>
        <p:txBody>
          <a:bodyPr wrap="square" rtlCol="0">
            <a:spAutoFit/>
          </a:bodyPr>
          <a:lstStyle/>
          <a:p>
            <a:r>
              <a:rPr lang="pt-BR" sz="2600" b="1" dirty="0">
                <a:latin typeface="Garamond" panose="02020404030301010803" pitchFamily="18" charset="0"/>
              </a:rPr>
              <a:t>Linha materna</a:t>
            </a:r>
          </a:p>
        </p:txBody>
      </p:sp>
      <p:cxnSp>
        <p:nvCxnSpPr>
          <p:cNvPr id="3" name="Conector reto 2">
            <a:extLst>
              <a:ext uri="{FF2B5EF4-FFF2-40B4-BE49-F238E27FC236}">
                <a16:creationId xmlns:a16="http://schemas.microsoft.com/office/drawing/2014/main" xmlns="" id="{6C08C63C-CEC8-4D77-9777-C8A38F696C36}"/>
              </a:ext>
            </a:extLst>
          </p:cNvPr>
          <p:cNvCxnSpPr/>
          <p:nvPr/>
        </p:nvCxnSpPr>
        <p:spPr>
          <a:xfrm flipH="1" flipV="1">
            <a:off x="3768215" y="2216178"/>
            <a:ext cx="472674" cy="79286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xmlns="" id="{A8F7AC00-25D3-4574-9952-801ABA3CB61E}"/>
              </a:ext>
            </a:extLst>
          </p:cNvPr>
          <p:cNvCxnSpPr>
            <a:cxnSpLocks/>
          </p:cNvCxnSpPr>
          <p:nvPr/>
        </p:nvCxnSpPr>
        <p:spPr>
          <a:xfrm flipV="1">
            <a:off x="4796582" y="2189969"/>
            <a:ext cx="264753" cy="86193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22D209FD-7875-4CE4-95BE-AAC603C532C0}"/>
              </a:ext>
            </a:extLst>
          </p:cNvPr>
          <p:cNvCxnSpPr/>
          <p:nvPr/>
        </p:nvCxnSpPr>
        <p:spPr>
          <a:xfrm>
            <a:off x="6389408" y="2265884"/>
            <a:ext cx="328633" cy="78602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6200C493-C14F-46AF-9BB9-9D863FE733E6}"/>
              </a:ext>
            </a:extLst>
          </p:cNvPr>
          <p:cNvCxnSpPr/>
          <p:nvPr/>
        </p:nvCxnSpPr>
        <p:spPr>
          <a:xfrm flipV="1">
            <a:off x="7472076" y="2216178"/>
            <a:ext cx="299925" cy="89182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Imagem 25">
            <a:extLst>
              <a:ext uri="{FF2B5EF4-FFF2-40B4-BE49-F238E27FC236}">
                <a16:creationId xmlns:a16="http://schemas.microsoft.com/office/drawing/2014/main" xmlns="" id="{266DBF3D-9727-4E11-B18D-7A85B0D182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0141" y="1243043"/>
            <a:ext cx="1513065" cy="980928"/>
          </a:xfrm>
          <a:prstGeom prst="rect">
            <a:avLst/>
          </a:prstGeom>
        </p:spPr>
      </p:pic>
      <p:pic>
        <p:nvPicPr>
          <p:cNvPr id="28" name="Imagem 27" descr="Uma imagem contendo pessoa, sorrindo, parede, vestindo&#10;&#10;Descrição gerada automaticamente">
            <a:extLst>
              <a:ext uri="{FF2B5EF4-FFF2-40B4-BE49-F238E27FC236}">
                <a16:creationId xmlns:a16="http://schemas.microsoft.com/office/drawing/2014/main" xmlns="" id="{677A1200-C90D-466E-98AA-666C31041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0889" y="1243043"/>
            <a:ext cx="1377389" cy="1064272"/>
          </a:xfrm>
          <a:prstGeom prst="rect">
            <a:avLst/>
          </a:prstGeom>
        </p:spPr>
      </p:pic>
      <p:pic>
        <p:nvPicPr>
          <p:cNvPr id="30" name="Imagem 29" descr="Uma imagem contendo pessoa, vestindo, vestuário, homem&#10;&#10;Descrição gerada automaticamente">
            <a:extLst>
              <a:ext uri="{FF2B5EF4-FFF2-40B4-BE49-F238E27FC236}">
                <a16:creationId xmlns:a16="http://schemas.microsoft.com/office/drawing/2014/main" xmlns="" id="{C910E89A-6FC6-454A-AAA3-5A4D06D755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5715" y="1249155"/>
            <a:ext cx="1457691" cy="1054359"/>
          </a:xfrm>
          <a:prstGeom prst="rect">
            <a:avLst/>
          </a:prstGeom>
        </p:spPr>
      </p:pic>
      <p:pic>
        <p:nvPicPr>
          <p:cNvPr id="32" name="Imagem 31" descr="Uma imagem contendo pessoa, homem, terno, gravata&#10;&#10;Descrição gerada automaticamente">
            <a:extLst>
              <a:ext uri="{FF2B5EF4-FFF2-40B4-BE49-F238E27FC236}">
                <a16:creationId xmlns:a16="http://schemas.microsoft.com/office/drawing/2014/main" xmlns="" id="{013FE5E8-1DA1-4C8D-85F3-E79791BC67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839" y="1224563"/>
            <a:ext cx="1377390" cy="1086025"/>
          </a:xfrm>
          <a:prstGeom prst="rect">
            <a:avLst/>
          </a:prstGeom>
        </p:spPr>
      </p:pic>
      <p:sp>
        <p:nvSpPr>
          <p:cNvPr id="34" name="Sinal de Multiplicação 33">
            <a:extLst>
              <a:ext uri="{FF2B5EF4-FFF2-40B4-BE49-F238E27FC236}">
                <a16:creationId xmlns:a16="http://schemas.microsoft.com/office/drawing/2014/main" xmlns="" id="{7024F30E-4474-4C41-9CD1-F56D7BAFF706}"/>
              </a:ext>
            </a:extLst>
          </p:cNvPr>
          <p:cNvSpPr/>
          <p:nvPr/>
        </p:nvSpPr>
        <p:spPr>
          <a:xfrm>
            <a:off x="6145166" y="2805041"/>
            <a:ext cx="1850356" cy="158244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xmlns="" id="{0C9975D4-EAFE-4EEA-A4FC-72AC636E0475}"/>
              </a:ext>
            </a:extLst>
          </p:cNvPr>
          <p:cNvSpPr txBox="1"/>
          <p:nvPr/>
        </p:nvSpPr>
        <p:spPr>
          <a:xfrm>
            <a:off x="9684175" y="3095421"/>
            <a:ext cx="2259597" cy="861774"/>
          </a:xfrm>
          <a:prstGeom prst="rect">
            <a:avLst/>
          </a:prstGeom>
          <a:noFill/>
        </p:spPr>
        <p:txBody>
          <a:bodyPr wrap="square" rtlCol="0">
            <a:spAutoFit/>
          </a:bodyPr>
          <a:lstStyle/>
          <a:p>
            <a:r>
              <a:rPr lang="pt-BR" sz="2500" b="1" dirty="0">
                <a:latin typeface="Garamond" panose="02020404030301010803" pitchFamily="18" charset="0"/>
              </a:rPr>
              <a:t>Pai falece antes do filho</a:t>
            </a:r>
          </a:p>
        </p:txBody>
      </p:sp>
      <p:sp>
        <p:nvSpPr>
          <p:cNvPr id="36" name="CaixaDeTexto 35">
            <a:extLst>
              <a:ext uri="{FF2B5EF4-FFF2-40B4-BE49-F238E27FC236}">
                <a16:creationId xmlns:a16="http://schemas.microsoft.com/office/drawing/2014/main" xmlns="" id="{4172406C-407C-49FD-BF34-00D4EABFF9F5}"/>
              </a:ext>
            </a:extLst>
          </p:cNvPr>
          <p:cNvSpPr txBox="1"/>
          <p:nvPr/>
        </p:nvSpPr>
        <p:spPr>
          <a:xfrm rot="3539346">
            <a:off x="3616057" y="2359974"/>
            <a:ext cx="869212" cy="646331"/>
          </a:xfrm>
          <a:prstGeom prst="rect">
            <a:avLst/>
          </a:prstGeom>
          <a:noFill/>
        </p:spPr>
        <p:txBody>
          <a:bodyPr wrap="none" rtlCol="0">
            <a:spAutoFit/>
          </a:bodyPr>
          <a:lstStyle/>
          <a:p>
            <a:r>
              <a:rPr lang="pt-BR" dirty="0"/>
              <a:t>2º grau</a:t>
            </a:r>
          </a:p>
          <a:p>
            <a:endParaRPr lang="pt-BR" dirty="0"/>
          </a:p>
        </p:txBody>
      </p:sp>
      <p:sp>
        <p:nvSpPr>
          <p:cNvPr id="37" name="CaixaDeTexto 36">
            <a:extLst>
              <a:ext uri="{FF2B5EF4-FFF2-40B4-BE49-F238E27FC236}">
                <a16:creationId xmlns:a16="http://schemas.microsoft.com/office/drawing/2014/main" xmlns="" id="{C66F3FD9-3C8C-4A1D-995E-ABD23C87ECD3}"/>
              </a:ext>
            </a:extLst>
          </p:cNvPr>
          <p:cNvSpPr txBox="1"/>
          <p:nvPr/>
        </p:nvSpPr>
        <p:spPr>
          <a:xfrm rot="17319812">
            <a:off x="4476511" y="2359973"/>
            <a:ext cx="869212" cy="646331"/>
          </a:xfrm>
          <a:prstGeom prst="rect">
            <a:avLst/>
          </a:prstGeom>
          <a:noFill/>
        </p:spPr>
        <p:txBody>
          <a:bodyPr wrap="none" rtlCol="0">
            <a:spAutoFit/>
          </a:bodyPr>
          <a:lstStyle/>
          <a:p>
            <a:r>
              <a:rPr lang="pt-BR" dirty="0"/>
              <a:t>2º grau</a:t>
            </a:r>
          </a:p>
          <a:p>
            <a:endParaRPr lang="pt-BR" dirty="0"/>
          </a:p>
        </p:txBody>
      </p:sp>
      <p:sp>
        <p:nvSpPr>
          <p:cNvPr id="38" name="CaixaDeTexto 37">
            <a:extLst>
              <a:ext uri="{FF2B5EF4-FFF2-40B4-BE49-F238E27FC236}">
                <a16:creationId xmlns:a16="http://schemas.microsoft.com/office/drawing/2014/main" xmlns="" id="{904CA27C-1ACA-4F0E-9055-52ED96E75181}"/>
              </a:ext>
            </a:extLst>
          </p:cNvPr>
          <p:cNvSpPr txBox="1"/>
          <p:nvPr/>
        </p:nvSpPr>
        <p:spPr>
          <a:xfrm rot="3869931">
            <a:off x="6157026" y="2389237"/>
            <a:ext cx="869212" cy="646331"/>
          </a:xfrm>
          <a:prstGeom prst="rect">
            <a:avLst/>
          </a:prstGeom>
          <a:noFill/>
        </p:spPr>
        <p:txBody>
          <a:bodyPr wrap="none" rtlCol="0">
            <a:spAutoFit/>
          </a:bodyPr>
          <a:lstStyle/>
          <a:p>
            <a:r>
              <a:rPr lang="pt-BR" dirty="0"/>
              <a:t>2º grau</a:t>
            </a:r>
          </a:p>
          <a:p>
            <a:endParaRPr lang="pt-BR" dirty="0"/>
          </a:p>
        </p:txBody>
      </p:sp>
      <p:sp>
        <p:nvSpPr>
          <p:cNvPr id="39" name="CaixaDeTexto 38">
            <a:extLst>
              <a:ext uri="{FF2B5EF4-FFF2-40B4-BE49-F238E27FC236}">
                <a16:creationId xmlns:a16="http://schemas.microsoft.com/office/drawing/2014/main" xmlns="" id="{1B5D9A94-3CDA-4051-AED8-4730D1C13937}"/>
              </a:ext>
            </a:extLst>
          </p:cNvPr>
          <p:cNvSpPr txBox="1"/>
          <p:nvPr/>
        </p:nvSpPr>
        <p:spPr>
          <a:xfrm rot="17178550">
            <a:off x="7169464" y="2374828"/>
            <a:ext cx="869212" cy="646331"/>
          </a:xfrm>
          <a:prstGeom prst="rect">
            <a:avLst/>
          </a:prstGeom>
          <a:noFill/>
        </p:spPr>
        <p:txBody>
          <a:bodyPr wrap="none" rtlCol="0">
            <a:spAutoFit/>
          </a:bodyPr>
          <a:lstStyle/>
          <a:p>
            <a:r>
              <a:rPr lang="pt-BR" dirty="0"/>
              <a:t>2º grau</a:t>
            </a:r>
          </a:p>
          <a:p>
            <a:endParaRPr lang="pt-BR" dirty="0"/>
          </a:p>
        </p:txBody>
      </p:sp>
      <p:sp>
        <p:nvSpPr>
          <p:cNvPr id="41" name="CaixaDeTexto 40">
            <a:extLst>
              <a:ext uri="{FF2B5EF4-FFF2-40B4-BE49-F238E27FC236}">
                <a16:creationId xmlns:a16="http://schemas.microsoft.com/office/drawing/2014/main" xmlns="" id="{2DCCF7F2-9C20-4ED4-9F6E-37CE57A28E59}"/>
              </a:ext>
            </a:extLst>
          </p:cNvPr>
          <p:cNvSpPr txBox="1"/>
          <p:nvPr/>
        </p:nvSpPr>
        <p:spPr>
          <a:xfrm>
            <a:off x="3045830" y="849627"/>
            <a:ext cx="518091" cy="369332"/>
          </a:xfrm>
          <a:prstGeom prst="rect">
            <a:avLst/>
          </a:prstGeom>
          <a:noFill/>
        </p:spPr>
        <p:txBody>
          <a:bodyPr wrap="none" rtlCol="0">
            <a:spAutoFit/>
          </a:bodyPr>
          <a:lstStyle/>
          <a:p>
            <a:r>
              <a:rPr lang="pt-BR" b="1" dirty="0"/>
              <a:t>1/4</a:t>
            </a:r>
          </a:p>
        </p:txBody>
      </p:sp>
      <p:sp>
        <p:nvSpPr>
          <p:cNvPr id="42" name="CaixaDeTexto 41">
            <a:extLst>
              <a:ext uri="{FF2B5EF4-FFF2-40B4-BE49-F238E27FC236}">
                <a16:creationId xmlns:a16="http://schemas.microsoft.com/office/drawing/2014/main" xmlns="" id="{3F85E7B4-7071-4E08-9355-223FB7013EEF}"/>
              </a:ext>
            </a:extLst>
          </p:cNvPr>
          <p:cNvSpPr txBox="1"/>
          <p:nvPr/>
        </p:nvSpPr>
        <p:spPr>
          <a:xfrm>
            <a:off x="4796582" y="873711"/>
            <a:ext cx="518091" cy="369332"/>
          </a:xfrm>
          <a:prstGeom prst="rect">
            <a:avLst/>
          </a:prstGeom>
          <a:noFill/>
        </p:spPr>
        <p:txBody>
          <a:bodyPr wrap="none" rtlCol="0">
            <a:spAutoFit/>
          </a:bodyPr>
          <a:lstStyle/>
          <a:p>
            <a:r>
              <a:rPr lang="pt-BR" b="1" dirty="0"/>
              <a:t>1/4</a:t>
            </a:r>
          </a:p>
        </p:txBody>
      </p:sp>
      <p:sp>
        <p:nvSpPr>
          <p:cNvPr id="43" name="CaixaDeTexto 42">
            <a:extLst>
              <a:ext uri="{FF2B5EF4-FFF2-40B4-BE49-F238E27FC236}">
                <a16:creationId xmlns:a16="http://schemas.microsoft.com/office/drawing/2014/main" xmlns="" id="{1531B444-4719-4D8C-B9DB-920D74AC5E7E}"/>
              </a:ext>
            </a:extLst>
          </p:cNvPr>
          <p:cNvSpPr txBox="1"/>
          <p:nvPr/>
        </p:nvSpPr>
        <p:spPr>
          <a:xfrm>
            <a:off x="6351534" y="930789"/>
            <a:ext cx="518091" cy="369332"/>
          </a:xfrm>
          <a:prstGeom prst="rect">
            <a:avLst/>
          </a:prstGeom>
          <a:noFill/>
        </p:spPr>
        <p:txBody>
          <a:bodyPr wrap="none" rtlCol="0">
            <a:spAutoFit/>
          </a:bodyPr>
          <a:lstStyle/>
          <a:p>
            <a:r>
              <a:rPr lang="pt-BR" b="1" dirty="0"/>
              <a:t>1/4</a:t>
            </a:r>
          </a:p>
        </p:txBody>
      </p:sp>
      <p:sp>
        <p:nvSpPr>
          <p:cNvPr id="44" name="CaixaDeTexto 43">
            <a:extLst>
              <a:ext uri="{FF2B5EF4-FFF2-40B4-BE49-F238E27FC236}">
                <a16:creationId xmlns:a16="http://schemas.microsoft.com/office/drawing/2014/main" xmlns="" id="{C53E8F94-60DC-40F6-BC77-7A483C473F5D}"/>
              </a:ext>
            </a:extLst>
          </p:cNvPr>
          <p:cNvSpPr txBox="1"/>
          <p:nvPr/>
        </p:nvSpPr>
        <p:spPr>
          <a:xfrm>
            <a:off x="8007691" y="888724"/>
            <a:ext cx="518091" cy="369332"/>
          </a:xfrm>
          <a:prstGeom prst="rect">
            <a:avLst/>
          </a:prstGeom>
          <a:noFill/>
        </p:spPr>
        <p:txBody>
          <a:bodyPr wrap="none" rtlCol="0">
            <a:spAutoFit/>
          </a:bodyPr>
          <a:lstStyle/>
          <a:p>
            <a:r>
              <a:rPr lang="pt-BR" b="1" dirty="0"/>
              <a:t>1/4</a:t>
            </a:r>
          </a:p>
        </p:txBody>
      </p:sp>
      <p:sp>
        <p:nvSpPr>
          <p:cNvPr id="45" name="CaixaDeTexto 44">
            <a:extLst>
              <a:ext uri="{FF2B5EF4-FFF2-40B4-BE49-F238E27FC236}">
                <a16:creationId xmlns:a16="http://schemas.microsoft.com/office/drawing/2014/main" xmlns="" id="{6BFBB09E-BF33-4E13-AF3A-2647D9B2D46E}"/>
              </a:ext>
            </a:extLst>
          </p:cNvPr>
          <p:cNvSpPr txBox="1"/>
          <p:nvPr/>
        </p:nvSpPr>
        <p:spPr>
          <a:xfrm>
            <a:off x="6837291" y="5673129"/>
            <a:ext cx="3948068" cy="492443"/>
          </a:xfrm>
          <a:prstGeom prst="rect">
            <a:avLst/>
          </a:prstGeom>
          <a:noFill/>
        </p:spPr>
        <p:txBody>
          <a:bodyPr wrap="none" rtlCol="0">
            <a:spAutoFit/>
          </a:bodyPr>
          <a:lstStyle/>
          <a:p>
            <a:r>
              <a:rPr lang="pt-BR" sz="2600" b="1" dirty="0">
                <a:latin typeface="Garamond" panose="02020404030301010803" pitchFamily="18" charset="0"/>
              </a:rPr>
              <a:t>Filho falece antes dos avós</a:t>
            </a:r>
          </a:p>
        </p:txBody>
      </p:sp>
      <p:sp>
        <p:nvSpPr>
          <p:cNvPr id="2" name="Sinal de Multiplicação 1">
            <a:extLst>
              <a:ext uri="{FF2B5EF4-FFF2-40B4-BE49-F238E27FC236}">
                <a16:creationId xmlns:a16="http://schemas.microsoft.com/office/drawing/2014/main" xmlns="" id="{230A48EC-279D-4472-AF36-AE124C585C00}"/>
              </a:ext>
            </a:extLst>
          </p:cNvPr>
          <p:cNvSpPr/>
          <p:nvPr/>
        </p:nvSpPr>
        <p:spPr>
          <a:xfrm>
            <a:off x="3665409" y="2871439"/>
            <a:ext cx="1820069" cy="143728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xmlns="" id="{26A81181-670C-4D62-A6B5-AE5EFA2714B4}"/>
              </a:ext>
            </a:extLst>
          </p:cNvPr>
          <p:cNvSpPr txBox="1"/>
          <p:nvPr/>
        </p:nvSpPr>
        <p:spPr>
          <a:xfrm>
            <a:off x="501468" y="4541578"/>
            <a:ext cx="2705877" cy="1815882"/>
          </a:xfrm>
          <a:prstGeom prst="rect">
            <a:avLst/>
          </a:prstGeom>
          <a:noFill/>
        </p:spPr>
        <p:txBody>
          <a:bodyPr wrap="square" rtlCol="0">
            <a:spAutoFit/>
          </a:bodyPr>
          <a:lstStyle/>
          <a:p>
            <a:r>
              <a:rPr lang="pt-BR" sz="2800" b="1" dirty="0">
                <a:solidFill>
                  <a:schemeClr val="accent6">
                    <a:lumMod val="50000"/>
                  </a:schemeClr>
                </a:solidFill>
                <a:latin typeface="Garamond" panose="02020404030301010803" pitchFamily="18" charset="0"/>
              </a:rPr>
              <a:t>Nesse caso, recebem por cabeça, não por representação</a:t>
            </a:r>
          </a:p>
        </p:txBody>
      </p:sp>
      <p:cxnSp>
        <p:nvCxnSpPr>
          <p:cNvPr id="10" name="Conector de Seta Reta 9">
            <a:extLst>
              <a:ext uri="{FF2B5EF4-FFF2-40B4-BE49-F238E27FC236}">
                <a16:creationId xmlns:a16="http://schemas.microsoft.com/office/drawing/2014/main" xmlns="" id="{3A05D3E9-0717-4344-B92C-2E84E3DC50BA}"/>
              </a:ext>
            </a:extLst>
          </p:cNvPr>
          <p:cNvCxnSpPr/>
          <p:nvPr/>
        </p:nvCxnSpPr>
        <p:spPr>
          <a:xfrm flipV="1">
            <a:off x="8343679" y="1844650"/>
            <a:ext cx="1266107" cy="2504706"/>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xmlns="" id="{2BEED248-6A4E-4F72-B5B4-5DDF9D4C226E}"/>
              </a:ext>
            </a:extLst>
          </p:cNvPr>
          <p:cNvSpPr txBox="1"/>
          <p:nvPr/>
        </p:nvSpPr>
        <p:spPr>
          <a:xfrm rot="17757473">
            <a:off x="8378626" y="2942412"/>
            <a:ext cx="617082" cy="446276"/>
          </a:xfrm>
          <a:prstGeom prst="rect">
            <a:avLst/>
          </a:prstGeom>
          <a:noFill/>
        </p:spPr>
        <p:txBody>
          <a:bodyPr wrap="square" rtlCol="0">
            <a:spAutoFit/>
          </a:bodyPr>
          <a:lstStyle/>
          <a:p>
            <a:r>
              <a:rPr lang="pt-BR" sz="2300" b="1" dirty="0"/>
              <a:t>1/2</a:t>
            </a:r>
          </a:p>
        </p:txBody>
      </p:sp>
      <p:cxnSp>
        <p:nvCxnSpPr>
          <p:cNvPr id="21" name="Conector de Seta Reta 20">
            <a:extLst>
              <a:ext uri="{FF2B5EF4-FFF2-40B4-BE49-F238E27FC236}">
                <a16:creationId xmlns:a16="http://schemas.microsoft.com/office/drawing/2014/main" xmlns="" id="{892E5087-A6F0-4D34-89C3-9AE715F95E2D}"/>
              </a:ext>
            </a:extLst>
          </p:cNvPr>
          <p:cNvCxnSpPr/>
          <p:nvPr/>
        </p:nvCxnSpPr>
        <p:spPr>
          <a:xfrm flipH="1" flipV="1">
            <a:off x="1854406" y="2052735"/>
            <a:ext cx="1709515" cy="229662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CaixaDeTexto 22">
            <a:extLst>
              <a:ext uri="{FF2B5EF4-FFF2-40B4-BE49-F238E27FC236}">
                <a16:creationId xmlns:a16="http://schemas.microsoft.com/office/drawing/2014/main" xmlns="" id="{CB0F3AAD-E855-43DB-ABBD-5322CEB315F4}"/>
              </a:ext>
            </a:extLst>
          </p:cNvPr>
          <p:cNvSpPr txBox="1"/>
          <p:nvPr/>
        </p:nvSpPr>
        <p:spPr>
          <a:xfrm rot="3080674">
            <a:off x="2538017" y="2859556"/>
            <a:ext cx="609462" cy="446276"/>
          </a:xfrm>
          <a:prstGeom prst="rect">
            <a:avLst/>
          </a:prstGeom>
          <a:noFill/>
        </p:spPr>
        <p:txBody>
          <a:bodyPr wrap="none" rtlCol="0">
            <a:spAutoFit/>
          </a:bodyPr>
          <a:lstStyle/>
          <a:p>
            <a:r>
              <a:rPr lang="pt-BR" sz="2300" b="1" dirty="0"/>
              <a:t>1/2</a:t>
            </a:r>
          </a:p>
        </p:txBody>
      </p:sp>
    </p:spTree>
    <p:extLst>
      <p:ext uri="{BB962C8B-B14F-4D97-AF65-F5344CB8AC3E}">
        <p14:creationId xmlns:p14="http://schemas.microsoft.com/office/powerpoint/2010/main" val="300033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70B1A542-5E43-4309-B899-7AD412561298}"/>
              </a:ext>
            </a:extLst>
          </p:cNvPr>
          <p:cNvSpPr txBox="1"/>
          <p:nvPr/>
        </p:nvSpPr>
        <p:spPr>
          <a:xfrm>
            <a:off x="3365013" y="259592"/>
            <a:ext cx="5714000" cy="553998"/>
          </a:xfrm>
          <a:prstGeom prst="rect">
            <a:avLst/>
          </a:prstGeom>
          <a:noFill/>
        </p:spPr>
        <p:txBody>
          <a:bodyPr wrap="none" rtlCol="0">
            <a:spAutoFit/>
          </a:bodyPr>
          <a:lstStyle/>
          <a:p>
            <a:r>
              <a:rPr lang="pt-BR" sz="3000" b="1" u="sng" dirty="0">
                <a:solidFill>
                  <a:schemeClr val="accent6">
                    <a:lumMod val="50000"/>
                  </a:schemeClr>
                </a:solidFill>
                <a:latin typeface="Garamond" panose="02020404030301010803" pitchFamily="18" charset="0"/>
              </a:rPr>
              <a:t>Sucessão na linha reta ascendente</a:t>
            </a:r>
          </a:p>
        </p:txBody>
      </p:sp>
      <p:pic>
        <p:nvPicPr>
          <p:cNvPr id="7" name="Imagem 6" descr="Uma imagem contendo pessoa, homem, parede, gravata&#10;&#10;Descrição gerada automaticamente">
            <a:extLst>
              <a:ext uri="{FF2B5EF4-FFF2-40B4-BE49-F238E27FC236}">
                <a16:creationId xmlns:a16="http://schemas.microsoft.com/office/drawing/2014/main" xmlns="" id="{A90E1049-422A-4F7C-8F18-0DE11A326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680" y="5304238"/>
            <a:ext cx="1330209" cy="1107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Conector reto 8">
            <a:extLst>
              <a:ext uri="{FF2B5EF4-FFF2-40B4-BE49-F238E27FC236}">
                <a16:creationId xmlns:a16="http://schemas.microsoft.com/office/drawing/2014/main" xmlns="" id="{810AD59A-7086-4163-B92F-BAB8092D052B}"/>
              </a:ext>
            </a:extLst>
          </p:cNvPr>
          <p:cNvCxnSpPr>
            <a:cxnSpLocks/>
          </p:cNvCxnSpPr>
          <p:nvPr/>
        </p:nvCxnSpPr>
        <p:spPr>
          <a:xfrm flipH="1" flipV="1">
            <a:off x="6648507" y="4385411"/>
            <a:ext cx="719829" cy="92782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m 11" descr="Uma imagem contendo pessoa, mulher, vestuário, ao ar livre&#10;&#10;Descrição gerada automaticamente">
            <a:extLst>
              <a:ext uri="{FF2B5EF4-FFF2-40B4-BE49-F238E27FC236}">
                <a16:creationId xmlns:a16="http://schemas.microsoft.com/office/drawing/2014/main" xmlns="" id="{3FD5EE77-B614-4560-94D7-A63BFC37A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717" y="3206260"/>
            <a:ext cx="1573241" cy="1109768"/>
          </a:xfrm>
          <a:prstGeom prst="rect">
            <a:avLst/>
          </a:prstGeom>
        </p:spPr>
      </p:pic>
      <p:cxnSp>
        <p:nvCxnSpPr>
          <p:cNvPr id="14" name="Conector reto 13">
            <a:extLst>
              <a:ext uri="{FF2B5EF4-FFF2-40B4-BE49-F238E27FC236}">
                <a16:creationId xmlns:a16="http://schemas.microsoft.com/office/drawing/2014/main" xmlns="" id="{EDAD1761-B240-4A32-BD68-BD8A3DD1FD7F}"/>
              </a:ext>
            </a:extLst>
          </p:cNvPr>
          <p:cNvCxnSpPr>
            <a:cxnSpLocks/>
            <a:endCxn id="17" idx="2"/>
          </p:cNvCxnSpPr>
          <p:nvPr/>
        </p:nvCxnSpPr>
        <p:spPr>
          <a:xfrm flipV="1">
            <a:off x="8171764" y="4316028"/>
            <a:ext cx="759641" cy="96700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Imagem 16" descr="Uma imagem contendo pessoa, homem, mantendo&#10;&#10;Descrição gerada automaticamente">
            <a:extLst>
              <a:ext uri="{FF2B5EF4-FFF2-40B4-BE49-F238E27FC236}">
                <a16:creationId xmlns:a16="http://schemas.microsoft.com/office/drawing/2014/main" xmlns="" id="{D6F37D16-336F-4B35-80DC-EE7011A92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515" y="3230003"/>
            <a:ext cx="1517780" cy="1086025"/>
          </a:xfrm>
          <a:prstGeom prst="rect">
            <a:avLst/>
          </a:prstGeom>
          <a:solidFill>
            <a:schemeClr val="accent6">
              <a:lumMod val="50000"/>
            </a:schemeClr>
          </a:solidFill>
        </p:spPr>
      </p:pic>
      <p:sp>
        <p:nvSpPr>
          <p:cNvPr id="18" name="CaixaDeTexto 17">
            <a:extLst>
              <a:ext uri="{FF2B5EF4-FFF2-40B4-BE49-F238E27FC236}">
                <a16:creationId xmlns:a16="http://schemas.microsoft.com/office/drawing/2014/main" xmlns="" id="{31AE5491-3B3C-4697-92FC-5FD718641E97}"/>
              </a:ext>
            </a:extLst>
          </p:cNvPr>
          <p:cNvSpPr txBox="1"/>
          <p:nvPr/>
        </p:nvSpPr>
        <p:spPr>
          <a:xfrm rot="18601352">
            <a:off x="8098614" y="4449423"/>
            <a:ext cx="869212" cy="646331"/>
          </a:xfrm>
          <a:prstGeom prst="rect">
            <a:avLst/>
          </a:prstGeom>
          <a:noFill/>
        </p:spPr>
        <p:txBody>
          <a:bodyPr wrap="none" rtlCol="0">
            <a:spAutoFit/>
          </a:bodyPr>
          <a:lstStyle/>
          <a:p>
            <a:r>
              <a:rPr lang="pt-BR" dirty="0"/>
              <a:t>1º grau</a:t>
            </a:r>
          </a:p>
          <a:p>
            <a:endParaRPr lang="pt-BR" dirty="0"/>
          </a:p>
        </p:txBody>
      </p:sp>
      <p:sp>
        <p:nvSpPr>
          <p:cNvPr id="19" name="CaixaDeTexto 18">
            <a:extLst>
              <a:ext uri="{FF2B5EF4-FFF2-40B4-BE49-F238E27FC236}">
                <a16:creationId xmlns:a16="http://schemas.microsoft.com/office/drawing/2014/main" xmlns="" id="{DFCB9F78-0D46-46A6-A843-06F7BEFD9E90}"/>
              </a:ext>
            </a:extLst>
          </p:cNvPr>
          <p:cNvSpPr txBox="1"/>
          <p:nvPr/>
        </p:nvSpPr>
        <p:spPr>
          <a:xfrm rot="2993121">
            <a:off x="6722600" y="4582714"/>
            <a:ext cx="869212" cy="369332"/>
          </a:xfrm>
          <a:prstGeom prst="rect">
            <a:avLst/>
          </a:prstGeom>
          <a:noFill/>
        </p:spPr>
        <p:txBody>
          <a:bodyPr wrap="none" rtlCol="0">
            <a:spAutoFit/>
          </a:bodyPr>
          <a:lstStyle/>
          <a:p>
            <a:r>
              <a:rPr lang="pt-BR" dirty="0"/>
              <a:t>1º grau</a:t>
            </a:r>
          </a:p>
        </p:txBody>
      </p:sp>
      <p:sp>
        <p:nvSpPr>
          <p:cNvPr id="20" name="Sinal de Multiplicação 19">
            <a:extLst>
              <a:ext uri="{FF2B5EF4-FFF2-40B4-BE49-F238E27FC236}">
                <a16:creationId xmlns:a16="http://schemas.microsoft.com/office/drawing/2014/main" xmlns="" id="{F08E0962-3607-4500-9AF3-75FA6815ADFB}"/>
              </a:ext>
            </a:extLst>
          </p:cNvPr>
          <p:cNvSpPr/>
          <p:nvPr/>
        </p:nvSpPr>
        <p:spPr>
          <a:xfrm>
            <a:off x="6990524" y="5056776"/>
            <a:ext cx="1764652" cy="1589063"/>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xmlns="" id="{1352EBAC-7D1D-458D-BCDA-BA831DFDD843}"/>
              </a:ext>
            </a:extLst>
          </p:cNvPr>
          <p:cNvSpPr txBox="1"/>
          <p:nvPr/>
        </p:nvSpPr>
        <p:spPr>
          <a:xfrm>
            <a:off x="3354949" y="3082468"/>
            <a:ext cx="2817871" cy="1292662"/>
          </a:xfrm>
          <a:prstGeom prst="rect">
            <a:avLst/>
          </a:prstGeom>
          <a:noFill/>
        </p:spPr>
        <p:txBody>
          <a:bodyPr wrap="square" rtlCol="0">
            <a:spAutoFit/>
          </a:bodyPr>
          <a:lstStyle/>
          <a:p>
            <a:r>
              <a:rPr lang="pt-BR" sz="2600" b="1" dirty="0">
                <a:latin typeface="Garamond" panose="02020404030301010803" pitchFamily="18" charset="0"/>
              </a:rPr>
              <a:t>Mãe também faleceu antes do filho</a:t>
            </a:r>
          </a:p>
        </p:txBody>
      </p:sp>
      <p:sp>
        <p:nvSpPr>
          <p:cNvPr id="24" name="CaixaDeTexto 23">
            <a:extLst>
              <a:ext uri="{FF2B5EF4-FFF2-40B4-BE49-F238E27FC236}">
                <a16:creationId xmlns:a16="http://schemas.microsoft.com/office/drawing/2014/main" xmlns="" id="{6EB03A25-0A41-4867-B0EA-55CDDD6C15B3}"/>
              </a:ext>
            </a:extLst>
          </p:cNvPr>
          <p:cNvSpPr txBox="1"/>
          <p:nvPr/>
        </p:nvSpPr>
        <p:spPr>
          <a:xfrm>
            <a:off x="8606683" y="4645941"/>
            <a:ext cx="2182842" cy="492443"/>
          </a:xfrm>
          <a:prstGeom prst="rect">
            <a:avLst/>
          </a:prstGeom>
          <a:noFill/>
        </p:spPr>
        <p:txBody>
          <a:bodyPr wrap="none" rtlCol="0">
            <a:spAutoFit/>
          </a:bodyPr>
          <a:lstStyle/>
          <a:p>
            <a:r>
              <a:rPr lang="pt-BR" sz="2600" b="1" dirty="0">
                <a:latin typeface="Garamond" panose="02020404030301010803" pitchFamily="18" charset="0"/>
              </a:rPr>
              <a:t>Linha paterna</a:t>
            </a:r>
          </a:p>
        </p:txBody>
      </p:sp>
      <p:sp>
        <p:nvSpPr>
          <p:cNvPr id="25" name="CaixaDeTexto 24">
            <a:extLst>
              <a:ext uri="{FF2B5EF4-FFF2-40B4-BE49-F238E27FC236}">
                <a16:creationId xmlns:a16="http://schemas.microsoft.com/office/drawing/2014/main" xmlns="" id="{2DBD320C-9C00-4949-BBC7-910F7F177714}"/>
              </a:ext>
            </a:extLst>
          </p:cNvPr>
          <p:cNvSpPr txBox="1"/>
          <p:nvPr/>
        </p:nvSpPr>
        <p:spPr>
          <a:xfrm flipH="1">
            <a:off x="4763884" y="4575765"/>
            <a:ext cx="2439979" cy="492443"/>
          </a:xfrm>
          <a:prstGeom prst="rect">
            <a:avLst/>
          </a:prstGeom>
          <a:noFill/>
        </p:spPr>
        <p:txBody>
          <a:bodyPr wrap="square" rtlCol="0">
            <a:spAutoFit/>
          </a:bodyPr>
          <a:lstStyle/>
          <a:p>
            <a:r>
              <a:rPr lang="pt-BR" sz="2600" b="1" dirty="0">
                <a:latin typeface="Garamond" panose="02020404030301010803" pitchFamily="18" charset="0"/>
              </a:rPr>
              <a:t>Linha materna</a:t>
            </a:r>
          </a:p>
        </p:txBody>
      </p:sp>
      <p:cxnSp>
        <p:nvCxnSpPr>
          <p:cNvPr id="3" name="Conector reto 2">
            <a:extLst>
              <a:ext uri="{FF2B5EF4-FFF2-40B4-BE49-F238E27FC236}">
                <a16:creationId xmlns:a16="http://schemas.microsoft.com/office/drawing/2014/main" xmlns="" id="{6C08C63C-CEC8-4D77-9777-C8A38F696C36}"/>
              </a:ext>
            </a:extLst>
          </p:cNvPr>
          <p:cNvCxnSpPr>
            <a:cxnSpLocks/>
          </p:cNvCxnSpPr>
          <p:nvPr/>
        </p:nvCxnSpPr>
        <p:spPr>
          <a:xfrm flipH="1" flipV="1">
            <a:off x="4972021" y="2196871"/>
            <a:ext cx="917373" cy="103313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xmlns="" id="{A8F7AC00-25D3-4574-9952-801ABA3CB61E}"/>
              </a:ext>
            </a:extLst>
          </p:cNvPr>
          <p:cNvCxnSpPr>
            <a:cxnSpLocks/>
          </p:cNvCxnSpPr>
          <p:nvPr/>
        </p:nvCxnSpPr>
        <p:spPr>
          <a:xfrm flipV="1">
            <a:off x="6493523" y="2150278"/>
            <a:ext cx="231975" cy="10342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22D209FD-7875-4CE4-95BE-AAC603C532C0}"/>
              </a:ext>
            </a:extLst>
          </p:cNvPr>
          <p:cNvCxnSpPr>
            <a:cxnSpLocks/>
          </p:cNvCxnSpPr>
          <p:nvPr/>
        </p:nvCxnSpPr>
        <p:spPr>
          <a:xfrm>
            <a:off x="7872850" y="2257237"/>
            <a:ext cx="429154" cy="98177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6200C493-C14F-46AF-9BB9-9D863FE733E6}"/>
              </a:ext>
            </a:extLst>
          </p:cNvPr>
          <p:cNvCxnSpPr>
            <a:cxnSpLocks/>
          </p:cNvCxnSpPr>
          <p:nvPr/>
        </p:nvCxnSpPr>
        <p:spPr>
          <a:xfrm flipV="1">
            <a:off x="9609999" y="2234757"/>
            <a:ext cx="433183" cy="94980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Imagem 25">
            <a:extLst>
              <a:ext uri="{FF2B5EF4-FFF2-40B4-BE49-F238E27FC236}">
                <a16:creationId xmlns:a16="http://schemas.microsoft.com/office/drawing/2014/main" xmlns="" id="{266DBF3D-9727-4E11-B18D-7A85B0D182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361" y="1197134"/>
            <a:ext cx="1513065" cy="980928"/>
          </a:xfrm>
          <a:prstGeom prst="rect">
            <a:avLst/>
          </a:prstGeom>
        </p:spPr>
      </p:pic>
      <p:pic>
        <p:nvPicPr>
          <p:cNvPr id="28" name="Imagem 27" descr="Uma imagem contendo pessoa, sorrindo, parede, vestindo&#10;&#10;Descrição gerada automaticamente">
            <a:extLst>
              <a:ext uri="{FF2B5EF4-FFF2-40B4-BE49-F238E27FC236}">
                <a16:creationId xmlns:a16="http://schemas.microsoft.com/office/drawing/2014/main" xmlns="" id="{677A1200-C90D-466E-98AA-666C31041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6344" y="1113790"/>
            <a:ext cx="1377389" cy="1064272"/>
          </a:xfrm>
          <a:prstGeom prst="rect">
            <a:avLst/>
          </a:prstGeom>
        </p:spPr>
      </p:pic>
      <p:pic>
        <p:nvPicPr>
          <p:cNvPr id="30" name="Imagem 29" descr="Uma imagem contendo pessoa, vestindo, vestuário, homem&#10;&#10;Descrição gerada automaticamente">
            <a:extLst>
              <a:ext uri="{FF2B5EF4-FFF2-40B4-BE49-F238E27FC236}">
                <a16:creationId xmlns:a16="http://schemas.microsoft.com/office/drawing/2014/main" xmlns="" id="{C910E89A-6FC6-454A-AAA3-5A4D06D755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4745" y="1204772"/>
            <a:ext cx="1457691" cy="1054359"/>
          </a:xfrm>
          <a:prstGeom prst="rect">
            <a:avLst/>
          </a:prstGeom>
        </p:spPr>
      </p:pic>
      <p:pic>
        <p:nvPicPr>
          <p:cNvPr id="32" name="Imagem 31" descr="Uma imagem contendo pessoa, homem, terno, gravata&#10;&#10;Descrição gerada automaticamente">
            <a:extLst>
              <a:ext uri="{FF2B5EF4-FFF2-40B4-BE49-F238E27FC236}">
                <a16:creationId xmlns:a16="http://schemas.microsoft.com/office/drawing/2014/main" xmlns="" id="{013FE5E8-1DA1-4C8D-85F3-E79791BC67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56381" y="1171212"/>
            <a:ext cx="1377390" cy="1086025"/>
          </a:xfrm>
          <a:prstGeom prst="rect">
            <a:avLst/>
          </a:prstGeom>
        </p:spPr>
      </p:pic>
      <p:sp>
        <p:nvSpPr>
          <p:cNvPr id="34" name="Sinal de Multiplicação 33">
            <a:extLst>
              <a:ext uri="{FF2B5EF4-FFF2-40B4-BE49-F238E27FC236}">
                <a16:creationId xmlns:a16="http://schemas.microsoft.com/office/drawing/2014/main" xmlns="" id="{7024F30E-4474-4C41-9CD1-F56D7BAFF706}"/>
              </a:ext>
            </a:extLst>
          </p:cNvPr>
          <p:cNvSpPr/>
          <p:nvPr/>
        </p:nvSpPr>
        <p:spPr>
          <a:xfrm>
            <a:off x="7901818" y="2979858"/>
            <a:ext cx="1850356" cy="158244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xmlns="" id="{0C9975D4-EAFE-4EEA-A4FC-72AC636E0475}"/>
              </a:ext>
            </a:extLst>
          </p:cNvPr>
          <p:cNvSpPr txBox="1"/>
          <p:nvPr/>
        </p:nvSpPr>
        <p:spPr>
          <a:xfrm>
            <a:off x="9767749" y="3413068"/>
            <a:ext cx="2219954" cy="861774"/>
          </a:xfrm>
          <a:prstGeom prst="rect">
            <a:avLst/>
          </a:prstGeom>
          <a:noFill/>
        </p:spPr>
        <p:txBody>
          <a:bodyPr wrap="square" rtlCol="0">
            <a:spAutoFit/>
          </a:bodyPr>
          <a:lstStyle/>
          <a:p>
            <a:r>
              <a:rPr lang="pt-BR" sz="2500" b="1" dirty="0">
                <a:latin typeface="Garamond" panose="02020404030301010803" pitchFamily="18" charset="0"/>
              </a:rPr>
              <a:t>Pai falece antes do filho</a:t>
            </a:r>
          </a:p>
        </p:txBody>
      </p:sp>
      <p:sp>
        <p:nvSpPr>
          <p:cNvPr id="36" name="CaixaDeTexto 35">
            <a:extLst>
              <a:ext uri="{FF2B5EF4-FFF2-40B4-BE49-F238E27FC236}">
                <a16:creationId xmlns:a16="http://schemas.microsoft.com/office/drawing/2014/main" xmlns="" id="{4172406C-407C-49FD-BF34-00D4EABFF9F5}"/>
              </a:ext>
            </a:extLst>
          </p:cNvPr>
          <p:cNvSpPr txBox="1"/>
          <p:nvPr/>
        </p:nvSpPr>
        <p:spPr>
          <a:xfrm rot="2880110">
            <a:off x="5092258" y="2435937"/>
            <a:ext cx="869212" cy="646331"/>
          </a:xfrm>
          <a:prstGeom prst="rect">
            <a:avLst/>
          </a:prstGeom>
          <a:noFill/>
        </p:spPr>
        <p:txBody>
          <a:bodyPr wrap="none" rtlCol="0">
            <a:spAutoFit/>
          </a:bodyPr>
          <a:lstStyle/>
          <a:p>
            <a:r>
              <a:rPr lang="pt-BR" dirty="0"/>
              <a:t>2º grau</a:t>
            </a:r>
          </a:p>
          <a:p>
            <a:endParaRPr lang="pt-BR" dirty="0"/>
          </a:p>
        </p:txBody>
      </p:sp>
      <p:sp>
        <p:nvSpPr>
          <p:cNvPr id="37" name="CaixaDeTexto 36">
            <a:extLst>
              <a:ext uri="{FF2B5EF4-FFF2-40B4-BE49-F238E27FC236}">
                <a16:creationId xmlns:a16="http://schemas.microsoft.com/office/drawing/2014/main" xmlns="" id="{C66F3FD9-3C8C-4A1D-995E-ABD23C87ECD3}"/>
              </a:ext>
            </a:extLst>
          </p:cNvPr>
          <p:cNvSpPr txBox="1"/>
          <p:nvPr/>
        </p:nvSpPr>
        <p:spPr>
          <a:xfrm rot="16942426">
            <a:off x="6063678" y="2285927"/>
            <a:ext cx="955658" cy="646331"/>
          </a:xfrm>
          <a:prstGeom prst="rect">
            <a:avLst/>
          </a:prstGeom>
          <a:noFill/>
        </p:spPr>
        <p:txBody>
          <a:bodyPr wrap="square" rtlCol="0">
            <a:spAutoFit/>
          </a:bodyPr>
          <a:lstStyle/>
          <a:p>
            <a:r>
              <a:rPr lang="pt-BR" dirty="0"/>
              <a:t>2º grau</a:t>
            </a:r>
          </a:p>
          <a:p>
            <a:endParaRPr lang="pt-BR" dirty="0"/>
          </a:p>
        </p:txBody>
      </p:sp>
      <p:sp>
        <p:nvSpPr>
          <p:cNvPr id="38" name="CaixaDeTexto 37">
            <a:extLst>
              <a:ext uri="{FF2B5EF4-FFF2-40B4-BE49-F238E27FC236}">
                <a16:creationId xmlns:a16="http://schemas.microsoft.com/office/drawing/2014/main" xmlns="" id="{904CA27C-1ACA-4F0E-9055-52ED96E75181}"/>
              </a:ext>
            </a:extLst>
          </p:cNvPr>
          <p:cNvSpPr txBox="1"/>
          <p:nvPr/>
        </p:nvSpPr>
        <p:spPr>
          <a:xfrm rot="3869931">
            <a:off x="7720255" y="2432203"/>
            <a:ext cx="869212" cy="646331"/>
          </a:xfrm>
          <a:prstGeom prst="rect">
            <a:avLst/>
          </a:prstGeom>
          <a:noFill/>
        </p:spPr>
        <p:txBody>
          <a:bodyPr wrap="none" rtlCol="0">
            <a:spAutoFit/>
          </a:bodyPr>
          <a:lstStyle/>
          <a:p>
            <a:r>
              <a:rPr lang="pt-BR" dirty="0"/>
              <a:t>2º grau</a:t>
            </a:r>
          </a:p>
          <a:p>
            <a:endParaRPr lang="pt-BR" dirty="0"/>
          </a:p>
        </p:txBody>
      </p:sp>
      <p:sp>
        <p:nvSpPr>
          <p:cNvPr id="39" name="CaixaDeTexto 38">
            <a:extLst>
              <a:ext uri="{FF2B5EF4-FFF2-40B4-BE49-F238E27FC236}">
                <a16:creationId xmlns:a16="http://schemas.microsoft.com/office/drawing/2014/main" xmlns="" id="{1B5D9A94-3CDA-4051-AED8-4730D1C13937}"/>
              </a:ext>
            </a:extLst>
          </p:cNvPr>
          <p:cNvSpPr txBox="1"/>
          <p:nvPr/>
        </p:nvSpPr>
        <p:spPr>
          <a:xfrm rot="17669785">
            <a:off x="9303451" y="2403188"/>
            <a:ext cx="869212" cy="646331"/>
          </a:xfrm>
          <a:prstGeom prst="rect">
            <a:avLst/>
          </a:prstGeom>
          <a:noFill/>
        </p:spPr>
        <p:txBody>
          <a:bodyPr wrap="none" rtlCol="0">
            <a:spAutoFit/>
          </a:bodyPr>
          <a:lstStyle/>
          <a:p>
            <a:r>
              <a:rPr lang="pt-BR" dirty="0"/>
              <a:t>2º grau</a:t>
            </a:r>
          </a:p>
          <a:p>
            <a:endParaRPr lang="pt-BR" dirty="0"/>
          </a:p>
        </p:txBody>
      </p:sp>
      <p:sp>
        <p:nvSpPr>
          <p:cNvPr id="41" name="CaixaDeTexto 40">
            <a:extLst>
              <a:ext uri="{FF2B5EF4-FFF2-40B4-BE49-F238E27FC236}">
                <a16:creationId xmlns:a16="http://schemas.microsoft.com/office/drawing/2014/main" xmlns="" id="{2DCCF7F2-9C20-4ED4-9F6E-37CE57A28E59}"/>
              </a:ext>
            </a:extLst>
          </p:cNvPr>
          <p:cNvSpPr txBox="1"/>
          <p:nvPr/>
        </p:nvSpPr>
        <p:spPr>
          <a:xfrm>
            <a:off x="3917190" y="786266"/>
            <a:ext cx="518091" cy="369332"/>
          </a:xfrm>
          <a:prstGeom prst="rect">
            <a:avLst/>
          </a:prstGeom>
          <a:noFill/>
        </p:spPr>
        <p:txBody>
          <a:bodyPr wrap="none" rtlCol="0">
            <a:spAutoFit/>
          </a:bodyPr>
          <a:lstStyle/>
          <a:p>
            <a:r>
              <a:rPr lang="pt-BR" b="1" dirty="0"/>
              <a:t>1/4</a:t>
            </a:r>
          </a:p>
        </p:txBody>
      </p:sp>
      <p:sp>
        <p:nvSpPr>
          <p:cNvPr id="42" name="CaixaDeTexto 41">
            <a:extLst>
              <a:ext uri="{FF2B5EF4-FFF2-40B4-BE49-F238E27FC236}">
                <a16:creationId xmlns:a16="http://schemas.microsoft.com/office/drawing/2014/main" xmlns="" id="{3F85E7B4-7071-4E08-9355-223FB7013EEF}"/>
              </a:ext>
            </a:extLst>
          </p:cNvPr>
          <p:cNvSpPr txBox="1"/>
          <p:nvPr/>
        </p:nvSpPr>
        <p:spPr>
          <a:xfrm>
            <a:off x="5799045" y="742478"/>
            <a:ext cx="518091" cy="369332"/>
          </a:xfrm>
          <a:prstGeom prst="rect">
            <a:avLst/>
          </a:prstGeom>
          <a:noFill/>
        </p:spPr>
        <p:txBody>
          <a:bodyPr wrap="none" rtlCol="0">
            <a:spAutoFit/>
          </a:bodyPr>
          <a:lstStyle/>
          <a:p>
            <a:r>
              <a:rPr lang="pt-BR" b="1" dirty="0"/>
              <a:t>1/4</a:t>
            </a:r>
          </a:p>
        </p:txBody>
      </p:sp>
      <p:sp>
        <p:nvSpPr>
          <p:cNvPr id="43" name="CaixaDeTexto 42">
            <a:extLst>
              <a:ext uri="{FF2B5EF4-FFF2-40B4-BE49-F238E27FC236}">
                <a16:creationId xmlns:a16="http://schemas.microsoft.com/office/drawing/2014/main" xmlns="" id="{1531B444-4719-4D8C-B9DB-920D74AC5E7E}"/>
              </a:ext>
            </a:extLst>
          </p:cNvPr>
          <p:cNvSpPr txBox="1"/>
          <p:nvPr/>
        </p:nvSpPr>
        <p:spPr>
          <a:xfrm>
            <a:off x="7676068" y="873711"/>
            <a:ext cx="518091" cy="369332"/>
          </a:xfrm>
          <a:prstGeom prst="rect">
            <a:avLst/>
          </a:prstGeom>
          <a:noFill/>
        </p:spPr>
        <p:txBody>
          <a:bodyPr wrap="none" rtlCol="0">
            <a:spAutoFit/>
          </a:bodyPr>
          <a:lstStyle/>
          <a:p>
            <a:r>
              <a:rPr lang="pt-BR" b="1" dirty="0"/>
              <a:t>1/2</a:t>
            </a:r>
          </a:p>
        </p:txBody>
      </p:sp>
      <p:sp>
        <p:nvSpPr>
          <p:cNvPr id="45" name="CaixaDeTexto 44">
            <a:extLst>
              <a:ext uri="{FF2B5EF4-FFF2-40B4-BE49-F238E27FC236}">
                <a16:creationId xmlns:a16="http://schemas.microsoft.com/office/drawing/2014/main" xmlns="" id="{6BFBB09E-BF33-4E13-AF3A-2647D9B2D46E}"/>
              </a:ext>
            </a:extLst>
          </p:cNvPr>
          <p:cNvSpPr txBox="1"/>
          <p:nvPr/>
        </p:nvSpPr>
        <p:spPr>
          <a:xfrm>
            <a:off x="8722436" y="5662103"/>
            <a:ext cx="3574749" cy="892552"/>
          </a:xfrm>
          <a:prstGeom prst="rect">
            <a:avLst/>
          </a:prstGeom>
          <a:noFill/>
        </p:spPr>
        <p:txBody>
          <a:bodyPr wrap="square" rtlCol="0">
            <a:spAutoFit/>
          </a:bodyPr>
          <a:lstStyle/>
          <a:p>
            <a:r>
              <a:rPr lang="pt-BR" sz="2600" b="1" dirty="0">
                <a:latin typeface="Garamond" panose="02020404030301010803" pitchFamily="18" charset="0"/>
              </a:rPr>
              <a:t>Filho falece antes dos avós</a:t>
            </a:r>
          </a:p>
        </p:txBody>
      </p:sp>
      <p:sp>
        <p:nvSpPr>
          <p:cNvPr id="2" name="Sinal de Multiplicação 1">
            <a:extLst>
              <a:ext uri="{FF2B5EF4-FFF2-40B4-BE49-F238E27FC236}">
                <a16:creationId xmlns:a16="http://schemas.microsoft.com/office/drawing/2014/main" xmlns="" id="{230A48EC-279D-4472-AF36-AE124C585C00}"/>
              </a:ext>
            </a:extLst>
          </p:cNvPr>
          <p:cNvSpPr/>
          <p:nvPr/>
        </p:nvSpPr>
        <p:spPr>
          <a:xfrm>
            <a:off x="5820526" y="2999880"/>
            <a:ext cx="1820069" cy="1559100"/>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inal de Multiplicação 7">
            <a:extLst>
              <a:ext uri="{FF2B5EF4-FFF2-40B4-BE49-F238E27FC236}">
                <a16:creationId xmlns:a16="http://schemas.microsoft.com/office/drawing/2014/main" xmlns="" id="{974C9B48-A236-4689-9D77-77AD4CDCDE02}"/>
              </a:ext>
            </a:extLst>
          </p:cNvPr>
          <p:cNvSpPr/>
          <p:nvPr/>
        </p:nvSpPr>
        <p:spPr>
          <a:xfrm>
            <a:off x="9160415" y="1007921"/>
            <a:ext cx="1611739" cy="145910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xmlns="" id="{FBB814AD-4F67-4C25-ACF7-A840EC06AE09}"/>
              </a:ext>
            </a:extLst>
          </p:cNvPr>
          <p:cNvSpPr txBox="1"/>
          <p:nvPr/>
        </p:nvSpPr>
        <p:spPr>
          <a:xfrm>
            <a:off x="27008" y="1727991"/>
            <a:ext cx="3275724" cy="3693319"/>
          </a:xfrm>
          <a:prstGeom prst="rect">
            <a:avLst/>
          </a:prstGeom>
          <a:noFill/>
        </p:spPr>
        <p:txBody>
          <a:bodyPr wrap="square" rtlCol="0">
            <a:spAutoFit/>
          </a:bodyPr>
          <a:lstStyle/>
          <a:p>
            <a:r>
              <a:rPr lang="pt-BR" sz="2600" b="1" dirty="0">
                <a:solidFill>
                  <a:schemeClr val="accent6">
                    <a:lumMod val="50000"/>
                  </a:schemeClr>
                </a:solidFill>
                <a:latin typeface="Garamond" panose="02020404030301010803" pitchFamily="18" charset="0"/>
              </a:rPr>
              <a:t>Havendo igualdade em grau e diversidade em linha, os ascendentes da linha paterna herdam a metade, cabendo a outra aos da linha materna (art. 1836, § 2º)</a:t>
            </a:r>
          </a:p>
        </p:txBody>
      </p:sp>
      <p:sp>
        <p:nvSpPr>
          <p:cNvPr id="40" name="CaixaDeTexto 39">
            <a:extLst>
              <a:ext uri="{FF2B5EF4-FFF2-40B4-BE49-F238E27FC236}">
                <a16:creationId xmlns:a16="http://schemas.microsoft.com/office/drawing/2014/main" xmlns="" id="{6E5916AD-4D89-48FC-919B-10565D2FC252}"/>
              </a:ext>
            </a:extLst>
          </p:cNvPr>
          <p:cNvSpPr txBox="1"/>
          <p:nvPr/>
        </p:nvSpPr>
        <p:spPr>
          <a:xfrm>
            <a:off x="5528595" y="4934522"/>
            <a:ext cx="609462" cy="446276"/>
          </a:xfrm>
          <a:prstGeom prst="rect">
            <a:avLst/>
          </a:prstGeom>
          <a:noFill/>
        </p:spPr>
        <p:txBody>
          <a:bodyPr wrap="none" rtlCol="0">
            <a:spAutoFit/>
          </a:bodyPr>
          <a:lstStyle/>
          <a:p>
            <a:r>
              <a:rPr lang="pt-BR" sz="2300" b="1" dirty="0"/>
              <a:t>1/2</a:t>
            </a:r>
          </a:p>
        </p:txBody>
      </p:sp>
      <p:sp>
        <p:nvSpPr>
          <p:cNvPr id="46" name="CaixaDeTexto 45">
            <a:extLst>
              <a:ext uri="{FF2B5EF4-FFF2-40B4-BE49-F238E27FC236}">
                <a16:creationId xmlns:a16="http://schemas.microsoft.com/office/drawing/2014/main" xmlns="" id="{B74F478C-D1CE-4FD0-909F-53F1FE823A65}"/>
              </a:ext>
            </a:extLst>
          </p:cNvPr>
          <p:cNvSpPr txBox="1"/>
          <p:nvPr/>
        </p:nvSpPr>
        <p:spPr>
          <a:xfrm>
            <a:off x="9335614" y="5006455"/>
            <a:ext cx="609462" cy="446276"/>
          </a:xfrm>
          <a:prstGeom prst="rect">
            <a:avLst/>
          </a:prstGeom>
          <a:noFill/>
        </p:spPr>
        <p:txBody>
          <a:bodyPr wrap="none" rtlCol="0">
            <a:spAutoFit/>
          </a:bodyPr>
          <a:lstStyle/>
          <a:p>
            <a:r>
              <a:rPr lang="pt-BR" sz="2300" b="1" dirty="0"/>
              <a:t>1/2</a:t>
            </a:r>
          </a:p>
        </p:txBody>
      </p:sp>
    </p:spTree>
    <p:extLst>
      <p:ext uri="{BB962C8B-B14F-4D97-AF65-F5344CB8AC3E}">
        <p14:creationId xmlns:p14="http://schemas.microsoft.com/office/powerpoint/2010/main" val="381274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xmlns="" id="{695A0FE9-1BD2-4C0C-B8E7-ADDF9014CBF5}"/>
              </a:ext>
            </a:extLst>
          </p:cNvPr>
          <p:cNvSpPr/>
          <p:nvPr/>
        </p:nvSpPr>
        <p:spPr>
          <a:xfrm>
            <a:off x="2193135" y="4230943"/>
            <a:ext cx="2281330" cy="1894114"/>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FC1D307C-7156-4A24-AA84-FFD9F1F01E72}"/>
              </a:ext>
            </a:extLst>
          </p:cNvPr>
          <p:cNvSpPr txBox="1"/>
          <p:nvPr/>
        </p:nvSpPr>
        <p:spPr>
          <a:xfrm>
            <a:off x="3750906" y="158620"/>
            <a:ext cx="4549643" cy="553998"/>
          </a:xfrm>
          <a:prstGeom prst="rect">
            <a:avLst/>
          </a:prstGeom>
          <a:noFill/>
        </p:spPr>
        <p:txBody>
          <a:bodyPr wrap="none" rtlCol="0">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4" name="Imagem 3" descr="Uma imagem contendo pessoa, homem, parede, interior&#10;&#10;Descrição gerada automaticamente">
            <a:extLst>
              <a:ext uri="{FF2B5EF4-FFF2-40B4-BE49-F238E27FC236}">
                <a16:creationId xmlns:a16="http://schemas.microsoft.com/office/drawing/2014/main" xmlns="" id="{B69011E2-7540-4EDA-AD87-5998704A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51" y="1231641"/>
            <a:ext cx="2586135" cy="1614196"/>
          </a:xfrm>
          <a:prstGeom prst="rect">
            <a:avLst/>
          </a:prstGeom>
        </p:spPr>
      </p:pic>
      <p:cxnSp>
        <p:nvCxnSpPr>
          <p:cNvPr id="6" name="Conector reto 5">
            <a:extLst>
              <a:ext uri="{FF2B5EF4-FFF2-40B4-BE49-F238E27FC236}">
                <a16:creationId xmlns:a16="http://schemas.microsoft.com/office/drawing/2014/main" xmlns="" id="{0642D549-F83A-4139-A40C-AFE7D6AC6D41}"/>
              </a:ext>
            </a:extLst>
          </p:cNvPr>
          <p:cNvCxnSpPr/>
          <p:nvPr/>
        </p:nvCxnSpPr>
        <p:spPr>
          <a:xfrm flipH="1">
            <a:off x="3480318" y="2873829"/>
            <a:ext cx="1595535" cy="157687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5C11442C-A0EF-4DAB-B27D-2CE6274DCC31}"/>
              </a:ext>
            </a:extLst>
          </p:cNvPr>
          <p:cNvCxnSpPr>
            <a:cxnSpLocks/>
          </p:cNvCxnSpPr>
          <p:nvPr/>
        </p:nvCxnSpPr>
        <p:spPr>
          <a:xfrm flipH="1">
            <a:off x="5901611" y="2845837"/>
            <a:ext cx="1" cy="189411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316AAE10-92A1-4110-9198-BFD50A73A5BD}"/>
              </a:ext>
            </a:extLst>
          </p:cNvPr>
          <p:cNvCxnSpPr/>
          <p:nvPr/>
        </p:nvCxnSpPr>
        <p:spPr>
          <a:xfrm>
            <a:off x="6727371" y="2873829"/>
            <a:ext cx="1371600" cy="1782147"/>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descr="Uma imagem contendo pessoa, homem, da frente&#10;&#10;Descrição gerada automaticamente">
            <a:extLst>
              <a:ext uri="{FF2B5EF4-FFF2-40B4-BE49-F238E27FC236}">
                <a16:creationId xmlns:a16="http://schemas.microsoft.com/office/drawing/2014/main" xmlns="" id="{9CFE2DA4-CF4E-4B92-B6AE-FF2CFF44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348" y="4478694"/>
            <a:ext cx="1492753" cy="1398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m 14" descr="Uma imagem contendo pessoa, vestuário, parede, interior&#10;&#10;Descrição gerada automaticamente">
            <a:extLst>
              <a:ext uri="{FF2B5EF4-FFF2-40B4-BE49-F238E27FC236}">
                <a16:creationId xmlns:a16="http://schemas.microsoft.com/office/drawing/2014/main" xmlns="" id="{AA644DE7-CF9E-442F-8344-31826B0DC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6482" y="4739951"/>
            <a:ext cx="1408922" cy="1306286"/>
          </a:xfrm>
          <a:prstGeom prst="rect">
            <a:avLst/>
          </a:prstGeom>
        </p:spPr>
      </p:pic>
      <p:pic>
        <p:nvPicPr>
          <p:cNvPr id="17" name="Imagem 16" descr="Uma imagem contendo pessoa, vestuário, parede, mulher&#10;&#10;Descrição gerada automaticamente">
            <a:extLst>
              <a:ext uri="{FF2B5EF4-FFF2-40B4-BE49-F238E27FC236}">
                <a16:creationId xmlns:a16="http://schemas.microsoft.com/office/drawing/2014/main" xmlns="" id="{A82FBD46-29C8-4B6F-AA4B-06FD64741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8009" y="4635161"/>
            <a:ext cx="1908544" cy="1411076"/>
          </a:xfrm>
          <a:prstGeom prst="rect">
            <a:avLst/>
          </a:prstGeom>
        </p:spPr>
      </p:pic>
      <p:sp>
        <p:nvSpPr>
          <p:cNvPr id="19" name="CaixaDeTexto 18">
            <a:extLst>
              <a:ext uri="{FF2B5EF4-FFF2-40B4-BE49-F238E27FC236}">
                <a16:creationId xmlns:a16="http://schemas.microsoft.com/office/drawing/2014/main" xmlns="" id="{0166C45C-A9E4-47ED-BBE0-F31F63CCEFE1}"/>
              </a:ext>
            </a:extLst>
          </p:cNvPr>
          <p:cNvSpPr txBox="1"/>
          <p:nvPr/>
        </p:nvSpPr>
        <p:spPr>
          <a:xfrm rot="18860578">
            <a:off x="3121909" y="3041694"/>
            <a:ext cx="1992300" cy="646331"/>
          </a:xfrm>
          <a:prstGeom prst="rect">
            <a:avLst/>
          </a:prstGeom>
          <a:noFill/>
        </p:spPr>
        <p:txBody>
          <a:bodyPr wrap="square" rtlCol="0">
            <a:spAutoFit/>
          </a:bodyPr>
          <a:lstStyle/>
          <a:p>
            <a:r>
              <a:rPr lang="pt-BR" dirty="0"/>
              <a:t>1º grau linha reta (pai)</a:t>
            </a:r>
          </a:p>
        </p:txBody>
      </p:sp>
      <p:sp>
        <p:nvSpPr>
          <p:cNvPr id="20" name="CaixaDeTexto 19">
            <a:extLst>
              <a:ext uri="{FF2B5EF4-FFF2-40B4-BE49-F238E27FC236}">
                <a16:creationId xmlns:a16="http://schemas.microsoft.com/office/drawing/2014/main" xmlns="" id="{5E2C9A26-FD7E-4FA1-AD15-E640A782D43B}"/>
              </a:ext>
            </a:extLst>
          </p:cNvPr>
          <p:cNvSpPr txBox="1"/>
          <p:nvPr/>
        </p:nvSpPr>
        <p:spPr>
          <a:xfrm rot="16200000">
            <a:off x="4636025" y="3340000"/>
            <a:ext cx="1985620" cy="646331"/>
          </a:xfrm>
          <a:prstGeom prst="rect">
            <a:avLst/>
          </a:prstGeom>
          <a:noFill/>
        </p:spPr>
        <p:txBody>
          <a:bodyPr wrap="square" rtlCol="0">
            <a:spAutoFit/>
          </a:bodyPr>
          <a:lstStyle/>
          <a:p>
            <a:r>
              <a:rPr lang="pt-BR" dirty="0"/>
              <a:t>2º grau colateral (irmã)</a:t>
            </a:r>
          </a:p>
        </p:txBody>
      </p:sp>
      <p:sp>
        <p:nvSpPr>
          <p:cNvPr id="21" name="CaixaDeTexto 20">
            <a:extLst>
              <a:ext uri="{FF2B5EF4-FFF2-40B4-BE49-F238E27FC236}">
                <a16:creationId xmlns:a16="http://schemas.microsoft.com/office/drawing/2014/main" xmlns="" id="{FBD693E9-A776-49DF-A90A-9F332B6C157B}"/>
              </a:ext>
            </a:extLst>
          </p:cNvPr>
          <p:cNvSpPr txBox="1"/>
          <p:nvPr/>
        </p:nvSpPr>
        <p:spPr>
          <a:xfrm rot="3046448">
            <a:off x="6833426" y="3277348"/>
            <a:ext cx="1667380" cy="646331"/>
          </a:xfrm>
          <a:prstGeom prst="rect">
            <a:avLst/>
          </a:prstGeom>
          <a:noFill/>
        </p:spPr>
        <p:txBody>
          <a:bodyPr wrap="none" rtlCol="0">
            <a:spAutoFit/>
          </a:bodyPr>
          <a:lstStyle/>
          <a:p>
            <a:r>
              <a:rPr lang="pt-BR" dirty="0"/>
              <a:t>2º grau</a:t>
            </a:r>
          </a:p>
          <a:p>
            <a:r>
              <a:rPr lang="pt-BR" dirty="0"/>
              <a:t> colateral (irmã)</a:t>
            </a:r>
          </a:p>
        </p:txBody>
      </p:sp>
      <p:sp>
        <p:nvSpPr>
          <p:cNvPr id="22" name="CaixaDeTexto 21">
            <a:extLst>
              <a:ext uri="{FF2B5EF4-FFF2-40B4-BE49-F238E27FC236}">
                <a16:creationId xmlns:a16="http://schemas.microsoft.com/office/drawing/2014/main" xmlns="" id="{1D12D735-24FF-423E-8EB5-CA42F5EA4E37}"/>
              </a:ext>
            </a:extLst>
          </p:cNvPr>
          <p:cNvSpPr txBox="1"/>
          <p:nvPr/>
        </p:nvSpPr>
        <p:spPr>
          <a:xfrm>
            <a:off x="8300549" y="1697147"/>
            <a:ext cx="2863267" cy="1292662"/>
          </a:xfrm>
          <a:prstGeom prst="rect">
            <a:avLst/>
          </a:prstGeom>
          <a:noFill/>
        </p:spPr>
        <p:txBody>
          <a:bodyPr wrap="square" rtlCol="0">
            <a:spAutoFit/>
          </a:bodyPr>
          <a:lstStyle/>
          <a:p>
            <a:r>
              <a:rPr lang="pt-BR" sz="2600" b="1" dirty="0">
                <a:latin typeface="Garamond" panose="02020404030301010803" pitchFamily="18" charset="0"/>
              </a:rPr>
              <a:t>Parentes colaterais mais próximos são os irmãos (2º grau)</a:t>
            </a:r>
          </a:p>
        </p:txBody>
      </p:sp>
      <p:sp>
        <p:nvSpPr>
          <p:cNvPr id="23" name="CaixaDeTexto 22">
            <a:extLst>
              <a:ext uri="{FF2B5EF4-FFF2-40B4-BE49-F238E27FC236}">
                <a16:creationId xmlns:a16="http://schemas.microsoft.com/office/drawing/2014/main" xmlns="" id="{E66CAB94-6100-40E6-86C8-C36C95080311}"/>
              </a:ext>
            </a:extLst>
          </p:cNvPr>
          <p:cNvSpPr txBox="1"/>
          <p:nvPr/>
        </p:nvSpPr>
        <p:spPr>
          <a:xfrm>
            <a:off x="578841" y="1518407"/>
            <a:ext cx="2692866" cy="1292662"/>
          </a:xfrm>
          <a:prstGeom prst="rect">
            <a:avLst/>
          </a:prstGeom>
          <a:noFill/>
        </p:spPr>
        <p:txBody>
          <a:bodyPr wrap="square" rtlCol="0">
            <a:spAutoFit/>
          </a:bodyPr>
          <a:lstStyle/>
          <a:p>
            <a:r>
              <a:rPr lang="pt-BR" sz="2600" b="1" dirty="0">
                <a:latin typeface="Garamond" panose="02020404030301010803" pitchFamily="18" charset="0"/>
              </a:rPr>
              <a:t>Não existe parente colateral de 1º grau.</a:t>
            </a:r>
          </a:p>
        </p:txBody>
      </p:sp>
    </p:spTree>
    <p:extLst>
      <p:ext uri="{BB962C8B-B14F-4D97-AF65-F5344CB8AC3E}">
        <p14:creationId xmlns:p14="http://schemas.microsoft.com/office/powerpoint/2010/main" val="20143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xmlns="" id="{695A0FE9-1BD2-4C0C-B8E7-ADDF9014CBF5}"/>
              </a:ext>
            </a:extLst>
          </p:cNvPr>
          <p:cNvSpPr/>
          <p:nvPr/>
        </p:nvSpPr>
        <p:spPr>
          <a:xfrm>
            <a:off x="2193135" y="4230943"/>
            <a:ext cx="2281330" cy="1894114"/>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FC1D307C-7156-4A24-AA84-FFD9F1F01E72}"/>
              </a:ext>
            </a:extLst>
          </p:cNvPr>
          <p:cNvSpPr txBox="1"/>
          <p:nvPr/>
        </p:nvSpPr>
        <p:spPr>
          <a:xfrm>
            <a:off x="3750906" y="158620"/>
            <a:ext cx="4549643" cy="553998"/>
          </a:xfrm>
          <a:prstGeom prst="rect">
            <a:avLst/>
          </a:prstGeom>
          <a:noFill/>
        </p:spPr>
        <p:txBody>
          <a:bodyPr wrap="none" rtlCol="0">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4" name="Imagem 3" descr="Uma imagem contendo pessoa, homem, parede, interior&#10;&#10;Descrição gerada automaticamente">
            <a:extLst>
              <a:ext uri="{FF2B5EF4-FFF2-40B4-BE49-F238E27FC236}">
                <a16:creationId xmlns:a16="http://schemas.microsoft.com/office/drawing/2014/main" xmlns="" id="{B69011E2-7540-4EDA-AD87-5998704A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51" y="1231641"/>
            <a:ext cx="2586135" cy="1614196"/>
          </a:xfrm>
          <a:prstGeom prst="rect">
            <a:avLst/>
          </a:prstGeom>
        </p:spPr>
      </p:pic>
      <p:cxnSp>
        <p:nvCxnSpPr>
          <p:cNvPr id="6" name="Conector reto 5">
            <a:extLst>
              <a:ext uri="{FF2B5EF4-FFF2-40B4-BE49-F238E27FC236}">
                <a16:creationId xmlns:a16="http://schemas.microsoft.com/office/drawing/2014/main" xmlns="" id="{0642D549-F83A-4139-A40C-AFE7D6AC6D41}"/>
              </a:ext>
            </a:extLst>
          </p:cNvPr>
          <p:cNvCxnSpPr/>
          <p:nvPr/>
        </p:nvCxnSpPr>
        <p:spPr>
          <a:xfrm flipH="1">
            <a:off x="3480318" y="2873829"/>
            <a:ext cx="1595535" cy="157687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5C11442C-A0EF-4DAB-B27D-2CE6274DCC31}"/>
              </a:ext>
            </a:extLst>
          </p:cNvPr>
          <p:cNvCxnSpPr>
            <a:cxnSpLocks/>
          </p:cNvCxnSpPr>
          <p:nvPr/>
        </p:nvCxnSpPr>
        <p:spPr>
          <a:xfrm flipH="1">
            <a:off x="5901611" y="2845837"/>
            <a:ext cx="1" cy="189411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316AAE10-92A1-4110-9198-BFD50A73A5BD}"/>
              </a:ext>
            </a:extLst>
          </p:cNvPr>
          <p:cNvCxnSpPr/>
          <p:nvPr/>
        </p:nvCxnSpPr>
        <p:spPr>
          <a:xfrm>
            <a:off x="6727371" y="2873829"/>
            <a:ext cx="1371600" cy="1782147"/>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descr="Uma imagem contendo pessoa, homem, da frente&#10;&#10;Descrição gerada automaticamente">
            <a:extLst>
              <a:ext uri="{FF2B5EF4-FFF2-40B4-BE49-F238E27FC236}">
                <a16:creationId xmlns:a16="http://schemas.microsoft.com/office/drawing/2014/main" xmlns="" id="{9CFE2DA4-CF4E-4B92-B6AE-FF2CFF44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348" y="4478694"/>
            <a:ext cx="1492753" cy="1398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m 14" descr="Uma imagem contendo pessoa, vestuário, parede, interior&#10;&#10;Descrição gerada automaticamente">
            <a:extLst>
              <a:ext uri="{FF2B5EF4-FFF2-40B4-BE49-F238E27FC236}">
                <a16:creationId xmlns:a16="http://schemas.microsoft.com/office/drawing/2014/main" xmlns="" id="{AA644DE7-CF9E-442F-8344-31826B0DC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6482" y="4739951"/>
            <a:ext cx="1408922" cy="1306286"/>
          </a:xfrm>
          <a:prstGeom prst="rect">
            <a:avLst/>
          </a:prstGeom>
        </p:spPr>
      </p:pic>
      <p:pic>
        <p:nvPicPr>
          <p:cNvPr id="17" name="Imagem 16" descr="Uma imagem contendo pessoa, vestuário, parede, mulher&#10;&#10;Descrição gerada automaticamente">
            <a:extLst>
              <a:ext uri="{FF2B5EF4-FFF2-40B4-BE49-F238E27FC236}">
                <a16:creationId xmlns:a16="http://schemas.microsoft.com/office/drawing/2014/main" xmlns="" id="{A82FBD46-29C8-4B6F-AA4B-06FD64741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8009" y="4635161"/>
            <a:ext cx="1908544" cy="1411076"/>
          </a:xfrm>
          <a:prstGeom prst="rect">
            <a:avLst/>
          </a:prstGeom>
        </p:spPr>
      </p:pic>
      <p:sp>
        <p:nvSpPr>
          <p:cNvPr id="19" name="CaixaDeTexto 18">
            <a:extLst>
              <a:ext uri="{FF2B5EF4-FFF2-40B4-BE49-F238E27FC236}">
                <a16:creationId xmlns:a16="http://schemas.microsoft.com/office/drawing/2014/main" xmlns="" id="{0166C45C-A9E4-47ED-BBE0-F31F63CCEFE1}"/>
              </a:ext>
            </a:extLst>
          </p:cNvPr>
          <p:cNvSpPr txBox="1"/>
          <p:nvPr/>
        </p:nvSpPr>
        <p:spPr>
          <a:xfrm rot="18860578">
            <a:off x="3086504" y="3066630"/>
            <a:ext cx="2118303" cy="646331"/>
          </a:xfrm>
          <a:prstGeom prst="rect">
            <a:avLst/>
          </a:prstGeom>
          <a:noFill/>
        </p:spPr>
        <p:txBody>
          <a:bodyPr wrap="square" rtlCol="0">
            <a:spAutoFit/>
          </a:bodyPr>
          <a:lstStyle/>
          <a:p>
            <a:r>
              <a:rPr lang="pt-BR" dirty="0"/>
              <a:t>1º grau, linha reta (pai)</a:t>
            </a:r>
          </a:p>
        </p:txBody>
      </p:sp>
      <p:sp>
        <p:nvSpPr>
          <p:cNvPr id="20" name="CaixaDeTexto 19">
            <a:extLst>
              <a:ext uri="{FF2B5EF4-FFF2-40B4-BE49-F238E27FC236}">
                <a16:creationId xmlns:a16="http://schemas.microsoft.com/office/drawing/2014/main" xmlns="" id="{5E2C9A26-FD7E-4FA1-AD15-E640A782D43B}"/>
              </a:ext>
            </a:extLst>
          </p:cNvPr>
          <p:cNvSpPr txBox="1"/>
          <p:nvPr/>
        </p:nvSpPr>
        <p:spPr>
          <a:xfrm rot="16200000">
            <a:off x="4697780" y="3431329"/>
            <a:ext cx="1761332" cy="646331"/>
          </a:xfrm>
          <a:prstGeom prst="rect">
            <a:avLst/>
          </a:prstGeom>
          <a:noFill/>
        </p:spPr>
        <p:txBody>
          <a:bodyPr wrap="square" rtlCol="0">
            <a:spAutoFit/>
          </a:bodyPr>
          <a:lstStyle/>
          <a:p>
            <a:r>
              <a:rPr lang="pt-BR" dirty="0"/>
              <a:t>2º grau, linha colateral (irmã)</a:t>
            </a:r>
          </a:p>
        </p:txBody>
      </p:sp>
      <p:sp>
        <p:nvSpPr>
          <p:cNvPr id="21" name="CaixaDeTexto 20">
            <a:extLst>
              <a:ext uri="{FF2B5EF4-FFF2-40B4-BE49-F238E27FC236}">
                <a16:creationId xmlns:a16="http://schemas.microsoft.com/office/drawing/2014/main" xmlns="" id="{FBD693E9-A776-49DF-A90A-9F332B6C157B}"/>
              </a:ext>
            </a:extLst>
          </p:cNvPr>
          <p:cNvSpPr txBox="1"/>
          <p:nvPr/>
        </p:nvSpPr>
        <p:spPr>
          <a:xfrm rot="3046448">
            <a:off x="6673220" y="3292829"/>
            <a:ext cx="1787297" cy="923330"/>
          </a:xfrm>
          <a:prstGeom prst="rect">
            <a:avLst/>
          </a:prstGeom>
          <a:noFill/>
        </p:spPr>
        <p:txBody>
          <a:bodyPr wrap="square" rtlCol="0">
            <a:spAutoFit/>
          </a:bodyPr>
          <a:lstStyle/>
          <a:p>
            <a:r>
              <a:rPr lang="pt-BR" dirty="0"/>
              <a:t>2º grau, linha colateral (irmã)</a:t>
            </a:r>
          </a:p>
          <a:p>
            <a:endParaRPr lang="pt-BR" dirty="0"/>
          </a:p>
        </p:txBody>
      </p:sp>
      <p:sp>
        <p:nvSpPr>
          <p:cNvPr id="3" name="Sinal de Multiplicação 2">
            <a:extLst>
              <a:ext uri="{FF2B5EF4-FFF2-40B4-BE49-F238E27FC236}">
                <a16:creationId xmlns:a16="http://schemas.microsoft.com/office/drawing/2014/main" xmlns="" id="{869AF118-FEFA-4ACE-A500-255A3988F5E7}"/>
              </a:ext>
            </a:extLst>
          </p:cNvPr>
          <p:cNvSpPr/>
          <p:nvPr/>
        </p:nvSpPr>
        <p:spPr>
          <a:xfrm>
            <a:off x="4663751" y="1061521"/>
            <a:ext cx="2678337" cy="178214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inal de Multiplicação 4">
            <a:extLst>
              <a:ext uri="{FF2B5EF4-FFF2-40B4-BE49-F238E27FC236}">
                <a16:creationId xmlns:a16="http://schemas.microsoft.com/office/drawing/2014/main" xmlns="" id="{81A2DAB0-6AE4-435D-85D3-59E29964D958}"/>
              </a:ext>
            </a:extLst>
          </p:cNvPr>
          <p:cNvSpPr/>
          <p:nvPr/>
        </p:nvSpPr>
        <p:spPr>
          <a:xfrm>
            <a:off x="2184822" y="4291435"/>
            <a:ext cx="2195901" cy="1754802"/>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xmlns="" id="{0C92CEBD-FD0F-4F9A-9A3A-B647FE4E48D4}"/>
              </a:ext>
            </a:extLst>
          </p:cNvPr>
          <p:cNvSpPr txBox="1"/>
          <p:nvPr/>
        </p:nvSpPr>
        <p:spPr>
          <a:xfrm>
            <a:off x="674570" y="2635583"/>
            <a:ext cx="2521001" cy="1292662"/>
          </a:xfrm>
          <a:prstGeom prst="rect">
            <a:avLst/>
          </a:prstGeom>
          <a:noFill/>
        </p:spPr>
        <p:txBody>
          <a:bodyPr wrap="square" rtlCol="0">
            <a:spAutoFit/>
          </a:bodyPr>
          <a:lstStyle/>
          <a:p>
            <a:r>
              <a:rPr lang="pt-BR" sz="2600" b="1" dirty="0">
                <a:latin typeface="Garamond" panose="02020404030301010803" pitchFamily="18" charset="0"/>
              </a:rPr>
              <a:t>Quando filho faleceu, pai já havia morrido</a:t>
            </a:r>
          </a:p>
        </p:txBody>
      </p:sp>
      <p:sp>
        <p:nvSpPr>
          <p:cNvPr id="11" name="CaixaDeTexto 10">
            <a:extLst>
              <a:ext uri="{FF2B5EF4-FFF2-40B4-BE49-F238E27FC236}">
                <a16:creationId xmlns:a16="http://schemas.microsoft.com/office/drawing/2014/main" xmlns="" id="{8E657ABF-75C0-4EDB-8805-69359EE42EEF}"/>
              </a:ext>
            </a:extLst>
          </p:cNvPr>
          <p:cNvSpPr txBox="1"/>
          <p:nvPr/>
        </p:nvSpPr>
        <p:spPr>
          <a:xfrm>
            <a:off x="5526898" y="6046237"/>
            <a:ext cx="663964" cy="492443"/>
          </a:xfrm>
          <a:prstGeom prst="rect">
            <a:avLst/>
          </a:prstGeom>
          <a:noFill/>
        </p:spPr>
        <p:txBody>
          <a:bodyPr wrap="none" rtlCol="0">
            <a:spAutoFit/>
          </a:bodyPr>
          <a:lstStyle/>
          <a:p>
            <a:r>
              <a:rPr lang="pt-BR" sz="2600" b="1" dirty="0">
                <a:solidFill>
                  <a:schemeClr val="accent2">
                    <a:lumMod val="50000"/>
                  </a:schemeClr>
                </a:solidFill>
              </a:rPr>
              <a:t>1/2</a:t>
            </a:r>
          </a:p>
        </p:txBody>
      </p:sp>
      <p:sp>
        <p:nvSpPr>
          <p:cNvPr id="12" name="CaixaDeTexto 11">
            <a:extLst>
              <a:ext uri="{FF2B5EF4-FFF2-40B4-BE49-F238E27FC236}">
                <a16:creationId xmlns:a16="http://schemas.microsoft.com/office/drawing/2014/main" xmlns="" id="{926479B1-1114-4654-ADF7-DDC8709023EB}"/>
              </a:ext>
            </a:extLst>
          </p:cNvPr>
          <p:cNvSpPr txBox="1"/>
          <p:nvPr/>
        </p:nvSpPr>
        <p:spPr>
          <a:xfrm>
            <a:off x="8300549" y="6046236"/>
            <a:ext cx="663964" cy="492443"/>
          </a:xfrm>
          <a:prstGeom prst="rect">
            <a:avLst/>
          </a:prstGeom>
          <a:noFill/>
        </p:spPr>
        <p:txBody>
          <a:bodyPr wrap="none" rtlCol="0">
            <a:spAutoFit/>
          </a:bodyPr>
          <a:lstStyle/>
          <a:p>
            <a:r>
              <a:rPr lang="pt-BR" sz="2600" b="1" dirty="0">
                <a:solidFill>
                  <a:schemeClr val="accent2">
                    <a:lumMod val="50000"/>
                  </a:schemeClr>
                </a:solidFill>
              </a:rPr>
              <a:t>1/2</a:t>
            </a:r>
          </a:p>
        </p:txBody>
      </p:sp>
      <p:sp>
        <p:nvSpPr>
          <p:cNvPr id="14" name="CaixaDeTexto 13">
            <a:extLst>
              <a:ext uri="{FF2B5EF4-FFF2-40B4-BE49-F238E27FC236}">
                <a16:creationId xmlns:a16="http://schemas.microsoft.com/office/drawing/2014/main" xmlns="" id="{5D2D6281-48C5-4A15-AF79-5024E63794D2}"/>
              </a:ext>
            </a:extLst>
          </p:cNvPr>
          <p:cNvSpPr txBox="1"/>
          <p:nvPr/>
        </p:nvSpPr>
        <p:spPr>
          <a:xfrm>
            <a:off x="8323752" y="1176398"/>
            <a:ext cx="2405602" cy="2492990"/>
          </a:xfrm>
          <a:prstGeom prst="rect">
            <a:avLst/>
          </a:prstGeom>
          <a:noFill/>
        </p:spPr>
        <p:txBody>
          <a:bodyPr wrap="square" rtlCol="0">
            <a:spAutoFit/>
          </a:bodyPr>
          <a:lstStyle/>
          <a:p>
            <a:r>
              <a:rPr lang="pt-BR" sz="2600" b="1" dirty="0">
                <a:latin typeface="Garamond" panose="02020404030301010803" pitchFamily="18" charset="0"/>
              </a:rPr>
              <a:t>Na classe dos colaterais, </a:t>
            </a:r>
            <a:r>
              <a:rPr lang="pt-BR" sz="2600" b="1" dirty="0">
                <a:solidFill>
                  <a:schemeClr val="accent2">
                    <a:lumMod val="50000"/>
                  </a:schemeClr>
                </a:solidFill>
                <a:latin typeface="Garamond" panose="02020404030301010803" pitchFamily="18" charset="0"/>
              </a:rPr>
              <a:t>os mais próximos excluem os mais remotos</a:t>
            </a:r>
            <a:r>
              <a:rPr lang="pt-BR" sz="2600" b="1" dirty="0">
                <a:latin typeface="Garamond" panose="02020404030301010803" pitchFamily="18" charset="0"/>
              </a:rPr>
              <a:t>... (art. 1.840, CC)</a:t>
            </a:r>
          </a:p>
        </p:txBody>
      </p:sp>
    </p:spTree>
    <p:extLst>
      <p:ext uri="{BB962C8B-B14F-4D97-AF65-F5344CB8AC3E}">
        <p14:creationId xmlns:p14="http://schemas.microsoft.com/office/powerpoint/2010/main" val="40971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xmlns="" id="{695A0FE9-1BD2-4C0C-B8E7-ADDF9014CBF5}"/>
              </a:ext>
            </a:extLst>
          </p:cNvPr>
          <p:cNvSpPr/>
          <p:nvPr/>
        </p:nvSpPr>
        <p:spPr>
          <a:xfrm>
            <a:off x="2250215" y="3587724"/>
            <a:ext cx="1804794" cy="1576873"/>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FC1D307C-7156-4A24-AA84-FFD9F1F01E72}"/>
              </a:ext>
            </a:extLst>
          </p:cNvPr>
          <p:cNvSpPr txBox="1"/>
          <p:nvPr/>
        </p:nvSpPr>
        <p:spPr>
          <a:xfrm>
            <a:off x="3750906" y="158620"/>
            <a:ext cx="4549643" cy="553998"/>
          </a:xfrm>
          <a:prstGeom prst="rect">
            <a:avLst/>
          </a:prstGeom>
          <a:noFill/>
        </p:spPr>
        <p:txBody>
          <a:bodyPr wrap="none" rtlCol="0">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4" name="Imagem 3" descr="Uma imagem contendo pessoa, homem, parede, interior&#10;&#10;Descrição gerada automaticamente">
            <a:extLst>
              <a:ext uri="{FF2B5EF4-FFF2-40B4-BE49-F238E27FC236}">
                <a16:creationId xmlns:a16="http://schemas.microsoft.com/office/drawing/2014/main" xmlns="" id="{B69011E2-7540-4EDA-AD87-5998704A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660" y="811763"/>
            <a:ext cx="1994712" cy="1268707"/>
          </a:xfrm>
          <a:prstGeom prst="rect">
            <a:avLst/>
          </a:prstGeom>
        </p:spPr>
      </p:pic>
      <p:cxnSp>
        <p:nvCxnSpPr>
          <p:cNvPr id="6" name="Conector reto 5">
            <a:extLst>
              <a:ext uri="{FF2B5EF4-FFF2-40B4-BE49-F238E27FC236}">
                <a16:creationId xmlns:a16="http://schemas.microsoft.com/office/drawing/2014/main" xmlns="" id="{0642D549-F83A-4139-A40C-AFE7D6AC6D41}"/>
              </a:ext>
            </a:extLst>
          </p:cNvPr>
          <p:cNvCxnSpPr/>
          <p:nvPr/>
        </p:nvCxnSpPr>
        <p:spPr>
          <a:xfrm flipH="1">
            <a:off x="3356191" y="2057400"/>
            <a:ext cx="1595535" cy="157687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5C11442C-A0EF-4DAB-B27D-2CE6274DCC31}"/>
              </a:ext>
            </a:extLst>
          </p:cNvPr>
          <p:cNvCxnSpPr>
            <a:cxnSpLocks/>
          </p:cNvCxnSpPr>
          <p:nvPr/>
        </p:nvCxnSpPr>
        <p:spPr>
          <a:xfrm flipH="1">
            <a:off x="5862069" y="2116698"/>
            <a:ext cx="1" cy="189411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316AAE10-92A1-4110-9198-BFD50A73A5BD}"/>
              </a:ext>
            </a:extLst>
          </p:cNvPr>
          <p:cNvCxnSpPr/>
          <p:nvPr/>
        </p:nvCxnSpPr>
        <p:spPr>
          <a:xfrm>
            <a:off x="6417925" y="2047534"/>
            <a:ext cx="1371600" cy="1782147"/>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descr="Uma imagem contendo pessoa, homem, da frente&#10;&#10;Descrição gerada automaticamente">
            <a:extLst>
              <a:ext uri="{FF2B5EF4-FFF2-40B4-BE49-F238E27FC236}">
                <a16:creationId xmlns:a16="http://schemas.microsoft.com/office/drawing/2014/main" xmlns="" id="{9CFE2DA4-CF4E-4B92-B6AE-FF2CFF44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814" y="3842978"/>
            <a:ext cx="1117788" cy="1036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m 14" descr="Uma imagem contendo pessoa, vestuário, parede, interior&#10;&#10;Descrição gerada automaticamente">
            <a:extLst>
              <a:ext uri="{FF2B5EF4-FFF2-40B4-BE49-F238E27FC236}">
                <a16:creationId xmlns:a16="http://schemas.microsoft.com/office/drawing/2014/main" xmlns="" id="{AA644DE7-CF9E-442F-8344-31826B0DC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0072" y="3931093"/>
            <a:ext cx="1223487" cy="1134359"/>
          </a:xfrm>
          <a:prstGeom prst="rect">
            <a:avLst/>
          </a:prstGeom>
        </p:spPr>
      </p:pic>
      <p:pic>
        <p:nvPicPr>
          <p:cNvPr id="17" name="Imagem 16" descr="Uma imagem contendo pessoa, vestuário, parede, mulher&#10;&#10;Descrição gerada automaticamente">
            <a:extLst>
              <a:ext uri="{FF2B5EF4-FFF2-40B4-BE49-F238E27FC236}">
                <a16:creationId xmlns:a16="http://schemas.microsoft.com/office/drawing/2014/main" xmlns="" id="{A82FBD46-29C8-4B6F-AA4B-06FD64741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3434" y="3744522"/>
            <a:ext cx="1442963" cy="1018110"/>
          </a:xfrm>
          <a:prstGeom prst="rect">
            <a:avLst/>
          </a:prstGeom>
        </p:spPr>
      </p:pic>
      <p:sp>
        <p:nvSpPr>
          <p:cNvPr id="19" name="CaixaDeTexto 18">
            <a:extLst>
              <a:ext uri="{FF2B5EF4-FFF2-40B4-BE49-F238E27FC236}">
                <a16:creationId xmlns:a16="http://schemas.microsoft.com/office/drawing/2014/main" xmlns="" id="{0166C45C-A9E4-47ED-BBE0-F31F63CCEFE1}"/>
              </a:ext>
            </a:extLst>
          </p:cNvPr>
          <p:cNvSpPr txBox="1"/>
          <p:nvPr/>
        </p:nvSpPr>
        <p:spPr>
          <a:xfrm rot="18860578">
            <a:off x="3433644" y="2371922"/>
            <a:ext cx="869212" cy="369332"/>
          </a:xfrm>
          <a:prstGeom prst="rect">
            <a:avLst/>
          </a:prstGeom>
          <a:noFill/>
        </p:spPr>
        <p:txBody>
          <a:bodyPr wrap="none" rtlCol="0">
            <a:spAutoFit/>
          </a:bodyPr>
          <a:lstStyle/>
          <a:p>
            <a:r>
              <a:rPr lang="pt-BR" dirty="0"/>
              <a:t>1º grau</a:t>
            </a:r>
          </a:p>
        </p:txBody>
      </p:sp>
      <p:sp>
        <p:nvSpPr>
          <p:cNvPr id="20" name="CaixaDeTexto 19">
            <a:extLst>
              <a:ext uri="{FF2B5EF4-FFF2-40B4-BE49-F238E27FC236}">
                <a16:creationId xmlns:a16="http://schemas.microsoft.com/office/drawing/2014/main" xmlns="" id="{5E2C9A26-FD7E-4FA1-AD15-E640A782D43B}"/>
              </a:ext>
            </a:extLst>
          </p:cNvPr>
          <p:cNvSpPr txBox="1"/>
          <p:nvPr/>
        </p:nvSpPr>
        <p:spPr>
          <a:xfrm rot="16200000">
            <a:off x="5222544" y="2684590"/>
            <a:ext cx="869212" cy="369332"/>
          </a:xfrm>
          <a:prstGeom prst="rect">
            <a:avLst/>
          </a:prstGeom>
          <a:noFill/>
        </p:spPr>
        <p:txBody>
          <a:bodyPr wrap="none" rtlCol="0">
            <a:spAutoFit/>
          </a:bodyPr>
          <a:lstStyle/>
          <a:p>
            <a:r>
              <a:rPr lang="pt-BR" dirty="0"/>
              <a:t>2º grau</a:t>
            </a:r>
          </a:p>
        </p:txBody>
      </p:sp>
      <p:sp>
        <p:nvSpPr>
          <p:cNvPr id="21" name="CaixaDeTexto 20">
            <a:extLst>
              <a:ext uri="{FF2B5EF4-FFF2-40B4-BE49-F238E27FC236}">
                <a16:creationId xmlns:a16="http://schemas.microsoft.com/office/drawing/2014/main" xmlns="" id="{FBD693E9-A776-49DF-A90A-9F332B6C157B}"/>
              </a:ext>
            </a:extLst>
          </p:cNvPr>
          <p:cNvSpPr txBox="1"/>
          <p:nvPr/>
        </p:nvSpPr>
        <p:spPr>
          <a:xfrm rot="3046448">
            <a:off x="6317553" y="2615441"/>
            <a:ext cx="869212" cy="646331"/>
          </a:xfrm>
          <a:prstGeom prst="rect">
            <a:avLst/>
          </a:prstGeom>
          <a:noFill/>
        </p:spPr>
        <p:txBody>
          <a:bodyPr wrap="none" rtlCol="0">
            <a:spAutoFit/>
          </a:bodyPr>
          <a:lstStyle/>
          <a:p>
            <a:r>
              <a:rPr lang="pt-BR" dirty="0"/>
              <a:t>2º grau</a:t>
            </a:r>
          </a:p>
          <a:p>
            <a:endParaRPr lang="pt-BR" dirty="0"/>
          </a:p>
        </p:txBody>
      </p:sp>
      <p:sp>
        <p:nvSpPr>
          <p:cNvPr id="3" name="Sinal de Multiplicação 2">
            <a:extLst>
              <a:ext uri="{FF2B5EF4-FFF2-40B4-BE49-F238E27FC236}">
                <a16:creationId xmlns:a16="http://schemas.microsoft.com/office/drawing/2014/main" xmlns="" id="{869AF118-FEFA-4ACE-A500-255A3988F5E7}"/>
              </a:ext>
            </a:extLst>
          </p:cNvPr>
          <p:cNvSpPr/>
          <p:nvPr/>
        </p:nvSpPr>
        <p:spPr>
          <a:xfrm>
            <a:off x="4401099" y="540290"/>
            <a:ext cx="2678337" cy="178214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inal de Multiplicação 4">
            <a:extLst>
              <a:ext uri="{FF2B5EF4-FFF2-40B4-BE49-F238E27FC236}">
                <a16:creationId xmlns:a16="http://schemas.microsoft.com/office/drawing/2014/main" xmlns="" id="{81A2DAB0-6AE4-435D-85D3-59E29964D958}"/>
              </a:ext>
            </a:extLst>
          </p:cNvPr>
          <p:cNvSpPr/>
          <p:nvPr/>
        </p:nvSpPr>
        <p:spPr>
          <a:xfrm>
            <a:off x="2459722" y="3669388"/>
            <a:ext cx="1323130" cy="136056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xmlns="" id="{0C92CEBD-FD0F-4F9A-9A3A-B647FE4E48D4}"/>
              </a:ext>
            </a:extLst>
          </p:cNvPr>
          <p:cNvSpPr txBox="1"/>
          <p:nvPr/>
        </p:nvSpPr>
        <p:spPr>
          <a:xfrm>
            <a:off x="388958" y="1129791"/>
            <a:ext cx="2521001" cy="1692771"/>
          </a:xfrm>
          <a:prstGeom prst="rect">
            <a:avLst/>
          </a:prstGeom>
          <a:noFill/>
        </p:spPr>
        <p:txBody>
          <a:bodyPr wrap="square" rtlCol="0">
            <a:spAutoFit/>
          </a:bodyPr>
          <a:lstStyle/>
          <a:p>
            <a:r>
              <a:rPr lang="pt-BR" sz="2600" b="1" dirty="0">
                <a:latin typeface="Garamond" panose="02020404030301010803" pitchFamily="18" charset="0"/>
              </a:rPr>
              <a:t>Quando filho faleceu, pai já havia morrido e a irmã também.</a:t>
            </a:r>
          </a:p>
        </p:txBody>
      </p:sp>
      <p:sp>
        <p:nvSpPr>
          <p:cNvPr id="11" name="CaixaDeTexto 10">
            <a:extLst>
              <a:ext uri="{FF2B5EF4-FFF2-40B4-BE49-F238E27FC236}">
                <a16:creationId xmlns:a16="http://schemas.microsoft.com/office/drawing/2014/main" xmlns="" id="{8E657ABF-75C0-4EDB-8805-69359EE42EEF}"/>
              </a:ext>
            </a:extLst>
          </p:cNvPr>
          <p:cNvSpPr txBox="1"/>
          <p:nvPr/>
        </p:nvSpPr>
        <p:spPr>
          <a:xfrm>
            <a:off x="8747942" y="3931093"/>
            <a:ext cx="663964" cy="492443"/>
          </a:xfrm>
          <a:prstGeom prst="rect">
            <a:avLst/>
          </a:prstGeom>
          <a:noFill/>
        </p:spPr>
        <p:txBody>
          <a:bodyPr wrap="none" rtlCol="0">
            <a:spAutoFit/>
          </a:bodyPr>
          <a:lstStyle/>
          <a:p>
            <a:r>
              <a:rPr lang="pt-BR" sz="2600" b="1" dirty="0">
                <a:solidFill>
                  <a:schemeClr val="accent2">
                    <a:lumMod val="50000"/>
                  </a:schemeClr>
                </a:solidFill>
              </a:rPr>
              <a:t>1/2</a:t>
            </a:r>
          </a:p>
        </p:txBody>
      </p:sp>
      <p:sp>
        <p:nvSpPr>
          <p:cNvPr id="12" name="CaixaDeTexto 11">
            <a:extLst>
              <a:ext uri="{FF2B5EF4-FFF2-40B4-BE49-F238E27FC236}">
                <a16:creationId xmlns:a16="http://schemas.microsoft.com/office/drawing/2014/main" xmlns="" id="{926479B1-1114-4654-ADF7-DDC8709023EB}"/>
              </a:ext>
            </a:extLst>
          </p:cNvPr>
          <p:cNvSpPr txBox="1"/>
          <p:nvPr/>
        </p:nvSpPr>
        <p:spPr>
          <a:xfrm>
            <a:off x="7526170" y="5840325"/>
            <a:ext cx="663964" cy="492443"/>
          </a:xfrm>
          <a:prstGeom prst="rect">
            <a:avLst/>
          </a:prstGeom>
          <a:noFill/>
        </p:spPr>
        <p:txBody>
          <a:bodyPr wrap="none" rtlCol="0">
            <a:spAutoFit/>
          </a:bodyPr>
          <a:lstStyle/>
          <a:p>
            <a:r>
              <a:rPr lang="pt-BR" sz="2600" b="1" dirty="0">
                <a:solidFill>
                  <a:schemeClr val="accent2">
                    <a:lumMod val="50000"/>
                  </a:schemeClr>
                </a:solidFill>
              </a:rPr>
              <a:t>1/4</a:t>
            </a:r>
          </a:p>
        </p:txBody>
      </p:sp>
      <p:sp>
        <p:nvSpPr>
          <p:cNvPr id="14" name="CaixaDeTexto 13">
            <a:extLst>
              <a:ext uri="{FF2B5EF4-FFF2-40B4-BE49-F238E27FC236}">
                <a16:creationId xmlns:a16="http://schemas.microsoft.com/office/drawing/2014/main" xmlns="" id="{5D2D6281-48C5-4A15-AF79-5024E63794D2}"/>
              </a:ext>
            </a:extLst>
          </p:cNvPr>
          <p:cNvSpPr txBox="1"/>
          <p:nvPr/>
        </p:nvSpPr>
        <p:spPr>
          <a:xfrm>
            <a:off x="8323752" y="1176398"/>
            <a:ext cx="3868248" cy="1692771"/>
          </a:xfrm>
          <a:prstGeom prst="rect">
            <a:avLst/>
          </a:prstGeom>
          <a:noFill/>
        </p:spPr>
        <p:txBody>
          <a:bodyPr wrap="square" rtlCol="0">
            <a:spAutoFit/>
          </a:bodyPr>
          <a:lstStyle/>
          <a:p>
            <a:r>
              <a:rPr lang="pt-BR" sz="2600" b="1" dirty="0">
                <a:latin typeface="Garamond" panose="02020404030301010803" pitchFamily="18" charset="0"/>
              </a:rPr>
              <a:t>... </a:t>
            </a:r>
            <a:r>
              <a:rPr lang="pt-BR" sz="2600" b="1" dirty="0">
                <a:solidFill>
                  <a:schemeClr val="accent2">
                    <a:lumMod val="50000"/>
                  </a:schemeClr>
                </a:solidFill>
                <a:latin typeface="Garamond" panose="02020404030301010803" pitchFamily="18" charset="0"/>
              </a:rPr>
              <a:t>salvo o direito de representação concedido aos filhos dos irmãos</a:t>
            </a:r>
            <a:r>
              <a:rPr lang="pt-BR" sz="2600" b="1" dirty="0">
                <a:latin typeface="Garamond" panose="02020404030301010803" pitchFamily="18" charset="0"/>
              </a:rPr>
              <a:t>(art. 1.840, CC)</a:t>
            </a:r>
          </a:p>
        </p:txBody>
      </p:sp>
      <p:cxnSp>
        <p:nvCxnSpPr>
          <p:cNvPr id="16" name="Conector reto 15">
            <a:extLst>
              <a:ext uri="{FF2B5EF4-FFF2-40B4-BE49-F238E27FC236}">
                <a16:creationId xmlns:a16="http://schemas.microsoft.com/office/drawing/2014/main" xmlns="" id="{402790E7-C7D7-46FA-890A-679881580122}"/>
              </a:ext>
            </a:extLst>
          </p:cNvPr>
          <p:cNvCxnSpPr/>
          <p:nvPr/>
        </p:nvCxnSpPr>
        <p:spPr>
          <a:xfrm flipV="1">
            <a:off x="7541703" y="3829679"/>
            <a:ext cx="0" cy="75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D05A3612-C992-453C-809A-2A7525F6A0FC}"/>
              </a:ext>
            </a:extLst>
          </p:cNvPr>
          <p:cNvCxnSpPr>
            <a:cxnSpLocks/>
          </p:cNvCxnSpPr>
          <p:nvPr/>
        </p:nvCxnSpPr>
        <p:spPr>
          <a:xfrm>
            <a:off x="5365954" y="5052036"/>
            <a:ext cx="0" cy="72295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Imagem 24" descr="Uma imagem contendo pessoa, vestuário, mulher, em pé&#10;&#10;Descrição gerada automaticamente">
            <a:extLst>
              <a:ext uri="{FF2B5EF4-FFF2-40B4-BE49-F238E27FC236}">
                <a16:creationId xmlns:a16="http://schemas.microsoft.com/office/drawing/2014/main" xmlns="" id="{AC789644-5937-4B61-BCBA-BFACA2881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132" y="5690756"/>
            <a:ext cx="1493880" cy="1018110"/>
          </a:xfrm>
          <a:prstGeom prst="rect">
            <a:avLst/>
          </a:prstGeom>
        </p:spPr>
      </p:pic>
      <p:sp>
        <p:nvSpPr>
          <p:cNvPr id="26" name="Sinal de Multiplicação 25">
            <a:extLst>
              <a:ext uri="{FF2B5EF4-FFF2-40B4-BE49-F238E27FC236}">
                <a16:creationId xmlns:a16="http://schemas.microsoft.com/office/drawing/2014/main" xmlns="" id="{E086441F-1BFA-40DD-9EDF-F8B7D79B259C}"/>
              </a:ext>
            </a:extLst>
          </p:cNvPr>
          <p:cNvSpPr/>
          <p:nvPr/>
        </p:nvSpPr>
        <p:spPr>
          <a:xfrm>
            <a:off x="5730016" y="4498272"/>
            <a:ext cx="45719" cy="457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inal de Multiplicação 26">
            <a:extLst>
              <a:ext uri="{FF2B5EF4-FFF2-40B4-BE49-F238E27FC236}">
                <a16:creationId xmlns:a16="http://schemas.microsoft.com/office/drawing/2014/main" xmlns="" id="{967E9FBF-6A3E-4265-ACEC-A517A5F0F17C}"/>
              </a:ext>
            </a:extLst>
          </p:cNvPr>
          <p:cNvSpPr/>
          <p:nvPr/>
        </p:nvSpPr>
        <p:spPr>
          <a:xfrm>
            <a:off x="5122994" y="3850999"/>
            <a:ext cx="1428291" cy="1444703"/>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a:extLst>
              <a:ext uri="{FF2B5EF4-FFF2-40B4-BE49-F238E27FC236}">
                <a16:creationId xmlns:a16="http://schemas.microsoft.com/office/drawing/2014/main" xmlns="" id="{96C6CFE0-6227-4E02-B71C-13037695DD3B}"/>
              </a:ext>
            </a:extLst>
          </p:cNvPr>
          <p:cNvCxnSpPr/>
          <p:nvPr/>
        </p:nvCxnSpPr>
        <p:spPr>
          <a:xfrm>
            <a:off x="6298163" y="5065452"/>
            <a:ext cx="0" cy="7475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vestuário, interior, mulher&#10;&#10;Descrição gerada automaticamente">
            <a:extLst>
              <a:ext uri="{FF2B5EF4-FFF2-40B4-BE49-F238E27FC236}">
                <a16:creationId xmlns:a16="http://schemas.microsoft.com/office/drawing/2014/main" xmlns="" id="{AA16CA34-87B8-4513-9C1F-C4D6444B7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8309" y="5681426"/>
            <a:ext cx="1428290" cy="1086788"/>
          </a:xfrm>
          <a:prstGeom prst="rect">
            <a:avLst/>
          </a:prstGeom>
        </p:spPr>
      </p:pic>
      <p:sp>
        <p:nvSpPr>
          <p:cNvPr id="32" name="CaixaDeTexto 31">
            <a:extLst>
              <a:ext uri="{FF2B5EF4-FFF2-40B4-BE49-F238E27FC236}">
                <a16:creationId xmlns:a16="http://schemas.microsoft.com/office/drawing/2014/main" xmlns="" id="{87B729D6-D11A-4AF1-B79B-4C5006DFA1AF}"/>
              </a:ext>
            </a:extLst>
          </p:cNvPr>
          <p:cNvSpPr txBox="1"/>
          <p:nvPr/>
        </p:nvSpPr>
        <p:spPr>
          <a:xfrm>
            <a:off x="3538888" y="5172793"/>
            <a:ext cx="1883914" cy="369332"/>
          </a:xfrm>
          <a:prstGeom prst="rect">
            <a:avLst/>
          </a:prstGeom>
          <a:noFill/>
        </p:spPr>
        <p:txBody>
          <a:bodyPr wrap="none" rtlCol="0">
            <a:spAutoFit/>
          </a:bodyPr>
          <a:lstStyle/>
          <a:p>
            <a:r>
              <a:rPr lang="pt-BR" dirty="0"/>
              <a:t>3º grau (sobrinha)</a:t>
            </a:r>
          </a:p>
        </p:txBody>
      </p:sp>
      <p:sp>
        <p:nvSpPr>
          <p:cNvPr id="33" name="CaixaDeTexto 32">
            <a:extLst>
              <a:ext uri="{FF2B5EF4-FFF2-40B4-BE49-F238E27FC236}">
                <a16:creationId xmlns:a16="http://schemas.microsoft.com/office/drawing/2014/main" xmlns="" id="{16AEAC96-6E49-4561-A678-98DB23798622}"/>
              </a:ext>
            </a:extLst>
          </p:cNvPr>
          <p:cNvSpPr txBox="1"/>
          <p:nvPr/>
        </p:nvSpPr>
        <p:spPr>
          <a:xfrm>
            <a:off x="6503309" y="5153596"/>
            <a:ext cx="1883914" cy="369332"/>
          </a:xfrm>
          <a:prstGeom prst="rect">
            <a:avLst/>
          </a:prstGeom>
          <a:noFill/>
        </p:spPr>
        <p:txBody>
          <a:bodyPr wrap="none" rtlCol="0">
            <a:spAutoFit/>
          </a:bodyPr>
          <a:lstStyle/>
          <a:p>
            <a:r>
              <a:rPr lang="pt-BR" dirty="0"/>
              <a:t>3º grau (sobrinha)</a:t>
            </a:r>
          </a:p>
        </p:txBody>
      </p:sp>
      <p:sp>
        <p:nvSpPr>
          <p:cNvPr id="34" name="CaixaDeTexto 33">
            <a:extLst>
              <a:ext uri="{FF2B5EF4-FFF2-40B4-BE49-F238E27FC236}">
                <a16:creationId xmlns:a16="http://schemas.microsoft.com/office/drawing/2014/main" xmlns="" id="{E2BD9BEF-12F1-48FB-9AA7-F056E1DE1EC1}"/>
              </a:ext>
            </a:extLst>
          </p:cNvPr>
          <p:cNvSpPr txBox="1"/>
          <p:nvPr/>
        </p:nvSpPr>
        <p:spPr>
          <a:xfrm>
            <a:off x="3782852" y="5929759"/>
            <a:ext cx="663964" cy="492443"/>
          </a:xfrm>
          <a:prstGeom prst="rect">
            <a:avLst/>
          </a:prstGeom>
          <a:noFill/>
        </p:spPr>
        <p:txBody>
          <a:bodyPr wrap="none" rtlCol="0">
            <a:spAutoFit/>
          </a:bodyPr>
          <a:lstStyle/>
          <a:p>
            <a:r>
              <a:rPr lang="pt-BR" sz="2600" b="1" dirty="0">
                <a:solidFill>
                  <a:schemeClr val="accent2">
                    <a:lumMod val="50000"/>
                  </a:schemeClr>
                </a:solidFill>
              </a:rPr>
              <a:t>1/4</a:t>
            </a:r>
          </a:p>
        </p:txBody>
      </p:sp>
      <p:sp>
        <p:nvSpPr>
          <p:cNvPr id="35" name="CaixaDeTexto 34">
            <a:extLst>
              <a:ext uri="{FF2B5EF4-FFF2-40B4-BE49-F238E27FC236}">
                <a16:creationId xmlns:a16="http://schemas.microsoft.com/office/drawing/2014/main" xmlns="" id="{0FA0475C-0564-41A9-8301-C199FDADC236}"/>
              </a:ext>
            </a:extLst>
          </p:cNvPr>
          <p:cNvSpPr txBox="1"/>
          <p:nvPr/>
        </p:nvSpPr>
        <p:spPr>
          <a:xfrm>
            <a:off x="8435116" y="4928602"/>
            <a:ext cx="3798993" cy="1692771"/>
          </a:xfrm>
          <a:prstGeom prst="rect">
            <a:avLst/>
          </a:prstGeom>
          <a:noFill/>
        </p:spPr>
        <p:txBody>
          <a:bodyPr wrap="square" rtlCol="0">
            <a:spAutoFit/>
          </a:bodyPr>
          <a:lstStyle/>
          <a:p>
            <a:r>
              <a:rPr lang="pt-BR" sz="2600" b="1" dirty="0">
                <a:solidFill>
                  <a:schemeClr val="accent2">
                    <a:lumMod val="50000"/>
                  </a:schemeClr>
                </a:solidFill>
              </a:rPr>
              <a:t>Na linha colateral, o direito de representação apenas é concedido para filhos de irmãos.</a:t>
            </a:r>
          </a:p>
        </p:txBody>
      </p:sp>
    </p:spTree>
    <p:extLst>
      <p:ext uri="{BB962C8B-B14F-4D97-AF65-F5344CB8AC3E}">
        <p14:creationId xmlns:p14="http://schemas.microsoft.com/office/powerpoint/2010/main" val="11264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xmlns="" id="{695A0FE9-1BD2-4C0C-B8E7-ADDF9014CBF5}"/>
              </a:ext>
            </a:extLst>
          </p:cNvPr>
          <p:cNvSpPr/>
          <p:nvPr/>
        </p:nvSpPr>
        <p:spPr>
          <a:xfrm>
            <a:off x="2250215" y="3587724"/>
            <a:ext cx="1804794" cy="1576873"/>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FC1D307C-7156-4A24-AA84-FFD9F1F01E72}"/>
              </a:ext>
            </a:extLst>
          </p:cNvPr>
          <p:cNvSpPr txBox="1"/>
          <p:nvPr/>
        </p:nvSpPr>
        <p:spPr>
          <a:xfrm>
            <a:off x="3750906" y="158620"/>
            <a:ext cx="4549643" cy="553998"/>
          </a:xfrm>
          <a:prstGeom prst="rect">
            <a:avLst/>
          </a:prstGeom>
          <a:noFill/>
        </p:spPr>
        <p:txBody>
          <a:bodyPr wrap="none" rtlCol="0">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4" name="Imagem 3" descr="Uma imagem contendo pessoa, homem, parede, interior&#10;&#10;Descrição gerada automaticamente">
            <a:extLst>
              <a:ext uri="{FF2B5EF4-FFF2-40B4-BE49-F238E27FC236}">
                <a16:creationId xmlns:a16="http://schemas.microsoft.com/office/drawing/2014/main" xmlns="" id="{B69011E2-7540-4EDA-AD87-5998704A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660" y="811763"/>
            <a:ext cx="1994712" cy="1268707"/>
          </a:xfrm>
          <a:prstGeom prst="rect">
            <a:avLst/>
          </a:prstGeom>
        </p:spPr>
      </p:pic>
      <p:cxnSp>
        <p:nvCxnSpPr>
          <p:cNvPr id="6" name="Conector reto 5">
            <a:extLst>
              <a:ext uri="{FF2B5EF4-FFF2-40B4-BE49-F238E27FC236}">
                <a16:creationId xmlns:a16="http://schemas.microsoft.com/office/drawing/2014/main" xmlns="" id="{0642D549-F83A-4139-A40C-AFE7D6AC6D41}"/>
              </a:ext>
            </a:extLst>
          </p:cNvPr>
          <p:cNvCxnSpPr/>
          <p:nvPr/>
        </p:nvCxnSpPr>
        <p:spPr>
          <a:xfrm flipH="1">
            <a:off x="3356191" y="2057400"/>
            <a:ext cx="1595535" cy="157687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5C11442C-A0EF-4DAB-B27D-2CE6274DCC31}"/>
              </a:ext>
            </a:extLst>
          </p:cNvPr>
          <p:cNvCxnSpPr>
            <a:cxnSpLocks/>
          </p:cNvCxnSpPr>
          <p:nvPr/>
        </p:nvCxnSpPr>
        <p:spPr>
          <a:xfrm flipH="1">
            <a:off x="5862069" y="2116698"/>
            <a:ext cx="1" cy="189411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316AAE10-92A1-4110-9198-BFD50A73A5BD}"/>
              </a:ext>
            </a:extLst>
          </p:cNvPr>
          <p:cNvCxnSpPr/>
          <p:nvPr/>
        </p:nvCxnSpPr>
        <p:spPr>
          <a:xfrm>
            <a:off x="6417925" y="2047534"/>
            <a:ext cx="1371600" cy="1782147"/>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descr="Uma imagem contendo pessoa, homem, da frente&#10;&#10;Descrição gerada automaticamente">
            <a:extLst>
              <a:ext uri="{FF2B5EF4-FFF2-40B4-BE49-F238E27FC236}">
                <a16:creationId xmlns:a16="http://schemas.microsoft.com/office/drawing/2014/main" xmlns="" id="{9CFE2DA4-CF4E-4B92-B6AE-FF2CFF44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814" y="3842978"/>
            <a:ext cx="1117788" cy="1036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m 14" descr="Uma imagem contendo pessoa, vestuário, parede, interior&#10;&#10;Descrição gerada automaticamente">
            <a:extLst>
              <a:ext uri="{FF2B5EF4-FFF2-40B4-BE49-F238E27FC236}">
                <a16:creationId xmlns:a16="http://schemas.microsoft.com/office/drawing/2014/main" xmlns="" id="{AA644DE7-CF9E-442F-8344-31826B0DC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0072" y="3931093"/>
            <a:ext cx="1223487" cy="1134359"/>
          </a:xfrm>
          <a:prstGeom prst="rect">
            <a:avLst/>
          </a:prstGeom>
        </p:spPr>
      </p:pic>
      <p:pic>
        <p:nvPicPr>
          <p:cNvPr id="17" name="Imagem 16" descr="Uma imagem contendo pessoa, vestuário, parede, mulher&#10;&#10;Descrição gerada automaticamente">
            <a:extLst>
              <a:ext uri="{FF2B5EF4-FFF2-40B4-BE49-F238E27FC236}">
                <a16:creationId xmlns:a16="http://schemas.microsoft.com/office/drawing/2014/main" xmlns="" id="{A82FBD46-29C8-4B6F-AA4B-06FD64741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3434" y="3744522"/>
            <a:ext cx="1442963" cy="1018110"/>
          </a:xfrm>
          <a:prstGeom prst="rect">
            <a:avLst/>
          </a:prstGeom>
        </p:spPr>
      </p:pic>
      <p:sp>
        <p:nvSpPr>
          <p:cNvPr id="19" name="CaixaDeTexto 18">
            <a:extLst>
              <a:ext uri="{FF2B5EF4-FFF2-40B4-BE49-F238E27FC236}">
                <a16:creationId xmlns:a16="http://schemas.microsoft.com/office/drawing/2014/main" xmlns="" id="{0166C45C-A9E4-47ED-BBE0-F31F63CCEFE1}"/>
              </a:ext>
            </a:extLst>
          </p:cNvPr>
          <p:cNvSpPr txBox="1"/>
          <p:nvPr/>
        </p:nvSpPr>
        <p:spPr>
          <a:xfrm rot="18860578">
            <a:off x="3433644" y="2371922"/>
            <a:ext cx="869212" cy="369332"/>
          </a:xfrm>
          <a:prstGeom prst="rect">
            <a:avLst/>
          </a:prstGeom>
          <a:noFill/>
        </p:spPr>
        <p:txBody>
          <a:bodyPr wrap="none" rtlCol="0">
            <a:spAutoFit/>
          </a:bodyPr>
          <a:lstStyle/>
          <a:p>
            <a:r>
              <a:rPr lang="pt-BR" dirty="0"/>
              <a:t>1º grau</a:t>
            </a:r>
          </a:p>
        </p:txBody>
      </p:sp>
      <p:sp>
        <p:nvSpPr>
          <p:cNvPr id="20" name="CaixaDeTexto 19">
            <a:extLst>
              <a:ext uri="{FF2B5EF4-FFF2-40B4-BE49-F238E27FC236}">
                <a16:creationId xmlns:a16="http://schemas.microsoft.com/office/drawing/2014/main" xmlns="" id="{5E2C9A26-FD7E-4FA1-AD15-E640A782D43B}"/>
              </a:ext>
            </a:extLst>
          </p:cNvPr>
          <p:cNvSpPr txBox="1"/>
          <p:nvPr/>
        </p:nvSpPr>
        <p:spPr>
          <a:xfrm rot="16200000">
            <a:off x="5222544" y="2684590"/>
            <a:ext cx="869212" cy="369332"/>
          </a:xfrm>
          <a:prstGeom prst="rect">
            <a:avLst/>
          </a:prstGeom>
          <a:noFill/>
        </p:spPr>
        <p:txBody>
          <a:bodyPr wrap="none" rtlCol="0">
            <a:spAutoFit/>
          </a:bodyPr>
          <a:lstStyle/>
          <a:p>
            <a:r>
              <a:rPr lang="pt-BR" dirty="0"/>
              <a:t>2º grau</a:t>
            </a:r>
          </a:p>
        </p:txBody>
      </p:sp>
      <p:sp>
        <p:nvSpPr>
          <p:cNvPr id="21" name="CaixaDeTexto 20">
            <a:extLst>
              <a:ext uri="{FF2B5EF4-FFF2-40B4-BE49-F238E27FC236}">
                <a16:creationId xmlns:a16="http://schemas.microsoft.com/office/drawing/2014/main" xmlns="" id="{FBD693E9-A776-49DF-A90A-9F332B6C157B}"/>
              </a:ext>
            </a:extLst>
          </p:cNvPr>
          <p:cNvSpPr txBox="1"/>
          <p:nvPr/>
        </p:nvSpPr>
        <p:spPr>
          <a:xfrm rot="3046448">
            <a:off x="6317553" y="2615441"/>
            <a:ext cx="869212" cy="646331"/>
          </a:xfrm>
          <a:prstGeom prst="rect">
            <a:avLst/>
          </a:prstGeom>
          <a:noFill/>
        </p:spPr>
        <p:txBody>
          <a:bodyPr wrap="none" rtlCol="0">
            <a:spAutoFit/>
          </a:bodyPr>
          <a:lstStyle/>
          <a:p>
            <a:r>
              <a:rPr lang="pt-BR" dirty="0"/>
              <a:t>2º grau</a:t>
            </a:r>
          </a:p>
          <a:p>
            <a:endParaRPr lang="pt-BR" dirty="0"/>
          </a:p>
        </p:txBody>
      </p:sp>
      <p:sp>
        <p:nvSpPr>
          <p:cNvPr id="3" name="Sinal de Multiplicação 2">
            <a:extLst>
              <a:ext uri="{FF2B5EF4-FFF2-40B4-BE49-F238E27FC236}">
                <a16:creationId xmlns:a16="http://schemas.microsoft.com/office/drawing/2014/main" xmlns="" id="{869AF118-FEFA-4ACE-A500-255A3988F5E7}"/>
              </a:ext>
            </a:extLst>
          </p:cNvPr>
          <p:cNvSpPr/>
          <p:nvPr/>
        </p:nvSpPr>
        <p:spPr>
          <a:xfrm>
            <a:off x="4401099" y="540290"/>
            <a:ext cx="2678337" cy="178214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inal de Multiplicação 4">
            <a:extLst>
              <a:ext uri="{FF2B5EF4-FFF2-40B4-BE49-F238E27FC236}">
                <a16:creationId xmlns:a16="http://schemas.microsoft.com/office/drawing/2014/main" xmlns="" id="{81A2DAB0-6AE4-435D-85D3-59E29964D958}"/>
              </a:ext>
            </a:extLst>
          </p:cNvPr>
          <p:cNvSpPr/>
          <p:nvPr/>
        </p:nvSpPr>
        <p:spPr>
          <a:xfrm>
            <a:off x="2459722" y="3669388"/>
            <a:ext cx="1323130" cy="136056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a:extLst>
              <a:ext uri="{FF2B5EF4-FFF2-40B4-BE49-F238E27FC236}">
                <a16:creationId xmlns:a16="http://schemas.microsoft.com/office/drawing/2014/main" xmlns="" id="{402790E7-C7D7-46FA-890A-679881580122}"/>
              </a:ext>
            </a:extLst>
          </p:cNvPr>
          <p:cNvCxnSpPr/>
          <p:nvPr/>
        </p:nvCxnSpPr>
        <p:spPr>
          <a:xfrm flipV="1">
            <a:off x="7541703" y="3829679"/>
            <a:ext cx="0" cy="75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D05A3612-C992-453C-809A-2A7525F6A0FC}"/>
              </a:ext>
            </a:extLst>
          </p:cNvPr>
          <p:cNvCxnSpPr>
            <a:cxnSpLocks/>
          </p:cNvCxnSpPr>
          <p:nvPr/>
        </p:nvCxnSpPr>
        <p:spPr>
          <a:xfrm>
            <a:off x="5365954" y="5052036"/>
            <a:ext cx="0" cy="72295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Imagem 24" descr="Uma imagem contendo pessoa, vestuário, mulher, em pé&#10;&#10;Descrição gerada automaticamente">
            <a:extLst>
              <a:ext uri="{FF2B5EF4-FFF2-40B4-BE49-F238E27FC236}">
                <a16:creationId xmlns:a16="http://schemas.microsoft.com/office/drawing/2014/main" xmlns="" id="{AC789644-5937-4B61-BCBA-BFACA2881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132" y="5690756"/>
            <a:ext cx="1493880" cy="1018110"/>
          </a:xfrm>
          <a:prstGeom prst="rect">
            <a:avLst/>
          </a:prstGeom>
        </p:spPr>
      </p:pic>
      <p:sp>
        <p:nvSpPr>
          <p:cNvPr id="26" name="Sinal de Multiplicação 25">
            <a:extLst>
              <a:ext uri="{FF2B5EF4-FFF2-40B4-BE49-F238E27FC236}">
                <a16:creationId xmlns:a16="http://schemas.microsoft.com/office/drawing/2014/main" xmlns="" id="{E086441F-1BFA-40DD-9EDF-F8B7D79B259C}"/>
              </a:ext>
            </a:extLst>
          </p:cNvPr>
          <p:cNvSpPr/>
          <p:nvPr/>
        </p:nvSpPr>
        <p:spPr>
          <a:xfrm>
            <a:off x="5730016" y="4498272"/>
            <a:ext cx="45719" cy="457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inal de Multiplicação 26">
            <a:extLst>
              <a:ext uri="{FF2B5EF4-FFF2-40B4-BE49-F238E27FC236}">
                <a16:creationId xmlns:a16="http://schemas.microsoft.com/office/drawing/2014/main" xmlns="" id="{967E9FBF-6A3E-4265-ACEC-A517A5F0F17C}"/>
              </a:ext>
            </a:extLst>
          </p:cNvPr>
          <p:cNvSpPr/>
          <p:nvPr/>
        </p:nvSpPr>
        <p:spPr>
          <a:xfrm>
            <a:off x="5122994" y="3850999"/>
            <a:ext cx="1428291" cy="1444703"/>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a:extLst>
              <a:ext uri="{FF2B5EF4-FFF2-40B4-BE49-F238E27FC236}">
                <a16:creationId xmlns:a16="http://schemas.microsoft.com/office/drawing/2014/main" xmlns="" id="{96C6CFE0-6227-4E02-B71C-13037695DD3B}"/>
              </a:ext>
            </a:extLst>
          </p:cNvPr>
          <p:cNvCxnSpPr/>
          <p:nvPr/>
        </p:nvCxnSpPr>
        <p:spPr>
          <a:xfrm>
            <a:off x="6298163" y="5065452"/>
            <a:ext cx="0" cy="7475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vestuário, interior, mulher&#10;&#10;Descrição gerada automaticamente">
            <a:extLst>
              <a:ext uri="{FF2B5EF4-FFF2-40B4-BE49-F238E27FC236}">
                <a16:creationId xmlns:a16="http://schemas.microsoft.com/office/drawing/2014/main" xmlns="" id="{AA16CA34-87B8-4513-9C1F-C4D6444B7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8309" y="5681426"/>
            <a:ext cx="1428290" cy="1086788"/>
          </a:xfrm>
          <a:prstGeom prst="rect">
            <a:avLst/>
          </a:prstGeom>
        </p:spPr>
      </p:pic>
      <p:sp>
        <p:nvSpPr>
          <p:cNvPr id="32" name="CaixaDeTexto 31">
            <a:extLst>
              <a:ext uri="{FF2B5EF4-FFF2-40B4-BE49-F238E27FC236}">
                <a16:creationId xmlns:a16="http://schemas.microsoft.com/office/drawing/2014/main" xmlns="" id="{87B729D6-D11A-4AF1-B79B-4C5006DFA1AF}"/>
              </a:ext>
            </a:extLst>
          </p:cNvPr>
          <p:cNvSpPr txBox="1"/>
          <p:nvPr/>
        </p:nvSpPr>
        <p:spPr>
          <a:xfrm>
            <a:off x="3538888" y="5172793"/>
            <a:ext cx="1883914" cy="369332"/>
          </a:xfrm>
          <a:prstGeom prst="rect">
            <a:avLst/>
          </a:prstGeom>
          <a:noFill/>
        </p:spPr>
        <p:txBody>
          <a:bodyPr wrap="none" rtlCol="0">
            <a:spAutoFit/>
          </a:bodyPr>
          <a:lstStyle/>
          <a:p>
            <a:r>
              <a:rPr lang="pt-BR" dirty="0"/>
              <a:t>3º grau (sobrinha)</a:t>
            </a:r>
          </a:p>
        </p:txBody>
      </p:sp>
      <p:sp>
        <p:nvSpPr>
          <p:cNvPr id="33" name="CaixaDeTexto 32">
            <a:extLst>
              <a:ext uri="{FF2B5EF4-FFF2-40B4-BE49-F238E27FC236}">
                <a16:creationId xmlns:a16="http://schemas.microsoft.com/office/drawing/2014/main" xmlns="" id="{16AEAC96-6E49-4561-A678-98DB23798622}"/>
              </a:ext>
            </a:extLst>
          </p:cNvPr>
          <p:cNvSpPr txBox="1"/>
          <p:nvPr/>
        </p:nvSpPr>
        <p:spPr>
          <a:xfrm>
            <a:off x="6503309" y="5153596"/>
            <a:ext cx="1883914" cy="369332"/>
          </a:xfrm>
          <a:prstGeom prst="rect">
            <a:avLst/>
          </a:prstGeom>
          <a:noFill/>
        </p:spPr>
        <p:txBody>
          <a:bodyPr wrap="none" rtlCol="0">
            <a:spAutoFit/>
          </a:bodyPr>
          <a:lstStyle/>
          <a:p>
            <a:r>
              <a:rPr lang="pt-BR" dirty="0"/>
              <a:t>3º grau (sobrinha)</a:t>
            </a:r>
          </a:p>
        </p:txBody>
      </p:sp>
      <p:cxnSp>
        <p:nvCxnSpPr>
          <p:cNvPr id="22" name="Conector reto 21">
            <a:extLst>
              <a:ext uri="{FF2B5EF4-FFF2-40B4-BE49-F238E27FC236}">
                <a16:creationId xmlns:a16="http://schemas.microsoft.com/office/drawing/2014/main" xmlns="" id="{F3129583-390A-48A2-B5FC-846F4DEC342B}"/>
              </a:ext>
            </a:extLst>
          </p:cNvPr>
          <p:cNvCxnSpPr/>
          <p:nvPr/>
        </p:nvCxnSpPr>
        <p:spPr>
          <a:xfrm>
            <a:off x="8528180" y="4762632"/>
            <a:ext cx="569167" cy="91879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8" name="Imagem 27" descr="Uma imagem contendo pessoa, edifício, vestuário, gravata&#10;&#10;Descrição gerada automaticamente">
            <a:extLst>
              <a:ext uri="{FF2B5EF4-FFF2-40B4-BE49-F238E27FC236}">
                <a16:creationId xmlns:a16="http://schemas.microsoft.com/office/drawing/2014/main" xmlns="" id="{5D655069-0D5E-49F2-8A62-2EF3C8A54A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0174" y="5695707"/>
            <a:ext cx="1709102" cy="1013159"/>
          </a:xfrm>
          <a:prstGeom prst="rect">
            <a:avLst/>
          </a:prstGeom>
        </p:spPr>
      </p:pic>
      <p:sp>
        <p:nvSpPr>
          <p:cNvPr id="30" name="CaixaDeTexto 29">
            <a:extLst>
              <a:ext uri="{FF2B5EF4-FFF2-40B4-BE49-F238E27FC236}">
                <a16:creationId xmlns:a16="http://schemas.microsoft.com/office/drawing/2014/main" xmlns="" id="{03C4C061-A05B-4BE9-B5D9-75F4AC738E67}"/>
              </a:ext>
            </a:extLst>
          </p:cNvPr>
          <p:cNvSpPr txBox="1"/>
          <p:nvPr/>
        </p:nvSpPr>
        <p:spPr>
          <a:xfrm>
            <a:off x="8920066" y="5172793"/>
            <a:ext cx="1895134" cy="369332"/>
          </a:xfrm>
          <a:prstGeom prst="rect">
            <a:avLst/>
          </a:prstGeom>
          <a:noFill/>
        </p:spPr>
        <p:txBody>
          <a:bodyPr wrap="none" rtlCol="0">
            <a:spAutoFit/>
          </a:bodyPr>
          <a:lstStyle/>
          <a:p>
            <a:r>
              <a:rPr lang="pt-BR" dirty="0"/>
              <a:t>3º grau (sobrinho)</a:t>
            </a:r>
          </a:p>
        </p:txBody>
      </p:sp>
      <p:sp>
        <p:nvSpPr>
          <p:cNvPr id="36" name="CaixaDeTexto 35">
            <a:extLst>
              <a:ext uri="{FF2B5EF4-FFF2-40B4-BE49-F238E27FC236}">
                <a16:creationId xmlns:a16="http://schemas.microsoft.com/office/drawing/2014/main" xmlns="" id="{D7232AED-E632-4A85-9B83-DB033C6C1593}"/>
              </a:ext>
            </a:extLst>
          </p:cNvPr>
          <p:cNvSpPr txBox="1"/>
          <p:nvPr/>
        </p:nvSpPr>
        <p:spPr>
          <a:xfrm>
            <a:off x="3868250" y="5952931"/>
            <a:ext cx="518091" cy="369332"/>
          </a:xfrm>
          <a:prstGeom prst="rect">
            <a:avLst/>
          </a:prstGeom>
          <a:noFill/>
        </p:spPr>
        <p:txBody>
          <a:bodyPr wrap="none" rtlCol="0">
            <a:spAutoFit/>
          </a:bodyPr>
          <a:lstStyle/>
          <a:p>
            <a:r>
              <a:rPr lang="pt-BR" b="1" dirty="0">
                <a:solidFill>
                  <a:schemeClr val="accent4">
                    <a:lumMod val="50000"/>
                  </a:schemeClr>
                </a:solidFill>
              </a:rPr>
              <a:t>1/3</a:t>
            </a:r>
          </a:p>
        </p:txBody>
      </p:sp>
      <p:sp>
        <p:nvSpPr>
          <p:cNvPr id="37" name="Retângulo 36">
            <a:extLst>
              <a:ext uri="{FF2B5EF4-FFF2-40B4-BE49-F238E27FC236}">
                <a16:creationId xmlns:a16="http://schemas.microsoft.com/office/drawing/2014/main" xmlns="" id="{DE850C3E-7606-43CA-8097-760406A78DF8}"/>
              </a:ext>
            </a:extLst>
          </p:cNvPr>
          <p:cNvSpPr/>
          <p:nvPr/>
        </p:nvSpPr>
        <p:spPr>
          <a:xfrm>
            <a:off x="7655869" y="6015145"/>
            <a:ext cx="518091" cy="369332"/>
          </a:xfrm>
          <a:prstGeom prst="rect">
            <a:avLst/>
          </a:prstGeom>
        </p:spPr>
        <p:txBody>
          <a:bodyPr wrap="none">
            <a:spAutoFit/>
          </a:bodyPr>
          <a:lstStyle/>
          <a:p>
            <a:r>
              <a:rPr lang="pt-BR" b="1" dirty="0">
                <a:solidFill>
                  <a:schemeClr val="accent4">
                    <a:lumMod val="50000"/>
                  </a:schemeClr>
                </a:solidFill>
              </a:rPr>
              <a:t>1/3</a:t>
            </a:r>
            <a:endParaRPr lang="pt-BR" dirty="0"/>
          </a:p>
        </p:txBody>
      </p:sp>
      <p:sp>
        <p:nvSpPr>
          <p:cNvPr id="38" name="Sinal de Multiplicação 37">
            <a:extLst>
              <a:ext uri="{FF2B5EF4-FFF2-40B4-BE49-F238E27FC236}">
                <a16:creationId xmlns:a16="http://schemas.microsoft.com/office/drawing/2014/main" xmlns="" id="{1B74ACEA-FAD7-4B3B-A12C-C19A04FFD133}"/>
              </a:ext>
            </a:extLst>
          </p:cNvPr>
          <p:cNvSpPr/>
          <p:nvPr/>
        </p:nvSpPr>
        <p:spPr>
          <a:xfrm>
            <a:off x="7181742" y="3554776"/>
            <a:ext cx="1428291" cy="1444703"/>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a:extLst>
              <a:ext uri="{FF2B5EF4-FFF2-40B4-BE49-F238E27FC236}">
                <a16:creationId xmlns:a16="http://schemas.microsoft.com/office/drawing/2014/main" xmlns="" id="{0F205E88-8FA5-4906-B3BD-8314C278F193}"/>
              </a:ext>
            </a:extLst>
          </p:cNvPr>
          <p:cNvSpPr/>
          <p:nvPr/>
        </p:nvSpPr>
        <p:spPr>
          <a:xfrm>
            <a:off x="10352036" y="6015145"/>
            <a:ext cx="518091" cy="369332"/>
          </a:xfrm>
          <a:prstGeom prst="rect">
            <a:avLst/>
          </a:prstGeom>
        </p:spPr>
        <p:txBody>
          <a:bodyPr wrap="none">
            <a:spAutoFit/>
          </a:bodyPr>
          <a:lstStyle/>
          <a:p>
            <a:r>
              <a:rPr lang="pt-BR" b="1" dirty="0">
                <a:solidFill>
                  <a:schemeClr val="accent4">
                    <a:lumMod val="50000"/>
                  </a:schemeClr>
                </a:solidFill>
              </a:rPr>
              <a:t>1/3</a:t>
            </a:r>
            <a:endParaRPr lang="pt-BR" dirty="0"/>
          </a:p>
        </p:txBody>
      </p:sp>
      <p:sp>
        <p:nvSpPr>
          <p:cNvPr id="41" name="CaixaDeTexto 40">
            <a:extLst>
              <a:ext uri="{FF2B5EF4-FFF2-40B4-BE49-F238E27FC236}">
                <a16:creationId xmlns:a16="http://schemas.microsoft.com/office/drawing/2014/main" xmlns="" id="{F7E3254A-2336-4641-83B7-213C4AECB417}"/>
              </a:ext>
            </a:extLst>
          </p:cNvPr>
          <p:cNvSpPr txBox="1"/>
          <p:nvPr/>
        </p:nvSpPr>
        <p:spPr>
          <a:xfrm>
            <a:off x="7566599" y="1076814"/>
            <a:ext cx="4196103" cy="1692771"/>
          </a:xfrm>
          <a:prstGeom prst="rect">
            <a:avLst/>
          </a:prstGeom>
          <a:noFill/>
        </p:spPr>
        <p:txBody>
          <a:bodyPr wrap="square" rtlCol="0">
            <a:spAutoFit/>
          </a:bodyPr>
          <a:lstStyle/>
          <a:p>
            <a:r>
              <a:rPr lang="pt-BR" sz="2600" dirty="0">
                <a:latin typeface="Garamond" panose="02020404030301010803" pitchFamily="18" charset="0"/>
              </a:rPr>
              <a:t>Concorrendo </a:t>
            </a:r>
            <a:r>
              <a:rPr lang="pt-BR" sz="2600" b="1" dirty="0">
                <a:solidFill>
                  <a:schemeClr val="accent4">
                    <a:lumMod val="50000"/>
                  </a:schemeClr>
                </a:solidFill>
                <a:latin typeface="Garamond" panose="02020404030301010803" pitchFamily="18" charset="0"/>
              </a:rPr>
              <a:t>filhos de irmãos falecidos, herdam por cabeça </a:t>
            </a:r>
            <a:r>
              <a:rPr lang="pt-BR" sz="2600" dirty="0">
                <a:latin typeface="Garamond" panose="02020404030301010803" pitchFamily="18" charset="0"/>
              </a:rPr>
              <a:t>(art. 1843, § 1º, CC)</a:t>
            </a:r>
          </a:p>
        </p:txBody>
      </p:sp>
    </p:spTree>
    <p:extLst>
      <p:ext uri="{BB962C8B-B14F-4D97-AF65-F5344CB8AC3E}">
        <p14:creationId xmlns:p14="http://schemas.microsoft.com/office/powerpoint/2010/main" val="151447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xmlns="" id="{695A0FE9-1BD2-4C0C-B8E7-ADDF9014CBF5}"/>
              </a:ext>
            </a:extLst>
          </p:cNvPr>
          <p:cNvSpPr/>
          <p:nvPr/>
        </p:nvSpPr>
        <p:spPr>
          <a:xfrm>
            <a:off x="3156259" y="2633298"/>
            <a:ext cx="1596407" cy="135928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FC1D307C-7156-4A24-AA84-FFD9F1F01E72}"/>
              </a:ext>
            </a:extLst>
          </p:cNvPr>
          <p:cNvSpPr txBox="1"/>
          <p:nvPr/>
        </p:nvSpPr>
        <p:spPr>
          <a:xfrm>
            <a:off x="3750906" y="158620"/>
            <a:ext cx="4549643" cy="553998"/>
          </a:xfrm>
          <a:prstGeom prst="rect">
            <a:avLst/>
          </a:prstGeom>
          <a:noFill/>
        </p:spPr>
        <p:txBody>
          <a:bodyPr wrap="none" rtlCol="0">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4" name="Imagem 3" descr="Uma imagem contendo pessoa, homem, parede, interior&#10;&#10;Descrição gerada automaticamente">
            <a:extLst>
              <a:ext uri="{FF2B5EF4-FFF2-40B4-BE49-F238E27FC236}">
                <a16:creationId xmlns:a16="http://schemas.microsoft.com/office/drawing/2014/main" xmlns="" id="{B69011E2-7540-4EDA-AD87-5998704A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738" y="741284"/>
            <a:ext cx="1405648" cy="1085866"/>
          </a:xfrm>
          <a:prstGeom prst="rect">
            <a:avLst/>
          </a:prstGeom>
        </p:spPr>
      </p:pic>
      <p:cxnSp>
        <p:nvCxnSpPr>
          <p:cNvPr id="6" name="Conector reto 5">
            <a:extLst>
              <a:ext uri="{FF2B5EF4-FFF2-40B4-BE49-F238E27FC236}">
                <a16:creationId xmlns:a16="http://schemas.microsoft.com/office/drawing/2014/main" xmlns="" id="{0642D549-F83A-4139-A40C-AFE7D6AC6D41}"/>
              </a:ext>
            </a:extLst>
          </p:cNvPr>
          <p:cNvCxnSpPr>
            <a:cxnSpLocks/>
          </p:cNvCxnSpPr>
          <p:nvPr/>
        </p:nvCxnSpPr>
        <p:spPr>
          <a:xfrm flipH="1">
            <a:off x="4221546" y="1771383"/>
            <a:ext cx="973957" cy="101466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5C11442C-A0EF-4DAB-B27D-2CE6274DCC31}"/>
              </a:ext>
            </a:extLst>
          </p:cNvPr>
          <p:cNvCxnSpPr>
            <a:cxnSpLocks/>
          </p:cNvCxnSpPr>
          <p:nvPr/>
        </p:nvCxnSpPr>
        <p:spPr>
          <a:xfrm flipH="1">
            <a:off x="5616278" y="1847013"/>
            <a:ext cx="13728" cy="110267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316AAE10-92A1-4110-9198-BFD50A73A5BD}"/>
              </a:ext>
            </a:extLst>
          </p:cNvPr>
          <p:cNvCxnSpPr>
            <a:cxnSpLocks/>
          </p:cNvCxnSpPr>
          <p:nvPr/>
        </p:nvCxnSpPr>
        <p:spPr>
          <a:xfrm>
            <a:off x="6144991" y="1793791"/>
            <a:ext cx="844242" cy="108968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descr="Uma imagem contendo pessoa, homem, da frente&#10;&#10;Descrição gerada automaticamente">
            <a:extLst>
              <a:ext uri="{FF2B5EF4-FFF2-40B4-BE49-F238E27FC236}">
                <a16:creationId xmlns:a16="http://schemas.microsoft.com/office/drawing/2014/main" xmlns="" id="{9CFE2DA4-CF4E-4B92-B6AE-FF2CFF44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787" y="2838241"/>
            <a:ext cx="1020962" cy="947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m 14" descr="Uma imagem contendo pessoa, vestuário, parede, interior&#10;&#10;Descrição gerada automaticamente">
            <a:extLst>
              <a:ext uri="{FF2B5EF4-FFF2-40B4-BE49-F238E27FC236}">
                <a16:creationId xmlns:a16="http://schemas.microsoft.com/office/drawing/2014/main" xmlns="" id="{AA644DE7-CF9E-442F-8344-31826B0DC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3263" y="2942336"/>
            <a:ext cx="907606" cy="933090"/>
          </a:xfrm>
          <a:prstGeom prst="rect">
            <a:avLst/>
          </a:prstGeom>
        </p:spPr>
      </p:pic>
      <p:pic>
        <p:nvPicPr>
          <p:cNvPr id="17" name="Imagem 16" descr="Uma imagem contendo pessoa, vestuário, parede, mulher&#10;&#10;Descrição gerada automaticamente">
            <a:extLst>
              <a:ext uri="{FF2B5EF4-FFF2-40B4-BE49-F238E27FC236}">
                <a16:creationId xmlns:a16="http://schemas.microsoft.com/office/drawing/2014/main" xmlns="" id="{A82FBD46-29C8-4B6F-AA4B-06FD64741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392" y="2714056"/>
            <a:ext cx="1015135" cy="1018110"/>
          </a:xfrm>
          <a:prstGeom prst="rect">
            <a:avLst/>
          </a:prstGeom>
        </p:spPr>
      </p:pic>
      <p:sp>
        <p:nvSpPr>
          <p:cNvPr id="19" name="CaixaDeTexto 18">
            <a:extLst>
              <a:ext uri="{FF2B5EF4-FFF2-40B4-BE49-F238E27FC236}">
                <a16:creationId xmlns:a16="http://schemas.microsoft.com/office/drawing/2014/main" xmlns="" id="{0166C45C-A9E4-47ED-BBE0-F31F63CCEFE1}"/>
              </a:ext>
            </a:extLst>
          </p:cNvPr>
          <p:cNvSpPr txBox="1"/>
          <p:nvPr/>
        </p:nvSpPr>
        <p:spPr>
          <a:xfrm rot="18860578">
            <a:off x="3787090" y="1503882"/>
            <a:ext cx="1266177" cy="923330"/>
          </a:xfrm>
          <a:prstGeom prst="rect">
            <a:avLst/>
          </a:prstGeom>
          <a:noFill/>
        </p:spPr>
        <p:txBody>
          <a:bodyPr wrap="square" rtlCol="0">
            <a:spAutoFit/>
          </a:bodyPr>
          <a:lstStyle/>
          <a:p>
            <a:r>
              <a:rPr lang="pt-BR" dirty="0"/>
              <a:t>1º grau linha reta (pai)</a:t>
            </a:r>
          </a:p>
        </p:txBody>
      </p:sp>
      <p:sp>
        <p:nvSpPr>
          <p:cNvPr id="20" name="CaixaDeTexto 19">
            <a:extLst>
              <a:ext uri="{FF2B5EF4-FFF2-40B4-BE49-F238E27FC236}">
                <a16:creationId xmlns:a16="http://schemas.microsoft.com/office/drawing/2014/main" xmlns="" id="{5E2C9A26-FD7E-4FA1-AD15-E640A782D43B}"/>
              </a:ext>
            </a:extLst>
          </p:cNvPr>
          <p:cNvSpPr txBox="1"/>
          <p:nvPr/>
        </p:nvSpPr>
        <p:spPr>
          <a:xfrm rot="16387588">
            <a:off x="4539295" y="1804057"/>
            <a:ext cx="1352813" cy="923330"/>
          </a:xfrm>
          <a:prstGeom prst="rect">
            <a:avLst/>
          </a:prstGeom>
          <a:noFill/>
        </p:spPr>
        <p:txBody>
          <a:bodyPr wrap="square" rtlCol="0">
            <a:spAutoFit/>
          </a:bodyPr>
          <a:lstStyle/>
          <a:p>
            <a:r>
              <a:rPr lang="pt-BR" dirty="0"/>
              <a:t>2º grau colateral (irmã)</a:t>
            </a:r>
          </a:p>
        </p:txBody>
      </p:sp>
      <p:sp>
        <p:nvSpPr>
          <p:cNvPr id="21" name="CaixaDeTexto 20">
            <a:extLst>
              <a:ext uri="{FF2B5EF4-FFF2-40B4-BE49-F238E27FC236}">
                <a16:creationId xmlns:a16="http://schemas.microsoft.com/office/drawing/2014/main" xmlns="" id="{FBD693E9-A776-49DF-A90A-9F332B6C157B}"/>
              </a:ext>
            </a:extLst>
          </p:cNvPr>
          <p:cNvSpPr txBox="1"/>
          <p:nvPr/>
        </p:nvSpPr>
        <p:spPr>
          <a:xfrm rot="3046448">
            <a:off x="6159474" y="1699839"/>
            <a:ext cx="1552187" cy="1200329"/>
          </a:xfrm>
          <a:prstGeom prst="rect">
            <a:avLst/>
          </a:prstGeom>
          <a:noFill/>
        </p:spPr>
        <p:txBody>
          <a:bodyPr wrap="square" rtlCol="0">
            <a:spAutoFit/>
          </a:bodyPr>
          <a:lstStyle/>
          <a:p>
            <a:r>
              <a:rPr lang="pt-BR" dirty="0"/>
              <a:t>2º grau colateral (irmã)</a:t>
            </a:r>
          </a:p>
          <a:p>
            <a:endParaRPr lang="pt-BR" dirty="0"/>
          </a:p>
        </p:txBody>
      </p:sp>
      <p:sp>
        <p:nvSpPr>
          <p:cNvPr id="3" name="Sinal de Multiplicação 2">
            <a:extLst>
              <a:ext uri="{FF2B5EF4-FFF2-40B4-BE49-F238E27FC236}">
                <a16:creationId xmlns:a16="http://schemas.microsoft.com/office/drawing/2014/main" xmlns="" id="{869AF118-FEFA-4ACE-A500-255A3988F5E7}"/>
              </a:ext>
            </a:extLst>
          </p:cNvPr>
          <p:cNvSpPr/>
          <p:nvPr/>
        </p:nvSpPr>
        <p:spPr>
          <a:xfrm>
            <a:off x="4642321" y="683458"/>
            <a:ext cx="1883914" cy="1292718"/>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inal de Multiplicação 4">
            <a:extLst>
              <a:ext uri="{FF2B5EF4-FFF2-40B4-BE49-F238E27FC236}">
                <a16:creationId xmlns:a16="http://schemas.microsoft.com/office/drawing/2014/main" xmlns="" id="{81A2DAB0-6AE4-435D-85D3-59E29964D958}"/>
              </a:ext>
            </a:extLst>
          </p:cNvPr>
          <p:cNvSpPr/>
          <p:nvPr/>
        </p:nvSpPr>
        <p:spPr>
          <a:xfrm>
            <a:off x="3415154" y="2734747"/>
            <a:ext cx="966233" cy="1116279"/>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a:extLst>
              <a:ext uri="{FF2B5EF4-FFF2-40B4-BE49-F238E27FC236}">
                <a16:creationId xmlns:a16="http://schemas.microsoft.com/office/drawing/2014/main" xmlns="" id="{0C92CEBD-FD0F-4F9A-9A3A-B647FE4E48D4}"/>
              </a:ext>
            </a:extLst>
          </p:cNvPr>
          <p:cNvSpPr txBox="1"/>
          <p:nvPr/>
        </p:nvSpPr>
        <p:spPr>
          <a:xfrm>
            <a:off x="388958" y="1129791"/>
            <a:ext cx="2521001" cy="2492990"/>
          </a:xfrm>
          <a:prstGeom prst="rect">
            <a:avLst/>
          </a:prstGeom>
          <a:noFill/>
        </p:spPr>
        <p:txBody>
          <a:bodyPr wrap="square" rtlCol="0">
            <a:spAutoFit/>
          </a:bodyPr>
          <a:lstStyle/>
          <a:p>
            <a:r>
              <a:rPr lang="pt-BR" sz="2600" b="1" dirty="0">
                <a:latin typeface="Garamond" panose="02020404030301010803" pitchFamily="18" charset="0"/>
              </a:rPr>
              <a:t>Quando filho faleceu, pai já havia morrido, a  irmã </a:t>
            </a:r>
            <a:r>
              <a:rPr lang="pt-BR" sz="2600" b="1" dirty="0">
                <a:solidFill>
                  <a:schemeClr val="accent2">
                    <a:lumMod val="50000"/>
                  </a:schemeClr>
                </a:solidFill>
                <a:latin typeface="Garamond" panose="02020404030301010803" pitchFamily="18" charset="0"/>
              </a:rPr>
              <a:t>e as sobrinhas </a:t>
            </a:r>
            <a:r>
              <a:rPr lang="pt-BR" sz="2600" b="1" dirty="0">
                <a:latin typeface="Garamond" panose="02020404030301010803" pitchFamily="18" charset="0"/>
              </a:rPr>
              <a:t>também.</a:t>
            </a:r>
          </a:p>
        </p:txBody>
      </p:sp>
      <p:sp>
        <p:nvSpPr>
          <p:cNvPr id="11" name="CaixaDeTexto 10">
            <a:extLst>
              <a:ext uri="{FF2B5EF4-FFF2-40B4-BE49-F238E27FC236}">
                <a16:creationId xmlns:a16="http://schemas.microsoft.com/office/drawing/2014/main" xmlns="" id="{8E657ABF-75C0-4EDB-8805-69359EE42EEF}"/>
              </a:ext>
            </a:extLst>
          </p:cNvPr>
          <p:cNvSpPr txBox="1"/>
          <p:nvPr/>
        </p:nvSpPr>
        <p:spPr>
          <a:xfrm>
            <a:off x="7636585" y="2993654"/>
            <a:ext cx="3269998" cy="492443"/>
          </a:xfrm>
          <a:prstGeom prst="rect">
            <a:avLst/>
          </a:prstGeom>
          <a:noFill/>
        </p:spPr>
        <p:txBody>
          <a:bodyPr wrap="none" rtlCol="0">
            <a:spAutoFit/>
          </a:bodyPr>
          <a:lstStyle/>
          <a:p>
            <a:r>
              <a:rPr lang="pt-BR" sz="2600" b="1" dirty="0">
                <a:solidFill>
                  <a:schemeClr val="accent2">
                    <a:lumMod val="50000"/>
                  </a:schemeClr>
                </a:solidFill>
                <a:latin typeface="Garamond" panose="02020404030301010803" pitchFamily="18" charset="0"/>
              </a:rPr>
              <a:t>Herda tudo do irmão!</a:t>
            </a:r>
          </a:p>
        </p:txBody>
      </p:sp>
      <p:cxnSp>
        <p:nvCxnSpPr>
          <p:cNvPr id="16" name="Conector reto 15">
            <a:extLst>
              <a:ext uri="{FF2B5EF4-FFF2-40B4-BE49-F238E27FC236}">
                <a16:creationId xmlns:a16="http://schemas.microsoft.com/office/drawing/2014/main" xmlns="" id="{402790E7-C7D7-46FA-890A-679881580122}"/>
              </a:ext>
            </a:extLst>
          </p:cNvPr>
          <p:cNvCxnSpPr/>
          <p:nvPr/>
        </p:nvCxnSpPr>
        <p:spPr>
          <a:xfrm flipV="1">
            <a:off x="7541703" y="3829679"/>
            <a:ext cx="0" cy="75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D05A3612-C992-453C-809A-2A7525F6A0FC}"/>
              </a:ext>
            </a:extLst>
          </p:cNvPr>
          <p:cNvCxnSpPr>
            <a:cxnSpLocks/>
          </p:cNvCxnSpPr>
          <p:nvPr/>
        </p:nvCxnSpPr>
        <p:spPr>
          <a:xfrm>
            <a:off x="5363141" y="3798179"/>
            <a:ext cx="0" cy="72295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Imagem 24" descr="Uma imagem contendo pessoa, vestuário, mulher, em pé&#10;&#10;Descrição gerada automaticamente">
            <a:extLst>
              <a:ext uri="{FF2B5EF4-FFF2-40B4-BE49-F238E27FC236}">
                <a16:creationId xmlns:a16="http://schemas.microsoft.com/office/drawing/2014/main" xmlns="" id="{AC789644-5937-4B61-BCBA-BFACA2881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1387" y="4498272"/>
            <a:ext cx="1217031" cy="957967"/>
          </a:xfrm>
          <a:prstGeom prst="rect">
            <a:avLst/>
          </a:prstGeom>
        </p:spPr>
      </p:pic>
      <p:sp>
        <p:nvSpPr>
          <p:cNvPr id="26" name="Sinal de Multiplicação 25">
            <a:extLst>
              <a:ext uri="{FF2B5EF4-FFF2-40B4-BE49-F238E27FC236}">
                <a16:creationId xmlns:a16="http://schemas.microsoft.com/office/drawing/2014/main" xmlns="" id="{E086441F-1BFA-40DD-9EDF-F8B7D79B259C}"/>
              </a:ext>
            </a:extLst>
          </p:cNvPr>
          <p:cNvSpPr/>
          <p:nvPr/>
        </p:nvSpPr>
        <p:spPr>
          <a:xfrm>
            <a:off x="5730016" y="4498272"/>
            <a:ext cx="45719" cy="457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inal de Multiplicação 26">
            <a:extLst>
              <a:ext uri="{FF2B5EF4-FFF2-40B4-BE49-F238E27FC236}">
                <a16:creationId xmlns:a16="http://schemas.microsoft.com/office/drawing/2014/main" xmlns="" id="{967E9FBF-6A3E-4265-ACEC-A517A5F0F17C}"/>
              </a:ext>
            </a:extLst>
          </p:cNvPr>
          <p:cNvSpPr/>
          <p:nvPr/>
        </p:nvSpPr>
        <p:spPr>
          <a:xfrm>
            <a:off x="5059930" y="2731975"/>
            <a:ext cx="1176198" cy="1292718"/>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a:extLst>
              <a:ext uri="{FF2B5EF4-FFF2-40B4-BE49-F238E27FC236}">
                <a16:creationId xmlns:a16="http://schemas.microsoft.com/office/drawing/2014/main" xmlns="" id="{96C6CFE0-6227-4E02-B71C-13037695DD3B}"/>
              </a:ext>
            </a:extLst>
          </p:cNvPr>
          <p:cNvCxnSpPr/>
          <p:nvPr/>
        </p:nvCxnSpPr>
        <p:spPr>
          <a:xfrm>
            <a:off x="5752194" y="3867247"/>
            <a:ext cx="0" cy="7475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vestuário, interior, mulher&#10;&#10;Descrição gerada automaticamente">
            <a:extLst>
              <a:ext uri="{FF2B5EF4-FFF2-40B4-BE49-F238E27FC236}">
                <a16:creationId xmlns:a16="http://schemas.microsoft.com/office/drawing/2014/main" xmlns="" id="{AA16CA34-87B8-4513-9C1F-C4D6444B7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3815" y="4538135"/>
            <a:ext cx="1217031" cy="936366"/>
          </a:xfrm>
          <a:prstGeom prst="rect">
            <a:avLst/>
          </a:prstGeom>
        </p:spPr>
      </p:pic>
      <p:sp>
        <p:nvSpPr>
          <p:cNvPr id="32" name="CaixaDeTexto 31">
            <a:extLst>
              <a:ext uri="{FF2B5EF4-FFF2-40B4-BE49-F238E27FC236}">
                <a16:creationId xmlns:a16="http://schemas.microsoft.com/office/drawing/2014/main" xmlns="" id="{87B729D6-D11A-4AF1-B79B-4C5006DFA1AF}"/>
              </a:ext>
            </a:extLst>
          </p:cNvPr>
          <p:cNvSpPr txBox="1"/>
          <p:nvPr/>
        </p:nvSpPr>
        <p:spPr>
          <a:xfrm>
            <a:off x="2611299" y="4034596"/>
            <a:ext cx="2744662" cy="369332"/>
          </a:xfrm>
          <a:prstGeom prst="rect">
            <a:avLst/>
          </a:prstGeom>
          <a:noFill/>
        </p:spPr>
        <p:txBody>
          <a:bodyPr wrap="none" rtlCol="0">
            <a:spAutoFit/>
          </a:bodyPr>
          <a:lstStyle/>
          <a:p>
            <a:r>
              <a:rPr lang="pt-BR" dirty="0"/>
              <a:t>3º grau colateral (sobrinha)</a:t>
            </a:r>
          </a:p>
        </p:txBody>
      </p:sp>
      <p:sp>
        <p:nvSpPr>
          <p:cNvPr id="33" name="CaixaDeTexto 32">
            <a:extLst>
              <a:ext uri="{FF2B5EF4-FFF2-40B4-BE49-F238E27FC236}">
                <a16:creationId xmlns:a16="http://schemas.microsoft.com/office/drawing/2014/main" xmlns="" id="{16AEAC96-6E49-4561-A678-98DB23798622}"/>
              </a:ext>
            </a:extLst>
          </p:cNvPr>
          <p:cNvSpPr txBox="1"/>
          <p:nvPr/>
        </p:nvSpPr>
        <p:spPr>
          <a:xfrm>
            <a:off x="5730016" y="4040461"/>
            <a:ext cx="2744662" cy="369332"/>
          </a:xfrm>
          <a:prstGeom prst="rect">
            <a:avLst/>
          </a:prstGeom>
          <a:noFill/>
        </p:spPr>
        <p:txBody>
          <a:bodyPr wrap="none" rtlCol="0">
            <a:spAutoFit/>
          </a:bodyPr>
          <a:lstStyle/>
          <a:p>
            <a:r>
              <a:rPr lang="pt-BR" dirty="0"/>
              <a:t>3º grau colateral (sobrinha)</a:t>
            </a:r>
          </a:p>
        </p:txBody>
      </p:sp>
      <p:sp>
        <p:nvSpPr>
          <p:cNvPr id="34" name="CaixaDeTexto 33">
            <a:extLst>
              <a:ext uri="{FF2B5EF4-FFF2-40B4-BE49-F238E27FC236}">
                <a16:creationId xmlns:a16="http://schemas.microsoft.com/office/drawing/2014/main" xmlns="" id="{E2BD9BEF-12F1-48FB-9AA7-F056E1DE1EC1}"/>
              </a:ext>
            </a:extLst>
          </p:cNvPr>
          <p:cNvSpPr txBox="1"/>
          <p:nvPr/>
        </p:nvSpPr>
        <p:spPr>
          <a:xfrm>
            <a:off x="5607066" y="5987943"/>
            <a:ext cx="671088" cy="492443"/>
          </a:xfrm>
          <a:prstGeom prst="rect">
            <a:avLst/>
          </a:prstGeom>
          <a:noFill/>
        </p:spPr>
        <p:txBody>
          <a:bodyPr wrap="square" rtlCol="0">
            <a:spAutoFit/>
          </a:bodyPr>
          <a:lstStyle/>
          <a:p>
            <a:r>
              <a:rPr lang="pt-BR" sz="2600" b="1" dirty="0">
                <a:solidFill>
                  <a:schemeClr val="accent2">
                    <a:lumMod val="50000"/>
                  </a:schemeClr>
                </a:solidFill>
              </a:rPr>
              <a:t>0</a:t>
            </a:r>
          </a:p>
        </p:txBody>
      </p:sp>
      <p:cxnSp>
        <p:nvCxnSpPr>
          <p:cNvPr id="30" name="Conector reto 29">
            <a:extLst>
              <a:ext uri="{FF2B5EF4-FFF2-40B4-BE49-F238E27FC236}">
                <a16:creationId xmlns:a16="http://schemas.microsoft.com/office/drawing/2014/main" xmlns="" id="{D2674048-90BF-471A-82D7-B1772E0F106C}"/>
              </a:ext>
            </a:extLst>
          </p:cNvPr>
          <p:cNvCxnSpPr>
            <a:cxnSpLocks/>
            <a:stCxn id="25" idx="2"/>
          </p:cNvCxnSpPr>
          <p:nvPr/>
        </p:nvCxnSpPr>
        <p:spPr>
          <a:xfrm flipH="1">
            <a:off x="4963312" y="5456239"/>
            <a:ext cx="26591" cy="37555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7" name="Imagem 36" descr="Uma imagem contendo vestuário&#10;&#10;Descrição gerada automaticamente">
            <a:extLst>
              <a:ext uri="{FF2B5EF4-FFF2-40B4-BE49-F238E27FC236}">
                <a16:creationId xmlns:a16="http://schemas.microsoft.com/office/drawing/2014/main" xmlns="" id="{DED11ED4-299B-4ABB-B405-69AAE8FA38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3039" y="5831790"/>
            <a:ext cx="1058078" cy="957967"/>
          </a:xfrm>
          <a:prstGeom prst="rect">
            <a:avLst/>
          </a:prstGeom>
        </p:spPr>
      </p:pic>
      <p:sp>
        <p:nvSpPr>
          <p:cNvPr id="44" name="CaixaDeTexto 43">
            <a:extLst>
              <a:ext uri="{FF2B5EF4-FFF2-40B4-BE49-F238E27FC236}">
                <a16:creationId xmlns:a16="http://schemas.microsoft.com/office/drawing/2014/main" xmlns="" id="{067C6745-F0DE-4C0C-94D9-FD2B62C702DC}"/>
              </a:ext>
            </a:extLst>
          </p:cNvPr>
          <p:cNvSpPr txBox="1"/>
          <p:nvPr/>
        </p:nvSpPr>
        <p:spPr>
          <a:xfrm>
            <a:off x="5025756" y="5470642"/>
            <a:ext cx="3235950" cy="369332"/>
          </a:xfrm>
          <a:prstGeom prst="rect">
            <a:avLst/>
          </a:prstGeom>
          <a:noFill/>
        </p:spPr>
        <p:txBody>
          <a:bodyPr wrap="none" rtlCol="0">
            <a:spAutoFit/>
          </a:bodyPr>
          <a:lstStyle/>
          <a:p>
            <a:r>
              <a:rPr lang="pt-BR" dirty="0"/>
              <a:t>4º grau colateral (sobrinha-neta)</a:t>
            </a:r>
          </a:p>
        </p:txBody>
      </p:sp>
      <p:sp>
        <p:nvSpPr>
          <p:cNvPr id="45" name="Sinal de Multiplicação 44">
            <a:extLst>
              <a:ext uri="{FF2B5EF4-FFF2-40B4-BE49-F238E27FC236}">
                <a16:creationId xmlns:a16="http://schemas.microsoft.com/office/drawing/2014/main" xmlns="" id="{0C60F69A-B48E-4BD5-8B86-3939A8B5B455}"/>
              </a:ext>
            </a:extLst>
          </p:cNvPr>
          <p:cNvSpPr/>
          <p:nvPr/>
        </p:nvSpPr>
        <p:spPr>
          <a:xfrm>
            <a:off x="4357847" y="4261761"/>
            <a:ext cx="1199817" cy="137291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Sinal de Multiplicação 46">
            <a:extLst>
              <a:ext uri="{FF2B5EF4-FFF2-40B4-BE49-F238E27FC236}">
                <a16:creationId xmlns:a16="http://schemas.microsoft.com/office/drawing/2014/main" xmlns="" id="{7F27F0BA-CDB0-4E4C-9819-04D937C39944}"/>
              </a:ext>
            </a:extLst>
          </p:cNvPr>
          <p:cNvSpPr/>
          <p:nvPr/>
        </p:nvSpPr>
        <p:spPr>
          <a:xfrm>
            <a:off x="5697918" y="4311658"/>
            <a:ext cx="1148602" cy="1331194"/>
          </a:xfrm>
          <a:prstGeom prst="mathMultiply">
            <a:avLst>
              <a:gd name="adj1" fmla="val 22708"/>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xmlns="" id="{88C05284-EC02-46A5-9D26-1A87758237CF}"/>
              </a:ext>
            </a:extLst>
          </p:cNvPr>
          <p:cNvSpPr txBox="1"/>
          <p:nvPr/>
        </p:nvSpPr>
        <p:spPr>
          <a:xfrm>
            <a:off x="8797440" y="4040461"/>
            <a:ext cx="3394560" cy="1692771"/>
          </a:xfrm>
          <a:prstGeom prst="rect">
            <a:avLst/>
          </a:prstGeom>
          <a:noFill/>
        </p:spPr>
        <p:txBody>
          <a:bodyPr wrap="square" rtlCol="0">
            <a:spAutoFit/>
          </a:bodyPr>
          <a:lstStyle/>
          <a:p>
            <a:r>
              <a:rPr lang="pt-BR" sz="2600" b="1" dirty="0">
                <a:latin typeface="Garamond" panose="02020404030301010803" pitchFamily="18" charset="0"/>
              </a:rPr>
              <a:t>Somente filhos de irmãos têm direito de representação, filhos de sobrinhos, não.</a:t>
            </a:r>
          </a:p>
        </p:txBody>
      </p:sp>
    </p:spTree>
    <p:extLst>
      <p:ext uri="{BB962C8B-B14F-4D97-AF65-F5344CB8AC3E}">
        <p14:creationId xmlns:p14="http://schemas.microsoft.com/office/powerpoint/2010/main" val="113826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lipse 34">
            <a:extLst>
              <a:ext uri="{FF2B5EF4-FFF2-40B4-BE49-F238E27FC236}">
                <a16:creationId xmlns:a16="http://schemas.microsoft.com/office/drawing/2014/main" xmlns="" id="{1B441A0E-B0AB-4040-9ABA-E59A6E32E780}"/>
              </a:ext>
            </a:extLst>
          </p:cNvPr>
          <p:cNvSpPr/>
          <p:nvPr/>
        </p:nvSpPr>
        <p:spPr>
          <a:xfrm>
            <a:off x="4343830" y="1496136"/>
            <a:ext cx="2639924" cy="1561629"/>
          </a:xfrm>
          <a:prstGeom prst="ellips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ítulo 12"/>
          <p:cNvSpPr>
            <a:spLocks noGrp="1"/>
          </p:cNvSpPr>
          <p:nvPr>
            <p:ph type="title"/>
          </p:nvPr>
        </p:nvSpPr>
        <p:spPr>
          <a:xfrm>
            <a:off x="1103382" y="461395"/>
            <a:ext cx="9980682" cy="447180"/>
          </a:xfrm>
        </p:spPr>
        <p:txBody>
          <a:bodyPr>
            <a:noAutofit/>
          </a:bodyPr>
          <a:lstStyle/>
          <a:p>
            <a:pPr algn="ct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Sucessão</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na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linha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reta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descendente</a:t>
            </a:r>
            <a:endParaRPr lang="en-US" sz="3000" b="1" u="sng" cap="small" dirty="0">
              <a:solidFill>
                <a:schemeClr val="accent5">
                  <a:lumMod val="50000"/>
                </a:schemeClr>
              </a:solidFill>
              <a:latin typeface="Garamond" panose="02020404030301010803" pitchFamily="18" charset="0"/>
              <a:cs typeface="Angsana New" panose="02020603050405020304" pitchFamily="18" charset="-34"/>
            </a:endParaRPr>
          </a:p>
        </p:txBody>
      </p:sp>
      <p:cxnSp>
        <p:nvCxnSpPr>
          <p:cNvPr id="6" name="Conector reto 5">
            <a:extLst>
              <a:ext uri="{FF2B5EF4-FFF2-40B4-BE49-F238E27FC236}">
                <a16:creationId xmlns:a16="http://schemas.microsoft.com/office/drawing/2014/main" xmlns="" id="{743F668E-8903-4940-BA5B-CDC2421FB7B6}"/>
              </a:ext>
            </a:extLst>
          </p:cNvPr>
          <p:cNvCxnSpPr>
            <a:cxnSpLocks/>
          </p:cNvCxnSpPr>
          <p:nvPr/>
        </p:nvCxnSpPr>
        <p:spPr>
          <a:xfrm flipH="1">
            <a:off x="3942826" y="2643581"/>
            <a:ext cx="1350628" cy="13579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0AF5ED3-3EBD-4D77-94B1-4E929DAE346A}"/>
              </a:ext>
            </a:extLst>
          </p:cNvPr>
          <p:cNvCxnSpPr>
            <a:cxnSpLocks/>
          </p:cNvCxnSpPr>
          <p:nvPr/>
        </p:nvCxnSpPr>
        <p:spPr>
          <a:xfrm flipH="1">
            <a:off x="5624425" y="2817881"/>
            <a:ext cx="6903" cy="15498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350FE437-88D1-405D-A72A-35A499856A9E}"/>
              </a:ext>
            </a:extLst>
          </p:cNvPr>
          <p:cNvCxnSpPr/>
          <p:nvPr/>
        </p:nvCxnSpPr>
        <p:spPr>
          <a:xfrm>
            <a:off x="6283354" y="2643581"/>
            <a:ext cx="939567" cy="13579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homem, pessoa, parede, interior&#10;&#10;Descrição gerada automaticamente">
            <a:extLst>
              <a:ext uri="{FF2B5EF4-FFF2-40B4-BE49-F238E27FC236}">
                <a16:creationId xmlns:a16="http://schemas.microsoft.com/office/drawing/2014/main" xmlns="" id="{6802DDC4-F3E5-4964-B451-142454F73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879" y="4017278"/>
            <a:ext cx="1882369" cy="1462592"/>
          </a:xfrm>
          <a:prstGeom prst="rect">
            <a:avLst/>
          </a:prstGeom>
        </p:spPr>
      </p:pic>
      <p:pic>
        <p:nvPicPr>
          <p:cNvPr id="17" name="Imagem 16" descr="Uma imagem contendo pessoa, homem, ao ar livre, em pé&#10;&#10;Descrição gerada automaticamente">
            <a:extLst>
              <a:ext uri="{FF2B5EF4-FFF2-40B4-BE49-F238E27FC236}">
                <a16:creationId xmlns:a16="http://schemas.microsoft.com/office/drawing/2014/main" xmlns="" id="{AE6047DF-9A87-4D97-9AFC-E94ED3DD3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113" y="4150191"/>
            <a:ext cx="1889272" cy="1399126"/>
          </a:xfrm>
          <a:prstGeom prst="rect">
            <a:avLst/>
          </a:prstGeom>
        </p:spPr>
      </p:pic>
      <p:pic>
        <p:nvPicPr>
          <p:cNvPr id="19" name="Imagem 18" descr="Uma imagem contendo céu, ao ar livre, pessoa&#10;&#10;Descrição gerada automaticamente">
            <a:extLst>
              <a:ext uri="{FF2B5EF4-FFF2-40B4-BE49-F238E27FC236}">
                <a16:creationId xmlns:a16="http://schemas.microsoft.com/office/drawing/2014/main" xmlns="" id="{AC85DED8-63FF-4765-8D94-C4941EA80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419" y="4027408"/>
            <a:ext cx="1776179" cy="1452462"/>
          </a:xfrm>
          <a:prstGeom prst="rect">
            <a:avLst/>
          </a:prstGeom>
        </p:spPr>
      </p:pic>
      <p:sp>
        <p:nvSpPr>
          <p:cNvPr id="22" name="CaixaDeTexto 21">
            <a:extLst>
              <a:ext uri="{FF2B5EF4-FFF2-40B4-BE49-F238E27FC236}">
                <a16:creationId xmlns:a16="http://schemas.microsoft.com/office/drawing/2014/main" xmlns="" id="{3C48EBBA-CC30-4BC8-8D8C-8BBABCD3113E}"/>
              </a:ext>
            </a:extLst>
          </p:cNvPr>
          <p:cNvSpPr txBox="1"/>
          <p:nvPr/>
        </p:nvSpPr>
        <p:spPr>
          <a:xfrm rot="3098401">
            <a:off x="6419207" y="3083728"/>
            <a:ext cx="1083666" cy="338554"/>
          </a:xfrm>
          <a:prstGeom prst="rect">
            <a:avLst/>
          </a:prstGeom>
          <a:noFill/>
        </p:spPr>
        <p:txBody>
          <a:bodyPr wrap="square" rtlCol="0">
            <a:spAutoFit/>
          </a:bodyPr>
          <a:lstStyle/>
          <a:p>
            <a:r>
              <a:rPr lang="pt-BR" sz="1600" dirty="0"/>
              <a:t>1º grau</a:t>
            </a:r>
          </a:p>
        </p:txBody>
      </p:sp>
      <p:sp>
        <p:nvSpPr>
          <p:cNvPr id="23" name="CaixaDeTexto 22">
            <a:extLst>
              <a:ext uri="{FF2B5EF4-FFF2-40B4-BE49-F238E27FC236}">
                <a16:creationId xmlns:a16="http://schemas.microsoft.com/office/drawing/2014/main" xmlns="" id="{D34993F3-A70D-42A2-B0C5-AA4D671A10AD}"/>
              </a:ext>
            </a:extLst>
          </p:cNvPr>
          <p:cNvSpPr txBox="1"/>
          <p:nvPr/>
        </p:nvSpPr>
        <p:spPr>
          <a:xfrm rot="18978638">
            <a:off x="3933153" y="3045431"/>
            <a:ext cx="914400" cy="338554"/>
          </a:xfrm>
          <a:prstGeom prst="rect">
            <a:avLst/>
          </a:prstGeom>
          <a:noFill/>
        </p:spPr>
        <p:txBody>
          <a:bodyPr wrap="square" rtlCol="0">
            <a:spAutoFit/>
          </a:bodyPr>
          <a:lstStyle/>
          <a:p>
            <a:r>
              <a:rPr lang="pt-BR" sz="1600" dirty="0"/>
              <a:t>1º grau</a:t>
            </a:r>
          </a:p>
        </p:txBody>
      </p:sp>
      <p:sp>
        <p:nvSpPr>
          <p:cNvPr id="24" name="CaixaDeTexto 23">
            <a:extLst>
              <a:ext uri="{FF2B5EF4-FFF2-40B4-BE49-F238E27FC236}">
                <a16:creationId xmlns:a16="http://schemas.microsoft.com/office/drawing/2014/main" xmlns="" id="{59A529DC-ABD1-4AB4-BD53-8D3F359EDBBB}"/>
              </a:ext>
            </a:extLst>
          </p:cNvPr>
          <p:cNvSpPr txBox="1"/>
          <p:nvPr/>
        </p:nvSpPr>
        <p:spPr>
          <a:xfrm rot="5400000">
            <a:off x="5371420" y="3399048"/>
            <a:ext cx="923297" cy="338554"/>
          </a:xfrm>
          <a:prstGeom prst="rect">
            <a:avLst/>
          </a:prstGeom>
          <a:noFill/>
        </p:spPr>
        <p:txBody>
          <a:bodyPr wrap="square" rtlCol="0">
            <a:spAutoFit/>
          </a:bodyPr>
          <a:lstStyle/>
          <a:p>
            <a:r>
              <a:rPr lang="pt-BR" sz="1600" dirty="0"/>
              <a:t>1º grau</a:t>
            </a:r>
          </a:p>
        </p:txBody>
      </p:sp>
      <p:sp>
        <p:nvSpPr>
          <p:cNvPr id="14" name="Espaço Reservado para Conteúdo 13"/>
          <p:cNvSpPr>
            <a:spLocks noGrp="1"/>
          </p:cNvSpPr>
          <p:nvPr>
            <p:ph idx="1"/>
          </p:nvPr>
        </p:nvSpPr>
        <p:spPr>
          <a:xfrm>
            <a:off x="1104900" y="1308683"/>
            <a:ext cx="9982200" cy="5549317"/>
          </a:xfrm>
        </p:spPr>
        <p:txBody>
          <a:bodyPr>
            <a:normAutofit/>
          </a:bodyPr>
          <a:lstStyle/>
          <a:p>
            <a:pPr marL="0" lvl="0" indent="0">
              <a:buNone/>
            </a:pPr>
            <a:endParaRPr lang="pt-BR" dirty="0"/>
          </a:p>
          <a:p>
            <a:pPr algn="just"/>
            <a:endParaRPr lang="pt-BR" dirty="0"/>
          </a:p>
          <a:p>
            <a:pPr algn="just"/>
            <a:endParaRPr lang="pt-BR" dirty="0"/>
          </a:p>
          <a:p>
            <a:pPr algn="just"/>
            <a:endParaRPr lang="pt-BR" dirty="0"/>
          </a:p>
          <a:p>
            <a:pPr lvl="0" algn="just"/>
            <a:endParaRPr lang="pt-BR" dirty="0"/>
          </a:p>
          <a:p>
            <a:pPr>
              <a:spcBef>
                <a:spcPts val="0"/>
              </a:spcBef>
            </a:pPr>
            <a:endParaRPr lang="pt-BR" sz="1600" dirty="0"/>
          </a:p>
          <a:p>
            <a:pPr>
              <a:spcBef>
                <a:spcPts val="0"/>
              </a:spcBef>
            </a:pPr>
            <a:endParaRPr lang="pt-BR" sz="1600" dirty="0"/>
          </a:p>
          <a:p>
            <a:pPr marL="1211400" lvl="0" indent="0">
              <a:spcBef>
                <a:spcPts val="0"/>
              </a:spcBef>
              <a:buNone/>
            </a:pPr>
            <a:endParaRPr lang="pt-BR" sz="1800" dirty="0"/>
          </a:p>
          <a:p>
            <a:pPr lvl="0"/>
            <a:endParaRPr lang="pt-BR" sz="1600" dirty="0"/>
          </a:p>
          <a:p>
            <a:pPr lvl="0"/>
            <a:endParaRPr lang="en-US" sz="1500" dirty="0"/>
          </a:p>
        </p:txBody>
      </p:sp>
      <p:sp>
        <p:nvSpPr>
          <p:cNvPr id="33" name="CaixaDeTexto 32">
            <a:extLst>
              <a:ext uri="{FF2B5EF4-FFF2-40B4-BE49-F238E27FC236}">
                <a16:creationId xmlns:a16="http://schemas.microsoft.com/office/drawing/2014/main" xmlns="" id="{761E1D9B-2985-482F-BA08-DA794432CCFA}"/>
              </a:ext>
            </a:extLst>
          </p:cNvPr>
          <p:cNvSpPr txBox="1"/>
          <p:nvPr/>
        </p:nvSpPr>
        <p:spPr>
          <a:xfrm>
            <a:off x="7749811" y="2267936"/>
            <a:ext cx="3584141" cy="400110"/>
          </a:xfrm>
          <a:prstGeom prst="rect">
            <a:avLst/>
          </a:prstGeom>
          <a:noFill/>
        </p:spPr>
        <p:txBody>
          <a:bodyPr wrap="square" rtlCol="0">
            <a:spAutoFit/>
          </a:bodyPr>
          <a:lstStyle/>
          <a:p>
            <a:r>
              <a:rPr lang="pt-BR" sz="2000" b="1" dirty="0"/>
              <a:t>Classe dos descendentes</a:t>
            </a:r>
          </a:p>
        </p:txBody>
      </p:sp>
      <p:pic>
        <p:nvPicPr>
          <p:cNvPr id="2" name="Imagem 1" descr="Uma imagem contendo homem, pessoa, peixe, animal&#10;&#10;Descrição gerada automaticamente">
            <a:extLst>
              <a:ext uri="{FF2B5EF4-FFF2-40B4-BE49-F238E27FC236}">
                <a16:creationId xmlns:a16="http://schemas.microsoft.com/office/drawing/2014/main" xmlns="" id="{B6CA0F19-A845-460C-80CB-1A1DBA9F9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8707" y="1876640"/>
            <a:ext cx="1758717" cy="1125174"/>
          </a:xfrm>
          <a:prstGeom prst="ellipse">
            <a:avLst/>
          </a:prstGeom>
          <a:ln>
            <a:noFill/>
          </a:ln>
          <a:effectLst>
            <a:softEdge rad="112500"/>
          </a:effec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xmlns="" id="{695A0FE9-1BD2-4C0C-B8E7-ADDF9014CBF5}"/>
              </a:ext>
            </a:extLst>
          </p:cNvPr>
          <p:cNvSpPr/>
          <p:nvPr/>
        </p:nvSpPr>
        <p:spPr>
          <a:xfrm>
            <a:off x="877328" y="3792355"/>
            <a:ext cx="1602938" cy="1371102"/>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FC1D307C-7156-4A24-AA84-FFD9F1F01E72}"/>
              </a:ext>
            </a:extLst>
          </p:cNvPr>
          <p:cNvSpPr txBox="1"/>
          <p:nvPr/>
        </p:nvSpPr>
        <p:spPr>
          <a:xfrm>
            <a:off x="3712353" y="-14942"/>
            <a:ext cx="4549643" cy="553998"/>
          </a:xfrm>
          <a:prstGeom prst="rect">
            <a:avLst/>
          </a:prstGeom>
          <a:noFill/>
        </p:spPr>
        <p:txBody>
          <a:bodyPr wrap="none" rtlCol="0">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4" name="Imagem 3" descr="Uma imagem contendo pessoa, homem, parede, interior&#10;&#10;Descrição gerada automaticamente">
            <a:extLst>
              <a:ext uri="{FF2B5EF4-FFF2-40B4-BE49-F238E27FC236}">
                <a16:creationId xmlns:a16="http://schemas.microsoft.com/office/drawing/2014/main" xmlns="" id="{B69011E2-7540-4EDA-AD87-5998704A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213" y="2288789"/>
            <a:ext cx="1269140" cy="922956"/>
          </a:xfrm>
          <a:prstGeom prst="rect">
            <a:avLst/>
          </a:prstGeom>
        </p:spPr>
      </p:pic>
      <p:cxnSp>
        <p:nvCxnSpPr>
          <p:cNvPr id="6" name="Conector reto 5">
            <a:extLst>
              <a:ext uri="{FF2B5EF4-FFF2-40B4-BE49-F238E27FC236}">
                <a16:creationId xmlns:a16="http://schemas.microsoft.com/office/drawing/2014/main" xmlns="" id="{0642D549-F83A-4139-A40C-AFE7D6AC6D41}"/>
              </a:ext>
            </a:extLst>
          </p:cNvPr>
          <p:cNvCxnSpPr>
            <a:cxnSpLocks/>
          </p:cNvCxnSpPr>
          <p:nvPr/>
        </p:nvCxnSpPr>
        <p:spPr>
          <a:xfrm flipH="1">
            <a:off x="2087410" y="3252553"/>
            <a:ext cx="495712" cy="60113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5C11442C-A0EF-4DAB-B27D-2CE6274DCC31}"/>
              </a:ext>
            </a:extLst>
          </p:cNvPr>
          <p:cNvCxnSpPr>
            <a:cxnSpLocks/>
          </p:cNvCxnSpPr>
          <p:nvPr/>
        </p:nvCxnSpPr>
        <p:spPr>
          <a:xfrm flipH="1">
            <a:off x="3319608" y="3224703"/>
            <a:ext cx="21021" cy="94965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316AAE10-92A1-4110-9198-BFD50A73A5BD}"/>
              </a:ext>
            </a:extLst>
          </p:cNvPr>
          <p:cNvCxnSpPr>
            <a:cxnSpLocks/>
          </p:cNvCxnSpPr>
          <p:nvPr/>
        </p:nvCxnSpPr>
        <p:spPr>
          <a:xfrm>
            <a:off x="3712354" y="3229262"/>
            <a:ext cx="844242" cy="108968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descr="Uma imagem contendo pessoa, homem, da frente&#10;&#10;Descrição gerada automaticamente">
            <a:extLst>
              <a:ext uri="{FF2B5EF4-FFF2-40B4-BE49-F238E27FC236}">
                <a16:creationId xmlns:a16="http://schemas.microsoft.com/office/drawing/2014/main" xmlns="" id="{9CFE2DA4-CF4E-4B92-B6AE-FF2CFF44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12" y="3961524"/>
            <a:ext cx="1020962" cy="947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m 14" descr="Uma imagem contendo pessoa, vestuário, parede, interior&#10;&#10;Descrição gerada automaticamente">
            <a:extLst>
              <a:ext uri="{FF2B5EF4-FFF2-40B4-BE49-F238E27FC236}">
                <a16:creationId xmlns:a16="http://schemas.microsoft.com/office/drawing/2014/main" xmlns="" id="{AA644DE7-CF9E-442F-8344-31826B0DC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788" y="4174360"/>
            <a:ext cx="1044461" cy="1120425"/>
          </a:xfrm>
          <a:prstGeom prst="rect">
            <a:avLst/>
          </a:prstGeom>
        </p:spPr>
      </p:pic>
      <p:pic>
        <p:nvPicPr>
          <p:cNvPr id="17" name="Imagem 16" descr="Uma imagem contendo pessoa, vestuário, parede, mulher&#10;&#10;Descrição gerada automaticamente">
            <a:extLst>
              <a:ext uri="{FF2B5EF4-FFF2-40B4-BE49-F238E27FC236}">
                <a16:creationId xmlns:a16="http://schemas.microsoft.com/office/drawing/2014/main" xmlns="" id="{A82FBD46-29C8-4B6F-AA4B-06FD64741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8699" y="4066085"/>
            <a:ext cx="1015135" cy="1211527"/>
          </a:xfrm>
          <a:prstGeom prst="rect">
            <a:avLst/>
          </a:prstGeom>
        </p:spPr>
      </p:pic>
      <p:sp>
        <p:nvSpPr>
          <p:cNvPr id="19" name="CaixaDeTexto 18">
            <a:extLst>
              <a:ext uri="{FF2B5EF4-FFF2-40B4-BE49-F238E27FC236}">
                <a16:creationId xmlns:a16="http://schemas.microsoft.com/office/drawing/2014/main" xmlns="" id="{0166C45C-A9E4-47ED-BBE0-F31F63CCEFE1}"/>
              </a:ext>
            </a:extLst>
          </p:cNvPr>
          <p:cNvSpPr txBox="1"/>
          <p:nvPr/>
        </p:nvSpPr>
        <p:spPr>
          <a:xfrm rot="18533052">
            <a:off x="1474566" y="2693314"/>
            <a:ext cx="1276739" cy="923330"/>
          </a:xfrm>
          <a:prstGeom prst="rect">
            <a:avLst/>
          </a:prstGeom>
          <a:noFill/>
        </p:spPr>
        <p:txBody>
          <a:bodyPr wrap="square" rtlCol="0">
            <a:spAutoFit/>
          </a:bodyPr>
          <a:lstStyle/>
          <a:p>
            <a:r>
              <a:rPr lang="pt-BR" dirty="0"/>
              <a:t>1º grau, linha reta (pai)</a:t>
            </a:r>
          </a:p>
        </p:txBody>
      </p:sp>
      <p:sp>
        <p:nvSpPr>
          <p:cNvPr id="20" name="CaixaDeTexto 19">
            <a:extLst>
              <a:ext uri="{FF2B5EF4-FFF2-40B4-BE49-F238E27FC236}">
                <a16:creationId xmlns:a16="http://schemas.microsoft.com/office/drawing/2014/main" xmlns="" id="{5E2C9A26-FD7E-4FA1-AD15-E640A782D43B}"/>
              </a:ext>
            </a:extLst>
          </p:cNvPr>
          <p:cNvSpPr txBox="1"/>
          <p:nvPr/>
        </p:nvSpPr>
        <p:spPr>
          <a:xfrm rot="16200000">
            <a:off x="2311192" y="3230622"/>
            <a:ext cx="1089687" cy="923330"/>
          </a:xfrm>
          <a:prstGeom prst="rect">
            <a:avLst/>
          </a:prstGeom>
          <a:noFill/>
        </p:spPr>
        <p:txBody>
          <a:bodyPr wrap="square" rtlCol="0">
            <a:spAutoFit/>
          </a:bodyPr>
          <a:lstStyle/>
          <a:p>
            <a:r>
              <a:rPr lang="pt-BR" dirty="0"/>
              <a:t>2º grau colateral (irmã)</a:t>
            </a:r>
          </a:p>
        </p:txBody>
      </p:sp>
      <p:sp>
        <p:nvSpPr>
          <p:cNvPr id="21" name="CaixaDeTexto 20">
            <a:extLst>
              <a:ext uri="{FF2B5EF4-FFF2-40B4-BE49-F238E27FC236}">
                <a16:creationId xmlns:a16="http://schemas.microsoft.com/office/drawing/2014/main" xmlns="" id="{FBD693E9-A776-49DF-A90A-9F332B6C157B}"/>
              </a:ext>
            </a:extLst>
          </p:cNvPr>
          <p:cNvSpPr txBox="1"/>
          <p:nvPr/>
        </p:nvSpPr>
        <p:spPr>
          <a:xfrm rot="3046448">
            <a:off x="3635202" y="2900181"/>
            <a:ext cx="1383848" cy="1200329"/>
          </a:xfrm>
          <a:prstGeom prst="rect">
            <a:avLst/>
          </a:prstGeom>
          <a:noFill/>
        </p:spPr>
        <p:txBody>
          <a:bodyPr wrap="square" rtlCol="0">
            <a:spAutoFit/>
          </a:bodyPr>
          <a:lstStyle/>
          <a:p>
            <a:r>
              <a:rPr lang="pt-BR" dirty="0"/>
              <a:t>2º grau colateral (irmã)</a:t>
            </a:r>
          </a:p>
          <a:p>
            <a:endParaRPr lang="pt-BR" dirty="0"/>
          </a:p>
        </p:txBody>
      </p:sp>
      <p:sp>
        <p:nvSpPr>
          <p:cNvPr id="3" name="Sinal de Multiplicação 2">
            <a:extLst>
              <a:ext uri="{FF2B5EF4-FFF2-40B4-BE49-F238E27FC236}">
                <a16:creationId xmlns:a16="http://schemas.microsoft.com/office/drawing/2014/main" xmlns="" id="{869AF118-FEFA-4ACE-A500-255A3988F5E7}"/>
              </a:ext>
            </a:extLst>
          </p:cNvPr>
          <p:cNvSpPr/>
          <p:nvPr/>
        </p:nvSpPr>
        <p:spPr>
          <a:xfrm>
            <a:off x="2264760" y="2139656"/>
            <a:ext cx="1584102" cy="124850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inal de Multiplicação 4">
            <a:extLst>
              <a:ext uri="{FF2B5EF4-FFF2-40B4-BE49-F238E27FC236}">
                <a16:creationId xmlns:a16="http://schemas.microsoft.com/office/drawing/2014/main" xmlns="" id="{81A2DAB0-6AE4-435D-85D3-59E29964D958}"/>
              </a:ext>
            </a:extLst>
          </p:cNvPr>
          <p:cNvSpPr/>
          <p:nvPr/>
        </p:nvSpPr>
        <p:spPr>
          <a:xfrm>
            <a:off x="1042955" y="3806113"/>
            <a:ext cx="1320376" cy="1225208"/>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 name="Conector reto 22">
            <a:extLst>
              <a:ext uri="{FF2B5EF4-FFF2-40B4-BE49-F238E27FC236}">
                <a16:creationId xmlns:a16="http://schemas.microsoft.com/office/drawing/2014/main" xmlns="" id="{D05A3612-C992-453C-809A-2A7525F6A0FC}"/>
              </a:ext>
            </a:extLst>
          </p:cNvPr>
          <p:cNvCxnSpPr>
            <a:cxnSpLocks/>
          </p:cNvCxnSpPr>
          <p:nvPr/>
        </p:nvCxnSpPr>
        <p:spPr>
          <a:xfrm>
            <a:off x="3048396" y="5316382"/>
            <a:ext cx="0" cy="48735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Imagem 24" descr="Uma imagem contendo pessoa, vestuário, mulher, em pé&#10;&#10;Descrição gerada automaticamente">
            <a:extLst>
              <a:ext uri="{FF2B5EF4-FFF2-40B4-BE49-F238E27FC236}">
                <a16:creationId xmlns:a16="http://schemas.microsoft.com/office/drawing/2014/main" xmlns="" id="{AC789644-5937-4B61-BCBA-BFACA2881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4597" y="5774470"/>
            <a:ext cx="1217031" cy="957967"/>
          </a:xfrm>
          <a:prstGeom prst="rect">
            <a:avLst/>
          </a:prstGeom>
        </p:spPr>
      </p:pic>
      <p:sp>
        <p:nvSpPr>
          <p:cNvPr id="26" name="Sinal de Multiplicação 25">
            <a:extLst>
              <a:ext uri="{FF2B5EF4-FFF2-40B4-BE49-F238E27FC236}">
                <a16:creationId xmlns:a16="http://schemas.microsoft.com/office/drawing/2014/main" xmlns="" id="{E086441F-1BFA-40DD-9EDF-F8B7D79B259C}"/>
              </a:ext>
            </a:extLst>
          </p:cNvPr>
          <p:cNvSpPr/>
          <p:nvPr/>
        </p:nvSpPr>
        <p:spPr>
          <a:xfrm>
            <a:off x="5730016" y="4498272"/>
            <a:ext cx="45719" cy="457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inal de Multiplicação 26">
            <a:extLst>
              <a:ext uri="{FF2B5EF4-FFF2-40B4-BE49-F238E27FC236}">
                <a16:creationId xmlns:a16="http://schemas.microsoft.com/office/drawing/2014/main" xmlns="" id="{967E9FBF-6A3E-4265-ACEC-A517A5F0F17C}"/>
              </a:ext>
            </a:extLst>
          </p:cNvPr>
          <p:cNvSpPr/>
          <p:nvPr/>
        </p:nvSpPr>
        <p:spPr>
          <a:xfrm>
            <a:off x="2673142" y="4068574"/>
            <a:ext cx="1433537" cy="137110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a:extLst>
              <a:ext uri="{FF2B5EF4-FFF2-40B4-BE49-F238E27FC236}">
                <a16:creationId xmlns:a16="http://schemas.microsoft.com/office/drawing/2014/main" xmlns="" id="{96C6CFE0-6227-4E02-B71C-13037695DD3B}"/>
              </a:ext>
            </a:extLst>
          </p:cNvPr>
          <p:cNvCxnSpPr>
            <a:cxnSpLocks/>
          </p:cNvCxnSpPr>
          <p:nvPr/>
        </p:nvCxnSpPr>
        <p:spPr>
          <a:xfrm>
            <a:off x="3848861" y="5096335"/>
            <a:ext cx="0" cy="70740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vestuário, interior, mulher&#10;&#10;Descrição gerada automaticamente">
            <a:extLst>
              <a:ext uri="{FF2B5EF4-FFF2-40B4-BE49-F238E27FC236}">
                <a16:creationId xmlns:a16="http://schemas.microsoft.com/office/drawing/2014/main" xmlns="" id="{AA16CA34-87B8-4513-9C1F-C4D6444B7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0906" y="5785270"/>
            <a:ext cx="1217031" cy="936366"/>
          </a:xfrm>
          <a:prstGeom prst="rect">
            <a:avLst/>
          </a:prstGeom>
        </p:spPr>
      </p:pic>
      <p:sp>
        <p:nvSpPr>
          <p:cNvPr id="32" name="CaixaDeTexto 31">
            <a:extLst>
              <a:ext uri="{FF2B5EF4-FFF2-40B4-BE49-F238E27FC236}">
                <a16:creationId xmlns:a16="http://schemas.microsoft.com/office/drawing/2014/main" xmlns="" id="{87B729D6-D11A-4AF1-B79B-4C5006DFA1AF}"/>
              </a:ext>
            </a:extLst>
          </p:cNvPr>
          <p:cNvSpPr txBox="1"/>
          <p:nvPr/>
        </p:nvSpPr>
        <p:spPr>
          <a:xfrm>
            <a:off x="415037" y="5350028"/>
            <a:ext cx="2904571" cy="369332"/>
          </a:xfrm>
          <a:prstGeom prst="rect">
            <a:avLst/>
          </a:prstGeom>
          <a:noFill/>
        </p:spPr>
        <p:txBody>
          <a:bodyPr wrap="square" rtlCol="0">
            <a:spAutoFit/>
          </a:bodyPr>
          <a:lstStyle/>
          <a:p>
            <a:r>
              <a:rPr lang="pt-BR" dirty="0"/>
              <a:t>3º grau colateral (sobrinha)</a:t>
            </a:r>
          </a:p>
        </p:txBody>
      </p:sp>
      <p:sp>
        <p:nvSpPr>
          <p:cNvPr id="33" name="CaixaDeTexto 32">
            <a:extLst>
              <a:ext uri="{FF2B5EF4-FFF2-40B4-BE49-F238E27FC236}">
                <a16:creationId xmlns:a16="http://schemas.microsoft.com/office/drawing/2014/main" xmlns="" id="{16AEAC96-6E49-4561-A678-98DB23798622}"/>
              </a:ext>
            </a:extLst>
          </p:cNvPr>
          <p:cNvSpPr txBox="1"/>
          <p:nvPr/>
        </p:nvSpPr>
        <p:spPr>
          <a:xfrm>
            <a:off x="3389910" y="5394852"/>
            <a:ext cx="3133811" cy="369332"/>
          </a:xfrm>
          <a:prstGeom prst="rect">
            <a:avLst/>
          </a:prstGeom>
          <a:noFill/>
        </p:spPr>
        <p:txBody>
          <a:bodyPr wrap="square" rtlCol="0">
            <a:spAutoFit/>
          </a:bodyPr>
          <a:lstStyle/>
          <a:p>
            <a:pPr algn="r"/>
            <a:r>
              <a:rPr lang="pt-BR" dirty="0"/>
              <a:t>3º grau colateral (sobrinha)</a:t>
            </a:r>
          </a:p>
        </p:txBody>
      </p:sp>
      <p:cxnSp>
        <p:nvCxnSpPr>
          <p:cNvPr id="39" name="Conector reto 38">
            <a:extLst>
              <a:ext uri="{FF2B5EF4-FFF2-40B4-BE49-F238E27FC236}">
                <a16:creationId xmlns:a16="http://schemas.microsoft.com/office/drawing/2014/main" xmlns="" id="{83240670-C919-4306-BCEE-4A8E4631A2AB}"/>
              </a:ext>
            </a:extLst>
          </p:cNvPr>
          <p:cNvCxnSpPr>
            <a:cxnSpLocks/>
          </p:cNvCxnSpPr>
          <p:nvPr/>
        </p:nvCxnSpPr>
        <p:spPr>
          <a:xfrm flipV="1">
            <a:off x="3610560" y="1578376"/>
            <a:ext cx="1407846" cy="75177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43" name="Imagem 42" descr="Uma imagem contendo homem, pessoa, interior, gravata&#10;&#10;Descrição gerada automaticamente">
            <a:extLst>
              <a:ext uri="{FF2B5EF4-FFF2-40B4-BE49-F238E27FC236}">
                <a16:creationId xmlns:a16="http://schemas.microsoft.com/office/drawing/2014/main" xmlns="" id="{DB557956-0EE0-4D1A-AE64-E00FA949AE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5106" y="598917"/>
            <a:ext cx="1156288" cy="1126279"/>
          </a:xfrm>
          <a:prstGeom prst="rect">
            <a:avLst/>
          </a:prstGeom>
        </p:spPr>
      </p:pic>
      <p:sp>
        <p:nvSpPr>
          <p:cNvPr id="46" name="CaixaDeTexto 45">
            <a:extLst>
              <a:ext uri="{FF2B5EF4-FFF2-40B4-BE49-F238E27FC236}">
                <a16:creationId xmlns:a16="http://schemas.microsoft.com/office/drawing/2014/main" xmlns="" id="{0A0D2160-231C-4346-8299-AF2172DB0CB0}"/>
              </a:ext>
            </a:extLst>
          </p:cNvPr>
          <p:cNvSpPr txBox="1"/>
          <p:nvPr/>
        </p:nvSpPr>
        <p:spPr>
          <a:xfrm rot="19915620">
            <a:off x="3265690" y="1319658"/>
            <a:ext cx="1681978" cy="646331"/>
          </a:xfrm>
          <a:prstGeom prst="rect">
            <a:avLst/>
          </a:prstGeom>
          <a:noFill/>
        </p:spPr>
        <p:txBody>
          <a:bodyPr wrap="square" rtlCol="0">
            <a:spAutoFit/>
          </a:bodyPr>
          <a:lstStyle/>
          <a:p>
            <a:r>
              <a:rPr lang="pt-BR" dirty="0"/>
              <a:t>2º grau, linha reta, (avô)</a:t>
            </a:r>
          </a:p>
        </p:txBody>
      </p:sp>
      <p:sp>
        <p:nvSpPr>
          <p:cNvPr id="66" name="Sinal de Multiplicação 65">
            <a:extLst>
              <a:ext uri="{FF2B5EF4-FFF2-40B4-BE49-F238E27FC236}">
                <a16:creationId xmlns:a16="http://schemas.microsoft.com/office/drawing/2014/main" xmlns="" id="{1F4A5F2B-0AB1-4631-BA93-1C98CC2491EA}"/>
              </a:ext>
            </a:extLst>
          </p:cNvPr>
          <p:cNvSpPr/>
          <p:nvPr/>
        </p:nvSpPr>
        <p:spPr>
          <a:xfrm>
            <a:off x="4615341" y="483128"/>
            <a:ext cx="1407846" cy="131610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CaixaDeTexto 66">
            <a:extLst>
              <a:ext uri="{FF2B5EF4-FFF2-40B4-BE49-F238E27FC236}">
                <a16:creationId xmlns:a16="http://schemas.microsoft.com/office/drawing/2014/main" xmlns="" id="{D8E740B3-F8D3-4E6A-AA1D-8FBDC37D483E}"/>
              </a:ext>
            </a:extLst>
          </p:cNvPr>
          <p:cNvSpPr txBox="1"/>
          <p:nvPr/>
        </p:nvSpPr>
        <p:spPr>
          <a:xfrm>
            <a:off x="137615" y="458237"/>
            <a:ext cx="2706882" cy="1938992"/>
          </a:xfrm>
          <a:prstGeom prst="rect">
            <a:avLst/>
          </a:prstGeom>
          <a:noFill/>
        </p:spPr>
        <p:txBody>
          <a:bodyPr wrap="square" rtlCol="0">
            <a:spAutoFit/>
          </a:bodyPr>
          <a:lstStyle/>
          <a:p>
            <a:r>
              <a:rPr lang="pt-BR" sz="2400" b="1" dirty="0">
                <a:latin typeface="Garamond" panose="02020404030301010803" pitchFamily="18" charset="0"/>
              </a:rPr>
              <a:t>Quando sucedido faleceu, já eram falecidos todos os seus ascendentes e irmãos.</a:t>
            </a:r>
          </a:p>
        </p:txBody>
      </p:sp>
      <p:sp>
        <p:nvSpPr>
          <p:cNvPr id="68" name="Sinal de Multiplicação 67">
            <a:extLst>
              <a:ext uri="{FF2B5EF4-FFF2-40B4-BE49-F238E27FC236}">
                <a16:creationId xmlns:a16="http://schemas.microsoft.com/office/drawing/2014/main" xmlns="" id="{68A315E5-9E4C-40F2-9C07-487C029F3D3E}"/>
              </a:ext>
            </a:extLst>
          </p:cNvPr>
          <p:cNvSpPr/>
          <p:nvPr/>
        </p:nvSpPr>
        <p:spPr>
          <a:xfrm>
            <a:off x="4060791" y="4006224"/>
            <a:ext cx="1430950" cy="143345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0" name="Conector reto 69">
            <a:extLst>
              <a:ext uri="{FF2B5EF4-FFF2-40B4-BE49-F238E27FC236}">
                <a16:creationId xmlns:a16="http://schemas.microsoft.com/office/drawing/2014/main" xmlns="" id="{77668C62-6DE1-4F8B-AFFC-7116D27F4952}"/>
              </a:ext>
            </a:extLst>
          </p:cNvPr>
          <p:cNvCxnSpPr>
            <a:cxnSpLocks/>
          </p:cNvCxnSpPr>
          <p:nvPr/>
        </p:nvCxnSpPr>
        <p:spPr>
          <a:xfrm>
            <a:off x="5921394" y="1723079"/>
            <a:ext cx="1504582" cy="94106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3" name="Imagem 72" descr="Uma imagem contendo pessoa, homem, parede, em pé&#10;&#10;Descrição gerada automaticamente">
            <a:extLst>
              <a:ext uri="{FF2B5EF4-FFF2-40B4-BE49-F238E27FC236}">
                <a16:creationId xmlns:a16="http://schemas.microsoft.com/office/drawing/2014/main" xmlns="" id="{41B87037-F4E8-4CAB-A976-7532A64813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3489" y="2685232"/>
            <a:ext cx="1294040" cy="1115411"/>
          </a:xfrm>
          <a:prstGeom prst="rect">
            <a:avLst/>
          </a:prstGeom>
        </p:spPr>
      </p:pic>
      <p:sp>
        <p:nvSpPr>
          <p:cNvPr id="74" name="CaixaDeTexto 73">
            <a:extLst>
              <a:ext uri="{FF2B5EF4-FFF2-40B4-BE49-F238E27FC236}">
                <a16:creationId xmlns:a16="http://schemas.microsoft.com/office/drawing/2014/main" xmlns="" id="{47DC9606-4917-4283-8900-5EB45110A4C8}"/>
              </a:ext>
            </a:extLst>
          </p:cNvPr>
          <p:cNvSpPr txBox="1"/>
          <p:nvPr/>
        </p:nvSpPr>
        <p:spPr>
          <a:xfrm rot="1860379">
            <a:off x="5962632" y="1671471"/>
            <a:ext cx="1944247" cy="646331"/>
          </a:xfrm>
          <a:prstGeom prst="rect">
            <a:avLst/>
          </a:prstGeom>
          <a:noFill/>
        </p:spPr>
        <p:txBody>
          <a:bodyPr wrap="square" rtlCol="0">
            <a:spAutoFit/>
          </a:bodyPr>
          <a:lstStyle/>
          <a:p>
            <a:r>
              <a:rPr lang="pt-BR" dirty="0"/>
              <a:t>3º grau colateral (tio)</a:t>
            </a:r>
          </a:p>
        </p:txBody>
      </p:sp>
      <p:sp>
        <p:nvSpPr>
          <p:cNvPr id="75" name="CaixaDeTexto 74">
            <a:extLst>
              <a:ext uri="{FF2B5EF4-FFF2-40B4-BE49-F238E27FC236}">
                <a16:creationId xmlns:a16="http://schemas.microsoft.com/office/drawing/2014/main" xmlns="" id="{CB5EC713-E358-4C69-A1A5-AAAA5F1AE4A2}"/>
              </a:ext>
            </a:extLst>
          </p:cNvPr>
          <p:cNvSpPr txBox="1"/>
          <p:nvPr/>
        </p:nvSpPr>
        <p:spPr>
          <a:xfrm>
            <a:off x="8557529" y="2948690"/>
            <a:ext cx="284054" cy="492443"/>
          </a:xfrm>
          <a:prstGeom prst="rect">
            <a:avLst/>
          </a:prstGeom>
          <a:noFill/>
        </p:spPr>
        <p:txBody>
          <a:bodyPr wrap="square" rtlCol="0">
            <a:spAutoFit/>
          </a:bodyPr>
          <a:lstStyle/>
          <a:p>
            <a:r>
              <a:rPr lang="pt-BR" sz="2600" b="1" dirty="0">
                <a:solidFill>
                  <a:schemeClr val="accent4">
                    <a:lumMod val="50000"/>
                  </a:schemeClr>
                </a:solidFill>
              </a:rPr>
              <a:t>0</a:t>
            </a:r>
          </a:p>
        </p:txBody>
      </p:sp>
      <p:sp>
        <p:nvSpPr>
          <p:cNvPr id="76" name="CaixaDeTexto 75">
            <a:extLst>
              <a:ext uri="{FF2B5EF4-FFF2-40B4-BE49-F238E27FC236}">
                <a16:creationId xmlns:a16="http://schemas.microsoft.com/office/drawing/2014/main" xmlns="" id="{80DDF8A6-853D-4E58-82EE-3E64125BD60D}"/>
              </a:ext>
            </a:extLst>
          </p:cNvPr>
          <p:cNvSpPr txBox="1"/>
          <p:nvPr/>
        </p:nvSpPr>
        <p:spPr>
          <a:xfrm>
            <a:off x="1600633" y="6066140"/>
            <a:ext cx="663964" cy="492443"/>
          </a:xfrm>
          <a:prstGeom prst="rect">
            <a:avLst/>
          </a:prstGeom>
          <a:noFill/>
        </p:spPr>
        <p:txBody>
          <a:bodyPr wrap="none" rtlCol="0">
            <a:spAutoFit/>
          </a:bodyPr>
          <a:lstStyle/>
          <a:p>
            <a:r>
              <a:rPr lang="pt-BR" sz="2600" b="1" dirty="0">
                <a:solidFill>
                  <a:schemeClr val="accent4">
                    <a:lumMod val="50000"/>
                  </a:schemeClr>
                </a:solidFill>
              </a:rPr>
              <a:t>1/2</a:t>
            </a:r>
          </a:p>
        </p:txBody>
      </p:sp>
      <p:sp>
        <p:nvSpPr>
          <p:cNvPr id="77" name="CaixaDeTexto 76">
            <a:extLst>
              <a:ext uri="{FF2B5EF4-FFF2-40B4-BE49-F238E27FC236}">
                <a16:creationId xmlns:a16="http://schemas.microsoft.com/office/drawing/2014/main" xmlns="" id="{3DB48B27-129F-4CE2-B73E-7F0B1AA3154B}"/>
              </a:ext>
            </a:extLst>
          </p:cNvPr>
          <p:cNvSpPr txBox="1"/>
          <p:nvPr/>
        </p:nvSpPr>
        <p:spPr>
          <a:xfrm>
            <a:off x="4967937" y="6007231"/>
            <a:ext cx="663964" cy="492443"/>
          </a:xfrm>
          <a:prstGeom prst="rect">
            <a:avLst/>
          </a:prstGeom>
          <a:noFill/>
        </p:spPr>
        <p:txBody>
          <a:bodyPr wrap="none" rtlCol="0">
            <a:spAutoFit/>
          </a:bodyPr>
          <a:lstStyle/>
          <a:p>
            <a:r>
              <a:rPr lang="pt-BR" sz="2600" b="1" dirty="0">
                <a:solidFill>
                  <a:schemeClr val="accent4">
                    <a:lumMod val="50000"/>
                  </a:schemeClr>
                </a:solidFill>
              </a:rPr>
              <a:t>1/2</a:t>
            </a:r>
          </a:p>
        </p:txBody>
      </p:sp>
      <p:sp>
        <p:nvSpPr>
          <p:cNvPr id="78" name="CaixaDeTexto 77">
            <a:extLst>
              <a:ext uri="{FF2B5EF4-FFF2-40B4-BE49-F238E27FC236}">
                <a16:creationId xmlns:a16="http://schemas.microsoft.com/office/drawing/2014/main" xmlns="" id="{D255174D-E013-4A5B-A0BC-F11BB3EDB22C}"/>
              </a:ext>
            </a:extLst>
          </p:cNvPr>
          <p:cNvSpPr txBox="1"/>
          <p:nvPr/>
        </p:nvSpPr>
        <p:spPr>
          <a:xfrm>
            <a:off x="8261996" y="715546"/>
            <a:ext cx="3672052" cy="1692771"/>
          </a:xfrm>
          <a:prstGeom prst="rect">
            <a:avLst/>
          </a:prstGeom>
          <a:noFill/>
        </p:spPr>
        <p:txBody>
          <a:bodyPr wrap="square" rtlCol="0">
            <a:spAutoFit/>
          </a:bodyPr>
          <a:lstStyle/>
          <a:p>
            <a:r>
              <a:rPr lang="pt-BR" sz="2600" b="1" dirty="0">
                <a:solidFill>
                  <a:schemeClr val="accent4">
                    <a:lumMod val="50000"/>
                  </a:schemeClr>
                </a:solidFill>
              </a:rPr>
              <a:t>Na falta de irmãos, herdarão os filhos destes e, não os havendo, os tios (art. 1843, CC).</a:t>
            </a:r>
          </a:p>
        </p:txBody>
      </p:sp>
      <p:cxnSp>
        <p:nvCxnSpPr>
          <p:cNvPr id="80" name="Conector reto 79">
            <a:extLst>
              <a:ext uri="{FF2B5EF4-FFF2-40B4-BE49-F238E27FC236}">
                <a16:creationId xmlns:a16="http://schemas.microsoft.com/office/drawing/2014/main" xmlns="" id="{A1C38E2F-F95F-42A8-9EC5-A5183250D705}"/>
              </a:ext>
            </a:extLst>
          </p:cNvPr>
          <p:cNvCxnSpPr>
            <a:cxnSpLocks/>
          </p:cNvCxnSpPr>
          <p:nvPr/>
        </p:nvCxnSpPr>
        <p:spPr>
          <a:xfrm flipH="1">
            <a:off x="7593514" y="3774106"/>
            <a:ext cx="473925" cy="94884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a:extLst>
              <a:ext uri="{FF2B5EF4-FFF2-40B4-BE49-F238E27FC236}">
                <a16:creationId xmlns:a16="http://schemas.microsoft.com/office/drawing/2014/main" xmlns="" id="{7B9AD698-3FAE-48BA-BEAB-F1288A89DE14}"/>
              </a:ext>
            </a:extLst>
          </p:cNvPr>
          <p:cNvCxnSpPr>
            <a:cxnSpLocks/>
          </p:cNvCxnSpPr>
          <p:nvPr/>
        </p:nvCxnSpPr>
        <p:spPr>
          <a:xfrm>
            <a:off x="8451119" y="3792355"/>
            <a:ext cx="641326" cy="961769"/>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87" name="Imagem 86" descr="Uma imagem contendo pessoa, interior, mulher, vestuário&#10;&#10;Descrição gerada automaticamente">
            <a:extLst>
              <a:ext uri="{FF2B5EF4-FFF2-40B4-BE49-F238E27FC236}">
                <a16:creationId xmlns:a16="http://schemas.microsoft.com/office/drawing/2014/main" xmlns="" id="{F058B306-9E1F-4B72-B4CE-FB161FD237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2999" y="4707100"/>
            <a:ext cx="1430950" cy="1175369"/>
          </a:xfrm>
          <a:prstGeom prst="rect">
            <a:avLst/>
          </a:prstGeom>
        </p:spPr>
      </p:pic>
      <p:sp>
        <p:nvSpPr>
          <p:cNvPr id="90" name="CaixaDeTexto 89">
            <a:extLst>
              <a:ext uri="{FF2B5EF4-FFF2-40B4-BE49-F238E27FC236}">
                <a16:creationId xmlns:a16="http://schemas.microsoft.com/office/drawing/2014/main" xmlns="" id="{2D7B699C-377D-403B-9EA9-4879E82500C3}"/>
              </a:ext>
            </a:extLst>
          </p:cNvPr>
          <p:cNvSpPr txBox="1"/>
          <p:nvPr/>
        </p:nvSpPr>
        <p:spPr>
          <a:xfrm rot="17884808">
            <a:off x="6837037" y="3694951"/>
            <a:ext cx="1129274" cy="923330"/>
          </a:xfrm>
          <a:prstGeom prst="rect">
            <a:avLst/>
          </a:prstGeom>
          <a:noFill/>
        </p:spPr>
        <p:txBody>
          <a:bodyPr wrap="square" rtlCol="0">
            <a:spAutoFit/>
          </a:bodyPr>
          <a:lstStyle/>
          <a:p>
            <a:r>
              <a:rPr lang="pt-BR" dirty="0"/>
              <a:t>4º grau colateral (prima)</a:t>
            </a:r>
          </a:p>
        </p:txBody>
      </p:sp>
      <p:pic>
        <p:nvPicPr>
          <p:cNvPr id="94" name="Imagem 93" descr="Uma imagem contendo chão, ao ar livre, pessoa, sentado&#10;&#10;Descrição gerada automaticamente">
            <a:extLst>
              <a:ext uri="{FF2B5EF4-FFF2-40B4-BE49-F238E27FC236}">
                <a16:creationId xmlns:a16="http://schemas.microsoft.com/office/drawing/2014/main" xmlns="" id="{B593DE84-4EA7-4528-A945-51908A4DDF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0464" y="4750630"/>
            <a:ext cx="1251138" cy="1175368"/>
          </a:xfrm>
          <a:prstGeom prst="rect">
            <a:avLst/>
          </a:prstGeom>
        </p:spPr>
      </p:pic>
      <p:sp>
        <p:nvSpPr>
          <p:cNvPr id="95" name="CaixaDeTexto 94">
            <a:extLst>
              <a:ext uri="{FF2B5EF4-FFF2-40B4-BE49-F238E27FC236}">
                <a16:creationId xmlns:a16="http://schemas.microsoft.com/office/drawing/2014/main" xmlns="" id="{63170716-76B2-4702-AF77-E5B9C23489FB}"/>
              </a:ext>
            </a:extLst>
          </p:cNvPr>
          <p:cNvSpPr txBox="1"/>
          <p:nvPr/>
        </p:nvSpPr>
        <p:spPr>
          <a:xfrm rot="3170680">
            <a:off x="8603236" y="3821247"/>
            <a:ext cx="1545595" cy="923330"/>
          </a:xfrm>
          <a:prstGeom prst="rect">
            <a:avLst/>
          </a:prstGeom>
          <a:noFill/>
        </p:spPr>
        <p:txBody>
          <a:bodyPr wrap="square" rtlCol="0">
            <a:spAutoFit/>
          </a:bodyPr>
          <a:lstStyle/>
          <a:p>
            <a:r>
              <a:rPr lang="pt-BR" dirty="0"/>
              <a:t>4º grau colateral (primo)</a:t>
            </a:r>
          </a:p>
        </p:txBody>
      </p:sp>
      <p:sp>
        <p:nvSpPr>
          <p:cNvPr id="96" name="CaixaDeTexto 95">
            <a:extLst>
              <a:ext uri="{FF2B5EF4-FFF2-40B4-BE49-F238E27FC236}">
                <a16:creationId xmlns:a16="http://schemas.microsoft.com/office/drawing/2014/main" xmlns="" id="{6B6E32B8-2B4D-433A-8B83-424561774F09}"/>
              </a:ext>
            </a:extLst>
          </p:cNvPr>
          <p:cNvSpPr txBox="1"/>
          <p:nvPr/>
        </p:nvSpPr>
        <p:spPr>
          <a:xfrm>
            <a:off x="7270151" y="5814308"/>
            <a:ext cx="352982" cy="492443"/>
          </a:xfrm>
          <a:prstGeom prst="rect">
            <a:avLst/>
          </a:prstGeom>
          <a:noFill/>
        </p:spPr>
        <p:txBody>
          <a:bodyPr wrap="none" rtlCol="0">
            <a:spAutoFit/>
          </a:bodyPr>
          <a:lstStyle/>
          <a:p>
            <a:r>
              <a:rPr lang="pt-BR" sz="2600" b="1" dirty="0">
                <a:solidFill>
                  <a:schemeClr val="accent4">
                    <a:lumMod val="50000"/>
                  </a:schemeClr>
                </a:solidFill>
              </a:rPr>
              <a:t>0</a:t>
            </a:r>
          </a:p>
        </p:txBody>
      </p:sp>
      <p:sp>
        <p:nvSpPr>
          <p:cNvPr id="97" name="CaixaDeTexto 96">
            <a:extLst>
              <a:ext uri="{FF2B5EF4-FFF2-40B4-BE49-F238E27FC236}">
                <a16:creationId xmlns:a16="http://schemas.microsoft.com/office/drawing/2014/main" xmlns="" id="{4D833055-EBC2-4545-BC40-419F4CFF7D03}"/>
              </a:ext>
            </a:extLst>
          </p:cNvPr>
          <p:cNvSpPr txBox="1"/>
          <p:nvPr/>
        </p:nvSpPr>
        <p:spPr>
          <a:xfrm>
            <a:off x="9261383" y="5889721"/>
            <a:ext cx="352982" cy="492443"/>
          </a:xfrm>
          <a:prstGeom prst="rect">
            <a:avLst/>
          </a:prstGeom>
          <a:noFill/>
        </p:spPr>
        <p:txBody>
          <a:bodyPr wrap="none" rtlCol="0">
            <a:spAutoFit/>
          </a:bodyPr>
          <a:lstStyle/>
          <a:p>
            <a:r>
              <a:rPr lang="pt-BR" sz="2600" b="1" dirty="0">
                <a:solidFill>
                  <a:schemeClr val="accent4">
                    <a:lumMod val="50000"/>
                  </a:schemeClr>
                </a:solidFill>
              </a:rPr>
              <a:t>0</a:t>
            </a:r>
          </a:p>
        </p:txBody>
      </p:sp>
    </p:spTree>
    <p:extLst>
      <p:ext uri="{BB962C8B-B14F-4D97-AF65-F5344CB8AC3E}">
        <p14:creationId xmlns:p14="http://schemas.microsoft.com/office/powerpoint/2010/main" val="196853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xmlns="" id="{695A0FE9-1BD2-4C0C-B8E7-ADDF9014CBF5}"/>
              </a:ext>
            </a:extLst>
          </p:cNvPr>
          <p:cNvSpPr/>
          <p:nvPr/>
        </p:nvSpPr>
        <p:spPr>
          <a:xfrm>
            <a:off x="877328" y="3792355"/>
            <a:ext cx="1602938" cy="1371102"/>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FC1D307C-7156-4A24-AA84-FFD9F1F01E72}"/>
              </a:ext>
            </a:extLst>
          </p:cNvPr>
          <p:cNvSpPr txBox="1"/>
          <p:nvPr/>
        </p:nvSpPr>
        <p:spPr>
          <a:xfrm>
            <a:off x="3712353" y="-14942"/>
            <a:ext cx="4549643" cy="553998"/>
          </a:xfrm>
          <a:prstGeom prst="rect">
            <a:avLst/>
          </a:prstGeom>
          <a:noFill/>
        </p:spPr>
        <p:txBody>
          <a:bodyPr wrap="none" rtlCol="0">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4" name="Imagem 3" descr="Uma imagem contendo pessoa, homem, parede, interior&#10;&#10;Descrição gerada automaticamente">
            <a:extLst>
              <a:ext uri="{FF2B5EF4-FFF2-40B4-BE49-F238E27FC236}">
                <a16:creationId xmlns:a16="http://schemas.microsoft.com/office/drawing/2014/main" xmlns="" id="{B69011E2-7540-4EDA-AD87-5998704A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213" y="2288789"/>
            <a:ext cx="1269140" cy="922956"/>
          </a:xfrm>
          <a:prstGeom prst="rect">
            <a:avLst/>
          </a:prstGeom>
        </p:spPr>
      </p:pic>
      <p:cxnSp>
        <p:nvCxnSpPr>
          <p:cNvPr id="6" name="Conector reto 5">
            <a:extLst>
              <a:ext uri="{FF2B5EF4-FFF2-40B4-BE49-F238E27FC236}">
                <a16:creationId xmlns:a16="http://schemas.microsoft.com/office/drawing/2014/main" xmlns="" id="{0642D549-F83A-4139-A40C-AFE7D6AC6D41}"/>
              </a:ext>
            </a:extLst>
          </p:cNvPr>
          <p:cNvCxnSpPr>
            <a:cxnSpLocks/>
          </p:cNvCxnSpPr>
          <p:nvPr/>
        </p:nvCxnSpPr>
        <p:spPr>
          <a:xfrm flipH="1">
            <a:off x="2087410" y="3252553"/>
            <a:ext cx="495712" cy="60113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5C11442C-A0EF-4DAB-B27D-2CE6274DCC31}"/>
              </a:ext>
            </a:extLst>
          </p:cNvPr>
          <p:cNvCxnSpPr>
            <a:cxnSpLocks/>
          </p:cNvCxnSpPr>
          <p:nvPr/>
        </p:nvCxnSpPr>
        <p:spPr>
          <a:xfrm flipH="1">
            <a:off x="3319608" y="3224703"/>
            <a:ext cx="21021" cy="94965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316AAE10-92A1-4110-9198-BFD50A73A5BD}"/>
              </a:ext>
            </a:extLst>
          </p:cNvPr>
          <p:cNvCxnSpPr>
            <a:cxnSpLocks/>
          </p:cNvCxnSpPr>
          <p:nvPr/>
        </p:nvCxnSpPr>
        <p:spPr>
          <a:xfrm>
            <a:off x="3712354" y="3229262"/>
            <a:ext cx="844242" cy="108968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descr="Uma imagem contendo pessoa, homem, da frente&#10;&#10;Descrição gerada automaticamente">
            <a:extLst>
              <a:ext uri="{FF2B5EF4-FFF2-40B4-BE49-F238E27FC236}">
                <a16:creationId xmlns:a16="http://schemas.microsoft.com/office/drawing/2014/main" xmlns="" id="{9CFE2DA4-CF4E-4B92-B6AE-FF2CFF44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12" y="3961524"/>
            <a:ext cx="1020962" cy="947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m 14" descr="Uma imagem contendo pessoa, vestuário, parede, interior&#10;&#10;Descrição gerada automaticamente">
            <a:extLst>
              <a:ext uri="{FF2B5EF4-FFF2-40B4-BE49-F238E27FC236}">
                <a16:creationId xmlns:a16="http://schemas.microsoft.com/office/drawing/2014/main" xmlns="" id="{AA644DE7-CF9E-442F-8344-31826B0DC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788" y="4174360"/>
            <a:ext cx="1044461" cy="1120425"/>
          </a:xfrm>
          <a:prstGeom prst="rect">
            <a:avLst/>
          </a:prstGeom>
        </p:spPr>
      </p:pic>
      <p:pic>
        <p:nvPicPr>
          <p:cNvPr id="17" name="Imagem 16" descr="Uma imagem contendo pessoa, vestuário, parede, mulher&#10;&#10;Descrição gerada automaticamente">
            <a:extLst>
              <a:ext uri="{FF2B5EF4-FFF2-40B4-BE49-F238E27FC236}">
                <a16:creationId xmlns:a16="http://schemas.microsoft.com/office/drawing/2014/main" xmlns="" id="{A82FBD46-29C8-4B6F-AA4B-06FD64741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8699" y="4066085"/>
            <a:ext cx="1015135" cy="1211527"/>
          </a:xfrm>
          <a:prstGeom prst="rect">
            <a:avLst/>
          </a:prstGeom>
        </p:spPr>
      </p:pic>
      <p:sp>
        <p:nvSpPr>
          <p:cNvPr id="19" name="CaixaDeTexto 18">
            <a:extLst>
              <a:ext uri="{FF2B5EF4-FFF2-40B4-BE49-F238E27FC236}">
                <a16:creationId xmlns:a16="http://schemas.microsoft.com/office/drawing/2014/main" xmlns="" id="{0166C45C-A9E4-47ED-BBE0-F31F63CCEFE1}"/>
              </a:ext>
            </a:extLst>
          </p:cNvPr>
          <p:cNvSpPr txBox="1"/>
          <p:nvPr/>
        </p:nvSpPr>
        <p:spPr>
          <a:xfrm rot="18533052">
            <a:off x="1474566" y="2693314"/>
            <a:ext cx="1276739" cy="923330"/>
          </a:xfrm>
          <a:prstGeom prst="rect">
            <a:avLst/>
          </a:prstGeom>
          <a:noFill/>
        </p:spPr>
        <p:txBody>
          <a:bodyPr wrap="square" rtlCol="0">
            <a:spAutoFit/>
          </a:bodyPr>
          <a:lstStyle/>
          <a:p>
            <a:r>
              <a:rPr lang="pt-BR" dirty="0"/>
              <a:t>1º grau, linha reta (pai)</a:t>
            </a:r>
          </a:p>
        </p:txBody>
      </p:sp>
      <p:sp>
        <p:nvSpPr>
          <p:cNvPr id="20" name="CaixaDeTexto 19">
            <a:extLst>
              <a:ext uri="{FF2B5EF4-FFF2-40B4-BE49-F238E27FC236}">
                <a16:creationId xmlns:a16="http://schemas.microsoft.com/office/drawing/2014/main" xmlns="" id="{5E2C9A26-FD7E-4FA1-AD15-E640A782D43B}"/>
              </a:ext>
            </a:extLst>
          </p:cNvPr>
          <p:cNvSpPr txBox="1"/>
          <p:nvPr/>
        </p:nvSpPr>
        <p:spPr>
          <a:xfrm rot="16200000">
            <a:off x="2311192" y="3230622"/>
            <a:ext cx="1089687" cy="923330"/>
          </a:xfrm>
          <a:prstGeom prst="rect">
            <a:avLst/>
          </a:prstGeom>
          <a:noFill/>
        </p:spPr>
        <p:txBody>
          <a:bodyPr wrap="square" rtlCol="0">
            <a:spAutoFit/>
          </a:bodyPr>
          <a:lstStyle/>
          <a:p>
            <a:r>
              <a:rPr lang="pt-BR" dirty="0"/>
              <a:t>2º grau colateral (irmã)</a:t>
            </a:r>
          </a:p>
        </p:txBody>
      </p:sp>
      <p:sp>
        <p:nvSpPr>
          <p:cNvPr id="21" name="CaixaDeTexto 20">
            <a:extLst>
              <a:ext uri="{FF2B5EF4-FFF2-40B4-BE49-F238E27FC236}">
                <a16:creationId xmlns:a16="http://schemas.microsoft.com/office/drawing/2014/main" xmlns="" id="{FBD693E9-A776-49DF-A90A-9F332B6C157B}"/>
              </a:ext>
            </a:extLst>
          </p:cNvPr>
          <p:cNvSpPr txBox="1"/>
          <p:nvPr/>
        </p:nvSpPr>
        <p:spPr>
          <a:xfrm rot="3046448">
            <a:off x="3635202" y="2900181"/>
            <a:ext cx="1383848" cy="1200329"/>
          </a:xfrm>
          <a:prstGeom prst="rect">
            <a:avLst/>
          </a:prstGeom>
          <a:noFill/>
        </p:spPr>
        <p:txBody>
          <a:bodyPr wrap="square" rtlCol="0">
            <a:spAutoFit/>
          </a:bodyPr>
          <a:lstStyle/>
          <a:p>
            <a:r>
              <a:rPr lang="pt-BR" dirty="0"/>
              <a:t>2º grau colateral (irmã)</a:t>
            </a:r>
          </a:p>
          <a:p>
            <a:endParaRPr lang="pt-BR" dirty="0"/>
          </a:p>
        </p:txBody>
      </p:sp>
      <p:sp>
        <p:nvSpPr>
          <p:cNvPr id="3" name="Sinal de Multiplicação 2">
            <a:extLst>
              <a:ext uri="{FF2B5EF4-FFF2-40B4-BE49-F238E27FC236}">
                <a16:creationId xmlns:a16="http://schemas.microsoft.com/office/drawing/2014/main" xmlns="" id="{869AF118-FEFA-4ACE-A500-255A3988F5E7}"/>
              </a:ext>
            </a:extLst>
          </p:cNvPr>
          <p:cNvSpPr/>
          <p:nvPr/>
        </p:nvSpPr>
        <p:spPr>
          <a:xfrm>
            <a:off x="2264760" y="2139656"/>
            <a:ext cx="1584102" cy="124850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inal de Multiplicação 4">
            <a:extLst>
              <a:ext uri="{FF2B5EF4-FFF2-40B4-BE49-F238E27FC236}">
                <a16:creationId xmlns:a16="http://schemas.microsoft.com/office/drawing/2014/main" xmlns="" id="{81A2DAB0-6AE4-435D-85D3-59E29964D958}"/>
              </a:ext>
            </a:extLst>
          </p:cNvPr>
          <p:cNvSpPr/>
          <p:nvPr/>
        </p:nvSpPr>
        <p:spPr>
          <a:xfrm>
            <a:off x="1042955" y="3806113"/>
            <a:ext cx="1320376" cy="1225208"/>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 name="Conector reto 22">
            <a:extLst>
              <a:ext uri="{FF2B5EF4-FFF2-40B4-BE49-F238E27FC236}">
                <a16:creationId xmlns:a16="http://schemas.microsoft.com/office/drawing/2014/main" xmlns="" id="{D05A3612-C992-453C-809A-2A7525F6A0FC}"/>
              </a:ext>
            </a:extLst>
          </p:cNvPr>
          <p:cNvCxnSpPr>
            <a:cxnSpLocks/>
          </p:cNvCxnSpPr>
          <p:nvPr/>
        </p:nvCxnSpPr>
        <p:spPr>
          <a:xfrm>
            <a:off x="3048396" y="5316382"/>
            <a:ext cx="0" cy="48735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Imagem 24" descr="Uma imagem contendo pessoa, vestuário, mulher, em pé&#10;&#10;Descrição gerada automaticamente">
            <a:extLst>
              <a:ext uri="{FF2B5EF4-FFF2-40B4-BE49-F238E27FC236}">
                <a16:creationId xmlns:a16="http://schemas.microsoft.com/office/drawing/2014/main" xmlns="" id="{AC789644-5937-4B61-BCBA-BFACA2881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4597" y="5774470"/>
            <a:ext cx="1217031" cy="957967"/>
          </a:xfrm>
          <a:prstGeom prst="rect">
            <a:avLst/>
          </a:prstGeom>
        </p:spPr>
      </p:pic>
      <p:sp>
        <p:nvSpPr>
          <p:cNvPr id="26" name="Sinal de Multiplicação 25">
            <a:extLst>
              <a:ext uri="{FF2B5EF4-FFF2-40B4-BE49-F238E27FC236}">
                <a16:creationId xmlns:a16="http://schemas.microsoft.com/office/drawing/2014/main" xmlns="" id="{E086441F-1BFA-40DD-9EDF-F8B7D79B259C}"/>
              </a:ext>
            </a:extLst>
          </p:cNvPr>
          <p:cNvSpPr/>
          <p:nvPr/>
        </p:nvSpPr>
        <p:spPr>
          <a:xfrm>
            <a:off x="5730016" y="4498272"/>
            <a:ext cx="45719" cy="457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inal de Multiplicação 26">
            <a:extLst>
              <a:ext uri="{FF2B5EF4-FFF2-40B4-BE49-F238E27FC236}">
                <a16:creationId xmlns:a16="http://schemas.microsoft.com/office/drawing/2014/main" xmlns="" id="{967E9FBF-6A3E-4265-ACEC-A517A5F0F17C}"/>
              </a:ext>
            </a:extLst>
          </p:cNvPr>
          <p:cNvSpPr/>
          <p:nvPr/>
        </p:nvSpPr>
        <p:spPr>
          <a:xfrm>
            <a:off x="2673142" y="4068574"/>
            <a:ext cx="1433537" cy="137110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a:extLst>
              <a:ext uri="{FF2B5EF4-FFF2-40B4-BE49-F238E27FC236}">
                <a16:creationId xmlns:a16="http://schemas.microsoft.com/office/drawing/2014/main" xmlns="" id="{96C6CFE0-6227-4E02-B71C-13037695DD3B}"/>
              </a:ext>
            </a:extLst>
          </p:cNvPr>
          <p:cNvCxnSpPr>
            <a:cxnSpLocks/>
          </p:cNvCxnSpPr>
          <p:nvPr/>
        </p:nvCxnSpPr>
        <p:spPr>
          <a:xfrm>
            <a:off x="3848861" y="5096335"/>
            <a:ext cx="0" cy="70740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vestuário, interior, mulher&#10;&#10;Descrição gerada automaticamente">
            <a:extLst>
              <a:ext uri="{FF2B5EF4-FFF2-40B4-BE49-F238E27FC236}">
                <a16:creationId xmlns:a16="http://schemas.microsoft.com/office/drawing/2014/main" xmlns="" id="{AA16CA34-87B8-4513-9C1F-C4D6444B7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0906" y="5785270"/>
            <a:ext cx="1217031" cy="936366"/>
          </a:xfrm>
          <a:prstGeom prst="rect">
            <a:avLst/>
          </a:prstGeom>
        </p:spPr>
      </p:pic>
      <p:sp>
        <p:nvSpPr>
          <p:cNvPr id="32" name="CaixaDeTexto 31">
            <a:extLst>
              <a:ext uri="{FF2B5EF4-FFF2-40B4-BE49-F238E27FC236}">
                <a16:creationId xmlns:a16="http://schemas.microsoft.com/office/drawing/2014/main" xmlns="" id="{87B729D6-D11A-4AF1-B79B-4C5006DFA1AF}"/>
              </a:ext>
            </a:extLst>
          </p:cNvPr>
          <p:cNvSpPr txBox="1"/>
          <p:nvPr/>
        </p:nvSpPr>
        <p:spPr>
          <a:xfrm>
            <a:off x="415037" y="5350028"/>
            <a:ext cx="2904571" cy="369332"/>
          </a:xfrm>
          <a:prstGeom prst="rect">
            <a:avLst/>
          </a:prstGeom>
          <a:noFill/>
        </p:spPr>
        <p:txBody>
          <a:bodyPr wrap="square" rtlCol="0">
            <a:spAutoFit/>
          </a:bodyPr>
          <a:lstStyle/>
          <a:p>
            <a:r>
              <a:rPr lang="pt-BR" dirty="0"/>
              <a:t>3º grau colateral (sobrinha)</a:t>
            </a:r>
          </a:p>
        </p:txBody>
      </p:sp>
      <p:sp>
        <p:nvSpPr>
          <p:cNvPr id="33" name="CaixaDeTexto 32">
            <a:extLst>
              <a:ext uri="{FF2B5EF4-FFF2-40B4-BE49-F238E27FC236}">
                <a16:creationId xmlns:a16="http://schemas.microsoft.com/office/drawing/2014/main" xmlns="" id="{16AEAC96-6E49-4561-A678-98DB23798622}"/>
              </a:ext>
            </a:extLst>
          </p:cNvPr>
          <p:cNvSpPr txBox="1"/>
          <p:nvPr/>
        </p:nvSpPr>
        <p:spPr>
          <a:xfrm>
            <a:off x="3389910" y="5394852"/>
            <a:ext cx="3133811" cy="369332"/>
          </a:xfrm>
          <a:prstGeom prst="rect">
            <a:avLst/>
          </a:prstGeom>
          <a:noFill/>
        </p:spPr>
        <p:txBody>
          <a:bodyPr wrap="square" rtlCol="0">
            <a:spAutoFit/>
          </a:bodyPr>
          <a:lstStyle/>
          <a:p>
            <a:pPr algn="r"/>
            <a:r>
              <a:rPr lang="pt-BR" dirty="0"/>
              <a:t>3º grau colateral (sobrinha)</a:t>
            </a:r>
          </a:p>
        </p:txBody>
      </p:sp>
      <p:cxnSp>
        <p:nvCxnSpPr>
          <p:cNvPr id="39" name="Conector reto 38">
            <a:extLst>
              <a:ext uri="{FF2B5EF4-FFF2-40B4-BE49-F238E27FC236}">
                <a16:creationId xmlns:a16="http://schemas.microsoft.com/office/drawing/2014/main" xmlns="" id="{83240670-C919-4306-BCEE-4A8E4631A2AB}"/>
              </a:ext>
            </a:extLst>
          </p:cNvPr>
          <p:cNvCxnSpPr>
            <a:cxnSpLocks/>
          </p:cNvCxnSpPr>
          <p:nvPr/>
        </p:nvCxnSpPr>
        <p:spPr>
          <a:xfrm flipV="1">
            <a:off x="3610560" y="1578376"/>
            <a:ext cx="1407846" cy="75177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43" name="Imagem 42" descr="Uma imagem contendo homem, pessoa, interior, gravata&#10;&#10;Descrição gerada automaticamente">
            <a:extLst>
              <a:ext uri="{FF2B5EF4-FFF2-40B4-BE49-F238E27FC236}">
                <a16:creationId xmlns:a16="http://schemas.microsoft.com/office/drawing/2014/main" xmlns="" id="{DB557956-0EE0-4D1A-AE64-E00FA949AE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5106" y="598917"/>
            <a:ext cx="1156288" cy="1126279"/>
          </a:xfrm>
          <a:prstGeom prst="rect">
            <a:avLst/>
          </a:prstGeom>
        </p:spPr>
      </p:pic>
      <p:sp>
        <p:nvSpPr>
          <p:cNvPr id="46" name="CaixaDeTexto 45">
            <a:extLst>
              <a:ext uri="{FF2B5EF4-FFF2-40B4-BE49-F238E27FC236}">
                <a16:creationId xmlns:a16="http://schemas.microsoft.com/office/drawing/2014/main" xmlns="" id="{0A0D2160-231C-4346-8299-AF2172DB0CB0}"/>
              </a:ext>
            </a:extLst>
          </p:cNvPr>
          <p:cNvSpPr txBox="1"/>
          <p:nvPr/>
        </p:nvSpPr>
        <p:spPr>
          <a:xfrm rot="19915620">
            <a:off x="3265690" y="1319658"/>
            <a:ext cx="1681978" cy="646331"/>
          </a:xfrm>
          <a:prstGeom prst="rect">
            <a:avLst/>
          </a:prstGeom>
          <a:noFill/>
        </p:spPr>
        <p:txBody>
          <a:bodyPr wrap="square" rtlCol="0">
            <a:spAutoFit/>
          </a:bodyPr>
          <a:lstStyle/>
          <a:p>
            <a:r>
              <a:rPr lang="pt-BR" dirty="0"/>
              <a:t>2º grau, linha reta, (avô)</a:t>
            </a:r>
          </a:p>
        </p:txBody>
      </p:sp>
      <p:sp>
        <p:nvSpPr>
          <p:cNvPr id="66" name="Sinal de Multiplicação 65">
            <a:extLst>
              <a:ext uri="{FF2B5EF4-FFF2-40B4-BE49-F238E27FC236}">
                <a16:creationId xmlns:a16="http://schemas.microsoft.com/office/drawing/2014/main" xmlns="" id="{1F4A5F2B-0AB1-4631-BA93-1C98CC2491EA}"/>
              </a:ext>
            </a:extLst>
          </p:cNvPr>
          <p:cNvSpPr/>
          <p:nvPr/>
        </p:nvSpPr>
        <p:spPr>
          <a:xfrm>
            <a:off x="4639327" y="511834"/>
            <a:ext cx="1407846" cy="131610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CaixaDeTexto 66">
            <a:extLst>
              <a:ext uri="{FF2B5EF4-FFF2-40B4-BE49-F238E27FC236}">
                <a16:creationId xmlns:a16="http://schemas.microsoft.com/office/drawing/2014/main" xmlns="" id="{D8E740B3-F8D3-4E6A-AA1D-8FBDC37D483E}"/>
              </a:ext>
            </a:extLst>
          </p:cNvPr>
          <p:cNvSpPr txBox="1"/>
          <p:nvPr/>
        </p:nvSpPr>
        <p:spPr>
          <a:xfrm>
            <a:off x="137615" y="458237"/>
            <a:ext cx="2706882" cy="1938992"/>
          </a:xfrm>
          <a:prstGeom prst="rect">
            <a:avLst/>
          </a:prstGeom>
          <a:noFill/>
        </p:spPr>
        <p:txBody>
          <a:bodyPr wrap="square" rtlCol="0">
            <a:spAutoFit/>
          </a:bodyPr>
          <a:lstStyle/>
          <a:p>
            <a:r>
              <a:rPr lang="pt-BR" sz="2400" b="1" dirty="0">
                <a:latin typeface="Garamond" panose="02020404030301010803" pitchFamily="18" charset="0"/>
              </a:rPr>
              <a:t>Quando sucedido faleceu, já eram falecidos todos os seus ascendentes e irmãos.</a:t>
            </a:r>
          </a:p>
        </p:txBody>
      </p:sp>
      <p:sp>
        <p:nvSpPr>
          <p:cNvPr id="68" name="Sinal de Multiplicação 67">
            <a:extLst>
              <a:ext uri="{FF2B5EF4-FFF2-40B4-BE49-F238E27FC236}">
                <a16:creationId xmlns:a16="http://schemas.microsoft.com/office/drawing/2014/main" xmlns="" id="{68A315E5-9E4C-40F2-9C07-487C029F3D3E}"/>
              </a:ext>
            </a:extLst>
          </p:cNvPr>
          <p:cNvSpPr/>
          <p:nvPr/>
        </p:nvSpPr>
        <p:spPr>
          <a:xfrm>
            <a:off x="4060791" y="4006224"/>
            <a:ext cx="1430950" cy="143345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0" name="Conector reto 69">
            <a:extLst>
              <a:ext uri="{FF2B5EF4-FFF2-40B4-BE49-F238E27FC236}">
                <a16:creationId xmlns:a16="http://schemas.microsoft.com/office/drawing/2014/main" xmlns="" id="{77668C62-6DE1-4F8B-AFFC-7116D27F4952}"/>
              </a:ext>
            </a:extLst>
          </p:cNvPr>
          <p:cNvCxnSpPr>
            <a:cxnSpLocks/>
          </p:cNvCxnSpPr>
          <p:nvPr/>
        </p:nvCxnSpPr>
        <p:spPr>
          <a:xfrm>
            <a:off x="5921394" y="1723079"/>
            <a:ext cx="1504582" cy="94106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3" name="Imagem 72" descr="Uma imagem contendo pessoa, homem, parede, em pé&#10;&#10;Descrição gerada automaticamente">
            <a:extLst>
              <a:ext uri="{FF2B5EF4-FFF2-40B4-BE49-F238E27FC236}">
                <a16:creationId xmlns:a16="http://schemas.microsoft.com/office/drawing/2014/main" xmlns="" id="{41B87037-F4E8-4CAB-A976-7532A64813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3489" y="2685232"/>
            <a:ext cx="1294040" cy="1115411"/>
          </a:xfrm>
          <a:prstGeom prst="rect">
            <a:avLst/>
          </a:prstGeom>
        </p:spPr>
      </p:pic>
      <p:sp>
        <p:nvSpPr>
          <p:cNvPr id="74" name="CaixaDeTexto 73">
            <a:extLst>
              <a:ext uri="{FF2B5EF4-FFF2-40B4-BE49-F238E27FC236}">
                <a16:creationId xmlns:a16="http://schemas.microsoft.com/office/drawing/2014/main" xmlns="" id="{47DC9606-4917-4283-8900-5EB45110A4C8}"/>
              </a:ext>
            </a:extLst>
          </p:cNvPr>
          <p:cNvSpPr txBox="1"/>
          <p:nvPr/>
        </p:nvSpPr>
        <p:spPr>
          <a:xfrm rot="1860379">
            <a:off x="5962632" y="1671471"/>
            <a:ext cx="1944247" cy="646331"/>
          </a:xfrm>
          <a:prstGeom prst="rect">
            <a:avLst/>
          </a:prstGeom>
          <a:noFill/>
        </p:spPr>
        <p:txBody>
          <a:bodyPr wrap="square" rtlCol="0">
            <a:spAutoFit/>
          </a:bodyPr>
          <a:lstStyle/>
          <a:p>
            <a:r>
              <a:rPr lang="pt-BR" dirty="0"/>
              <a:t>3º grau colateral (tio)</a:t>
            </a:r>
          </a:p>
        </p:txBody>
      </p:sp>
      <p:sp>
        <p:nvSpPr>
          <p:cNvPr id="76" name="CaixaDeTexto 75">
            <a:extLst>
              <a:ext uri="{FF2B5EF4-FFF2-40B4-BE49-F238E27FC236}">
                <a16:creationId xmlns:a16="http://schemas.microsoft.com/office/drawing/2014/main" xmlns="" id="{80DDF8A6-853D-4E58-82EE-3E64125BD60D}"/>
              </a:ext>
            </a:extLst>
          </p:cNvPr>
          <p:cNvSpPr txBox="1"/>
          <p:nvPr/>
        </p:nvSpPr>
        <p:spPr>
          <a:xfrm>
            <a:off x="1600633" y="6066140"/>
            <a:ext cx="663964" cy="492443"/>
          </a:xfrm>
          <a:prstGeom prst="rect">
            <a:avLst/>
          </a:prstGeom>
          <a:noFill/>
        </p:spPr>
        <p:txBody>
          <a:bodyPr wrap="none" rtlCol="0">
            <a:spAutoFit/>
          </a:bodyPr>
          <a:lstStyle/>
          <a:p>
            <a:r>
              <a:rPr lang="pt-BR" sz="2600" b="1" dirty="0">
                <a:solidFill>
                  <a:schemeClr val="accent4">
                    <a:lumMod val="50000"/>
                  </a:schemeClr>
                </a:solidFill>
              </a:rPr>
              <a:t>1/2</a:t>
            </a:r>
          </a:p>
        </p:txBody>
      </p:sp>
      <p:sp>
        <p:nvSpPr>
          <p:cNvPr id="77" name="CaixaDeTexto 76">
            <a:extLst>
              <a:ext uri="{FF2B5EF4-FFF2-40B4-BE49-F238E27FC236}">
                <a16:creationId xmlns:a16="http://schemas.microsoft.com/office/drawing/2014/main" xmlns="" id="{3DB48B27-129F-4CE2-B73E-7F0B1AA3154B}"/>
              </a:ext>
            </a:extLst>
          </p:cNvPr>
          <p:cNvSpPr txBox="1"/>
          <p:nvPr/>
        </p:nvSpPr>
        <p:spPr>
          <a:xfrm>
            <a:off x="4967937" y="6007231"/>
            <a:ext cx="663964" cy="492443"/>
          </a:xfrm>
          <a:prstGeom prst="rect">
            <a:avLst/>
          </a:prstGeom>
          <a:noFill/>
        </p:spPr>
        <p:txBody>
          <a:bodyPr wrap="none" rtlCol="0">
            <a:spAutoFit/>
          </a:bodyPr>
          <a:lstStyle/>
          <a:p>
            <a:r>
              <a:rPr lang="pt-BR" sz="2600" b="1" dirty="0">
                <a:solidFill>
                  <a:schemeClr val="accent4">
                    <a:lumMod val="50000"/>
                  </a:schemeClr>
                </a:solidFill>
              </a:rPr>
              <a:t>1/2</a:t>
            </a:r>
          </a:p>
        </p:txBody>
      </p:sp>
      <p:sp>
        <p:nvSpPr>
          <p:cNvPr id="78" name="CaixaDeTexto 77">
            <a:extLst>
              <a:ext uri="{FF2B5EF4-FFF2-40B4-BE49-F238E27FC236}">
                <a16:creationId xmlns:a16="http://schemas.microsoft.com/office/drawing/2014/main" xmlns="" id="{D255174D-E013-4A5B-A0BC-F11BB3EDB22C}"/>
              </a:ext>
            </a:extLst>
          </p:cNvPr>
          <p:cNvSpPr txBox="1"/>
          <p:nvPr/>
        </p:nvSpPr>
        <p:spPr>
          <a:xfrm>
            <a:off x="8261996" y="715546"/>
            <a:ext cx="3672052" cy="1692771"/>
          </a:xfrm>
          <a:prstGeom prst="rect">
            <a:avLst/>
          </a:prstGeom>
          <a:noFill/>
        </p:spPr>
        <p:txBody>
          <a:bodyPr wrap="square" rtlCol="0">
            <a:spAutoFit/>
          </a:bodyPr>
          <a:lstStyle/>
          <a:p>
            <a:r>
              <a:rPr lang="pt-BR" sz="2600" b="1" dirty="0">
                <a:solidFill>
                  <a:schemeClr val="accent4">
                    <a:lumMod val="50000"/>
                  </a:schemeClr>
                </a:solidFill>
              </a:rPr>
              <a:t>Na falta de irmãos, herdarão os filhos destes e, não os havendo, os tios (art. 1843, CC).</a:t>
            </a:r>
          </a:p>
        </p:txBody>
      </p:sp>
      <p:cxnSp>
        <p:nvCxnSpPr>
          <p:cNvPr id="80" name="Conector reto 79">
            <a:extLst>
              <a:ext uri="{FF2B5EF4-FFF2-40B4-BE49-F238E27FC236}">
                <a16:creationId xmlns:a16="http://schemas.microsoft.com/office/drawing/2014/main" xmlns="" id="{A1C38E2F-F95F-42A8-9EC5-A5183250D705}"/>
              </a:ext>
            </a:extLst>
          </p:cNvPr>
          <p:cNvCxnSpPr>
            <a:cxnSpLocks/>
          </p:cNvCxnSpPr>
          <p:nvPr/>
        </p:nvCxnSpPr>
        <p:spPr>
          <a:xfrm flipH="1">
            <a:off x="7593514" y="3774106"/>
            <a:ext cx="473925" cy="94884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to 81">
            <a:extLst>
              <a:ext uri="{FF2B5EF4-FFF2-40B4-BE49-F238E27FC236}">
                <a16:creationId xmlns:a16="http://schemas.microsoft.com/office/drawing/2014/main" xmlns="" id="{7B9AD698-3FAE-48BA-BEAB-F1288A89DE14}"/>
              </a:ext>
            </a:extLst>
          </p:cNvPr>
          <p:cNvCxnSpPr>
            <a:cxnSpLocks/>
          </p:cNvCxnSpPr>
          <p:nvPr/>
        </p:nvCxnSpPr>
        <p:spPr>
          <a:xfrm>
            <a:off x="8451119" y="3792355"/>
            <a:ext cx="641326" cy="961769"/>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87" name="Imagem 86" descr="Uma imagem contendo pessoa, interior, mulher, vestuário&#10;&#10;Descrição gerada automaticamente">
            <a:extLst>
              <a:ext uri="{FF2B5EF4-FFF2-40B4-BE49-F238E27FC236}">
                <a16:creationId xmlns:a16="http://schemas.microsoft.com/office/drawing/2014/main" xmlns="" id="{F058B306-9E1F-4B72-B4CE-FB161FD237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2999" y="4707100"/>
            <a:ext cx="1430950" cy="1175369"/>
          </a:xfrm>
          <a:prstGeom prst="rect">
            <a:avLst/>
          </a:prstGeom>
        </p:spPr>
      </p:pic>
      <p:sp>
        <p:nvSpPr>
          <p:cNvPr id="90" name="CaixaDeTexto 89">
            <a:extLst>
              <a:ext uri="{FF2B5EF4-FFF2-40B4-BE49-F238E27FC236}">
                <a16:creationId xmlns:a16="http://schemas.microsoft.com/office/drawing/2014/main" xmlns="" id="{2D7B699C-377D-403B-9EA9-4879E82500C3}"/>
              </a:ext>
            </a:extLst>
          </p:cNvPr>
          <p:cNvSpPr txBox="1"/>
          <p:nvPr/>
        </p:nvSpPr>
        <p:spPr>
          <a:xfrm rot="17884808">
            <a:off x="6837037" y="3694951"/>
            <a:ext cx="1129274" cy="923330"/>
          </a:xfrm>
          <a:prstGeom prst="rect">
            <a:avLst/>
          </a:prstGeom>
          <a:noFill/>
        </p:spPr>
        <p:txBody>
          <a:bodyPr wrap="square" rtlCol="0">
            <a:spAutoFit/>
          </a:bodyPr>
          <a:lstStyle/>
          <a:p>
            <a:r>
              <a:rPr lang="pt-BR" dirty="0"/>
              <a:t>4º grau colateral (prima)</a:t>
            </a:r>
          </a:p>
        </p:txBody>
      </p:sp>
      <p:pic>
        <p:nvPicPr>
          <p:cNvPr id="94" name="Imagem 93" descr="Uma imagem contendo chão, ao ar livre, pessoa, sentado&#10;&#10;Descrição gerada automaticamente">
            <a:extLst>
              <a:ext uri="{FF2B5EF4-FFF2-40B4-BE49-F238E27FC236}">
                <a16:creationId xmlns:a16="http://schemas.microsoft.com/office/drawing/2014/main" xmlns="" id="{B593DE84-4EA7-4528-A945-51908A4DDF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0464" y="4750630"/>
            <a:ext cx="1251138" cy="1175368"/>
          </a:xfrm>
          <a:prstGeom prst="rect">
            <a:avLst/>
          </a:prstGeom>
        </p:spPr>
      </p:pic>
      <p:sp>
        <p:nvSpPr>
          <p:cNvPr id="95" name="CaixaDeTexto 94">
            <a:extLst>
              <a:ext uri="{FF2B5EF4-FFF2-40B4-BE49-F238E27FC236}">
                <a16:creationId xmlns:a16="http://schemas.microsoft.com/office/drawing/2014/main" xmlns="" id="{63170716-76B2-4702-AF77-E5B9C23489FB}"/>
              </a:ext>
            </a:extLst>
          </p:cNvPr>
          <p:cNvSpPr txBox="1"/>
          <p:nvPr/>
        </p:nvSpPr>
        <p:spPr>
          <a:xfrm rot="3170680">
            <a:off x="8603236" y="3821247"/>
            <a:ext cx="1545595" cy="923330"/>
          </a:xfrm>
          <a:prstGeom prst="rect">
            <a:avLst/>
          </a:prstGeom>
          <a:noFill/>
        </p:spPr>
        <p:txBody>
          <a:bodyPr wrap="square" rtlCol="0">
            <a:spAutoFit/>
          </a:bodyPr>
          <a:lstStyle/>
          <a:p>
            <a:r>
              <a:rPr lang="pt-BR" dirty="0"/>
              <a:t>4º grau colateral (primo)</a:t>
            </a:r>
          </a:p>
        </p:txBody>
      </p:sp>
      <p:sp>
        <p:nvSpPr>
          <p:cNvPr id="96" name="CaixaDeTexto 95">
            <a:extLst>
              <a:ext uri="{FF2B5EF4-FFF2-40B4-BE49-F238E27FC236}">
                <a16:creationId xmlns:a16="http://schemas.microsoft.com/office/drawing/2014/main" xmlns="" id="{6B6E32B8-2B4D-433A-8B83-424561774F09}"/>
              </a:ext>
            </a:extLst>
          </p:cNvPr>
          <p:cNvSpPr txBox="1"/>
          <p:nvPr/>
        </p:nvSpPr>
        <p:spPr>
          <a:xfrm>
            <a:off x="7270151" y="5814308"/>
            <a:ext cx="352982" cy="492443"/>
          </a:xfrm>
          <a:prstGeom prst="rect">
            <a:avLst/>
          </a:prstGeom>
          <a:noFill/>
        </p:spPr>
        <p:txBody>
          <a:bodyPr wrap="none" rtlCol="0">
            <a:spAutoFit/>
          </a:bodyPr>
          <a:lstStyle/>
          <a:p>
            <a:r>
              <a:rPr lang="pt-BR" sz="2600" b="1" dirty="0">
                <a:solidFill>
                  <a:schemeClr val="accent4">
                    <a:lumMod val="50000"/>
                  </a:schemeClr>
                </a:solidFill>
              </a:rPr>
              <a:t>0</a:t>
            </a:r>
          </a:p>
        </p:txBody>
      </p:sp>
      <p:sp>
        <p:nvSpPr>
          <p:cNvPr id="97" name="CaixaDeTexto 96">
            <a:extLst>
              <a:ext uri="{FF2B5EF4-FFF2-40B4-BE49-F238E27FC236}">
                <a16:creationId xmlns:a16="http://schemas.microsoft.com/office/drawing/2014/main" xmlns="" id="{4D833055-EBC2-4545-BC40-419F4CFF7D03}"/>
              </a:ext>
            </a:extLst>
          </p:cNvPr>
          <p:cNvSpPr txBox="1"/>
          <p:nvPr/>
        </p:nvSpPr>
        <p:spPr>
          <a:xfrm>
            <a:off x="9261383" y="5889721"/>
            <a:ext cx="352982" cy="492443"/>
          </a:xfrm>
          <a:prstGeom prst="rect">
            <a:avLst/>
          </a:prstGeom>
          <a:noFill/>
        </p:spPr>
        <p:txBody>
          <a:bodyPr wrap="none" rtlCol="0">
            <a:spAutoFit/>
          </a:bodyPr>
          <a:lstStyle/>
          <a:p>
            <a:r>
              <a:rPr lang="pt-BR" sz="2600" b="1" dirty="0">
                <a:solidFill>
                  <a:schemeClr val="accent4">
                    <a:lumMod val="50000"/>
                  </a:schemeClr>
                </a:solidFill>
              </a:rPr>
              <a:t>0</a:t>
            </a:r>
          </a:p>
        </p:txBody>
      </p:sp>
      <p:sp>
        <p:nvSpPr>
          <p:cNvPr id="7" name="Sinal de Multiplicação 6">
            <a:extLst>
              <a:ext uri="{FF2B5EF4-FFF2-40B4-BE49-F238E27FC236}">
                <a16:creationId xmlns:a16="http://schemas.microsoft.com/office/drawing/2014/main" xmlns="" id="{F4590363-B8E1-47D6-A3C2-E165132F75BF}"/>
              </a:ext>
            </a:extLst>
          </p:cNvPr>
          <p:cNvSpPr/>
          <p:nvPr/>
        </p:nvSpPr>
        <p:spPr>
          <a:xfrm>
            <a:off x="2199790" y="5639039"/>
            <a:ext cx="1362967" cy="1255466"/>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inal de Multiplicação 8">
            <a:extLst>
              <a:ext uri="{FF2B5EF4-FFF2-40B4-BE49-F238E27FC236}">
                <a16:creationId xmlns:a16="http://schemas.microsoft.com/office/drawing/2014/main" xmlns="" id="{4F4BD994-E5AF-4AAB-9DB0-BACA05343F12}"/>
              </a:ext>
            </a:extLst>
          </p:cNvPr>
          <p:cNvSpPr/>
          <p:nvPr/>
        </p:nvSpPr>
        <p:spPr>
          <a:xfrm>
            <a:off x="3729562" y="5543124"/>
            <a:ext cx="1166885" cy="1349642"/>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xmlns="" id="{E1479EB9-8EA5-4AA7-9F27-A86578148416}"/>
              </a:ext>
            </a:extLst>
          </p:cNvPr>
          <p:cNvSpPr txBox="1"/>
          <p:nvPr/>
        </p:nvSpPr>
        <p:spPr>
          <a:xfrm>
            <a:off x="8500472" y="2811898"/>
            <a:ext cx="875561" cy="461665"/>
          </a:xfrm>
          <a:prstGeom prst="rect">
            <a:avLst/>
          </a:prstGeom>
          <a:noFill/>
        </p:spPr>
        <p:txBody>
          <a:bodyPr wrap="none" rtlCol="0">
            <a:spAutoFit/>
          </a:bodyPr>
          <a:lstStyle/>
          <a:p>
            <a:r>
              <a:rPr lang="pt-BR" sz="2400" b="1" dirty="0">
                <a:solidFill>
                  <a:schemeClr val="accent4">
                    <a:lumMod val="50000"/>
                  </a:schemeClr>
                </a:solidFill>
              </a:rPr>
              <a:t>100%</a:t>
            </a:r>
          </a:p>
        </p:txBody>
      </p:sp>
    </p:spTree>
    <p:extLst>
      <p:ext uri="{BB962C8B-B14F-4D97-AF65-F5344CB8AC3E}">
        <p14:creationId xmlns:p14="http://schemas.microsoft.com/office/powerpoint/2010/main" val="1501492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xmlns="" id="{695A0FE9-1BD2-4C0C-B8E7-ADDF9014CBF5}"/>
              </a:ext>
            </a:extLst>
          </p:cNvPr>
          <p:cNvSpPr/>
          <p:nvPr/>
        </p:nvSpPr>
        <p:spPr>
          <a:xfrm>
            <a:off x="877328" y="3792355"/>
            <a:ext cx="1602938" cy="1371102"/>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FC1D307C-7156-4A24-AA84-FFD9F1F01E72}"/>
              </a:ext>
            </a:extLst>
          </p:cNvPr>
          <p:cNvSpPr txBox="1"/>
          <p:nvPr/>
        </p:nvSpPr>
        <p:spPr>
          <a:xfrm>
            <a:off x="68591" y="65929"/>
            <a:ext cx="4549643" cy="553998"/>
          </a:xfrm>
          <a:prstGeom prst="rect">
            <a:avLst/>
          </a:prstGeom>
          <a:noFill/>
        </p:spPr>
        <p:txBody>
          <a:bodyPr wrap="none" rtlCol="0">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4" name="Imagem 3" descr="Uma imagem contendo pessoa, homem, parede, interior&#10;&#10;Descrição gerada automaticamente">
            <a:extLst>
              <a:ext uri="{FF2B5EF4-FFF2-40B4-BE49-F238E27FC236}">
                <a16:creationId xmlns:a16="http://schemas.microsoft.com/office/drawing/2014/main" xmlns="" id="{B69011E2-7540-4EDA-AD87-5998704A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213" y="2288789"/>
            <a:ext cx="1269140" cy="922956"/>
          </a:xfrm>
          <a:prstGeom prst="rect">
            <a:avLst/>
          </a:prstGeom>
        </p:spPr>
      </p:pic>
      <p:cxnSp>
        <p:nvCxnSpPr>
          <p:cNvPr id="6" name="Conector reto 5">
            <a:extLst>
              <a:ext uri="{FF2B5EF4-FFF2-40B4-BE49-F238E27FC236}">
                <a16:creationId xmlns:a16="http://schemas.microsoft.com/office/drawing/2014/main" xmlns="" id="{0642D549-F83A-4139-A40C-AFE7D6AC6D41}"/>
              </a:ext>
            </a:extLst>
          </p:cNvPr>
          <p:cNvCxnSpPr>
            <a:cxnSpLocks/>
          </p:cNvCxnSpPr>
          <p:nvPr/>
        </p:nvCxnSpPr>
        <p:spPr>
          <a:xfrm flipH="1">
            <a:off x="2087410" y="3252553"/>
            <a:ext cx="495712" cy="60113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5C11442C-A0EF-4DAB-B27D-2CE6274DCC31}"/>
              </a:ext>
            </a:extLst>
          </p:cNvPr>
          <p:cNvCxnSpPr>
            <a:cxnSpLocks/>
          </p:cNvCxnSpPr>
          <p:nvPr/>
        </p:nvCxnSpPr>
        <p:spPr>
          <a:xfrm flipH="1">
            <a:off x="3319608" y="3224703"/>
            <a:ext cx="21021" cy="94965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316AAE10-92A1-4110-9198-BFD50A73A5BD}"/>
              </a:ext>
            </a:extLst>
          </p:cNvPr>
          <p:cNvCxnSpPr>
            <a:cxnSpLocks/>
          </p:cNvCxnSpPr>
          <p:nvPr/>
        </p:nvCxnSpPr>
        <p:spPr>
          <a:xfrm>
            <a:off x="3712354" y="3229262"/>
            <a:ext cx="844242" cy="108968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descr="Uma imagem contendo pessoa, homem, da frente&#10;&#10;Descrição gerada automaticamente">
            <a:extLst>
              <a:ext uri="{FF2B5EF4-FFF2-40B4-BE49-F238E27FC236}">
                <a16:creationId xmlns:a16="http://schemas.microsoft.com/office/drawing/2014/main" xmlns="" id="{9CFE2DA4-CF4E-4B92-B6AE-FF2CFF44D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322" y="3942328"/>
            <a:ext cx="1020962" cy="947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m 14" descr="Uma imagem contendo pessoa, vestuário, parede, interior&#10;&#10;Descrição gerada automaticamente">
            <a:extLst>
              <a:ext uri="{FF2B5EF4-FFF2-40B4-BE49-F238E27FC236}">
                <a16:creationId xmlns:a16="http://schemas.microsoft.com/office/drawing/2014/main" xmlns="" id="{AA644DE7-CF9E-442F-8344-31826B0DC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788" y="4174360"/>
            <a:ext cx="1044461" cy="1120425"/>
          </a:xfrm>
          <a:prstGeom prst="rect">
            <a:avLst/>
          </a:prstGeom>
        </p:spPr>
      </p:pic>
      <p:pic>
        <p:nvPicPr>
          <p:cNvPr id="17" name="Imagem 16" descr="Uma imagem contendo pessoa, vestuário, parede, mulher&#10;&#10;Descrição gerada automaticamente">
            <a:extLst>
              <a:ext uri="{FF2B5EF4-FFF2-40B4-BE49-F238E27FC236}">
                <a16:creationId xmlns:a16="http://schemas.microsoft.com/office/drawing/2014/main" xmlns="" id="{A82FBD46-29C8-4B6F-AA4B-06FD64741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286" y="4068574"/>
            <a:ext cx="1015135" cy="1140032"/>
          </a:xfrm>
          <a:prstGeom prst="rect">
            <a:avLst/>
          </a:prstGeom>
        </p:spPr>
      </p:pic>
      <p:sp>
        <p:nvSpPr>
          <p:cNvPr id="19" name="CaixaDeTexto 18">
            <a:extLst>
              <a:ext uri="{FF2B5EF4-FFF2-40B4-BE49-F238E27FC236}">
                <a16:creationId xmlns:a16="http://schemas.microsoft.com/office/drawing/2014/main" xmlns="" id="{0166C45C-A9E4-47ED-BBE0-F31F63CCEFE1}"/>
              </a:ext>
            </a:extLst>
          </p:cNvPr>
          <p:cNvSpPr txBox="1"/>
          <p:nvPr/>
        </p:nvSpPr>
        <p:spPr>
          <a:xfrm rot="18533052">
            <a:off x="1474566" y="2693314"/>
            <a:ext cx="1276739" cy="923330"/>
          </a:xfrm>
          <a:prstGeom prst="rect">
            <a:avLst/>
          </a:prstGeom>
          <a:noFill/>
        </p:spPr>
        <p:txBody>
          <a:bodyPr wrap="square" rtlCol="0">
            <a:spAutoFit/>
          </a:bodyPr>
          <a:lstStyle/>
          <a:p>
            <a:r>
              <a:rPr lang="pt-BR" dirty="0"/>
              <a:t>1º grau, linha reta (pai)</a:t>
            </a:r>
          </a:p>
        </p:txBody>
      </p:sp>
      <p:sp>
        <p:nvSpPr>
          <p:cNvPr id="20" name="CaixaDeTexto 19">
            <a:extLst>
              <a:ext uri="{FF2B5EF4-FFF2-40B4-BE49-F238E27FC236}">
                <a16:creationId xmlns:a16="http://schemas.microsoft.com/office/drawing/2014/main" xmlns="" id="{5E2C9A26-FD7E-4FA1-AD15-E640A782D43B}"/>
              </a:ext>
            </a:extLst>
          </p:cNvPr>
          <p:cNvSpPr txBox="1"/>
          <p:nvPr/>
        </p:nvSpPr>
        <p:spPr>
          <a:xfrm rot="16200000">
            <a:off x="2311192" y="3230622"/>
            <a:ext cx="1089687" cy="923330"/>
          </a:xfrm>
          <a:prstGeom prst="rect">
            <a:avLst/>
          </a:prstGeom>
          <a:noFill/>
        </p:spPr>
        <p:txBody>
          <a:bodyPr wrap="square" rtlCol="0">
            <a:spAutoFit/>
          </a:bodyPr>
          <a:lstStyle/>
          <a:p>
            <a:r>
              <a:rPr lang="pt-BR" dirty="0"/>
              <a:t>2º grau colateral (irmã)</a:t>
            </a:r>
          </a:p>
        </p:txBody>
      </p:sp>
      <p:sp>
        <p:nvSpPr>
          <p:cNvPr id="21" name="CaixaDeTexto 20">
            <a:extLst>
              <a:ext uri="{FF2B5EF4-FFF2-40B4-BE49-F238E27FC236}">
                <a16:creationId xmlns:a16="http://schemas.microsoft.com/office/drawing/2014/main" xmlns="" id="{FBD693E9-A776-49DF-A90A-9F332B6C157B}"/>
              </a:ext>
            </a:extLst>
          </p:cNvPr>
          <p:cNvSpPr txBox="1"/>
          <p:nvPr/>
        </p:nvSpPr>
        <p:spPr>
          <a:xfrm rot="3046448">
            <a:off x="3635202" y="2900181"/>
            <a:ext cx="1383848" cy="1200329"/>
          </a:xfrm>
          <a:prstGeom prst="rect">
            <a:avLst/>
          </a:prstGeom>
          <a:noFill/>
        </p:spPr>
        <p:txBody>
          <a:bodyPr wrap="square" rtlCol="0">
            <a:spAutoFit/>
          </a:bodyPr>
          <a:lstStyle/>
          <a:p>
            <a:r>
              <a:rPr lang="pt-BR" dirty="0"/>
              <a:t>2º grau colateral (irmã)</a:t>
            </a:r>
          </a:p>
          <a:p>
            <a:endParaRPr lang="pt-BR" dirty="0"/>
          </a:p>
        </p:txBody>
      </p:sp>
      <p:sp>
        <p:nvSpPr>
          <p:cNvPr id="3" name="Sinal de Multiplicação 2">
            <a:extLst>
              <a:ext uri="{FF2B5EF4-FFF2-40B4-BE49-F238E27FC236}">
                <a16:creationId xmlns:a16="http://schemas.microsoft.com/office/drawing/2014/main" xmlns="" id="{869AF118-FEFA-4ACE-A500-255A3988F5E7}"/>
              </a:ext>
            </a:extLst>
          </p:cNvPr>
          <p:cNvSpPr/>
          <p:nvPr/>
        </p:nvSpPr>
        <p:spPr>
          <a:xfrm>
            <a:off x="2145722" y="2114283"/>
            <a:ext cx="1883914" cy="1292718"/>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inal de Multiplicação 4">
            <a:extLst>
              <a:ext uri="{FF2B5EF4-FFF2-40B4-BE49-F238E27FC236}">
                <a16:creationId xmlns:a16="http://schemas.microsoft.com/office/drawing/2014/main" xmlns="" id="{81A2DAB0-6AE4-435D-85D3-59E29964D958}"/>
              </a:ext>
            </a:extLst>
          </p:cNvPr>
          <p:cNvSpPr/>
          <p:nvPr/>
        </p:nvSpPr>
        <p:spPr>
          <a:xfrm>
            <a:off x="1072087" y="3867247"/>
            <a:ext cx="1263179" cy="1116279"/>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a:extLst>
              <a:ext uri="{FF2B5EF4-FFF2-40B4-BE49-F238E27FC236}">
                <a16:creationId xmlns:a16="http://schemas.microsoft.com/office/drawing/2014/main" xmlns="" id="{402790E7-C7D7-46FA-890A-679881580122}"/>
              </a:ext>
            </a:extLst>
          </p:cNvPr>
          <p:cNvCxnSpPr/>
          <p:nvPr/>
        </p:nvCxnSpPr>
        <p:spPr>
          <a:xfrm flipV="1">
            <a:off x="7541703" y="3829679"/>
            <a:ext cx="0" cy="75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D05A3612-C992-453C-809A-2A7525F6A0FC}"/>
              </a:ext>
            </a:extLst>
          </p:cNvPr>
          <p:cNvCxnSpPr>
            <a:cxnSpLocks/>
          </p:cNvCxnSpPr>
          <p:nvPr/>
        </p:nvCxnSpPr>
        <p:spPr>
          <a:xfrm>
            <a:off x="3048396" y="5316382"/>
            <a:ext cx="0" cy="48735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Imagem 24" descr="Uma imagem contendo pessoa, vestuário, mulher, em pé&#10;&#10;Descrição gerada automaticamente">
            <a:extLst>
              <a:ext uri="{FF2B5EF4-FFF2-40B4-BE49-F238E27FC236}">
                <a16:creationId xmlns:a16="http://schemas.microsoft.com/office/drawing/2014/main" xmlns="" id="{AC789644-5937-4B61-BCBA-BFACA2881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4597" y="5774471"/>
            <a:ext cx="1217031" cy="646332"/>
          </a:xfrm>
          <a:prstGeom prst="rect">
            <a:avLst/>
          </a:prstGeom>
        </p:spPr>
      </p:pic>
      <p:sp>
        <p:nvSpPr>
          <p:cNvPr id="26" name="Sinal de Multiplicação 25">
            <a:extLst>
              <a:ext uri="{FF2B5EF4-FFF2-40B4-BE49-F238E27FC236}">
                <a16:creationId xmlns:a16="http://schemas.microsoft.com/office/drawing/2014/main" xmlns="" id="{E086441F-1BFA-40DD-9EDF-F8B7D79B259C}"/>
              </a:ext>
            </a:extLst>
          </p:cNvPr>
          <p:cNvSpPr/>
          <p:nvPr/>
        </p:nvSpPr>
        <p:spPr>
          <a:xfrm>
            <a:off x="5730016" y="4498272"/>
            <a:ext cx="45719" cy="457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inal de Multiplicação 26">
            <a:extLst>
              <a:ext uri="{FF2B5EF4-FFF2-40B4-BE49-F238E27FC236}">
                <a16:creationId xmlns:a16="http://schemas.microsoft.com/office/drawing/2014/main" xmlns="" id="{967E9FBF-6A3E-4265-ACEC-A517A5F0F17C}"/>
              </a:ext>
            </a:extLst>
          </p:cNvPr>
          <p:cNvSpPr/>
          <p:nvPr/>
        </p:nvSpPr>
        <p:spPr>
          <a:xfrm>
            <a:off x="2673142" y="4068574"/>
            <a:ext cx="1433537" cy="137110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a:extLst>
              <a:ext uri="{FF2B5EF4-FFF2-40B4-BE49-F238E27FC236}">
                <a16:creationId xmlns:a16="http://schemas.microsoft.com/office/drawing/2014/main" xmlns="" id="{96C6CFE0-6227-4E02-B71C-13037695DD3B}"/>
              </a:ext>
            </a:extLst>
          </p:cNvPr>
          <p:cNvCxnSpPr>
            <a:cxnSpLocks/>
          </p:cNvCxnSpPr>
          <p:nvPr/>
        </p:nvCxnSpPr>
        <p:spPr>
          <a:xfrm>
            <a:off x="3848861" y="5096335"/>
            <a:ext cx="0" cy="70740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vestuário, interior, mulher&#10;&#10;Descrição gerada automaticamente">
            <a:extLst>
              <a:ext uri="{FF2B5EF4-FFF2-40B4-BE49-F238E27FC236}">
                <a16:creationId xmlns:a16="http://schemas.microsoft.com/office/drawing/2014/main" xmlns="" id="{AA16CA34-87B8-4513-9C1F-C4D6444B7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3318" y="5748028"/>
            <a:ext cx="1217031" cy="672775"/>
          </a:xfrm>
          <a:prstGeom prst="rect">
            <a:avLst/>
          </a:prstGeom>
          <a:solidFill>
            <a:srgbClr val="990000"/>
          </a:solidFill>
        </p:spPr>
      </p:pic>
      <p:sp>
        <p:nvSpPr>
          <p:cNvPr id="32" name="CaixaDeTexto 31">
            <a:extLst>
              <a:ext uri="{FF2B5EF4-FFF2-40B4-BE49-F238E27FC236}">
                <a16:creationId xmlns:a16="http://schemas.microsoft.com/office/drawing/2014/main" xmlns="" id="{87B729D6-D11A-4AF1-B79B-4C5006DFA1AF}"/>
              </a:ext>
            </a:extLst>
          </p:cNvPr>
          <p:cNvSpPr txBox="1"/>
          <p:nvPr/>
        </p:nvSpPr>
        <p:spPr>
          <a:xfrm>
            <a:off x="666734" y="5222295"/>
            <a:ext cx="2442280" cy="646331"/>
          </a:xfrm>
          <a:prstGeom prst="rect">
            <a:avLst/>
          </a:prstGeom>
          <a:noFill/>
        </p:spPr>
        <p:txBody>
          <a:bodyPr wrap="square" rtlCol="0">
            <a:spAutoFit/>
          </a:bodyPr>
          <a:lstStyle/>
          <a:p>
            <a:pPr algn="r"/>
            <a:r>
              <a:rPr lang="pt-BR" dirty="0"/>
              <a:t>3º grau colateral (sobrinha)</a:t>
            </a:r>
          </a:p>
        </p:txBody>
      </p:sp>
      <p:sp>
        <p:nvSpPr>
          <p:cNvPr id="33" name="CaixaDeTexto 32">
            <a:extLst>
              <a:ext uri="{FF2B5EF4-FFF2-40B4-BE49-F238E27FC236}">
                <a16:creationId xmlns:a16="http://schemas.microsoft.com/office/drawing/2014/main" xmlns="" id="{16AEAC96-6E49-4561-A678-98DB23798622}"/>
              </a:ext>
            </a:extLst>
          </p:cNvPr>
          <p:cNvSpPr txBox="1"/>
          <p:nvPr/>
        </p:nvSpPr>
        <p:spPr>
          <a:xfrm>
            <a:off x="3111040" y="5133449"/>
            <a:ext cx="2484459" cy="646331"/>
          </a:xfrm>
          <a:prstGeom prst="rect">
            <a:avLst/>
          </a:prstGeom>
          <a:noFill/>
        </p:spPr>
        <p:txBody>
          <a:bodyPr wrap="square" rtlCol="0">
            <a:spAutoFit/>
          </a:bodyPr>
          <a:lstStyle/>
          <a:p>
            <a:pPr algn="r"/>
            <a:r>
              <a:rPr lang="pt-BR" dirty="0"/>
              <a:t>3º grau colateral (sobrinha)</a:t>
            </a:r>
          </a:p>
        </p:txBody>
      </p:sp>
      <p:cxnSp>
        <p:nvCxnSpPr>
          <p:cNvPr id="39" name="Conector reto 38">
            <a:extLst>
              <a:ext uri="{FF2B5EF4-FFF2-40B4-BE49-F238E27FC236}">
                <a16:creationId xmlns:a16="http://schemas.microsoft.com/office/drawing/2014/main" xmlns="" id="{83240670-C919-4306-BCEE-4A8E4631A2AB}"/>
              </a:ext>
            </a:extLst>
          </p:cNvPr>
          <p:cNvCxnSpPr>
            <a:cxnSpLocks/>
          </p:cNvCxnSpPr>
          <p:nvPr/>
        </p:nvCxnSpPr>
        <p:spPr>
          <a:xfrm flipV="1">
            <a:off x="3638939" y="1921747"/>
            <a:ext cx="979295" cy="36704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43" name="Imagem 42" descr="Uma imagem contendo homem, pessoa, interior, gravata&#10;&#10;Descrição gerada automaticamente">
            <a:extLst>
              <a:ext uri="{FF2B5EF4-FFF2-40B4-BE49-F238E27FC236}">
                <a16:creationId xmlns:a16="http://schemas.microsoft.com/office/drawing/2014/main" xmlns="" id="{DB557956-0EE0-4D1A-AE64-E00FA949AE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2783" y="1241614"/>
            <a:ext cx="1156288" cy="1126279"/>
          </a:xfrm>
          <a:prstGeom prst="rect">
            <a:avLst/>
          </a:prstGeom>
        </p:spPr>
      </p:pic>
      <p:sp>
        <p:nvSpPr>
          <p:cNvPr id="46" name="CaixaDeTexto 45">
            <a:extLst>
              <a:ext uri="{FF2B5EF4-FFF2-40B4-BE49-F238E27FC236}">
                <a16:creationId xmlns:a16="http://schemas.microsoft.com/office/drawing/2014/main" xmlns="" id="{0A0D2160-231C-4346-8299-AF2172DB0CB0}"/>
              </a:ext>
            </a:extLst>
          </p:cNvPr>
          <p:cNvSpPr txBox="1"/>
          <p:nvPr/>
        </p:nvSpPr>
        <p:spPr>
          <a:xfrm rot="20329338">
            <a:off x="3141538" y="1188836"/>
            <a:ext cx="1414646" cy="923330"/>
          </a:xfrm>
          <a:prstGeom prst="rect">
            <a:avLst/>
          </a:prstGeom>
          <a:noFill/>
        </p:spPr>
        <p:txBody>
          <a:bodyPr wrap="square" rtlCol="0">
            <a:spAutoFit/>
          </a:bodyPr>
          <a:lstStyle/>
          <a:p>
            <a:r>
              <a:rPr lang="pt-BR" dirty="0"/>
              <a:t>2º grau, linha reta, (avô)</a:t>
            </a:r>
          </a:p>
        </p:txBody>
      </p:sp>
      <p:cxnSp>
        <p:nvCxnSpPr>
          <p:cNvPr id="53" name="Conector reto 52">
            <a:extLst>
              <a:ext uri="{FF2B5EF4-FFF2-40B4-BE49-F238E27FC236}">
                <a16:creationId xmlns:a16="http://schemas.microsoft.com/office/drawing/2014/main" xmlns="" id="{E58BAF88-48C6-4A8F-80F8-4E924284E76A}"/>
              </a:ext>
            </a:extLst>
          </p:cNvPr>
          <p:cNvCxnSpPr/>
          <p:nvPr/>
        </p:nvCxnSpPr>
        <p:spPr>
          <a:xfrm flipV="1">
            <a:off x="5283834" y="765110"/>
            <a:ext cx="687758" cy="4377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5" name="Imagem 54" descr="Uma imagem contendo parede, homem, interior&#10;&#10;Descrição gerada automaticamente">
            <a:extLst>
              <a:ext uri="{FF2B5EF4-FFF2-40B4-BE49-F238E27FC236}">
                <a16:creationId xmlns:a16="http://schemas.microsoft.com/office/drawing/2014/main" xmlns="" id="{CF0A7101-4A5F-462C-A3F1-DB2AB6DC88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71592" y="65929"/>
            <a:ext cx="1397314" cy="791172"/>
          </a:xfrm>
          <a:prstGeom prst="rect">
            <a:avLst/>
          </a:prstGeom>
        </p:spPr>
      </p:pic>
      <p:sp>
        <p:nvSpPr>
          <p:cNvPr id="56" name="CaixaDeTexto 55">
            <a:extLst>
              <a:ext uri="{FF2B5EF4-FFF2-40B4-BE49-F238E27FC236}">
                <a16:creationId xmlns:a16="http://schemas.microsoft.com/office/drawing/2014/main" xmlns="" id="{705AA3B4-6472-4851-BDB8-C98EEDA45252}"/>
              </a:ext>
            </a:extLst>
          </p:cNvPr>
          <p:cNvSpPr txBox="1"/>
          <p:nvPr/>
        </p:nvSpPr>
        <p:spPr>
          <a:xfrm rot="19559136">
            <a:off x="4904942" y="113175"/>
            <a:ext cx="1294113" cy="923330"/>
          </a:xfrm>
          <a:prstGeom prst="rect">
            <a:avLst/>
          </a:prstGeom>
          <a:noFill/>
        </p:spPr>
        <p:txBody>
          <a:bodyPr wrap="square" rtlCol="0">
            <a:spAutoFit/>
          </a:bodyPr>
          <a:lstStyle/>
          <a:p>
            <a:r>
              <a:rPr lang="pt-BR" dirty="0"/>
              <a:t>3º grau linha retal (bisavó)</a:t>
            </a:r>
          </a:p>
        </p:txBody>
      </p:sp>
      <p:cxnSp>
        <p:nvCxnSpPr>
          <p:cNvPr id="58" name="Conector reto 57">
            <a:extLst>
              <a:ext uri="{FF2B5EF4-FFF2-40B4-BE49-F238E27FC236}">
                <a16:creationId xmlns:a16="http://schemas.microsoft.com/office/drawing/2014/main" xmlns="" id="{FE10040C-91D5-43AD-AF59-B1651FD58DC4}"/>
              </a:ext>
            </a:extLst>
          </p:cNvPr>
          <p:cNvCxnSpPr>
            <a:cxnSpLocks/>
          </p:cNvCxnSpPr>
          <p:nvPr/>
        </p:nvCxnSpPr>
        <p:spPr>
          <a:xfrm>
            <a:off x="7284930" y="851565"/>
            <a:ext cx="683413" cy="60401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3" name="CaixaDeTexto 62">
            <a:extLst>
              <a:ext uri="{FF2B5EF4-FFF2-40B4-BE49-F238E27FC236}">
                <a16:creationId xmlns:a16="http://schemas.microsoft.com/office/drawing/2014/main" xmlns="" id="{8BE6CF1E-386F-468A-940A-7F6681F37691}"/>
              </a:ext>
            </a:extLst>
          </p:cNvPr>
          <p:cNvSpPr txBox="1"/>
          <p:nvPr/>
        </p:nvSpPr>
        <p:spPr>
          <a:xfrm rot="2363837">
            <a:off x="7377076" y="547098"/>
            <a:ext cx="1615837" cy="923330"/>
          </a:xfrm>
          <a:prstGeom prst="rect">
            <a:avLst/>
          </a:prstGeom>
          <a:noFill/>
        </p:spPr>
        <p:txBody>
          <a:bodyPr wrap="square" rtlCol="0">
            <a:spAutoFit/>
          </a:bodyPr>
          <a:lstStyle/>
          <a:p>
            <a:r>
              <a:rPr lang="pt-BR" dirty="0"/>
              <a:t>4º grau linha colateral (tio- avô)</a:t>
            </a:r>
          </a:p>
        </p:txBody>
      </p:sp>
      <p:pic>
        <p:nvPicPr>
          <p:cNvPr id="9" name="Imagem 8" descr="Uma imagem contendo pessoa, homem, parede, em pé&#10;&#10;Descrição gerada automaticamente">
            <a:extLst>
              <a:ext uri="{FF2B5EF4-FFF2-40B4-BE49-F238E27FC236}">
                <a16:creationId xmlns:a16="http://schemas.microsoft.com/office/drawing/2014/main" xmlns="" id="{89FE9EC6-F5A8-4293-8B49-EA89BCE7E4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1003" y="2545344"/>
            <a:ext cx="1085436" cy="960759"/>
          </a:xfrm>
          <a:prstGeom prst="rect">
            <a:avLst/>
          </a:prstGeom>
        </p:spPr>
      </p:pic>
      <p:cxnSp>
        <p:nvCxnSpPr>
          <p:cNvPr id="12" name="Conector reto 11">
            <a:extLst>
              <a:ext uri="{FF2B5EF4-FFF2-40B4-BE49-F238E27FC236}">
                <a16:creationId xmlns:a16="http://schemas.microsoft.com/office/drawing/2014/main" xmlns="" id="{93A87381-4BA3-4ACC-9E34-F6E1380EA157}"/>
              </a:ext>
            </a:extLst>
          </p:cNvPr>
          <p:cNvCxnSpPr/>
          <p:nvPr/>
        </p:nvCxnSpPr>
        <p:spPr>
          <a:xfrm>
            <a:off x="6096000" y="2750267"/>
            <a:ext cx="90196" cy="357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xmlns="" id="{CF9F6564-5525-43CA-9A14-8FC437A5C40D}"/>
              </a:ext>
            </a:extLst>
          </p:cNvPr>
          <p:cNvCxnSpPr/>
          <p:nvPr/>
        </p:nvCxnSpPr>
        <p:spPr>
          <a:xfrm>
            <a:off x="5482772" y="211360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xmlns="" id="{D127273B-7291-4DC1-8A71-0BA06E0E9561}"/>
              </a:ext>
            </a:extLst>
          </p:cNvPr>
          <p:cNvCxnSpPr>
            <a:cxnSpLocks/>
            <a:stCxn id="43" idx="3"/>
          </p:cNvCxnSpPr>
          <p:nvPr/>
        </p:nvCxnSpPr>
        <p:spPr>
          <a:xfrm>
            <a:off x="5499071" y="1804754"/>
            <a:ext cx="847527" cy="78005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6" name="CaixaDeTexto 35">
            <a:extLst>
              <a:ext uri="{FF2B5EF4-FFF2-40B4-BE49-F238E27FC236}">
                <a16:creationId xmlns:a16="http://schemas.microsoft.com/office/drawing/2014/main" xmlns="" id="{4258BAC4-B6A3-4C8C-94E3-5295B7412FEA}"/>
              </a:ext>
            </a:extLst>
          </p:cNvPr>
          <p:cNvSpPr txBox="1"/>
          <p:nvPr/>
        </p:nvSpPr>
        <p:spPr>
          <a:xfrm rot="2538302">
            <a:off x="5421718" y="1681423"/>
            <a:ext cx="1569434" cy="646331"/>
          </a:xfrm>
          <a:prstGeom prst="rect">
            <a:avLst/>
          </a:prstGeom>
          <a:noFill/>
        </p:spPr>
        <p:txBody>
          <a:bodyPr wrap="square" rtlCol="0">
            <a:spAutoFit/>
          </a:bodyPr>
          <a:lstStyle/>
          <a:p>
            <a:r>
              <a:rPr lang="pt-BR" dirty="0"/>
              <a:t>3º grau colateral (tio)</a:t>
            </a:r>
          </a:p>
        </p:txBody>
      </p:sp>
      <p:cxnSp>
        <p:nvCxnSpPr>
          <p:cNvPr id="38" name="Conector reto 37">
            <a:extLst>
              <a:ext uri="{FF2B5EF4-FFF2-40B4-BE49-F238E27FC236}">
                <a16:creationId xmlns:a16="http://schemas.microsoft.com/office/drawing/2014/main" xmlns="" id="{52F15018-8CF7-486E-BAC9-4DE21B531A7E}"/>
              </a:ext>
            </a:extLst>
          </p:cNvPr>
          <p:cNvCxnSpPr/>
          <p:nvPr/>
        </p:nvCxnSpPr>
        <p:spPr>
          <a:xfrm flipH="1">
            <a:off x="5922834" y="3500345"/>
            <a:ext cx="327632" cy="67401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41" name="Imagem 40" descr="Uma imagem contendo pessoa, interior, mulher, vestuário&#10;&#10;Descrição gerada automaticamente">
            <a:extLst>
              <a:ext uri="{FF2B5EF4-FFF2-40B4-BE49-F238E27FC236}">
                <a16:creationId xmlns:a16="http://schemas.microsoft.com/office/drawing/2014/main" xmlns="" id="{F8C4A84D-B9DE-4F69-8004-FC4A0FD31D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7092" y="4208136"/>
            <a:ext cx="1217031" cy="999756"/>
          </a:xfrm>
          <a:prstGeom prst="rect">
            <a:avLst/>
          </a:prstGeom>
        </p:spPr>
      </p:pic>
      <p:sp>
        <p:nvSpPr>
          <p:cNvPr id="42" name="CaixaDeTexto 41">
            <a:extLst>
              <a:ext uri="{FF2B5EF4-FFF2-40B4-BE49-F238E27FC236}">
                <a16:creationId xmlns:a16="http://schemas.microsoft.com/office/drawing/2014/main" xmlns="" id="{3FF34410-6DA4-4CFC-AA6D-2DF65C316919}"/>
              </a:ext>
            </a:extLst>
          </p:cNvPr>
          <p:cNvSpPr txBox="1"/>
          <p:nvPr/>
        </p:nvSpPr>
        <p:spPr>
          <a:xfrm rot="17681282">
            <a:off x="4976515" y="2911208"/>
            <a:ext cx="1669709" cy="923330"/>
          </a:xfrm>
          <a:prstGeom prst="rect">
            <a:avLst/>
          </a:prstGeom>
          <a:noFill/>
        </p:spPr>
        <p:txBody>
          <a:bodyPr wrap="square" rtlCol="0">
            <a:spAutoFit/>
          </a:bodyPr>
          <a:lstStyle/>
          <a:p>
            <a:r>
              <a:rPr lang="pt-BR" dirty="0"/>
              <a:t>4º grau colateral (prima)</a:t>
            </a:r>
          </a:p>
        </p:txBody>
      </p:sp>
      <p:sp>
        <p:nvSpPr>
          <p:cNvPr id="44" name="Sinal de Multiplicação 43">
            <a:extLst>
              <a:ext uri="{FF2B5EF4-FFF2-40B4-BE49-F238E27FC236}">
                <a16:creationId xmlns:a16="http://schemas.microsoft.com/office/drawing/2014/main" xmlns="" id="{9930E07F-B6D7-4308-B349-466B480DD444}"/>
              </a:ext>
            </a:extLst>
          </p:cNvPr>
          <p:cNvSpPr/>
          <p:nvPr/>
        </p:nvSpPr>
        <p:spPr>
          <a:xfrm>
            <a:off x="4054162" y="3952044"/>
            <a:ext cx="1374931" cy="1424855"/>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Sinal de Multiplicação 44">
            <a:extLst>
              <a:ext uri="{FF2B5EF4-FFF2-40B4-BE49-F238E27FC236}">
                <a16:creationId xmlns:a16="http://schemas.microsoft.com/office/drawing/2014/main" xmlns="" id="{F3A32661-6B05-46A4-93CE-AE95292128FE}"/>
              </a:ext>
            </a:extLst>
          </p:cNvPr>
          <p:cNvSpPr/>
          <p:nvPr/>
        </p:nvSpPr>
        <p:spPr>
          <a:xfrm>
            <a:off x="4139758" y="1186003"/>
            <a:ext cx="1518200" cy="1233346"/>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Sinal de Multiplicação 46">
            <a:extLst>
              <a:ext uri="{FF2B5EF4-FFF2-40B4-BE49-F238E27FC236}">
                <a16:creationId xmlns:a16="http://schemas.microsoft.com/office/drawing/2014/main" xmlns="" id="{2AB359CE-5A59-4A87-9BA1-7F893093C38B}"/>
              </a:ext>
            </a:extLst>
          </p:cNvPr>
          <p:cNvSpPr/>
          <p:nvPr/>
        </p:nvSpPr>
        <p:spPr>
          <a:xfrm>
            <a:off x="5952504" y="1993"/>
            <a:ext cx="1589199" cy="914400"/>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Sinal de Multiplicação 47">
            <a:extLst>
              <a:ext uri="{FF2B5EF4-FFF2-40B4-BE49-F238E27FC236}">
                <a16:creationId xmlns:a16="http://schemas.microsoft.com/office/drawing/2014/main" xmlns="" id="{A8D1254D-57D5-4F61-9688-4316E0EF24CA}"/>
              </a:ext>
            </a:extLst>
          </p:cNvPr>
          <p:cNvSpPr/>
          <p:nvPr/>
        </p:nvSpPr>
        <p:spPr>
          <a:xfrm>
            <a:off x="2120468" y="5654453"/>
            <a:ext cx="1495799" cy="823613"/>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Sinal de Multiplicação 48">
            <a:extLst>
              <a:ext uri="{FF2B5EF4-FFF2-40B4-BE49-F238E27FC236}">
                <a16:creationId xmlns:a16="http://schemas.microsoft.com/office/drawing/2014/main" xmlns="" id="{C86575B3-3E5E-43AA-9D74-5B6F1AF4B92E}"/>
              </a:ext>
            </a:extLst>
          </p:cNvPr>
          <p:cNvSpPr/>
          <p:nvPr/>
        </p:nvSpPr>
        <p:spPr>
          <a:xfrm>
            <a:off x="3565691" y="5685691"/>
            <a:ext cx="1433536" cy="79744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 name="Imagem 50" descr="Uma imagem contendo homem, pessoa&#10;&#10;Descrição gerada automaticamente">
            <a:extLst>
              <a:ext uri="{FF2B5EF4-FFF2-40B4-BE49-F238E27FC236}">
                <a16:creationId xmlns:a16="http://schemas.microsoft.com/office/drawing/2014/main" xmlns="" id="{0A15B815-2E79-45F3-A07F-7132895EFD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3587" y="1453613"/>
            <a:ext cx="1173088" cy="1091731"/>
          </a:xfrm>
          <a:prstGeom prst="rect">
            <a:avLst/>
          </a:prstGeom>
        </p:spPr>
      </p:pic>
      <p:cxnSp>
        <p:nvCxnSpPr>
          <p:cNvPr id="54" name="Conector reto 53">
            <a:extLst>
              <a:ext uri="{FF2B5EF4-FFF2-40B4-BE49-F238E27FC236}">
                <a16:creationId xmlns:a16="http://schemas.microsoft.com/office/drawing/2014/main" xmlns="" id="{F71B166F-77E0-4A61-80B5-F7C2C44687E7}"/>
              </a:ext>
            </a:extLst>
          </p:cNvPr>
          <p:cNvCxnSpPr>
            <a:stCxn id="9" idx="2"/>
          </p:cNvCxnSpPr>
          <p:nvPr/>
        </p:nvCxnSpPr>
        <p:spPr>
          <a:xfrm>
            <a:off x="6523721" y="3506103"/>
            <a:ext cx="630370" cy="66248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9" name="Imagem 58" descr="Uma imagem contendo chão, ao ar livre, pessoa, sentado&#10;&#10;Descrição gerada automaticamente">
            <a:extLst>
              <a:ext uri="{FF2B5EF4-FFF2-40B4-BE49-F238E27FC236}">
                <a16:creationId xmlns:a16="http://schemas.microsoft.com/office/drawing/2014/main" xmlns="" id="{F4ADE458-4BD6-4BE2-A6E9-AEC825BAF2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979" y="4208137"/>
            <a:ext cx="1217029" cy="999756"/>
          </a:xfrm>
          <a:prstGeom prst="rect">
            <a:avLst/>
          </a:prstGeom>
        </p:spPr>
      </p:pic>
      <p:sp>
        <p:nvSpPr>
          <p:cNvPr id="60" name="CaixaDeTexto 59">
            <a:extLst>
              <a:ext uri="{FF2B5EF4-FFF2-40B4-BE49-F238E27FC236}">
                <a16:creationId xmlns:a16="http://schemas.microsoft.com/office/drawing/2014/main" xmlns="" id="{63DFFD68-E63F-46DD-8736-F28C6E8B2B3C}"/>
              </a:ext>
            </a:extLst>
          </p:cNvPr>
          <p:cNvSpPr txBox="1"/>
          <p:nvPr/>
        </p:nvSpPr>
        <p:spPr>
          <a:xfrm rot="2691003">
            <a:off x="6857191" y="3405582"/>
            <a:ext cx="1363141" cy="923330"/>
          </a:xfrm>
          <a:prstGeom prst="rect">
            <a:avLst/>
          </a:prstGeom>
          <a:noFill/>
        </p:spPr>
        <p:txBody>
          <a:bodyPr wrap="square" rtlCol="0">
            <a:spAutoFit/>
          </a:bodyPr>
          <a:lstStyle/>
          <a:p>
            <a:r>
              <a:rPr lang="pt-BR" dirty="0"/>
              <a:t>4º grau colateral (primo)</a:t>
            </a:r>
          </a:p>
        </p:txBody>
      </p:sp>
      <p:sp>
        <p:nvSpPr>
          <p:cNvPr id="61" name="Sinal de Multiplicação 60">
            <a:extLst>
              <a:ext uri="{FF2B5EF4-FFF2-40B4-BE49-F238E27FC236}">
                <a16:creationId xmlns:a16="http://schemas.microsoft.com/office/drawing/2014/main" xmlns="" id="{FFE3FB68-EB2D-434A-9F05-5FDBD0000DF9}"/>
              </a:ext>
            </a:extLst>
          </p:cNvPr>
          <p:cNvSpPr/>
          <p:nvPr/>
        </p:nvSpPr>
        <p:spPr>
          <a:xfrm>
            <a:off x="5794337" y="2340638"/>
            <a:ext cx="1455895" cy="1368902"/>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a:extLst>
              <a:ext uri="{FF2B5EF4-FFF2-40B4-BE49-F238E27FC236}">
                <a16:creationId xmlns:a16="http://schemas.microsoft.com/office/drawing/2014/main" xmlns="" id="{0C545E30-ABB4-4FCC-B4CA-B487E625C799}"/>
              </a:ext>
            </a:extLst>
          </p:cNvPr>
          <p:cNvSpPr txBox="1"/>
          <p:nvPr/>
        </p:nvSpPr>
        <p:spPr>
          <a:xfrm>
            <a:off x="5798738" y="5198710"/>
            <a:ext cx="628698" cy="461665"/>
          </a:xfrm>
          <a:prstGeom prst="rect">
            <a:avLst/>
          </a:prstGeom>
          <a:noFill/>
        </p:spPr>
        <p:txBody>
          <a:bodyPr wrap="none" rtlCol="0">
            <a:spAutoFit/>
          </a:bodyPr>
          <a:lstStyle/>
          <a:p>
            <a:r>
              <a:rPr lang="pt-BR" sz="2400" b="1" dirty="0">
                <a:solidFill>
                  <a:schemeClr val="accent4">
                    <a:lumMod val="50000"/>
                  </a:schemeClr>
                </a:solidFill>
              </a:rPr>
              <a:t>1/4</a:t>
            </a:r>
          </a:p>
        </p:txBody>
      </p:sp>
      <p:sp>
        <p:nvSpPr>
          <p:cNvPr id="64" name="CaixaDeTexto 63">
            <a:extLst>
              <a:ext uri="{FF2B5EF4-FFF2-40B4-BE49-F238E27FC236}">
                <a16:creationId xmlns:a16="http://schemas.microsoft.com/office/drawing/2014/main" xmlns="" id="{B4E893BA-F01E-4231-B624-333408263ED6}"/>
              </a:ext>
            </a:extLst>
          </p:cNvPr>
          <p:cNvSpPr txBox="1"/>
          <p:nvPr/>
        </p:nvSpPr>
        <p:spPr>
          <a:xfrm>
            <a:off x="7224412" y="5208842"/>
            <a:ext cx="628698" cy="461665"/>
          </a:xfrm>
          <a:prstGeom prst="rect">
            <a:avLst/>
          </a:prstGeom>
          <a:noFill/>
        </p:spPr>
        <p:txBody>
          <a:bodyPr wrap="none" rtlCol="0">
            <a:spAutoFit/>
          </a:bodyPr>
          <a:lstStyle/>
          <a:p>
            <a:r>
              <a:rPr lang="pt-BR" sz="2400" b="1" dirty="0">
                <a:solidFill>
                  <a:schemeClr val="accent4">
                    <a:lumMod val="50000"/>
                  </a:schemeClr>
                </a:solidFill>
              </a:rPr>
              <a:t>1/4</a:t>
            </a:r>
          </a:p>
        </p:txBody>
      </p:sp>
      <p:sp>
        <p:nvSpPr>
          <p:cNvPr id="65" name="CaixaDeTexto 64">
            <a:extLst>
              <a:ext uri="{FF2B5EF4-FFF2-40B4-BE49-F238E27FC236}">
                <a16:creationId xmlns:a16="http://schemas.microsoft.com/office/drawing/2014/main" xmlns="" id="{27D9FDEB-F51B-42F0-8DFE-0E20B0247191}"/>
              </a:ext>
            </a:extLst>
          </p:cNvPr>
          <p:cNvSpPr txBox="1"/>
          <p:nvPr/>
        </p:nvSpPr>
        <p:spPr>
          <a:xfrm>
            <a:off x="8906675" y="1643604"/>
            <a:ext cx="628698" cy="461665"/>
          </a:xfrm>
          <a:prstGeom prst="rect">
            <a:avLst/>
          </a:prstGeom>
          <a:noFill/>
        </p:spPr>
        <p:txBody>
          <a:bodyPr wrap="none" rtlCol="0">
            <a:spAutoFit/>
          </a:bodyPr>
          <a:lstStyle/>
          <a:p>
            <a:r>
              <a:rPr lang="pt-BR" sz="2400" b="1" dirty="0">
                <a:solidFill>
                  <a:schemeClr val="accent4">
                    <a:lumMod val="50000"/>
                  </a:schemeClr>
                </a:solidFill>
              </a:rPr>
              <a:t>1/4</a:t>
            </a:r>
          </a:p>
        </p:txBody>
      </p:sp>
      <p:pic>
        <p:nvPicPr>
          <p:cNvPr id="67" name="Imagem 66" descr="Uma imagem contendo vestuário&#10;&#10;Descrição gerada automaticamente">
            <a:extLst>
              <a:ext uri="{FF2B5EF4-FFF2-40B4-BE49-F238E27FC236}">
                <a16:creationId xmlns:a16="http://schemas.microsoft.com/office/drawing/2014/main" xmlns="" id="{555769C7-D4DA-42EF-B3F9-3D5E559DF3C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2755" y="5949200"/>
            <a:ext cx="1062735" cy="771329"/>
          </a:xfrm>
          <a:prstGeom prst="rect">
            <a:avLst/>
          </a:prstGeom>
        </p:spPr>
      </p:pic>
      <p:cxnSp>
        <p:nvCxnSpPr>
          <p:cNvPr id="69" name="Conector: Angulado 68">
            <a:extLst>
              <a:ext uri="{FF2B5EF4-FFF2-40B4-BE49-F238E27FC236}">
                <a16:creationId xmlns:a16="http://schemas.microsoft.com/office/drawing/2014/main" xmlns="" id="{E27FE08F-C840-4A40-9A2D-690D48FA8465}"/>
              </a:ext>
            </a:extLst>
          </p:cNvPr>
          <p:cNvCxnSpPr>
            <a:cxnSpLocks/>
          </p:cNvCxnSpPr>
          <p:nvPr/>
        </p:nvCxnSpPr>
        <p:spPr>
          <a:xfrm>
            <a:off x="4983482" y="6268736"/>
            <a:ext cx="1190395" cy="45085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1" name="CaixaDeTexto 70">
            <a:extLst>
              <a:ext uri="{FF2B5EF4-FFF2-40B4-BE49-F238E27FC236}">
                <a16:creationId xmlns:a16="http://schemas.microsoft.com/office/drawing/2014/main" xmlns="" id="{4FC7F591-6F9A-45CB-9E0B-69B2D8F05743}"/>
              </a:ext>
            </a:extLst>
          </p:cNvPr>
          <p:cNvSpPr txBox="1"/>
          <p:nvPr/>
        </p:nvSpPr>
        <p:spPr>
          <a:xfrm>
            <a:off x="4009316" y="6322667"/>
            <a:ext cx="1797803" cy="584775"/>
          </a:xfrm>
          <a:prstGeom prst="rect">
            <a:avLst/>
          </a:prstGeom>
          <a:noFill/>
        </p:spPr>
        <p:txBody>
          <a:bodyPr wrap="square" rtlCol="0">
            <a:spAutoFit/>
          </a:bodyPr>
          <a:lstStyle/>
          <a:p>
            <a:r>
              <a:rPr lang="pt-BR" sz="1600" dirty="0"/>
              <a:t>4º grau colateral (sobrinha-neta)</a:t>
            </a:r>
          </a:p>
        </p:txBody>
      </p:sp>
      <p:sp>
        <p:nvSpPr>
          <p:cNvPr id="72" name="CaixaDeTexto 71">
            <a:extLst>
              <a:ext uri="{FF2B5EF4-FFF2-40B4-BE49-F238E27FC236}">
                <a16:creationId xmlns:a16="http://schemas.microsoft.com/office/drawing/2014/main" xmlns="" id="{028D1B86-A3BB-4A3F-952F-F15B45EF9DBB}"/>
              </a:ext>
            </a:extLst>
          </p:cNvPr>
          <p:cNvSpPr txBox="1"/>
          <p:nvPr/>
        </p:nvSpPr>
        <p:spPr>
          <a:xfrm>
            <a:off x="7267648" y="6091834"/>
            <a:ext cx="628698" cy="461665"/>
          </a:xfrm>
          <a:prstGeom prst="rect">
            <a:avLst/>
          </a:prstGeom>
          <a:noFill/>
        </p:spPr>
        <p:txBody>
          <a:bodyPr wrap="none" rtlCol="0">
            <a:spAutoFit/>
          </a:bodyPr>
          <a:lstStyle/>
          <a:p>
            <a:r>
              <a:rPr lang="pt-BR" sz="2400" b="1" dirty="0">
                <a:solidFill>
                  <a:schemeClr val="accent4">
                    <a:lumMod val="50000"/>
                  </a:schemeClr>
                </a:solidFill>
              </a:rPr>
              <a:t>1/4</a:t>
            </a:r>
          </a:p>
        </p:txBody>
      </p:sp>
    </p:spTree>
    <p:extLst>
      <p:ext uri="{BB962C8B-B14F-4D97-AF65-F5344CB8AC3E}">
        <p14:creationId xmlns:p14="http://schemas.microsoft.com/office/powerpoint/2010/main" val="200393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Elipse 50">
            <a:extLst>
              <a:ext uri="{FF2B5EF4-FFF2-40B4-BE49-F238E27FC236}">
                <a16:creationId xmlns:a16="http://schemas.microsoft.com/office/drawing/2014/main" xmlns="" id="{34EA0571-81BF-42F4-B0E1-42A7665FE57A}"/>
              </a:ext>
            </a:extLst>
          </p:cNvPr>
          <p:cNvSpPr/>
          <p:nvPr/>
        </p:nvSpPr>
        <p:spPr>
          <a:xfrm>
            <a:off x="1356412" y="3387780"/>
            <a:ext cx="1813768" cy="1448995"/>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xmlns="" id="{4E754D60-768D-48BA-9801-E62E726F5C04}"/>
              </a:ext>
            </a:extLst>
          </p:cNvPr>
          <p:cNvSpPr/>
          <p:nvPr/>
        </p:nvSpPr>
        <p:spPr>
          <a:xfrm>
            <a:off x="3844213" y="335902"/>
            <a:ext cx="4590660" cy="553998"/>
          </a:xfrm>
          <a:prstGeom prst="rect">
            <a:avLst/>
          </a:prstGeom>
        </p:spPr>
        <p:txBody>
          <a:bodyPr wrap="square">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3" name="Imagem 2">
            <a:extLst>
              <a:ext uri="{FF2B5EF4-FFF2-40B4-BE49-F238E27FC236}">
                <a16:creationId xmlns:a16="http://schemas.microsoft.com/office/drawing/2014/main" xmlns="" id="{2D315F31-F9CD-416F-8789-61093A9BA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264" y="1339645"/>
            <a:ext cx="1513065" cy="980928"/>
          </a:xfrm>
          <a:prstGeom prst="rect">
            <a:avLst/>
          </a:prstGeom>
        </p:spPr>
      </p:pic>
      <p:pic>
        <p:nvPicPr>
          <p:cNvPr id="4" name="Imagem 3" descr="Uma imagem contendo pessoa, sorrindo, parede, vestindo&#10;&#10;Descrição gerada automaticamente">
            <a:extLst>
              <a:ext uri="{FF2B5EF4-FFF2-40B4-BE49-F238E27FC236}">
                <a16:creationId xmlns:a16="http://schemas.microsoft.com/office/drawing/2014/main" xmlns="" id="{933042C9-5168-4494-8B97-B72C2A3DE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417" y="1319745"/>
            <a:ext cx="1377389" cy="980928"/>
          </a:xfrm>
          <a:prstGeom prst="rect">
            <a:avLst/>
          </a:prstGeom>
        </p:spPr>
      </p:pic>
      <p:pic>
        <p:nvPicPr>
          <p:cNvPr id="5" name="Imagem 4" descr="Uma imagem contendo pessoa, vestindo, vestuário, homem&#10;&#10;Descrição gerada automaticamente">
            <a:extLst>
              <a:ext uri="{FF2B5EF4-FFF2-40B4-BE49-F238E27FC236}">
                <a16:creationId xmlns:a16="http://schemas.microsoft.com/office/drawing/2014/main" xmlns="" id="{D3A53400-5D6B-4F47-B9AC-BCCE04302A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2296" y="1344601"/>
            <a:ext cx="1457691" cy="1054359"/>
          </a:xfrm>
          <a:prstGeom prst="rect">
            <a:avLst/>
          </a:prstGeom>
        </p:spPr>
      </p:pic>
      <p:pic>
        <p:nvPicPr>
          <p:cNvPr id="8" name="Imagem 7">
            <a:extLst>
              <a:ext uri="{FF2B5EF4-FFF2-40B4-BE49-F238E27FC236}">
                <a16:creationId xmlns:a16="http://schemas.microsoft.com/office/drawing/2014/main" xmlns="" id="{D88EE721-F9AC-4BBF-8294-3C3DDF1C9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4191" y="1339645"/>
            <a:ext cx="1607629" cy="1064273"/>
          </a:xfrm>
          <a:prstGeom prst="rect">
            <a:avLst/>
          </a:prstGeom>
        </p:spPr>
      </p:pic>
      <p:cxnSp>
        <p:nvCxnSpPr>
          <p:cNvPr id="10" name="Conector reto 9">
            <a:extLst>
              <a:ext uri="{FF2B5EF4-FFF2-40B4-BE49-F238E27FC236}">
                <a16:creationId xmlns:a16="http://schemas.microsoft.com/office/drawing/2014/main" xmlns="" id="{2DED5E5A-8A14-41E9-AFBF-2FEF201D201D}"/>
              </a:ext>
            </a:extLst>
          </p:cNvPr>
          <p:cNvCxnSpPr>
            <a:cxnSpLocks/>
          </p:cNvCxnSpPr>
          <p:nvPr/>
        </p:nvCxnSpPr>
        <p:spPr>
          <a:xfrm>
            <a:off x="3532162" y="2292581"/>
            <a:ext cx="624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89C4D84E-A689-42FA-BC7E-099A73470057}"/>
              </a:ext>
            </a:extLst>
          </p:cNvPr>
          <p:cNvCxnSpPr>
            <a:cxnSpLocks/>
          </p:cNvCxnSpPr>
          <p:nvPr/>
        </p:nvCxnSpPr>
        <p:spPr>
          <a:xfrm flipV="1">
            <a:off x="8434873" y="2397769"/>
            <a:ext cx="468904" cy="495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xmlns="" id="{816F739B-AD2F-4861-8671-8BDD49807347}"/>
              </a:ext>
            </a:extLst>
          </p:cNvPr>
          <p:cNvCxnSpPr/>
          <p:nvPr/>
        </p:nvCxnSpPr>
        <p:spPr>
          <a:xfrm flipH="1">
            <a:off x="2090057" y="2292581"/>
            <a:ext cx="1502229" cy="144899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xmlns="" id="{735B6EA4-4E36-4B81-9B0B-3F27B1D1EC0F}"/>
              </a:ext>
            </a:extLst>
          </p:cNvPr>
          <p:cNvCxnSpPr/>
          <p:nvPr/>
        </p:nvCxnSpPr>
        <p:spPr>
          <a:xfrm>
            <a:off x="3844213" y="2292581"/>
            <a:ext cx="0" cy="1663599"/>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xmlns="" id="{78E01379-0108-40B5-BDDC-72E0F11D9AA9}"/>
              </a:ext>
            </a:extLst>
          </p:cNvPr>
          <p:cNvCxnSpPr>
            <a:cxnSpLocks/>
          </p:cNvCxnSpPr>
          <p:nvPr/>
        </p:nvCxnSpPr>
        <p:spPr>
          <a:xfrm>
            <a:off x="4147509" y="2292581"/>
            <a:ext cx="1261940" cy="140268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xmlns="" id="{3889C695-7996-4EC3-8165-F23CE41508C3}"/>
              </a:ext>
            </a:extLst>
          </p:cNvPr>
          <p:cNvCxnSpPr/>
          <p:nvPr/>
        </p:nvCxnSpPr>
        <p:spPr>
          <a:xfrm flipH="1">
            <a:off x="7706027" y="2384018"/>
            <a:ext cx="728846" cy="145086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xmlns="" id="{3CF961DE-FC30-4A6F-95CB-D42DED56015E}"/>
              </a:ext>
            </a:extLst>
          </p:cNvPr>
          <p:cNvCxnSpPr/>
          <p:nvPr/>
        </p:nvCxnSpPr>
        <p:spPr>
          <a:xfrm>
            <a:off x="8903777" y="2397769"/>
            <a:ext cx="678762" cy="155841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parede, gravata, homem&#10;&#10;Descrição gerada automaticamente">
            <a:extLst>
              <a:ext uri="{FF2B5EF4-FFF2-40B4-BE49-F238E27FC236}">
                <a16:creationId xmlns:a16="http://schemas.microsoft.com/office/drawing/2014/main" xmlns="" id="{FF0C2716-2B6D-40EB-AAEE-A966FDF86B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599" y="3611611"/>
            <a:ext cx="1447573" cy="980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Imagem 32" descr="Uma imagem contendo ao ar livre, água, pessoa, vestuário&#10;&#10;Descrição gerada automaticamente">
            <a:extLst>
              <a:ext uri="{FF2B5EF4-FFF2-40B4-BE49-F238E27FC236}">
                <a16:creationId xmlns:a16="http://schemas.microsoft.com/office/drawing/2014/main" xmlns="" id="{2BE32EBB-4E87-445C-A752-E3D4CA6724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7127" y="4074954"/>
            <a:ext cx="1720103" cy="1264291"/>
          </a:xfrm>
          <a:prstGeom prst="rect">
            <a:avLst/>
          </a:prstGeom>
        </p:spPr>
      </p:pic>
      <p:pic>
        <p:nvPicPr>
          <p:cNvPr id="35" name="Imagem 34" descr="Uma imagem contendo pessoa, homem, mantendo, parede&#10;&#10;Descrição gerada automaticamente">
            <a:extLst>
              <a:ext uri="{FF2B5EF4-FFF2-40B4-BE49-F238E27FC236}">
                <a16:creationId xmlns:a16="http://schemas.microsoft.com/office/drawing/2014/main" xmlns="" id="{B4C8E64A-D9F0-4887-809F-2F09C7984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503" y="3932759"/>
            <a:ext cx="1607629" cy="1082447"/>
          </a:xfrm>
          <a:prstGeom prst="rect">
            <a:avLst/>
          </a:prstGeom>
        </p:spPr>
      </p:pic>
      <p:pic>
        <p:nvPicPr>
          <p:cNvPr id="37" name="Imagem 36" descr="Uma imagem contendo homem, pessoa, parede, gravata&#10;&#10;Descrição gerada automaticamente">
            <a:extLst>
              <a:ext uri="{FF2B5EF4-FFF2-40B4-BE49-F238E27FC236}">
                <a16:creationId xmlns:a16="http://schemas.microsoft.com/office/drawing/2014/main" xmlns="" id="{D00F4242-B7F7-45FE-9B66-B36C0EEA69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8190" y="3723569"/>
            <a:ext cx="1573861" cy="1264298"/>
          </a:xfrm>
          <a:prstGeom prst="rect">
            <a:avLst/>
          </a:prstGeom>
        </p:spPr>
      </p:pic>
      <p:pic>
        <p:nvPicPr>
          <p:cNvPr id="39" name="Imagem 38" descr="Uma imagem contendo pessoa, ao ar livre, vestuário&#10;&#10;Descrição gerada automaticamente">
            <a:extLst>
              <a:ext uri="{FF2B5EF4-FFF2-40B4-BE49-F238E27FC236}">
                <a16:creationId xmlns:a16="http://schemas.microsoft.com/office/drawing/2014/main" xmlns="" id="{56AD86F5-1D87-4416-B177-1CA30AB21F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6719" y="3864777"/>
            <a:ext cx="1378154" cy="1278247"/>
          </a:xfrm>
          <a:prstGeom prst="rect">
            <a:avLst/>
          </a:prstGeom>
        </p:spPr>
      </p:pic>
      <p:sp>
        <p:nvSpPr>
          <p:cNvPr id="46" name="Retângulo 45">
            <a:extLst>
              <a:ext uri="{FF2B5EF4-FFF2-40B4-BE49-F238E27FC236}">
                <a16:creationId xmlns:a16="http://schemas.microsoft.com/office/drawing/2014/main" xmlns="" id="{D09F92D1-2486-4A59-AFE6-E7716C84CDF1}"/>
              </a:ext>
            </a:extLst>
          </p:cNvPr>
          <p:cNvSpPr/>
          <p:nvPr/>
        </p:nvSpPr>
        <p:spPr>
          <a:xfrm rot="16200000">
            <a:off x="2715812" y="3007696"/>
            <a:ext cx="1850203" cy="338554"/>
          </a:xfrm>
          <a:prstGeom prst="rect">
            <a:avLst/>
          </a:prstGeom>
        </p:spPr>
        <p:txBody>
          <a:bodyPr wrap="square">
            <a:spAutoFit/>
          </a:bodyPr>
          <a:lstStyle/>
          <a:p>
            <a:r>
              <a:rPr lang="pt-BR" sz="1600" dirty="0"/>
              <a:t>Colateral de 2º grau</a:t>
            </a:r>
          </a:p>
        </p:txBody>
      </p:sp>
      <p:sp>
        <p:nvSpPr>
          <p:cNvPr id="47" name="CaixaDeTexto 46">
            <a:extLst>
              <a:ext uri="{FF2B5EF4-FFF2-40B4-BE49-F238E27FC236}">
                <a16:creationId xmlns:a16="http://schemas.microsoft.com/office/drawing/2014/main" xmlns="" id="{FE04B218-2F9F-475E-AD06-0B83767A4BF5}"/>
              </a:ext>
            </a:extLst>
          </p:cNvPr>
          <p:cNvSpPr txBox="1"/>
          <p:nvPr/>
        </p:nvSpPr>
        <p:spPr>
          <a:xfrm rot="2716588">
            <a:off x="3940924" y="2779570"/>
            <a:ext cx="1836015" cy="615553"/>
          </a:xfrm>
          <a:prstGeom prst="rect">
            <a:avLst/>
          </a:prstGeom>
          <a:noFill/>
        </p:spPr>
        <p:txBody>
          <a:bodyPr wrap="none" rtlCol="0">
            <a:spAutoFit/>
          </a:bodyPr>
          <a:lstStyle/>
          <a:p>
            <a:r>
              <a:rPr lang="pt-BR" sz="1600" dirty="0"/>
              <a:t>Colateral de 2º grau</a:t>
            </a:r>
          </a:p>
          <a:p>
            <a:endParaRPr lang="pt-BR" dirty="0"/>
          </a:p>
        </p:txBody>
      </p:sp>
      <p:sp>
        <p:nvSpPr>
          <p:cNvPr id="48" name="CaixaDeTexto 47">
            <a:extLst>
              <a:ext uri="{FF2B5EF4-FFF2-40B4-BE49-F238E27FC236}">
                <a16:creationId xmlns:a16="http://schemas.microsoft.com/office/drawing/2014/main" xmlns="" id="{65BAC94A-B622-49DB-9CAC-AED7E8398EA7}"/>
              </a:ext>
            </a:extLst>
          </p:cNvPr>
          <p:cNvSpPr txBox="1"/>
          <p:nvPr/>
        </p:nvSpPr>
        <p:spPr>
          <a:xfrm rot="17776429">
            <a:off x="7181061" y="2570381"/>
            <a:ext cx="1729985" cy="1107996"/>
          </a:xfrm>
          <a:prstGeom prst="rect">
            <a:avLst/>
          </a:prstGeom>
          <a:noFill/>
        </p:spPr>
        <p:txBody>
          <a:bodyPr wrap="square" rtlCol="0">
            <a:spAutoFit/>
          </a:bodyPr>
          <a:lstStyle/>
          <a:p>
            <a:r>
              <a:rPr lang="pt-BR" sz="1600" dirty="0"/>
              <a:t>Colateral de 2º grau</a:t>
            </a:r>
          </a:p>
          <a:p>
            <a:endParaRPr lang="pt-BR" sz="1600" dirty="0"/>
          </a:p>
          <a:p>
            <a:endParaRPr lang="pt-BR" dirty="0"/>
          </a:p>
        </p:txBody>
      </p:sp>
      <p:sp>
        <p:nvSpPr>
          <p:cNvPr id="49" name="CaixaDeTexto 48">
            <a:extLst>
              <a:ext uri="{FF2B5EF4-FFF2-40B4-BE49-F238E27FC236}">
                <a16:creationId xmlns:a16="http://schemas.microsoft.com/office/drawing/2014/main" xmlns="" id="{262C90B7-BFDC-4DC9-A95C-3C2B27092A25}"/>
              </a:ext>
            </a:extLst>
          </p:cNvPr>
          <p:cNvSpPr txBox="1"/>
          <p:nvPr/>
        </p:nvSpPr>
        <p:spPr>
          <a:xfrm rot="3889937">
            <a:off x="8623316" y="2964614"/>
            <a:ext cx="1799844" cy="861774"/>
          </a:xfrm>
          <a:prstGeom prst="rect">
            <a:avLst/>
          </a:prstGeom>
          <a:noFill/>
        </p:spPr>
        <p:txBody>
          <a:bodyPr wrap="square" rtlCol="0">
            <a:spAutoFit/>
          </a:bodyPr>
          <a:lstStyle/>
          <a:p>
            <a:r>
              <a:rPr lang="pt-BR" sz="1600" dirty="0"/>
              <a:t>Colateral de 2º grau</a:t>
            </a:r>
          </a:p>
          <a:p>
            <a:endParaRPr lang="pt-BR" dirty="0"/>
          </a:p>
        </p:txBody>
      </p:sp>
    </p:spTree>
    <p:extLst>
      <p:ext uri="{BB962C8B-B14F-4D97-AF65-F5344CB8AC3E}">
        <p14:creationId xmlns:p14="http://schemas.microsoft.com/office/powerpoint/2010/main" val="422368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xmlns="" id="{7951D9DD-9D31-4240-910A-4DF868E849D7}"/>
              </a:ext>
            </a:extLst>
          </p:cNvPr>
          <p:cNvSpPr/>
          <p:nvPr/>
        </p:nvSpPr>
        <p:spPr>
          <a:xfrm>
            <a:off x="1223966" y="3508309"/>
            <a:ext cx="1946213" cy="1479557"/>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xmlns="" id="{4E754D60-768D-48BA-9801-E62E726F5C04}"/>
              </a:ext>
            </a:extLst>
          </p:cNvPr>
          <p:cNvSpPr/>
          <p:nvPr/>
        </p:nvSpPr>
        <p:spPr>
          <a:xfrm>
            <a:off x="3844213" y="335902"/>
            <a:ext cx="4590660" cy="553998"/>
          </a:xfrm>
          <a:prstGeom prst="rect">
            <a:avLst/>
          </a:prstGeom>
        </p:spPr>
        <p:txBody>
          <a:bodyPr wrap="square">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3" name="Imagem 2">
            <a:extLst>
              <a:ext uri="{FF2B5EF4-FFF2-40B4-BE49-F238E27FC236}">
                <a16:creationId xmlns:a16="http://schemas.microsoft.com/office/drawing/2014/main" xmlns="" id="{2D315F31-F9CD-416F-8789-61093A9BA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264" y="1339645"/>
            <a:ext cx="1513065" cy="980928"/>
          </a:xfrm>
          <a:prstGeom prst="rect">
            <a:avLst/>
          </a:prstGeom>
        </p:spPr>
      </p:pic>
      <p:pic>
        <p:nvPicPr>
          <p:cNvPr id="4" name="Imagem 3" descr="Uma imagem contendo pessoa, sorrindo, parede, vestindo&#10;&#10;Descrição gerada automaticamente">
            <a:extLst>
              <a:ext uri="{FF2B5EF4-FFF2-40B4-BE49-F238E27FC236}">
                <a16:creationId xmlns:a16="http://schemas.microsoft.com/office/drawing/2014/main" xmlns="" id="{933042C9-5168-4494-8B97-B72C2A3DE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417" y="1319745"/>
            <a:ext cx="1377389" cy="980928"/>
          </a:xfrm>
          <a:prstGeom prst="rect">
            <a:avLst/>
          </a:prstGeom>
        </p:spPr>
      </p:pic>
      <p:pic>
        <p:nvPicPr>
          <p:cNvPr id="5" name="Imagem 4" descr="Uma imagem contendo pessoa, vestindo, vestuário, homem&#10;&#10;Descrição gerada automaticamente">
            <a:extLst>
              <a:ext uri="{FF2B5EF4-FFF2-40B4-BE49-F238E27FC236}">
                <a16:creationId xmlns:a16="http://schemas.microsoft.com/office/drawing/2014/main" xmlns="" id="{D3A53400-5D6B-4F47-B9AC-BCCE04302A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2296" y="1344601"/>
            <a:ext cx="1457691" cy="1054359"/>
          </a:xfrm>
          <a:prstGeom prst="rect">
            <a:avLst/>
          </a:prstGeom>
        </p:spPr>
      </p:pic>
      <p:pic>
        <p:nvPicPr>
          <p:cNvPr id="8" name="Imagem 7">
            <a:extLst>
              <a:ext uri="{FF2B5EF4-FFF2-40B4-BE49-F238E27FC236}">
                <a16:creationId xmlns:a16="http://schemas.microsoft.com/office/drawing/2014/main" xmlns="" id="{D88EE721-F9AC-4BBF-8294-3C3DDF1C9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4191" y="1339645"/>
            <a:ext cx="1607629" cy="1064273"/>
          </a:xfrm>
          <a:prstGeom prst="rect">
            <a:avLst/>
          </a:prstGeom>
        </p:spPr>
      </p:pic>
      <p:cxnSp>
        <p:nvCxnSpPr>
          <p:cNvPr id="10" name="Conector reto 9">
            <a:extLst>
              <a:ext uri="{FF2B5EF4-FFF2-40B4-BE49-F238E27FC236}">
                <a16:creationId xmlns:a16="http://schemas.microsoft.com/office/drawing/2014/main" xmlns="" id="{2DED5E5A-8A14-41E9-AFBF-2FEF201D201D}"/>
              </a:ext>
            </a:extLst>
          </p:cNvPr>
          <p:cNvCxnSpPr>
            <a:cxnSpLocks/>
          </p:cNvCxnSpPr>
          <p:nvPr/>
        </p:nvCxnSpPr>
        <p:spPr>
          <a:xfrm>
            <a:off x="3532162" y="2292581"/>
            <a:ext cx="624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89C4D84E-A689-42FA-BC7E-099A73470057}"/>
              </a:ext>
            </a:extLst>
          </p:cNvPr>
          <p:cNvCxnSpPr>
            <a:cxnSpLocks/>
          </p:cNvCxnSpPr>
          <p:nvPr/>
        </p:nvCxnSpPr>
        <p:spPr>
          <a:xfrm flipV="1">
            <a:off x="8434873" y="2397769"/>
            <a:ext cx="468904" cy="495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xmlns="" id="{816F739B-AD2F-4861-8671-8BDD49807347}"/>
              </a:ext>
            </a:extLst>
          </p:cNvPr>
          <p:cNvCxnSpPr/>
          <p:nvPr/>
        </p:nvCxnSpPr>
        <p:spPr>
          <a:xfrm flipH="1">
            <a:off x="2090057" y="2292581"/>
            <a:ext cx="1502229" cy="144899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xmlns="" id="{735B6EA4-4E36-4B81-9B0B-3F27B1D1EC0F}"/>
              </a:ext>
            </a:extLst>
          </p:cNvPr>
          <p:cNvCxnSpPr/>
          <p:nvPr/>
        </p:nvCxnSpPr>
        <p:spPr>
          <a:xfrm>
            <a:off x="3844213" y="2292581"/>
            <a:ext cx="0" cy="1663599"/>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xmlns="" id="{78E01379-0108-40B5-BDDC-72E0F11D9AA9}"/>
              </a:ext>
            </a:extLst>
          </p:cNvPr>
          <p:cNvCxnSpPr>
            <a:cxnSpLocks/>
          </p:cNvCxnSpPr>
          <p:nvPr/>
        </p:nvCxnSpPr>
        <p:spPr>
          <a:xfrm>
            <a:off x="4147509" y="2292581"/>
            <a:ext cx="1261940" cy="140268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xmlns="" id="{3889C695-7996-4EC3-8165-F23CE41508C3}"/>
              </a:ext>
            </a:extLst>
          </p:cNvPr>
          <p:cNvCxnSpPr/>
          <p:nvPr/>
        </p:nvCxnSpPr>
        <p:spPr>
          <a:xfrm flipH="1">
            <a:off x="7706027" y="2384018"/>
            <a:ext cx="728846" cy="145086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xmlns="" id="{3CF961DE-FC30-4A6F-95CB-D42DED56015E}"/>
              </a:ext>
            </a:extLst>
          </p:cNvPr>
          <p:cNvCxnSpPr/>
          <p:nvPr/>
        </p:nvCxnSpPr>
        <p:spPr>
          <a:xfrm>
            <a:off x="8903777" y="2397769"/>
            <a:ext cx="678762" cy="155841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parede, gravata, homem&#10;&#10;Descrição gerada automaticamente">
            <a:extLst>
              <a:ext uri="{FF2B5EF4-FFF2-40B4-BE49-F238E27FC236}">
                <a16:creationId xmlns:a16="http://schemas.microsoft.com/office/drawing/2014/main" xmlns="" id="{FF0C2716-2B6D-40EB-AAEE-A966FDF86B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3803" y="3723569"/>
            <a:ext cx="1447573" cy="980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Imagem 32" descr="Uma imagem contendo ao ar livre, água, pessoa, vestuário&#10;&#10;Descrição gerada automaticamente">
            <a:extLst>
              <a:ext uri="{FF2B5EF4-FFF2-40B4-BE49-F238E27FC236}">
                <a16:creationId xmlns:a16="http://schemas.microsoft.com/office/drawing/2014/main" xmlns="" id="{2BE32EBB-4E87-445C-A752-E3D4CA6724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7127" y="4074954"/>
            <a:ext cx="1720103" cy="1264291"/>
          </a:xfrm>
          <a:prstGeom prst="rect">
            <a:avLst/>
          </a:prstGeom>
        </p:spPr>
      </p:pic>
      <p:pic>
        <p:nvPicPr>
          <p:cNvPr id="35" name="Imagem 34" descr="Uma imagem contendo pessoa, homem, mantendo, parede&#10;&#10;Descrição gerada automaticamente">
            <a:extLst>
              <a:ext uri="{FF2B5EF4-FFF2-40B4-BE49-F238E27FC236}">
                <a16:creationId xmlns:a16="http://schemas.microsoft.com/office/drawing/2014/main" xmlns="" id="{B4C8E64A-D9F0-4887-809F-2F09C7984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6503" y="3932759"/>
            <a:ext cx="1607629" cy="1082447"/>
          </a:xfrm>
          <a:prstGeom prst="rect">
            <a:avLst/>
          </a:prstGeom>
        </p:spPr>
      </p:pic>
      <p:pic>
        <p:nvPicPr>
          <p:cNvPr id="37" name="Imagem 36" descr="Uma imagem contendo homem, pessoa, parede, gravata&#10;&#10;Descrição gerada automaticamente">
            <a:extLst>
              <a:ext uri="{FF2B5EF4-FFF2-40B4-BE49-F238E27FC236}">
                <a16:creationId xmlns:a16="http://schemas.microsoft.com/office/drawing/2014/main" xmlns="" id="{D00F4242-B7F7-45FE-9B66-B36C0EEA69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8190" y="3723569"/>
            <a:ext cx="1573861" cy="1264298"/>
          </a:xfrm>
          <a:prstGeom prst="rect">
            <a:avLst/>
          </a:prstGeom>
        </p:spPr>
      </p:pic>
      <p:pic>
        <p:nvPicPr>
          <p:cNvPr id="39" name="Imagem 38" descr="Uma imagem contendo pessoa, ao ar livre, vestuário&#10;&#10;Descrição gerada automaticamente">
            <a:extLst>
              <a:ext uri="{FF2B5EF4-FFF2-40B4-BE49-F238E27FC236}">
                <a16:creationId xmlns:a16="http://schemas.microsoft.com/office/drawing/2014/main" xmlns="" id="{56AD86F5-1D87-4416-B177-1CA30AB21F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6719" y="3864777"/>
            <a:ext cx="1378154" cy="1278247"/>
          </a:xfrm>
          <a:prstGeom prst="rect">
            <a:avLst/>
          </a:prstGeom>
        </p:spPr>
      </p:pic>
      <p:sp>
        <p:nvSpPr>
          <p:cNvPr id="40" name="Sinal de Multiplicação 39">
            <a:extLst>
              <a:ext uri="{FF2B5EF4-FFF2-40B4-BE49-F238E27FC236}">
                <a16:creationId xmlns:a16="http://schemas.microsoft.com/office/drawing/2014/main" xmlns="" id="{C535F318-DBF7-4C57-9746-6B5AA1B7873F}"/>
              </a:ext>
            </a:extLst>
          </p:cNvPr>
          <p:cNvSpPr/>
          <p:nvPr/>
        </p:nvSpPr>
        <p:spPr>
          <a:xfrm>
            <a:off x="2143350" y="1178063"/>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Sinal de Multiplicação 40">
            <a:extLst>
              <a:ext uri="{FF2B5EF4-FFF2-40B4-BE49-F238E27FC236}">
                <a16:creationId xmlns:a16="http://schemas.microsoft.com/office/drawing/2014/main" xmlns="" id="{68C885DD-CD29-4314-8D79-C10F591BB3EC}"/>
              </a:ext>
            </a:extLst>
          </p:cNvPr>
          <p:cNvSpPr/>
          <p:nvPr/>
        </p:nvSpPr>
        <p:spPr>
          <a:xfrm>
            <a:off x="4172736" y="1197963"/>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Sinal de Multiplicação 41">
            <a:extLst>
              <a:ext uri="{FF2B5EF4-FFF2-40B4-BE49-F238E27FC236}">
                <a16:creationId xmlns:a16="http://schemas.microsoft.com/office/drawing/2014/main" xmlns="" id="{2D2AD1A7-6500-4721-9E7C-17D5558547DD}"/>
              </a:ext>
            </a:extLst>
          </p:cNvPr>
          <p:cNvSpPr/>
          <p:nvPr/>
        </p:nvSpPr>
        <p:spPr>
          <a:xfrm>
            <a:off x="6894574" y="1243569"/>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Sinal de Multiplicação 42">
            <a:extLst>
              <a:ext uri="{FF2B5EF4-FFF2-40B4-BE49-F238E27FC236}">
                <a16:creationId xmlns:a16="http://schemas.microsoft.com/office/drawing/2014/main" xmlns="" id="{E4BFB04F-67F7-45D1-A94A-373FCD9F0FF8}"/>
              </a:ext>
            </a:extLst>
          </p:cNvPr>
          <p:cNvSpPr/>
          <p:nvPr/>
        </p:nvSpPr>
        <p:spPr>
          <a:xfrm>
            <a:off x="8763394" y="1237848"/>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Sinal de Multiplicação 43">
            <a:extLst>
              <a:ext uri="{FF2B5EF4-FFF2-40B4-BE49-F238E27FC236}">
                <a16:creationId xmlns:a16="http://schemas.microsoft.com/office/drawing/2014/main" xmlns="" id="{F0272CC8-C9C9-4CE6-9ACC-C8D70ABA8A84}"/>
              </a:ext>
            </a:extLst>
          </p:cNvPr>
          <p:cNvSpPr/>
          <p:nvPr/>
        </p:nvSpPr>
        <p:spPr>
          <a:xfrm>
            <a:off x="1502487" y="3533296"/>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a:extLst>
              <a:ext uri="{FF2B5EF4-FFF2-40B4-BE49-F238E27FC236}">
                <a16:creationId xmlns:a16="http://schemas.microsoft.com/office/drawing/2014/main" xmlns="" id="{D09F92D1-2486-4A59-AFE6-E7716C84CDF1}"/>
              </a:ext>
            </a:extLst>
          </p:cNvPr>
          <p:cNvSpPr/>
          <p:nvPr/>
        </p:nvSpPr>
        <p:spPr>
          <a:xfrm rot="16200000">
            <a:off x="2715812" y="3007696"/>
            <a:ext cx="1850203" cy="338554"/>
          </a:xfrm>
          <a:prstGeom prst="rect">
            <a:avLst/>
          </a:prstGeom>
        </p:spPr>
        <p:txBody>
          <a:bodyPr wrap="square">
            <a:spAutoFit/>
          </a:bodyPr>
          <a:lstStyle/>
          <a:p>
            <a:r>
              <a:rPr lang="pt-BR" sz="1600" dirty="0"/>
              <a:t>Colateral de 2º grau</a:t>
            </a:r>
          </a:p>
        </p:txBody>
      </p:sp>
      <p:sp>
        <p:nvSpPr>
          <p:cNvPr id="47" name="CaixaDeTexto 46">
            <a:extLst>
              <a:ext uri="{FF2B5EF4-FFF2-40B4-BE49-F238E27FC236}">
                <a16:creationId xmlns:a16="http://schemas.microsoft.com/office/drawing/2014/main" xmlns="" id="{FE04B218-2F9F-475E-AD06-0B83767A4BF5}"/>
              </a:ext>
            </a:extLst>
          </p:cNvPr>
          <p:cNvSpPr txBox="1"/>
          <p:nvPr/>
        </p:nvSpPr>
        <p:spPr>
          <a:xfrm rot="2716588">
            <a:off x="3940924" y="2779570"/>
            <a:ext cx="1836015" cy="615553"/>
          </a:xfrm>
          <a:prstGeom prst="rect">
            <a:avLst/>
          </a:prstGeom>
          <a:noFill/>
        </p:spPr>
        <p:txBody>
          <a:bodyPr wrap="none" rtlCol="0">
            <a:spAutoFit/>
          </a:bodyPr>
          <a:lstStyle/>
          <a:p>
            <a:r>
              <a:rPr lang="pt-BR" sz="1600" dirty="0"/>
              <a:t>Colateral de 2º grau</a:t>
            </a:r>
          </a:p>
          <a:p>
            <a:endParaRPr lang="pt-BR" dirty="0"/>
          </a:p>
        </p:txBody>
      </p:sp>
      <p:sp>
        <p:nvSpPr>
          <p:cNvPr id="48" name="CaixaDeTexto 47">
            <a:extLst>
              <a:ext uri="{FF2B5EF4-FFF2-40B4-BE49-F238E27FC236}">
                <a16:creationId xmlns:a16="http://schemas.microsoft.com/office/drawing/2014/main" xmlns="" id="{65BAC94A-B622-49DB-9CAC-AED7E8398EA7}"/>
              </a:ext>
            </a:extLst>
          </p:cNvPr>
          <p:cNvSpPr txBox="1"/>
          <p:nvPr/>
        </p:nvSpPr>
        <p:spPr>
          <a:xfrm rot="17776429">
            <a:off x="7181061" y="2570381"/>
            <a:ext cx="1729985" cy="1107996"/>
          </a:xfrm>
          <a:prstGeom prst="rect">
            <a:avLst/>
          </a:prstGeom>
          <a:noFill/>
        </p:spPr>
        <p:txBody>
          <a:bodyPr wrap="square" rtlCol="0">
            <a:spAutoFit/>
          </a:bodyPr>
          <a:lstStyle/>
          <a:p>
            <a:r>
              <a:rPr lang="pt-BR" sz="1600" dirty="0"/>
              <a:t>Colateral de 2º grau</a:t>
            </a:r>
          </a:p>
          <a:p>
            <a:endParaRPr lang="pt-BR" sz="1600" dirty="0"/>
          </a:p>
          <a:p>
            <a:endParaRPr lang="pt-BR" dirty="0"/>
          </a:p>
        </p:txBody>
      </p:sp>
      <p:sp>
        <p:nvSpPr>
          <p:cNvPr id="49" name="CaixaDeTexto 48">
            <a:extLst>
              <a:ext uri="{FF2B5EF4-FFF2-40B4-BE49-F238E27FC236}">
                <a16:creationId xmlns:a16="http://schemas.microsoft.com/office/drawing/2014/main" xmlns="" id="{262C90B7-BFDC-4DC9-A95C-3C2B27092A25}"/>
              </a:ext>
            </a:extLst>
          </p:cNvPr>
          <p:cNvSpPr txBox="1"/>
          <p:nvPr/>
        </p:nvSpPr>
        <p:spPr>
          <a:xfrm rot="3889937">
            <a:off x="8623316" y="2964614"/>
            <a:ext cx="1799844" cy="861774"/>
          </a:xfrm>
          <a:prstGeom prst="rect">
            <a:avLst/>
          </a:prstGeom>
          <a:noFill/>
        </p:spPr>
        <p:txBody>
          <a:bodyPr wrap="square" rtlCol="0">
            <a:spAutoFit/>
          </a:bodyPr>
          <a:lstStyle/>
          <a:p>
            <a:r>
              <a:rPr lang="pt-BR" sz="1600" dirty="0"/>
              <a:t>Colateral de 2º grau</a:t>
            </a:r>
          </a:p>
          <a:p>
            <a:endParaRPr lang="pt-BR" dirty="0"/>
          </a:p>
        </p:txBody>
      </p:sp>
      <p:sp>
        <p:nvSpPr>
          <p:cNvPr id="50" name="CaixaDeTexto 49">
            <a:extLst>
              <a:ext uri="{FF2B5EF4-FFF2-40B4-BE49-F238E27FC236}">
                <a16:creationId xmlns:a16="http://schemas.microsoft.com/office/drawing/2014/main" xmlns="" id="{B9DBDD54-596F-4D6E-BAE9-A2937E9B0CBA}"/>
              </a:ext>
            </a:extLst>
          </p:cNvPr>
          <p:cNvSpPr txBox="1"/>
          <p:nvPr/>
        </p:nvSpPr>
        <p:spPr>
          <a:xfrm>
            <a:off x="262590" y="2584036"/>
            <a:ext cx="2274315" cy="523220"/>
          </a:xfrm>
          <a:prstGeom prst="rect">
            <a:avLst/>
          </a:prstGeom>
          <a:noFill/>
        </p:spPr>
        <p:txBody>
          <a:bodyPr wrap="square" rtlCol="0">
            <a:spAutoFit/>
          </a:bodyPr>
          <a:lstStyle/>
          <a:p>
            <a:r>
              <a:rPr lang="pt-BR" sz="2800" b="1" dirty="0">
                <a:solidFill>
                  <a:schemeClr val="accent2">
                    <a:lumMod val="50000"/>
                  </a:schemeClr>
                </a:solidFill>
                <a:latin typeface="Garamond" panose="02020404030301010803" pitchFamily="18" charset="0"/>
              </a:rPr>
              <a:t>Art. 1843, §2º</a:t>
            </a:r>
          </a:p>
        </p:txBody>
      </p:sp>
      <p:sp>
        <p:nvSpPr>
          <p:cNvPr id="6" name="CaixaDeTexto 5">
            <a:extLst>
              <a:ext uri="{FF2B5EF4-FFF2-40B4-BE49-F238E27FC236}">
                <a16:creationId xmlns:a16="http://schemas.microsoft.com/office/drawing/2014/main" xmlns="" id="{D4C95327-0A82-4595-87A7-9441311B0625}"/>
              </a:ext>
            </a:extLst>
          </p:cNvPr>
          <p:cNvSpPr txBox="1"/>
          <p:nvPr/>
        </p:nvSpPr>
        <p:spPr>
          <a:xfrm>
            <a:off x="3639035" y="5365343"/>
            <a:ext cx="508473" cy="369332"/>
          </a:xfrm>
          <a:prstGeom prst="rect">
            <a:avLst/>
          </a:prstGeom>
          <a:noFill/>
        </p:spPr>
        <p:txBody>
          <a:bodyPr wrap="square" rtlCol="0">
            <a:spAutoFit/>
          </a:bodyPr>
          <a:lstStyle/>
          <a:p>
            <a:r>
              <a:rPr lang="pt-BR" b="1" dirty="0">
                <a:solidFill>
                  <a:schemeClr val="accent2">
                    <a:lumMod val="50000"/>
                  </a:schemeClr>
                </a:solidFill>
              </a:rPr>
              <a:t>X</a:t>
            </a:r>
          </a:p>
        </p:txBody>
      </p:sp>
      <p:sp>
        <p:nvSpPr>
          <p:cNvPr id="7" name="Retângulo 6">
            <a:extLst>
              <a:ext uri="{FF2B5EF4-FFF2-40B4-BE49-F238E27FC236}">
                <a16:creationId xmlns:a16="http://schemas.microsoft.com/office/drawing/2014/main" xmlns="" id="{834C2729-C67E-4128-BE6A-2986F74F89C4}"/>
              </a:ext>
            </a:extLst>
          </p:cNvPr>
          <p:cNvSpPr/>
          <p:nvPr/>
        </p:nvSpPr>
        <p:spPr>
          <a:xfrm>
            <a:off x="5621452" y="4989843"/>
            <a:ext cx="311304" cy="369332"/>
          </a:xfrm>
          <a:prstGeom prst="rect">
            <a:avLst/>
          </a:prstGeom>
        </p:spPr>
        <p:txBody>
          <a:bodyPr wrap="none">
            <a:spAutoFit/>
          </a:bodyPr>
          <a:lstStyle/>
          <a:p>
            <a:r>
              <a:rPr lang="pt-BR" b="1" dirty="0">
                <a:solidFill>
                  <a:schemeClr val="accent2">
                    <a:lumMod val="50000"/>
                  </a:schemeClr>
                </a:solidFill>
              </a:rPr>
              <a:t>X</a:t>
            </a:r>
          </a:p>
        </p:txBody>
      </p:sp>
      <p:sp>
        <p:nvSpPr>
          <p:cNvPr id="9" name="Retângulo 8">
            <a:extLst>
              <a:ext uri="{FF2B5EF4-FFF2-40B4-BE49-F238E27FC236}">
                <a16:creationId xmlns:a16="http://schemas.microsoft.com/office/drawing/2014/main" xmlns="" id="{73CDAC24-BAD0-41F2-92F1-9CD502A59706}"/>
              </a:ext>
            </a:extLst>
          </p:cNvPr>
          <p:cNvSpPr/>
          <p:nvPr/>
        </p:nvSpPr>
        <p:spPr>
          <a:xfrm>
            <a:off x="7551013" y="5193934"/>
            <a:ext cx="527709" cy="369332"/>
          </a:xfrm>
          <a:prstGeom prst="rect">
            <a:avLst/>
          </a:prstGeom>
        </p:spPr>
        <p:txBody>
          <a:bodyPr wrap="none">
            <a:spAutoFit/>
          </a:bodyPr>
          <a:lstStyle/>
          <a:p>
            <a:r>
              <a:rPr lang="pt-BR" b="1" dirty="0">
                <a:solidFill>
                  <a:schemeClr val="accent2">
                    <a:lumMod val="50000"/>
                  </a:schemeClr>
                </a:solidFill>
              </a:rPr>
              <a:t>X/2</a:t>
            </a:r>
          </a:p>
        </p:txBody>
      </p:sp>
      <p:sp>
        <p:nvSpPr>
          <p:cNvPr id="11" name="Retângulo 10">
            <a:extLst>
              <a:ext uri="{FF2B5EF4-FFF2-40B4-BE49-F238E27FC236}">
                <a16:creationId xmlns:a16="http://schemas.microsoft.com/office/drawing/2014/main" xmlns="" id="{C32C871C-E2CD-4CDD-879D-6F3D81DE1D75}"/>
              </a:ext>
            </a:extLst>
          </p:cNvPr>
          <p:cNvSpPr/>
          <p:nvPr/>
        </p:nvSpPr>
        <p:spPr>
          <a:xfrm>
            <a:off x="9696979" y="5077069"/>
            <a:ext cx="527709" cy="369332"/>
          </a:xfrm>
          <a:prstGeom prst="rect">
            <a:avLst/>
          </a:prstGeom>
        </p:spPr>
        <p:txBody>
          <a:bodyPr wrap="none">
            <a:spAutoFit/>
          </a:bodyPr>
          <a:lstStyle/>
          <a:p>
            <a:r>
              <a:rPr lang="pt-BR" b="1" dirty="0">
                <a:solidFill>
                  <a:schemeClr val="accent2">
                    <a:lumMod val="50000"/>
                  </a:schemeClr>
                </a:solidFill>
              </a:rPr>
              <a:t>X/2</a:t>
            </a:r>
          </a:p>
        </p:txBody>
      </p:sp>
    </p:spTree>
    <p:extLst>
      <p:ext uri="{BB962C8B-B14F-4D97-AF65-F5344CB8AC3E}">
        <p14:creationId xmlns:p14="http://schemas.microsoft.com/office/powerpoint/2010/main" val="3642460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xmlns="" id="{5C2961EC-13F5-4423-A0C3-5228EDDD8372}"/>
              </a:ext>
            </a:extLst>
          </p:cNvPr>
          <p:cNvSpPr/>
          <p:nvPr/>
        </p:nvSpPr>
        <p:spPr>
          <a:xfrm>
            <a:off x="1418228" y="3239633"/>
            <a:ext cx="1801048" cy="1386251"/>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xmlns="" id="{4E754D60-768D-48BA-9801-E62E726F5C04}"/>
              </a:ext>
            </a:extLst>
          </p:cNvPr>
          <p:cNvSpPr/>
          <p:nvPr/>
        </p:nvSpPr>
        <p:spPr>
          <a:xfrm>
            <a:off x="3844213" y="335902"/>
            <a:ext cx="4590660" cy="553998"/>
          </a:xfrm>
          <a:prstGeom prst="rect">
            <a:avLst/>
          </a:prstGeom>
        </p:spPr>
        <p:txBody>
          <a:bodyPr wrap="square">
            <a:spAutoFit/>
          </a:bodyPr>
          <a:lstStyle/>
          <a:p>
            <a:pPr algn="r"/>
            <a:r>
              <a:rPr lang="pt-BR" sz="3000" b="1" u="sng" dirty="0">
                <a:solidFill>
                  <a:schemeClr val="accent2">
                    <a:lumMod val="50000"/>
                  </a:schemeClr>
                </a:solidFill>
                <a:latin typeface="Garamond" panose="02020404030301010803" pitchFamily="18" charset="0"/>
              </a:rPr>
              <a:t>Sucessão na linha colateral</a:t>
            </a:r>
          </a:p>
        </p:txBody>
      </p:sp>
      <p:pic>
        <p:nvPicPr>
          <p:cNvPr id="3" name="Imagem 2">
            <a:extLst>
              <a:ext uri="{FF2B5EF4-FFF2-40B4-BE49-F238E27FC236}">
                <a16:creationId xmlns:a16="http://schemas.microsoft.com/office/drawing/2014/main" xmlns="" id="{2D315F31-F9CD-416F-8789-61093A9BA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264" y="1339645"/>
            <a:ext cx="1513065" cy="980928"/>
          </a:xfrm>
          <a:prstGeom prst="rect">
            <a:avLst/>
          </a:prstGeom>
        </p:spPr>
      </p:pic>
      <p:pic>
        <p:nvPicPr>
          <p:cNvPr id="4" name="Imagem 3" descr="Uma imagem contendo pessoa, sorrindo, parede, vestindo&#10;&#10;Descrição gerada automaticamente">
            <a:extLst>
              <a:ext uri="{FF2B5EF4-FFF2-40B4-BE49-F238E27FC236}">
                <a16:creationId xmlns:a16="http://schemas.microsoft.com/office/drawing/2014/main" xmlns="" id="{933042C9-5168-4494-8B97-B72C2A3DE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417" y="1319745"/>
            <a:ext cx="1377389" cy="980928"/>
          </a:xfrm>
          <a:prstGeom prst="rect">
            <a:avLst/>
          </a:prstGeom>
        </p:spPr>
      </p:pic>
      <p:pic>
        <p:nvPicPr>
          <p:cNvPr id="5" name="Imagem 4" descr="Uma imagem contendo pessoa, vestindo, vestuário, homem&#10;&#10;Descrição gerada automaticamente">
            <a:extLst>
              <a:ext uri="{FF2B5EF4-FFF2-40B4-BE49-F238E27FC236}">
                <a16:creationId xmlns:a16="http://schemas.microsoft.com/office/drawing/2014/main" xmlns="" id="{D3A53400-5D6B-4F47-B9AC-BCCE04302A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2296" y="1344601"/>
            <a:ext cx="1457691" cy="1054359"/>
          </a:xfrm>
          <a:prstGeom prst="rect">
            <a:avLst/>
          </a:prstGeom>
        </p:spPr>
      </p:pic>
      <p:pic>
        <p:nvPicPr>
          <p:cNvPr id="8" name="Imagem 7">
            <a:extLst>
              <a:ext uri="{FF2B5EF4-FFF2-40B4-BE49-F238E27FC236}">
                <a16:creationId xmlns:a16="http://schemas.microsoft.com/office/drawing/2014/main" xmlns="" id="{D88EE721-F9AC-4BBF-8294-3C3DDF1C9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4191" y="1339645"/>
            <a:ext cx="1607629" cy="1064273"/>
          </a:xfrm>
          <a:prstGeom prst="rect">
            <a:avLst/>
          </a:prstGeom>
        </p:spPr>
      </p:pic>
      <p:cxnSp>
        <p:nvCxnSpPr>
          <p:cNvPr id="10" name="Conector reto 9">
            <a:extLst>
              <a:ext uri="{FF2B5EF4-FFF2-40B4-BE49-F238E27FC236}">
                <a16:creationId xmlns:a16="http://schemas.microsoft.com/office/drawing/2014/main" xmlns="" id="{2DED5E5A-8A14-41E9-AFBF-2FEF201D201D}"/>
              </a:ext>
            </a:extLst>
          </p:cNvPr>
          <p:cNvCxnSpPr>
            <a:cxnSpLocks/>
          </p:cNvCxnSpPr>
          <p:nvPr/>
        </p:nvCxnSpPr>
        <p:spPr>
          <a:xfrm>
            <a:off x="3532162" y="2292581"/>
            <a:ext cx="624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89C4D84E-A689-42FA-BC7E-099A73470057}"/>
              </a:ext>
            </a:extLst>
          </p:cNvPr>
          <p:cNvCxnSpPr>
            <a:cxnSpLocks/>
          </p:cNvCxnSpPr>
          <p:nvPr/>
        </p:nvCxnSpPr>
        <p:spPr>
          <a:xfrm flipV="1">
            <a:off x="8434873" y="2397769"/>
            <a:ext cx="468904" cy="495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xmlns="" id="{816F739B-AD2F-4861-8671-8BDD49807347}"/>
              </a:ext>
            </a:extLst>
          </p:cNvPr>
          <p:cNvCxnSpPr>
            <a:cxnSpLocks/>
          </p:cNvCxnSpPr>
          <p:nvPr/>
        </p:nvCxnSpPr>
        <p:spPr>
          <a:xfrm flipH="1">
            <a:off x="2381513" y="2364126"/>
            <a:ext cx="874609" cy="114629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xmlns="" id="{735B6EA4-4E36-4B81-9B0B-3F27B1D1EC0F}"/>
              </a:ext>
            </a:extLst>
          </p:cNvPr>
          <p:cNvCxnSpPr>
            <a:cxnSpLocks/>
          </p:cNvCxnSpPr>
          <p:nvPr/>
        </p:nvCxnSpPr>
        <p:spPr>
          <a:xfrm>
            <a:off x="3844213" y="2292581"/>
            <a:ext cx="109593" cy="91711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xmlns="" id="{78E01379-0108-40B5-BDDC-72E0F11D9AA9}"/>
              </a:ext>
            </a:extLst>
          </p:cNvPr>
          <p:cNvCxnSpPr>
            <a:cxnSpLocks/>
          </p:cNvCxnSpPr>
          <p:nvPr/>
        </p:nvCxnSpPr>
        <p:spPr>
          <a:xfrm>
            <a:off x="4147509" y="2292581"/>
            <a:ext cx="938874" cy="77597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xmlns="" id="{3889C695-7996-4EC3-8165-F23CE41508C3}"/>
              </a:ext>
            </a:extLst>
          </p:cNvPr>
          <p:cNvCxnSpPr>
            <a:cxnSpLocks/>
          </p:cNvCxnSpPr>
          <p:nvPr/>
        </p:nvCxnSpPr>
        <p:spPr>
          <a:xfrm flipH="1">
            <a:off x="8070980" y="2384018"/>
            <a:ext cx="363893" cy="85561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xmlns="" id="{3CF961DE-FC30-4A6F-95CB-D42DED56015E}"/>
              </a:ext>
            </a:extLst>
          </p:cNvPr>
          <p:cNvCxnSpPr>
            <a:cxnSpLocks/>
          </p:cNvCxnSpPr>
          <p:nvPr/>
        </p:nvCxnSpPr>
        <p:spPr>
          <a:xfrm>
            <a:off x="8903777" y="2397769"/>
            <a:ext cx="457059" cy="81192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1" name="Imagem 30" descr="Uma imagem contendo pessoa, parede, gravata, homem&#10;&#10;Descrição gerada automaticamente">
            <a:extLst>
              <a:ext uri="{FF2B5EF4-FFF2-40B4-BE49-F238E27FC236}">
                <a16:creationId xmlns:a16="http://schemas.microsoft.com/office/drawing/2014/main" xmlns="" id="{FF0C2716-2B6D-40EB-AAEE-A966FDF86B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3690" y="3349687"/>
            <a:ext cx="1447573" cy="980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Imagem 32" descr="Uma imagem contendo ao ar livre, água, pessoa, vestuário&#10;&#10;Descrição gerada automaticamente">
            <a:extLst>
              <a:ext uri="{FF2B5EF4-FFF2-40B4-BE49-F238E27FC236}">
                <a16:creationId xmlns:a16="http://schemas.microsoft.com/office/drawing/2014/main" xmlns="" id="{2BE32EBB-4E87-445C-A752-E3D4CA6724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1162" y="3265418"/>
            <a:ext cx="1573861" cy="1080718"/>
          </a:xfrm>
          <a:prstGeom prst="rect">
            <a:avLst/>
          </a:prstGeom>
        </p:spPr>
      </p:pic>
      <p:pic>
        <p:nvPicPr>
          <p:cNvPr id="35" name="Imagem 34" descr="Uma imagem contendo pessoa, homem, mantendo, parede&#10;&#10;Descrição gerada automaticamente">
            <a:extLst>
              <a:ext uri="{FF2B5EF4-FFF2-40B4-BE49-F238E27FC236}">
                <a16:creationId xmlns:a16="http://schemas.microsoft.com/office/drawing/2014/main" xmlns="" id="{B4C8E64A-D9F0-4887-809F-2F09C7984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2726" y="3200313"/>
            <a:ext cx="1607629" cy="1210928"/>
          </a:xfrm>
          <a:prstGeom prst="rect">
            <a:avLst/>
          </a:prstGeom>
        </p:spPr>
      </p:pic>
      <p:pic>
        <p:nvPicPr>
          <p:cNvPr id="37" name="Imagem 36" descr="Uma imagem contendo homem, pessoa, parede, gravata&#10;&#10;Descrição gerada automaticamente">
            <a:extLst>
              <a:ext uri="{FF2B5EF4-FFF2-40B4-BE49-F238E27FC236}">
                <a16:creationId xmlns:a16="http://schemas.microsoft.com/office/drawing/2014/main" xmlns="" id="{D00F4242-B7F7-45FE-9B66-B36C0EEA69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4659" y="3066324"/>
            <a:ext cx="1351580" cy="1264298"/>
          </a:xfrm>
          <a:prstGeom prst="rect">
            <a:avLst/>
          </a:prstGeom>
        </p:spPr>
      </p:pic>
      <p:pic>
        <p:nvPicPr>
          <p:cNvPr id="39" name="Imagem 38" descr="Uma imagem contendo pessoa, ao ar livre, vestuário&#10;&#10;Descrição gerada automaticamente">
            <a:extLst>
              <a:ext uri="{FF2B5EF4-FFF2-40B4-BE49-F238E27FC236}">
                <a16:creationId xmlns:a16="http://schemas.microsoft.com/office/drawing/2014/main" xmlns="" id="{56AD86F5-1D87-4416-B177-1CA30AB21F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3896" y="3239633"/>
            <a:ext cx="1378154" cy="1064274"/>
          </a:xfrm>
          <a:prstGeom prst="rect">
            <a:avLst/>
          </a:prstGeom>
        </p:spPr>
      </p:pic>
      <p:sp>
        <p:nvSpPr>
          <p:cNvPr id="40" name="Sinal de Multiplicação 39">
            <a:extLst>
              <a:ext uri="{FF2B5EF4-FFF2-40B4-BE49-F238E27FC236}">
                <a16:creationId xmlns:a16="http://schemas.microsoft.com/office/drawing/2014/main" xmlns="" id="{C535F318-DBF7-4C57-9746-6B5AA1B7873F}"/>
              </a:ext>
            </a:extLst>
          </p:cNvPr>
          <p:cNvSpPr/>
          <p:nvPr/>
        </p:nvSpPr>
        <p:spPr>
          <a:xfrm>
            <a:off x="2143350" y="1178063"/>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Sinal de Multiplicação 40">
            <a:extLst>
              <a:ext uri="{FF2B5EF4-FFF2-40B4-BE49-F238E27FC236}">
                <a16:creationId xmlns:a16="http://schemas.microsoft.com/office/drawing/2014/main" xmlns="" id="{68C885DD-CD29-4314-8D79-C10F591BB3EC}"/>
              </a:ext>
            </a:extLst>
          </p:cNvPr>
          <p:cNvSpPr/>
          <p:nvPr/>
        </p:nvSpPr>
        <p:spPr>
          <a:xfrm>
            <a:off x="4172736" y="1197963"/>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Sinal de Multiplicação 41">
            <a:extLst>
              <a:ext uri="{FF2B5EF4-FFF2-40B4-BE49-F238E27FC236}">
                <a16:creationId xmlns:a16="http://schemas.microsoft.com/office/drawing/2014/main" xmlns="" id="{2D2AD1A7-6500-4721-9E7C-17D5558547DD}"/>
              </a:ext>
            </a:extLst>
          </p:cNvPr>
          <p:cNvSpPr/>
          <p:nvPr/>
        </p:nvSpPr>
        <p:spPr>
          <a:xfrm>
            <a:off x="6894574" y="1243569"/>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Sinal de Multiplicação 42">
            <a:extLst>
              <a:ext uri="{FF2B5EF4-FFF2-40B4-BE49-F238E27FC236}">
                <a16:creationId xmlns:a16="http://schemas.microsoft.com/office/drawing/2014/main" xmlns="" id="{E4BFB04F-67F7-45D1-A94A-373FCD9F0FF8}"/>
              </a:ext>
            </a:extLst>
          </p:cNvPr>
          <p:cNvSpPr/>
          <p:nvPr/>
        </p:nvSpPr>
        <p:spPr>
          <a:xfrm>
            <a:off x="8763394" y="1237848"/>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Sinal de Multiplicação 43">
            <a:extLst>
              <a:ext uri="{FF2B5EF4-FFF2-40B4-BE49-F238E27FC236}">
                <a16:creationId xmlns:a16="http://schemas.microsoft.com/office/drawing/2014/main" xmlns="" id="{F0272CC8-C9C9-4CE6-9ACC-C8D70ABA8A84}"/>
              </a:ext>
            </a:extLst>
          </p:cNvPr>
          <p:cNvSpPr/>
          <p:nvPr/>
        </p:nvSpPr>
        <p:spPr>
          <a:xfrm>
            <a:off x="1604728" y="3209691"/>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5" name="Conector reto 44">
            <a:extLst>
              <a:ext uri="{FF2B5EF4-FFF2-40B4-BE49-F238E27FC236}">
                <a16:creationId xmlns:a16="http://schemas.microsoft.com/office/drawing/2014/main" xmlns="" id="{2780E8D7-D3FD-4711-BF6A-16CF123884AB}"/>
              </a:ext>
            </a:extLst>
          </p:cNvPr>
          <p:cNvCxnSpPr>
            <a:cxnSpLocks/>
          </p:cNvCxnSpPr>
          <p:nvPr/>
        </p:nvCxnSpPr>
        <p:spPr>
          <a:xfrm>
            <a:off x="3953806" y="4346136"/>
            <a:ext cx="0" cy="59908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a:extLst>
              <a:ext uri="{FF2B5EF4-FFF2-40B4-BE49-F238E27FC236}">
                <a16:creationId xmlns:a16="http://schemas.microsoft.com/office/drawing/2014/main" xmlns="" id="{B4C5D8CA-E35D-4369-BED1-738EA98A1FA4}"/>
              </a:ext>
            </a:extLst>
          </p:cNvPr>
          <p:cNvCxnSpPr>
            <a:cxnSpLocks/>
          </p:cNvCxnSpPr>
          <p:nvPr/>
        </p:nvCxnSpPr>
        <p:spPr>
          <a:xfrm>
            <a:off x="9721743" y="4419820"/>
            <a:ext cx="0" cy="52540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8" name="Imagem 37" descr="Uma imagem contendo parede, pessoa, interior, vestuário&#10;&#10;Descrição gerada automaticamente">
            <a:extLst>
              <a:ext uri="{FF2B5EF4-FFF2-40B4-BE49-F238E27FC236}">
                <a16:creationId xmlns:a16="http://schemas.microsoft.com/office/drawing/2014/main" xmlns="" id="{C0166E59-4529-4A7E-8CC1-4C1564293AC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51671" y="4934901"/>
            <a:ext cx="1607630" cy="1223502"/>
          </a:xfrm>
          <a:prstGeom prst="rect">
            <a:avLst/>
          </a:prstGeom>
        </p:spPr>
      </p:pic>
      <p:pic>
        <p:nvPicPr>
          <p:cNvPr id="53" name="Imagem 52" descr="Uma imagem contendo pessoa, vestuário, ao ar livre, vestindo&#10;&#10;Descrição gerada automaticamente">
            <a:extLst>
              <a:ext uri="{FF2B5EF4-FFF2-40B4-BE49-F238E27FC236}">
                <a16:creationId xmlns:a16="http://schemas.microsoft.com/office/drawing/2014/main" xmlns="" id="{054B43DD-5FB0-4FA7-9A83-CD8671F2B4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08510" y="4902512"/>
            <a:ext cx="1457686" cy="1048684"/>
          </a:xfrm>
          <a:prstGeom prst="rect">
            <a:avLst/>
          </a:prstGeom>
        </p:spPr>
      </p:pic>
      <p:sp>
        <p:nvSpPr>
          <p:cNvPr id="54" name="Sinal de Multiplicação 53">
            <a:extLst>
              <a:ext uri="{FF2B5EF4-FFF2-40B4-BE49-F238E27FC236}">
                <a16:creationId xmlns:a16="http://schemas.microsoft.com/office/drawing/2014/main" xmlns="" id="{8019C0FF-A111-42B8-B1FA-92D0314AF7F0}"/>
              </a:ext>
            </a:extLst>
          </p:cNvPr>
          <p:cNvSpPr/>
          <p:nvPr/>
        </p:nvSpPr>
        <p:spPr>
          <a:xfrm>
            <a:off x="3370909" y="3129441"/>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Sinal de Multiplicação 54">
            <a:extLst>
              <a:ext uri="{FF2B5EF4-FFF2-40B4-BE49-F238E27FC236}">
                <a16:creationId xmlns:a16="http://schemas.microsoft.com/office/drawing/2014/main" xmlns="" id="{A134CBE0-664D-4CD1-97FD-F1F6ECB93E6E}"/>
              </a:ext>
            </a:extLst>
          </p:cNvPr>
          <p:cNvSpPr/>
          <p:nvPr/>
        </p:nvSpPr>
        <p:spPr>
          <a:xfrm>
            <a:off x="4941031" y="3066324"/>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Sinal de Multiplicação 55">
            <a:extLst>
              <a:ext uri="{FF2B5EF4-FFF2-40B4-BE49-F238E27FC236}">
                <a16:creationId xmlns:a16="http://schemas.microsoft.com/office/drawing/2014/main" xmlns="" id="{2CA8A548-1A7C-4792-9C4F-F7157ADE43E2}"/>
              </a:ext>
            </a:extLst>
          </p:cNvPr>
          <p:cNvSpPr/>
          <p:nvPr/>
        </p:nvSpPr>
        <p:spPr>
          <a:xfrm>
            <a:off x="7206545" y="3090950"/>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Sinal de Multiplicação 56">
            <a:extLst>
              <a:ext uri="{FF2B5EF4-FFF2-40B4-BE49-F238E27FC236}">
                <a16:creationId xmlns:a16="http://schemas.microsoft.com/office/drawing/2014/main" xmlns="" id="{B46F2946-C895-4386-A93A-DDCD0067D5B8}"/>
              </a:ext>
            </a:extLst>
          </p:cNvPr>
          <p:cNvSpPr/>
          <p:nvPr/>
        </p:nvSpPr>
        <p:spPr>
          <a:xfrm>
            <a:off x="9051671" y="3112683"/>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a:extLst>
              <a:ext uri="{FF2B5EF4-FFF2-40B4-BE49-F238E27FC236}">
                <a16:creationId xmlns:a16="http://schemas.microsoft.com/office/drawing/2014/main" xmlns="" id="{BA004E03-8D94-4DCE-89D6-EE4032A04321}"/>
              </a:ext>
            </a:extLst>
          </p:cNvPr>
          <p:cNvSpPr txBox="1"/>
          <p:nvPr/>
        </p:nvSpPr>
        <p:spPr>
          <a:xfrm>
            <a:off x="3813418" y="6007480"/>
            <a:ext cx="447869" cy="369332"/>
          </a:xfrm>
          <a:prstGeom prst="rect">
            <a:avLst/>
          </a:prstGeom>
          <a:noFill/>
        </p:spPr>
        <p:txBody>
          <a:bodyPr wrap="square" rtlCol="0">
            <a:spAutoFit/>
          </a:bodyPr>
          <a:lstStyle/>
          <a:p>
            <a:r>
              <a:rPr lang="pt-BR" b="1" dirty="0">
                <a:solidFill>
                  <a:schemeClr val="accent4">
                    <a:lumMod val="50000"/>
                  </a:schemeClr>
                </a:solidFill>
              </a:rPr>
              <a:t>X</a:t>
            </a:r>
          </a:p>
        </p:txBody>
      </p:sp>
      <p:sp>
        <p:nvSpPr>
          <p:cNvPr id="59" name="Retângulo 58">
            <a:extLst>
              <a:ext uri="{FF2B5EF4-FFF2-40B4-BE49-F238E27FC236}">
                <a16:creationId xmlns:a16="http://schemas.microsoft.com/office/drawing/2014/main" xmlns="" id="{039F4E59-490B-4756-894E-A542F7737813}"/>
              </a:ext>
            </a:extLst>
          </p:cNvPr>
          <p:cNvSpPr/>
          <p:nvPr/>
        </p:nvSpPr>
        <p:spPr>
          <a:xfrm>
            <a:off x="9714611" y="6149271"/>
            <a:ext cx="794751" cy="369332"/>
          </a:xfrm>
          <a:prstGeom prst="rect">
            <a:avLst/>
          </a:prstGeom>
        </p:spPr>
        <p:txBody>
          <a:bodyPr wrap="square">
            <a:spAutoFit/>
          </a:bodyPr>
          <a:lstStyle/>
          <a:p>
            <a:r>
              <a:rPr lang="pt-BR" b="1" dirty="0">
                <a:solidFill>
                  <a:schemeClr val="accent4">
                    <a:lumMod val="50000"/>
                  </a:schemeClr>
                </a:solidFill>
              </a:rPr>
              <a:t>X/2</a:t>
            </a:r>
            <a:endParaRPr lang="pt-BR" dirty="0"/>
          </a:p>
        </p:txBody>
      </p:sp>
      <p:sp>
        <p:nvSpPr>
          <p:cNvPr id="60" name="CaixaDeTexto 59">
            <a:extLst>
              <a:ext uri="{FF2B5EF4-FFF2-40B4-BE49-F238E27FC236}">
                <a16:creationId xmlns:a16="http://schemas.microsoft.com/office/drawing/2014/main" xmlns="" id="{DE97AC6A-2784-4D0C-9886-FC40D93D92EA}"/>
              </a:ext>
            </a:extLst>
          </p:cNvPr>
          <p:cNvSpPr txBox="1"/>
          <p:nvPr/>
        </p:nvSpPr>
        <p:spPr>
          <a:xfrm>
            <a:off x="5024659" y="4423267"/>
            <a:ext cx="4163555" cy="2246769"/>
          </a:xfrm>
          <a:prstGeom prst="rect">
            <a:avLst/>
          </a:prstGeom>
          <a:noFill/>
        </p:spPr>
        <p:txBody>
          <a:bodyPr wrap="square" rtlCol="0">
            <a:spAutoFit/>
          </a:bodyPr>
          <a:lstStyle/>
          <a:p>
            <a:r>
              <a:rPr lang="pt-BR" sz="2800" b="1" dirty="0"/>
              <a:t>Filhos de irmãos unilaterais também herdam metade que os filhos de irmãos bilaterais </a:t>
            </a:r>
            <a:r>
              <a:rPr lang="pt-BR" sz="2800" b="1" dirty="0">
                <a:solidFill>
                  <a:schemeClr val="accent4">
                    <a:lumMod val="50000"/>
                  </a:schemeClr>
                </a:solidFill>
              </a:rPr>
              <a:t>1.843, §2º</a:t>
            </a:r>
          </a:p>
        </p:txBody>
      </p:sp>
      <p:sp>
        <p:nvSpPr>
          <p:cNvPr id="61" name="CaixaDeTexto 60">
            <a:extLst>
              <a:ext uri="{FF2B5EF4-FFF2-40B4-BE49-F238E27FC236}">
                <a16:creationId xmlns:a16="http://schemas.microsoft.com/office/drawing/2014/main" xmlns="" id="{F22A2344-CA2A-43C9-9A1E-F977A72BD9BE}"/>
              </a:ext>
            </a:extLst>
          </p:cNvPr>
          <p:cNvSpPr txBox="1"/>
          <p:nvPr/>
        </p:nvSpPr>
        <p:spPr>
          <a:xfrm>
            <a:off x="54577" y="4606523"/>
            <a:ext cx="3256122" cy="2092881"/>
          </a:xfrm>
          <a:prstGeom prst="rect">
            <a:avLst/>
          </a:prstGeom>
          <a:noFill/>
        </p:spPr>
        <p:txBody>
          <a:bodyPr wrap="square" rtlCol="0">
            <a:spAutoFit/>
          </a:bodyPr>
          <a:lstStyle/>
          <a:p>
            <a:r>
              <a:rPr lang="pt-BR" sz="2600" dirty="0"/>
              <a:t>A regra </a:t>
            </a:r>
            <a:r>
              <a:rPr lang="pt-BR" sz="2600" b="1" dirty="0">
                <a:solidFill>
                  <a:schemeClr val="accent4">
                    <a:lumMod val="50000"/>
                  </a:schemeClr>
                </a:solidFill>
              </a:rPr>
              <a:t>não se estende para sobrinhos-netos</a:t>
            </a:r>
            <a:r>
              <a:rPr lang="pt-BR" sz="2600" dirty="0"/>
              <a:t>, que herdarão a mesma quantia por cabeça</a:t>
            </a:r>
          </a:p>
        </p:txBody>
      </p:sp>
    </p:spTree>
    <p:extLst>
      <p:ext uri="{BB962C8B-B14F-4D97-AF65-F5344CB8AC3E}">
        <p14:creationId xmlns:p14="http://schemas.microsoft.com/office/powerpoint/2010/main" val="318289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xmlns="" id="{4C4D95B6-164E-4417-B399-CDCA3E94F0C3}"/>
              </a:ext>
            </a:extLst>
          </p:cNvPr>
          <p:cNvSpPr txBox="1"/>
          <p:nvPr/>
        </p:nvSpPr>
        <p:spPr>
          <a:xfrm>
            <a:off x="4599436" y="46187"/>
            <a:ext cx="3563796" cy="553998"/>
          </a:xfrm>
          <a:prstGeom prst="rect">
            <a:avLst/>
          </a:prstGeom>
          <a:noFill/>
        </p:spPr>
        <p:txBody>
          <a:bodyPr wrap="none" rtlCol="0">
            <a:spAutoFit/>
          </a:bodyPr>
          <a:lstStyle/>
          <a:p>
            <a:r>
              <a:rPr lang="pt-BR" sz="3000" b="1" u="sng" dirty="0">
                <a:solidFill>
                  <a:srgbClr val="7030A0"/>
                </a:solidFill>
                <a:latin typeface="Garamond" panose="02020404030301010803" pitchFamily="18" charset="0"/>
              </a:rPr>
              <a:t>Sucessão do cônjuge</a:t>
            </a:r>
          </a:p>
        </p:txBody>
      </p:sp>
      <p:sp>
        <p:nvSpPr>
          <p:cNvPr id="13" name="CaixaDeTexto 12">
            <a:extLst>
              <a:ext uri="{FF2B5EF4-FFF2-40B4-BE49-F238E27FC236}">
                <a16:creationId xmlns:a16="http://schemas.microsoft.com/office/drawing/2014/main" xmlns="" id="{0DD2EF83-881C-4F98-B3F9-2ACC3979A07D}"/>
              </a:ext>
            </a:extLst>
          </p:cNvPr>
          <p:cNvSpPr txBox="1"/>
          <p:nvPr/>
        </p:nvSpPr>
        <p:spPr>
          <a:xfrm>
            <a:off x="195943" y="542369"/>
            <a:ext cx="11887199" cy="5970865"/>
          </a:xfrm>
          <a:prstGeom prst="rect">
            <a:avLst/>
          </a:prstGeom>
          <a:noFill/>
        </p:spPr>
        <p:txBody>
          <a:bodyPr wrap="square" rtlCol="0">
            <a:spAutoFit/>
          </a:bodyPr>
          <a:lstStyle/>
          <a:p>
            <a:pPr algn="just"/>
            <a:r>
              <a:rPr lang="pt-BR" sz="2800" dirty="0">
                <a:solidFill>
                  <a:srgbClr val="7030A0"/>
                </a:solidFill>
                <a:latin typeface="Garamond" panose="02020404030301010803" pitchFamily="18" charset="0"/>
              </a:rPr>
              <a:t>Quando  cônjuge é herdeiro? </a:t>
            </a:r>
            <a:r>
              <a:rPr lang="pt-BR" sz="2800" i="1" dirty="0">
                <a:latin typeface="Garamond" panose="02020404030301010803" pitchFamily="18" charset="0"/>
              </a:rPr>
              <a:t>Art. 1.830, CC: Somente é reconhecido direito sucessório ao cônjuge sobrevivente se, ao tempo da morte do outro, não estavam separados judicialmente, nem separados de fato há mais de dois anos, salvo prova, neste caso, de que essa convivência se tornara impossível sem culpa do sobrevivente.</a:t>
            </a:r>
          </a:p>
          <a:p>
            <a:pPr algn="just"/>
            <a:endParaRPr lang="pt-BR" sz="2800" dirty="0">
              <a:latin typeface="Garamond" panose="02020404030301010803" pitchFamily="18" charset="0"/>
            </a:endParaRPr>
          </a:p>
          <a:p>
            <a:pPr algn="just"/>
            <a:r>
              <a:rPr lang="pt-BR" sz="2800" b="1" dirty="0">
                <a:solidFill>
                  <a:srgbClr val="7030A0"/>
                </a:solidFill>
                <a:latin typeface="Garamond" panose="02020404030301010803" pitchFamily="18" charset="0"/>
              </a:rPr>
              <a:t>1º requisito: </a:t>
            </a:r>
            <a:r>
              <a:rPr lang="pt-BR" sz="2800" dirty="0">
                <a:latin typeface="Garamond" panose="02020404030301010803" pitchFamily="18" charset="0"/>
              </a:rPr>
              <a:t>cônjuges não estão separados judicialmente;</a:t>
            </a:r>
          </a:p>
          <a:p>
            <a:pPr algn="just"/>
            <a:endParaRPr lang="pt-BR" sz="2800" dirty="0">
              <a:latin typeface="Garamond" panose="02020404030301010803" pitchFamily="18" charset="0"/>
            </a:endParaRPr>
          </a:p>
          <a:p>
            <a:pPr algn="just"/>
            <a:r>
              <a:rPr lang="pt-BR" sz="2800" b="1" dirty="0">
                <a:solidFill>
                  <a:srgbClr val="7030A0"/>
                </a:solidFill>
                <a:latin typeface="Garamond" panose="02020404030301010803" pitchFamily="18" charset="0"/>
              </a:rPr>
              <a:t>2º requisito: </a:t>
            </a:r>
            <a:r>
              <a:rPr lang="pt-BR" sz="2800" dirty="0">
                <a:latin typeface="Garamond" panose="02020404030301010803" pitchFamily="18" charset="0"/>
              </a:rPr>
              <a:t>cônjuges não estão separados de fato há mais de dois anos;</a:t>
            </a:r>
          </a:p>
          <a:p>
            <a:pPr algn="just"/>
            <a:endParaRPr lang="pt-BR" sz="2800" dirty="0">
              <a:latin typeface="Garamond" panose="02020404030301010803" pitchFamily="18" charset="0"/>
            </a:endParaRPr>
          </a:p>
          <a:p>
            <a:pPr algn="just"/>
            <a:r>
              <a:rPr lang="pt-BR" sz="2800" b="1" dirty="0">
                <a:solidFill>
                  <a:srgbClr val="7030A0"/>
                </a:solidFill>
                <a:latin typeface="Garamond" panose="02020404030301010803" pitchFamily="18" charset="0"/>
              </a:rPr>
              <a:t>3º requisito: </a:t>
            </a:r>
            <a:r>
              <a:rPr lang="pt-BR" sz="2800" dirty="0">
                <a:latin typeface="Garamond" panose="02020404030301010803" pitchFamily="18" charset="0"/>
              </a:rPr>
              <a:t>cônjuges não estarem separados de fato há mais de dois anos por culpa concorrente ou por culpa exclusiva do cônjuge sobrevivente. (Discussão sobre culpa envolvendo a EC 66/2010 e a culpa mortuária, bem como possibilidade de herdar após rompimento da vida comum)</a:t>
            </a:r>
          </a:p>
          <a:p>
            <a:endParaRPr lang="pt-BR" dirty="0"/>
          </a:p>
        </p:txBody>
      </p:sp>
    </p:spTree>
    <p:extLst>
      <p:ext uri="{BB962C8B-B14F-4D97-AF65-F5344CB8AC3E}">
        <p14:creationId xmlns:p14="http://schemas.microsoft.com/office/powerpoint/2010/main" val="222296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ipse 27">
            <a:extLst>
              <a:ext uri="{FF2B5EF4-FFF2-40B4-BE49-F238E27FC236}">
                <a16:creationId xmlns:a16="http://schemas.microsoft.com/office/drawing/2014/main" xmlns="" id="{65E05B5E-EB7A-4ABE-829A-FD9BD3411230}"/>
              </a:ext>
            </a:extLst>
          </p:cNvPr>
          <p:cNvSpPr/>
          <p:nvPr/>
        </p:nvSpPr>
        <p:spPr>
          <a:xfrm>
            <a:off x="4655842" y="3547032"/>
            <a:ext cx="2168178" cy="223983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xmlns="" id="{871A0E6E-5064-41FA-AC7B-41BAE61285A9}"/>
              </a:ext>
            </a:extLst>
          </p:cNvPr>
          <p:cNvSpPr/>
          <p:nvPr/>
        </p:nvSpPr>
        <p:spPr>
          <a:xfrm>
            <a:off x="4226499" y="230546"/>
            <a:ext cx="4055919" cy="477054"/>
          </a:xfrm>
          <a:prstGeom prst="rect">
            <a:avLst/>
          </a:prstGeom>
        </p:spPr>
        <p:txBody>
          <a:bodyPr wrap="none">
            <a:spAutoFit/>
          </a:bodyPr>
          <a:lstStyle/>
          <a:p>
            <a:r>
              <a:rPr lang="pt-BR" sz="2500" b="1" u="sng" dirty="0">
                <a:solidFill>
                  <a:srgbClr val="7030A0"/>
                </a:solidFill>
                <a:latin typeface="Garamond" panose="02020404030301010803" pitchFamily="18" charset="0"/>
              </a:rPr>
              <a:t>SUCESSÃO DO CÔNJUGE</a:t>
            </a:r>
          </a:p>
        </p:txBody>
      </p:sp>
      <p:pic>
        <p:nvPicPr>
          <p:cNvPr id="4" name="Imagem 3" descr="Uma imagem contendo pessoa, parede, interior, homem&#10;&#10;Descrição gerada automaticamente">
            <a:extLst>
              <a:ext uri="{FF2B5EF4-FFF2-40B4-BE49-F238E27FC236}">
                <a16:creationId xmlns:a16="http://schemas.microsoft.com/office/drawing/2014/main" xmlns="" id="{D61A1316-4C80-497B-A020-8D852B384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44" y="3919724"/>
            <a:ext cx="1772817" cy="14944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m 5" descr="Uma imagem contendo pessoa, parede, interior, mulher&#10;&#10;Descrição gerada automaticamente">
            <a:extLst>
              <a:ext uri="{FF2B5EF4-FFF2-40B4-BE49-F238E27FC236}">
                <a16:creationId xmlns:a16="http://schemas.microsoft.com/office/drawing/2014/main" xmlns="" id="{E8F50CA4-5D26-402A-83BC-C52C8C096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838" y="3759747"/>
            <a:ext cx="1553447" cy="1421462"/>
          </a:xfrm>
          <a:prstGeom prst="rect">
            <a:avLst/>
          </a:prstGeom>
        </p:spPr>
      </p:pic>
      <p:pic>
        <p:nvPicPr>
          <p:cNvPr id="8" name="Imagem 7" descr="Uma imagem contendo vestuário, pessoa, ao ar livre, céu&#10;&#10;Descrição gerada automaticamente">
            <a:extLst>
              <a:ext uri="{FF2B5EF4-FFF2-40B4-BE49-F238E27FC236}">
                <a16:creationId xmlns:a16="http://schemas.microsoft.com/office/drawing/2014/main" xmlns="" id="{A7870E4A-AF41-4D33-BC44-7BB5D7EB2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447" y="1443823"/>
            <a:ext cx="1695063" cy="1418253"/>
          </a:xfrm>
          <a:prstGeom prst="rect">
            <a:avLst/>
          </a:prstGeom>
        </p:spPr>
      </p:pic>
      <p:pic>
        <p:nvPicPr>
          <p:cNvPr id="10" name="Imagem 9" descr="Uma imagem contendo homem, parede, pessoa, interior&#10;&#10;Descrição gerada automaticamente">
            <a:extLst>
              <a:ext uri="{FF2B5EF4-FFF2-40B4-BE49-F238E27FC236}">
                <a16:creationId xmlns:a16="http://schemas.microsoft.com/office/drawing/2014/main" xmlns="" id="{58A1A21B-07ED-4664-92C2-7BB237B2BF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4791" y="1529156"/>
            <a:ext cx="2083837" cy="1332920"/>
          </a:xfrm>
          <a:prstGeom prst="rect">
            <a:avLst/>
          </a:prstGeom>
        </p:spPr>
      </p:pic>
      <p:cxnSp>
        <p:nvCxnSpPr>
          <p:cNvPr id="12" name="Conector reto 11">
            <a:extLst>
              <a:ext uri="{FF2B5EF4-FFF2-40B4-BE49-F238E27FC236}">
                <a16:creationId xmlns:a16="http://schemas.microsoft.com/office/drawing/2014/main" xmlns="" id="{54DB8921-33E6-469C-9D54-C998B9EACAB7}"/>
              </a:ext>
            </a:extLst>
          </p:cNvPr>
          <p:cNvCxnSpPr>
            <a:cxnSpLocks/>
          </p:cNvCxnSpPr>
          <p:nvPr/>
        </p:nvCxnSpPr>
        <p:spPr>
          <a:xfrm>
            <a:off x="4522236" y="2456684"/>
            <a:ext cx="590940" cy="13329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61E87959-46BA-4909-8EE2-89F10C7B7EA9}"/>
              </a:ext>
            </a:extLst>
          </p:cNvPr>
          <p:cNvCxnSpPr>
            <a:cxnSpLocks/>
          </p:cNvCxnSpPr>
          <p:nvPr/>
        </p:nvCxnSpPr>
        <p:spPr>
          <a:xfrm>
            <a:off x="3965510" y="2456684"/>
            <a:ext cx="939281"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xmlns="" id="{5416E1E3-7FEC-4662-A4F9-E9EEBB043BB8}"/>
              </a:ext>
            </a:extLst>
          </p:cNvPr>
          <p:cNvCxnSpPr>
            <a:cxnSpLocks/>
            <a:endCxn id="6" idx="1"/>
          </p:cNvCxnSpPr>
          <p:nvPr/>
        </p:nvCxnSpPr>
        <p:spPr>
          <a:xfrm>
            <a:off x="6598300" y="4470478"/>
            <a:ext cx="229853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23" name="Imagem 22" descr="Uma imagem contendo homem, pessoa, sorrindo, céu&#10;&#10;Descrição gerada automaticamente">
            <a:extLst>
              <a:ext uri="{FF2B5EF4-FFF2-40B4-BE49-F238E27FC236}">
                <a16:creationId xmlns:a16="http://schemas.microsoft.com/office/drawing/2014/main" xmlns="" id="{6FA0AA69-8FF4-48D4-B0E7-6BA285439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0447" y="3874937"/>
            <a:ext cx="1772817" cy="1494453"/>
          </a:xfrm>
          <a:prstGeom prst="rect">
            <a:avLst/>
          </a:prstGeom>
        </p:spPr>
      </p:pic>
      <p:cxnSp>
        <p:nvCxnSpPr>
          <p:cNvPr id="26" name="Conector reto 25">
            <a:extLst>
              <a:ext uri="{FF2B5EF4-FFF2-40B4-BE49-F238E27FC236}">
                <a16:creationId xmlns:a16="http://schemas.microsoft.com/office/drawing/2014/main" xmlns="" id="{D66C24DE-8DDC-415D-A952-3936CAF1B824}"/>
              </a:ext>
            </a:extLst>
          </p:cNvPr>
          <p:cNvCxnSpPr>
            <a:cxnSpLocks/>
          </p:cNvCxnSpPr>
          <p:nvPr/>
        </p:nvCxnSpPr>
        <p:spPr>
          <a:xfrm flipH="1">
            <a:off x="3757125" y="2451081"/>
            <a:ext cx="630594" cy="13833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64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xmlns="" id="{6B47EA6E-3B6E-4C98-92B3-0053C5277DEC}"/>
              </a:ext>
            </a:extLst>
          </p:cNvPr>
          <p:cNvSpPr/>
          <p:nvPr/>
        </p:nvSpPr>
        <p:spPr>
          <a:xfrm>
            <a:off x="4323946" y="3281398"/>
            <a:ext cx="2168178" cy="223983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xmlns="" id="{871A0E6E-5064-41FA-AC7B-41BAE61285A9}"/>
              </a:ext>
            </a:extLst>
          </p:cNvPr>
          <p:cNvSpPr/>
          <p:nvPr/>
        </p:nvSpPr>
        <p:spPr>
          <a:xfrm>
            <a:off x="4226499" y="230546"/>
            <a:ext cx="3563796" cy="553998"/>
          </a:xfrm>
          <a:prstGeom prst="rect">
            <a:avLst/>
          </a:prstGeom>
        </p:spPr>
        <p:txBody>
          <a:bodyPr wrap="none">
            <a:spAutoFit/>
          </a:bodyPr>
          <a:lstStyle/>
          <a:p>
            <a:r>
              <a:rPr lang="pt-BR" sz="3000" b="1" u="sng" dirty="0">
                <a:solidFill>
                  <a:srgbClr val="7030A0"/>
                </a:solidFill>
                <a:latin typeface="Garamond" panose="02020404030301010803" pitchFamily="18" charset="0"/>
              </a:rPr>
              <a:t>Sucessão do cônjuge</a:t>
            </a:r>
          </a:p>
        </p:txBody>
      </p:sp>
      <p:pic>
        <p:nvPicPr>
          <p:cNvPr id="4" name="Imagem 3" descr="Uma imagem contendo pessoa, parede, interior, homem&#10;&#10;Descrição gerada automaticamente">
            <a:extLst>
              <a:ext uri="{FF2B5EF4-FFF2-40B4-BE49-F238E27FC236}">
                <a16:creationId xmlns:a16="http://schemas.microsoft.com/office/drawing/2014/main" xmlns="" id="{D61A1316-4C80-497B-A020-8D852B384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150" y="3654089"/>
            <a:ext cx="1928436" cy="14944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m 5" descr="Uma imagem contendo pessoa, parede, interior, mulher&#10;&#10;Descrição gerada automaticamente">
            <a:extLst>
              <a:ext uri="{FF2B5EF4-FFF2-40B4-BE49-F238E27FC236}">
                <a16:creationId xmlns:a16="http://schemas.microsoft.com/office/drawing/2014/main" xmlns="" id="{E8F50CA4-5D26-402A-83BC-C52C8C096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487" y="3834392"/>
            <a:ext cx="1553447" cy="1421462"/>
          </a:xfrm>
          <a:prstGeom prst="rect">
            <a:avLst/>
          </a:prstGeom>
        </p:spPr>
      </p:pic>
      <p:pic>
        <p:nvPicPr>
          <p:cNvPr id="8" name="Imagem 7" descr="Uma imagem contendo vestuário, pessoa, ao ar livre, céu&#10;&#10;Descrição gerada automaticamente">
            <a:extLst>
              <a:ext uri="{FF2B5EF4-FFF2-40B4-BE49-F238E27FC236}">
                <a16:creationId xmlns:a16="http://schemas.microsoft.com/office/drawing/2014/main" xmlns="" id="{A7870E4A-AF41-4D33-BC44-7BB5D7EB2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447" y="1443823"/>
            <a:ext cx="1695063" cy="1418253"/>
          </a:xfrm>
          <a:prstGeom prst="rect">
            <a:avLst/>
          </a:prstGeom>
        </p:spPr>
      </p:pic>
      <p:pic>
        <p:nvPicPr>
          <p:cNvPr id="10" name="Imagem 9" descr="Uma imagem contendo homem, parede, pessoa, interior&#10;&#10;Descrição gerada automaticamente">
            <a:extLst>
              <a:ext uri="{FF2B5EF4-FFF2-40B4-BE49-F238E27FC236}">
                <a16:creationId xmlns:a16="http://schemas.microsoft.com/office/drawing/2014/main" xmlns="" id="{58A1A21B-07ED-4664-92C2-7BB237B2BF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4791" y="1529156"/>
            <a:ext cx="2083837" cy="1332920"/>
          </a:xfrm>
          <a:prstGeom prst="rect">
            <a:avLst/>
          </a:prstGeom>
        </p:spPr>
      </p:pic>
      <p:cxnSp>
        <p:nvCxnSpPr>
          <p:cNvPr id="12" name="Conector reto 11">
            <a:extLst>
              <a:ext uri="{FF2B5EF4-FFF2-40B4-BE49-F238E27FC236}">
                <a16:creationId xmlns:a16="http://schemas.microsoft.com/office/drawing/2014/main" xmlns="" id="{54DB8921-33E6-469C-9D54-C998B9EACAB7}"/>
              </a:ext>
            </a:extLst>
          </p:cNvPr>
          <p:cNvCxnSpPr/>
          <p:nvPr/>
        </p:nvCxnSpPr>
        <p:spPr>
          <a:xfrm>
            <a:off x="4525752" y="2456684"/>
            <a:ext cx="382555" cy="9723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61E87959-46BA-4909-8EE2-89F10C7B7EA9}"/>
              </a:ext>
            </a:extLst>
          </p:cNvPr>
          <p:cNvCxnSpPr>
            <a:cxnSpLocks/>
          </p:cNvCxnSpPr>
          <p:nvPr/>
        </p:nvCxnSpPr>
        <p:spPr>
          <a:xfrm>
            <a:off x="3965510" y="2456684"/>
            <a:ext cx="939281"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xmlns="" id="{5416E1E3-7FEC-4662-A4F9-E9EEBB043BB8}"/>
              </a:ext>
            </a:extLst>
          </p:cNvPr>
          <p:cNvCxnSpPr>
            <a:cxnSpLocks/>
            <a:endCxn id="6" idx="1"/>
          </p:cNvCxnSpPr>
          <p:nvPr/>
        </p:nvCxnSpPr>
        <p:spPr>
          <a:xfrm>
            <a:off x="6492124" y="4545123"/>
            <a:ext cx="132236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23" name="Imagem 22" descr="Uma imagem contendo homem, pessoa, sorrindo, céu&#10;&#10;Descrição gerada automaticamente">
            <a:extLst>
              <a:ext uri="{FF2B5EF4-FFF2-40B4-BE49-F238E27FC236}">
                <a16:creationId xmlns:a16="http://schemas.microsoft.com/office/drawing/2014/main" xmlns="" id="{6FA0AA69-8FF4-48D4-B0E7-6BA285439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0447" y="3491242"/>
            <a:ext cx="1772817" cy="1494453"/>
          </a:xfrm>
          <a:prstGeom prst="rect">
            <a:avLst/>
          </a:prstGeom>
        </p:spPr>
      </p:pic>
      <p:cxnSp>
        <p:nvCxnSpPr>
          <p:cNvPr id="26" name="Conector reto 25">
            <a:extLst>
              <a:ext uri="{FF2B5EF4-FFF2-40B4-BE49-F238E27FC236}">
                <a16:creationId xmlns:a16="http://schemas.microsoft.com/office/drawing/2014/main" xmlns="" id="{D66C24DE-8DDC-415D-A952-3936CAF1B824}"/>
              </a:ext>
            </a:extLst>
          </p:cNvPr>
          <p:cNvCxnSpPr>
            <a:cxnSpLocks/>
          </p:cNvCxnSpPr>
          <p:nvPr/>
        </p:nvCxnSpPr>
        <p:spPr>
          <a:xfrm flipH="1">
            <a:off x="3801048" y="2464731"/>
            <a:ext cx="443207" cy="101846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Sinal de Multiplicação 15">
            <a:extLst>
              <a:ext uri="{FF2B5EF4-FFF2-40B4-BE49-F238E27FC236}">
                <a16:creationId xmlns:a16="http://schemas.microsoft.com/office/drawing/2014/main" xmlns="" id="{527F5FD9-E4AD-45BF-B8BB-5FC93EA54BD3}"/>
              </a:ext>
            </a:extLst>
          </p:cNvPr>
          <p:cNvSpPr/>
          <p:nvPr/>
        </p:nvSpPr>
        <p:spPr>
          <a:xfrm>
            <a:off x="2313929" y="1504197"/>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inal de Multiplicação 16">
            <a:extLst>
              <a:ext uri="{FF2B5EF4-FFF2-40B4-BE49-F238E27FC236}">
                <a16:creationId xmlns:a16="http://schemas.microsoft.com/office/drawing/2014/main" xmlns="" id="{ED26CB42-8F68-48A8-BF6F-A7E1BBFA765C}"/>
              </a:ext>
            </a:extLst>
          </p:cNvPr>
          <p:cNvSpPr/>
          <p:nvPr/>
        </p:nvSpPr>
        <p:spPr>
          <a:xfrm>
            <a:off x="5226991" y="1520803"/>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inal de Multiplicação 18">
            <a:extLst>
              <a:ext uri="{FF2B5EF4-FFF2-40B4-BE49-F238E27FC236}">
                <a16:creationId xmlns:a16="http://schemas.microsoft.com/office/drawing/2014/main" xmlns="" id="{F8B131F0-043C-407C-9ED1-C80E54040339}"/>
              </a:ext>
            </a:extLst>
          </p:cNvPr>
          <p:cNvSpPr/>
          <p:nvPr/>
        </p:nvSpPr>
        <p:spPr>
          <a:xfrm>
            <a:off x="4500032" y="3654089"/>
            <a:ext cx="1765993" cy="154853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xmlns="" id="{A0684498-197C-4E2B-966F-BB3DEE59A4E3}"/>
              </a:ext>
            </a:extLst>
          </p:cNvPr>
          <p:cNvSpPr txBox="1"/>
          <p:nvPr/>
        </p:nvSpPr>
        <p:spPr>
          <a:xfrm>
            <a:off x="7197013" y="1305193"/>
            <a:ext cx="4914121" cy="2246769"/>
          </a:xfrm>
          <a:prstGeom prst="rect">
            <a:avLst/>
          </a:prstGeom>
          <a:noFill/>
        </p:spPr>
        <p:txBody>
          <a:bodyPr wrap="square" rtlCol="0">
            <a:spAutoFit/>
          </a:bodyPr>
          <a:lstStyle/>
          <a:p>
            <a:r>
              <a:rPr lang="pt-BR" sz="2800" b="1" dirty="0">
                <a:solidFill>
                  <a:srgbClr val="7030A0"/>
                </a:solidFill>
              </a:rPr>
              <a:t>Cônjuge ocupa terceiro lugar na ordem de vocação hereditária</a:t>
            </a:r>
            <a:r>
              <a:rPr lang="pt-BR" sz="2800" dirty="0"/>
              <a:t>, enquanto </a:t>
            </a:r>
            <a:r>
              <a:rPr lang="pt-BR" sz="2800" b="1" dirty="0">
                <a:solidFill>
                  <a:srgbClr val="7030A0"/>
                </a:solidFill>
              </a:rPr>
              <a:t>parentes colaterais ocupam o 4º lugar </a:t>
            </a:r>
            <a:r>
              <a:rPr lang="pt-BR" sz="2800" dirty="0"/>
              <a:t>(art. 1.829, III e IV)</a:t>
            </a:r>
          </a:p>
        </p:txBody>
      </p:sp>
      <p:sp>
        <p:nvSpPr>
          <p:cNvPr id="9" name="CaixaDeTexto 8">
            <a:extLst>
              <a:ext uri="{FF2B5EF4-FFF2-40B4-BE49-F238E27FC236}">
                <a16:creationId xmlns:a16="http://schemas.microsoft.com/office/drawing/2014/main" xmlns="" id="{2D2967A3-93E0-4BF8-A634-88AF53DD1F17}"/>
              </a:ext>
            </a:extLst>
          </p:cNvPr>
          <p:cNvSpPr txBox="1"/>
          <p:nvPr/>
        </p:nvSpPr>
        <p:spPr>
          <a:xfrm>
            <a:off x="3006012" y="5169137"/>
            <a:ext cx="301686" cy="369332"/>
          </a:xfrm>
          <a:prstGeom prst="rect">
            <a:avLst/>
          </a:prstGeom>
          <a:noFill/>
        </p:spPr>
        <p:txBody>
          <a:bodyPr wrap="none" rtlCol="0">
            <a:spAutoFit/>
          </a:bodyPr>
          <a:lstStyle/>
          <a:p>
            <a:r>
              <a:rPr lang="pt-BR" b="1" dirty="0">
                <a:solidFill>
                  <a:srgbClr val="7030A0"/>
                </a:solidFill>
              </a:rPr>
              <a:t>0</a:t>
            </a:r>
          </a:p>
        </p:txBody>
      </p:sp>
      <p:sp>
        <p:nvSpPr>
          <p:cNvPr id="11" name="Retângulo 10">
            <a:extLst>
              <a:ext uri="{FF2B5EF4-FFF2-40B4-BE49-F238E27FC236}">
                <a16:creationId xmlns:a16="http://schemas.microsoft.com/office/drawing/2014/main" xmlns="" id="{12ABFA43-FAC0-449E-84EA-27BBB3316388}"/>
              </a:ext>
            </a:extLst>
          </p:cNvPr>
          <p:cNvSpPr/>
          <p:nvPr/>
        </p:nvSpPr>
        <p:spPr>
          <a:xfrm>
            <a:off x="8440367" y="5302254"/>
            <a:ext cx="704039" cy="369332"/>
          </a:xfrm>
          <a:prstGeom prst="rect">
            <a:avLst/>
          </a:prstGeom>
        </p:spPr>
        <p:txBody>
          <a:bodyPr wrap="none">
            <a:spAutoFit/>
          </a:bodyPr>
          <a:lstStyle/>
          <a:p>
            <a:r>
              <a:rPr lang="pt-BR" b="1" dirty="0">
                <a:solidFill>
                  <a:srgbClr val="7030A0"/>
                </a:solidFill>
              </a:rPr>
              <a:t>100%</a:t>
            </a:r>
            <a:endParaRPr lang="pt-BR" dirty="0"/>
          </a:p>
        </p:txBody>
      </p:sp>
    </p:spTree>
    <p:extLst>
      <p:ext uri="{BB962C8B-B14F-4D97-AF65-F5344CB8AC3E}">
        <p14:creationId xmlns:p14="http://schemas.microsoft.com/office/powerpoint/2010/main" val="2395300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61D8A0A-91ED-4621-8451-14F92972EC9F}"/>
              </a:ext>
            </a:extLst>
          </p:cNvPr>
          <p:cNvSpPr/>
          <p:nvPr/>
        </p:nvSpPr>
        <p:spPr>
          <a:xfrm>
            <a:off x="2537928" y="0"/>
            <a:ext cx="7744408" cy="553998"/>
          </a:xfrm>
          <a:prstGeom prst="rect">
            <a:avLst/>
          </a:prstGeom>
        </p:spPr>
        <p:txBody>
          <a:bodyPr wrap="square">
            <a:spAutoFit/>
          </a:bodyPr>
          <a:lstStyle/>
          <a:p>
            <a:pPr algn="ctr"/>
            <a:r>
              <a:rPr lang="pt-BR" sz="3000" b="1" u="sng" dirty="0">
                <a:solidFill>
                  <a:srgbClr val="7030A0"/>
                </a:solidFill>
                <a:latin typeface="Garamond" panose="02020404030301010803" pitchFamily="18" charset="0"/>
              </a:rPr>
              <a:t>Sucessão do cônjuge quando há descendentes</a:t>
            </a:r>
          </a:p>
        </p:txBody>
      </p:sp>
      <p:sp>
        <p:nvSpPr>
          <p:cNvPr id="4" name="CaixaDeTexto 3">
            <a:extLst>
              <a:ext uri="{FF2B5EF4-FFF2-40B4-BE49-F238E27FC236}">
                <a16:creationId xmlns:a16="http://schemas.microsoft.com/office/drawing/2014/main" xmlns="" id="{1F4E8B2A-9EAA-4B53-AE9F-6507573DA5FC}"/>
              </a:ext>
            </a:extLst>
          </p:cNvPr>
          <p:cNvSpPr txBox="1"/>
          <p:nvPr/>
        </p:nvSpPr>
        <p:spPr>
          <a:xfrm>
            <a:off x="877078" y="765110"/>
            <a:ext cx="11028783" cy="954107"/>
          </a:xfrm>
          <a:prstGeom prst="rect">
            <a:avLst/>
          </a:prstGeom>
          <a:noFill/>
        </p:spPr>
        <p:txBody>
          <a:bodyPr wrap="square" rtlCol="0">
            <a:spAutoFit/>
          </a:bodyPr>
          <a:lstStyle/>
          <a:p>
            <a:r>
              <a:rPr lang="pt-BR" sz="2800" dirty="0">
                <a:latin typeface="Garamond" panose="02020404030301010803" pitchFamily="18" charset="0"/>
              </a:rPr>
              <a:t>Concorrência sucessória condicionada aos </a:t>
            </a:r>
            <a:r>
              <a:rPr lang="pt-BR" sz="2800" dirty="0">
                <a:solidFill>
                  <a:srgbClr val="7030A0"/>
                </a:solidFill>
                <a:latin typeface="Garamond" panose="02020404030301010803" pitchFamily="18" charset="0"/>
              </a:rPr>
              <a:t>regimes de bens do casamento (art. 1.829, I, CC)</a:t>
            </a:r>
          </a:p>
        </p:txBody>
      </p:sp>
      <p:pic>
        <p:nvPicPr>
          <p:cNvPr id="7" name="Imagem 6" descr="Uma imagem contendo pessoa, mulher, vestuário, céu&#10;&#10;Descrição gerada automaticamente">
            <a:extLst>
              <a:ext uri="{FF2B5EF4-FFF2-40B4-BE49-F238E27FC236}">
                <a16:creationId xmlns:a16="http://schemas.microsoft.com/office/drawing/2014/main" xmlns="" id="{FB88AAE0-4404-43E7-913D-0D7BEA54C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523" y="2535200"/>
            <a:ext cx="1707501" cy="1309011"/>
          </a:xfrm>
          <a:prstGeom prst="rect">
            <a:avLst/>
          </a:prstGeom>
        </p:spPr>
      </p:pic>
      <p:pic>
        <p:nvPicPr>
          <p:cNvPr id="9" name="Imagem 8" descr="Uma imagem contendo homem, pessoa, vestuário, céu&#10;&#10;Descrição gerada automaticamente">
            <a:extLst>
              <a:ext uri="{FF2B5EF4-FFF2-40B4-BE49-F238E27FC236}">
                <a16:creationId xmlns:a16="http://schemas.microsoft.com/office/drawing/2014/main" xmlns="" id="{DDCC2510-569F-48F2-899A-2AC79C82A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535200"/>
            <a:ext cx="1640343" cy="1309011"/>
          </a:xfrm>
          <a:prstGeom prst="rect">
            <a:avLst/>
          </a:prstGeom>
        </p:spPr>
      </p:pic>
      <p:cxnSp>
        <p:nvCxnSpPr>
          <p:cNvPr id="11" name="Conector reto 10">
            <a:extLst>
              <a:ext uri="{FF2B5EF4-FFF2-40B4-BE49-F238E27FC236}">
                <a16:creationId xmlns:a16="http://schemas.microsoft.com/office/drawing/2014/main" xmlns="" id="{3B2549A0-5139-43C2-9BA5-087AE3F81AAB}"/>
              </a:ext>
            </a:extLst>
          </p:cNvPr>
          <p:cNvCxnSpPr>
            <a:cxnSpLocks/>
          </p:cNvCxnSpPr>
          <p:nvPr/>
        </p:nvCxnSpPr>
        <p:spPr>
          <a:xfrm>
            <a:off x="4492442" y="3740212"/>
            <a:ext cx="160797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3" name="Imagem 12" descr="Uma imagem contendo jogador, pessoa, edifício&#10;&#10;Descrição gerada automaticamente">
            <a:extLst>
              <a:ext uri="{FF2B5EF4-FFF2-40B4-BE49-F238E27FC236}">
                <a16:creationId xmlns:a16="http://schemas.microsoft.com/office/drawing/2014/main" xmlns="" id="{53A97FAA-E136-4D64-9DF8-A799148CB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217" y="4907061"/>
            <a:ext cx="1401275" cy="1309011"/>
          </a:xfrm>
          <a:prstGeom prst="rect">
            <a:avLst/>
          </a:prstGeom>
        </p:spPr>
      </p:pic>
      <p:pic>
        <p:nvPicPr>
          <p:cNvPr id="15" name="Imagem 14" descr="Uma imagem contendo pessoa, vestuário, parede&#10;&#10;Descrição gerada automaticamente">
            <a:extLst>
              <a:ext uri="{FF2B5EF4-FFF2-40B4-BE49-F238E27FC236}">
                <a16:creationId xmlns:a16="http://schemas.microsoft.com/office/drawing/2014/main" xmlns="" id="{53972A6C-5A3F-4526-8DA8-1E40655D2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218" y="4907061"/>
            <a:ext cx="1744823" cy="1173587"/>
          </a:xfrm>
          <a:prstGeom prst="rect">
            <a:avLst/>
          </a:prstGeom>
        </p:spPr>
      </p:pic>
      <p:pic>
        <p:nvPicPr>
          <p:cNvPr id="17" name="Imagem 16" descr="Uma imagem contendo vestuário, pessoa, parede, sinal&#10;&#10;Descrição gerada automaticamente">
            <a:extLst>
              <a:ext uri="{FF2B5EF4-FFF2-40B4-BE49-F238E27FC236}">
                <a16:creationId xmlns:a16="http://schemas.microsoft.com/office/drawing/2014/main" xmlns="" id="{AC04B75B-D688-4E87-AD9E-5B5211D57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1570" y="5049223"/>
            <a:ext cx="1546692" cy="1246866"/>
          </a:xfrm>
          <a:prstGeom prst="rect">
            <a:avLst/>
          </a:prstGeom>
        </p:spPr>
      </p:pic>
      <p:cxnSp>
        <p:nvCxnSpPr>
          <p:cNvPr id="19" name="Conector reto 18">
            <a:extLst>
              <a:ext uri="{FF2B5EF4-FFF2-40B4-BE49-F238E27FC236}">
                <a16:creationId xmlns:a16="http://schemas.microsoft.com/office/drawing/2014/main" xmlns="" id="{E84D5515-5533-4F5E-AC2E-DD2C0D1B3D16}"/>
              </a:ext>
            </a:extLst>
          </p:cNvPr>
          <p:cNvCxnSpPr>
            <a:stCxn id="7" idx="2"/>
          </p:cNvCxnSpPr>
          <p:nvPr/>
        </p:nvCxnSpPr>
        <p:spPr>
          <a:xfrm flipH="1">
            <a:off x="2537928" y="3844211"/>
            <a:ext cx="1096346"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xmlns="" id="{DC809952-0DEC-4306-BE0D-7E403AFE7468}"/>
              </a:ext>
            </a:extLst>
          </p:cNvPr>
          <p:cNvCxnSpPr/>
          <p:nvPr/>
        </p:nvCxnSpPr>
        <p:spPr>
          <a:xfrm>
            <a:off x="5234473" y="3740212"/>
            <a:ext cx="0" cy="13090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6E0B109A-B244-46F2-A45C-469EA3D47E46}"/>
              </a:ext>
            </a:extLst>
          </p:cNvPr>
          <p:cNvCxnSpPr>
            <a:endCxn id="15" idx="0"/>
          </p:cNvCxnSpPr>
          <p:nvPr/>
        </p:nvCxnSpPr>
        <p:spPr>
          <a:xfrm>
            <a:off x="7193902" y="3844211"/>
            <a:ext cx="937728"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80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03382" y="461394"/>
            <a:ext cx="9980682" cy="637563"/>
          </a:xfrm>
        </p:spPr>
        <p:txBody>
          <a:bodyPr>
            <a:normAutofit/>
          </a:bodyPr>
          <a:lstStyle/>
          <a:p>
            <a:pPr algn="ct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Sucessão</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na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linha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reta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descendente</a:t>
            </a:r>
            <a:endParaRPr lang="en-US" sz="3000" dirty="0"/>
          </a:p>
        </p:txBody>
      </p:sp>
      <p:cxnSp>
        <p:nvCxnSpPr>
          <p:cNvPr id="6" name="Conector reto 5">
            <a:extLst>
              <a:ext uri="{FF2B5EF4-FFF2-40B4-BE49-F238E27FC236}">
                <a16:creationId xmlns:a16="http://schemas.microsoft.com/office/drawing/2014/main" xmlns="" id="{743F668E-8903-4940-BA5B-CDC2421FB7B6}"/>
              </a:ext>
            </a:extLst>
          </p:cNvPr>
          <p:cNvCxnSpPr>
            <a:cxnSpLocks/>
          </p:cNvCxnSpPr>
          <p:nvPr/>
        </p:nvCxnSpPr>
        <p:spPr>
          <a:xfrm flipH="1">
            <a:off x="3942826" y="2643581"/>
            <a:ext cx="1350628" cy="13579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0AF5ED3-3EBD-4D77-94B1-4E929DAE346A}"/>
              </a:ext>
            </a:extLst>
          </p:cNvPr>
          <p:cNvCxnSpPr>
            <a:stCxn id="3" idx="2"/>
          </p:cNvCxnSpPr>
          <p:nvPr/>
        </p:nvCxnSpPr>
        <p:spPr>
          <a:xfrm flipH="1">
            <a:off x="5662569" y="2627852"/>
            <a:ext cx="6903" cy="15498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350FE437-88D1-405D-A72A-35A499856A9E}"/>
              </a:ext>
            </a:extLst>
          </p:cNvPr>
          <p:cNvCxnSpPr/>
          <p:nvPr/>
        </p:nvCxnSpPr>
        <p:spPr>
          <a:xfrm>
            <a:off x="6283354" y="2643581"/>
            <a:ext cx="939567" cy="13579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homem, pessoa, parede, interior&#10;&#10;Descrição gerada automaticamente">
            <a:extLst>
              <a:ext uri="{FF2B5EF4-FFF2-40B4-BE49-F238E27FC236}">
                <a16:creationId xmlns:a16="http://schemas.microsoft.com/office/drawing/2014/main" xmlns="" id="{6802DDC4-F3E5-4964-B451-142454F73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879" y="4017278"/>
            <a:ext cx="1882369" cy="1462592"/>
          </a:xfrm>
          <a:prstGeom prst="rect">
            <a:avLst/>
          </a:prstGeom>
        </p:spPr>
      </p:pic>
      <p:pic>
        <p:nvPicPr>
          <p:cNvPr id="17" name="Imagem 16" descr="Uma imagem contendo pessoa, homem, ao ar livre, em pé&#10;&#10;Descrição gerada automaticamente">
            <a:extLst>
              <a:ext uri="{FF2B5EF4-FFF2-40B4-BE49-F238E27FC236}">
                <a16:creationId xmlns:a16="http://schemas.microsoft.com/office/drawing/2014/main" xmlns="" id="{AE6047DF-9A87-4D97-9AFC-E94ED3DD3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113" y="4150191"/>
            <a:ext cx="1889272" cy="1399126"/>
          </a:xfrm>
          <a:prstGeom prst="rect">
            <a:avLst/>
          </a:prstGeom>
        </p:spPr>
      </p:pic>
      <p:pic>
        <p:nvPicPr>
          <p:cNvPr id="19" name="Imagem 18" descr="Uma imagem contendo céu, ao ar livre, pessoa&#10;&#10;Descrição gerada automaticamente">
            <a:extLst>
              <a:ext uri="{FF2B5EF4-FFF2-40B4-BE49-F238E27FC236}">
                <a16:creationId xmlns:a16="http://schemas.microsoft.com/office/drawing/2014/main" xmlns="" id="{AC85DED8-63FF-4765-8D94-C4941EA80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419" y="4027408"/>
            <a:ext cx="1776179" cy="1452462"/>
          </a:xfrm>
          <a:prstGeom prst="rect">
            <a:avLst/>
          </a:prstGeom>
        </p:spPr>
      </p:pic>
      <p:sp>
        <p:nvSpPr>
          <p:cNvPr id="22" name="CaixaDeTexto 21">
            <a:extLst>
              <a:ext uri="{FF2B5EF4-FFF2-40B4-BE49-F238E27FC236}">
                <a16:creationId xmlns:a16="http://schemas.microsoft.com/office/drawing/2014/main" xmlns="" id="{3C48EBBA-CC30-4BC8-8D8C-8BBABCD3113E}"/>
              </a:ext>
            </a:extLst>
          </p:cNvPr>
          <p:cNvSpPr txBox="1"/>
          <p:nvPr/>
        </p:nvSpPr>
        <p:spPr>
          <a:xfrm rot="3098401">
            <a:off x="6419207" y="3083728"/>
            <a:ext cx="1083666" cy="338554"/>
          </a:xfrm>
          <a:prstGeom prst="rect">
            <a:avLst/>
          </a:prstGeom>
          <a:noFill/>
        </p:spPr>
        <p:txBody>
          <a:bodyPr wrap="square" rtlCol="0">
            <a:spAutoFit/>
          </a:bodyPr>
          <a:lstStyle/>
          <a:p>
            <a:r>
              <a:rPr lang="pt-BR" sz="1600" dirty="0"/>
              <a:t>1º grau</a:t>
            </a:r>
          </a:p>
        </p:txBody>
      </p:sp>
      <p:sp>
        <p:nvSpPr>
          <p:cNvPr id="23" name="CaixaDeTexto 22">
            <a:extLst>
              <a:ext uri="{FF2B5EF4-FFF2-40B4-BE49-F238E27FC236}">
                <a16:creationId xmlns:a16="http://schemas.microsoft.com/office/drawing/2014/main" xmlns="" id="{D34993F3-A70D-42A2-B0C5-AA4D671A10AD}"/>
              </a:ext>
            </a:extLst>
          </p:cNvPr>
          <p:cNvSpPr txBox="1"/>
          <p:nvPr/>
        </p:nvSpPr>
        <p:spPr>
          <a:xfrm rot="18978638">
            <a:off x="3933153" y="3045431"/>
            <a:ext cx="914400" cy="338554"/>
          </a:xfrm>
          <a:prstGeom prst="rect">
            <a:avLst/>
          </a:prstGeom>
          <a:noFill/>
        </p:spPr>
        <p:txBody>
          <a:bodyPr wrap="square" rtlCol="0">
            <a:spAutoFit/>
          </a:bodyPr>
          <a:lstStyle/>
          <a:p>
            <a:r>
              <a:rPr lang="pt-BR" sz="1600" dirty="0"/>
              <a:t>1º grau</a:t>
            </a:r>
          </a:p>
        </p:txBody>
      </p:sp>
      <p:sp>
        <p:nvSpPr>
          <p:cNvPr id="24" name="CaixaDeTexto 23">
            <a:extLst>
              <a:ext uri="{FF2B5EF4-FFF2-40B4-BE49-F238E27FC236}">
                <a16:creationId xmlns:a16="http://schemas.microsoft.com/office/drawing/2014/main" xmlns="" id="{59A529DC-ABD1-4AB4-BD53-8D3F359EDBBB}"/>
              </a:ext>
            </a:extLst>
          </p:cNvPr>
          <p:cNvSpPr txBox="1"/>
          <p:nvPr/>
        </p:nvSpPr>
        <p:spPr>
          <a:xfrm rot="5400000">
            <a:off x="5405576" y="3125982"/>
            <a:ext cx="923297" cy="338554"/>
          </a:xfrm>
          <a:prstGeom prst="rect">
            <a:avLst/>
          </a:prstGeom>
          <a:noFill/>
        </p:spPr>
        <p:txBody>
          <a:bodyPr wrap="square" rtlCol="0">
            <a:spAutoFit/>
          </a:bodyPr>
          <a:lstStyle/>
          <a:p>
            <a:r>
              <a:rPr lang="pt-BR" sz="1600" dirty="0"/>
              <a:t>1º grau</a:t>
            </a:r>
          </a:p>
        </p:txBody>
      </p:sp>
      <p:pic>
        <p:nvPicPr>
          <p:cNvPr id="3" name="Imagem 2" descr="Uma imagem contendo homem, pessoa, peixe, animal&#10;&#10;Descrição gerada automaticamente">
            <a:extLst>
              <a:ext uri="{FF2B5EF4-FFF2-40B4-BE49-F238E27FC236}">
                <a16:creationId xmlns:a16="http://schemas.microsoft.com/office/drawing/2014/main" xmlns="" id="{C5E5AFCD-5C59-4BA5-9CC5-67C0C8388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113" y="1502678"/>
            <a:ext cx="1758717" cy="11251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Espaço Reservado para Conteúdo 13"/>
          <p:cNvSpPr>
            <a:spLocks noGrp="1"/>
          </p:cNvSpPr>
          <p:nvPr>
            <p:ph idx="1"/>
          </p:nvPr>
        </p:nvSpPr>
        <p:spPr>
          <a:xfrm>
            <a:off x="1104900" y="1308683"/>
            <a:ext cx="9982200" cy="5549317"/>
          </a:xfrm>
        </p:spPr>
        <p:txBody>
          <a:bodyPr>
            <a:normAutofit/>
          </a:bodyPr>
          <a:lstStyle/>
          <a:p>
            <a:pPr marL="0" lvl="0" indent="0">
              <a:buNone/>
            </a:pPr>
            <a:endParaRPr lang="pt-BR" dirty="0"/>
          </a:p>
          <a:p>
            <a:pPr algn="just"/>
            <a:endParaRPr lang="pt-BR" dirty="0"/>
          </a:p>
          <a:p>
            <a:pPr algn="just"/>
            <a:endParaRPr lang="pt-BR" dirty="0"/>
          </a:p>
          <a:p>
            <a:pPr algn="just"/>
            <a:endParaRPr lang="pt-BR" dirty="0"/>
          </a:p>
          <a:p>
            <a:pPr lvl="0" algn="just"/>
            <a:endParaRPr lang="pt-BR" dirty="0"/>
          </a:p>
          <a:p>
            <a:pPr>
              <a:spcBef>
                <a:spcPts val="0"/>
              </a:spcBef>
            </a:pPr>
            <a:endParaRPr lang="pt-BR" sz="1600" dirty="0"/>
          </a:p>
          <a:p>
            <a:pPr>
              <a:spcBef>
                <a:spcPts val="0"/>
              </a:spcBef>
            </a:pPr>
            <a:endParaRPr lang="pt-BR" sz="1600" dirty="0"/>
          </a:p>
          <a:p>
            <a:pPr marL="1211400" lvl="0" indent="0">
              <a:spcBef>
                <a:spcPts val="0"/>
              </a:spcBef>
              <a:buNone/>
            </a:pPr>
            <a:endParaRPr lang="pt-BR" sz="1800" dirty="0"/>
          </a:p>
          <a:p>
            <a:pPr lvl="0"/>
            <a:endParaRPr lang="pt-BR" sz="1600" dirty="0"/>
          </a:p>
          <a:p>
            <a:pPr lvl="0"/>
            <a:endParaRPr lang="en-US" sz="1500" dirty="0"/>
          </a:p>
        </p:txBody>
      </p:sp>
      <p:sp>
        <p:nvSpPr>
          <p:cNvPr id="29" name="CaixaDeTexto 28">
            <a:extLst>
              <a:ext uri="{FF2B5EF4-FFF2-40B4-BE49-F238E27FC236}">
                <a16:creationId xmlns:a16="http://schemas.microsoft.com/office/drawing/2014/main" xmlns="" id="{78E12F1B-76D5-48BC-B1F1-A564520ABB1B}"/>
              </a:ext>
            </a:extLst>
          </p:cNvPr>
          <p:cNvSpPr txBox="1"/>
          <p:nvPr/>
        </p:nvSpPr>
        <p:spPr>
          <a:xfrm>
            <a:off x="3161924" y="5601571"/>
            <a:ext cx="724278" cy="369332"/>
          </a:xfrm>
          <a:prstGeom prst="rect">
            <a:avLst/>
          </a:prstGeom>
          <a:noFill/>
        </p:spPr>
        <p:txBody>
          <a:bodyPr wrap="square" rtlCol="0">
            <a:spAutoFit/>
          </a:bodyPr>
          <a:lstStyle/>
          <a:p>
            <a:r>
              <a:rPr lang="pt-BR" dirty="0"/>
              <a:t>1/3</a:t>
            </a:r>
          </a:p>
        </p:txBody>
      </p:sp>
      <p:sp>
        <p:nvSpPr>
          <p:cNvPr id="30" name="CaixaDeTexto 29">
            <a:extLst>
              <a:ext uri="{FF2B5EF4-FFF2-40B4-BE49-F238E27FC236}">
                <a16:creationId xmlns:a16="http://schemas.microsoft.com/office/drawing/2014/main" xmlns="" id="{A7E29D67-4A16-4884-B045-78650A59B1C6}"/>
              </a:ext>
            </a:extLst>
          </p:cNvPr>
          <p:cNvSpPr txBox="1"/>
          <p:nvPr/>
        </p:nvSpPr>
        <p:spPr>
          <a:xfrm>
            <a:off x="5402095" y="5654329"/>
            <a:ext cx="802546" cy="369332"/>
          </a:xfrm>
          <a:prstGeom prst="rect">
            <a:avLst/>
          </a:prstGeom>
          <a:noFill/>
        </p:spPr>
        <p:txBody>
          <a:bodyPr wrap="square" rtlCol="0">
            <a:spAutoFit/>
          </a:bodyPr>
          <a:lstStyle/>
          <a:p>
            <a:r>
              <a:rPr lang="pt-BR" dirty="0"/>
              <a:t>1/3</a:t>
            </a:r>
          </a:p>
        </p:txBody>
      </p:sp>
      <p:sp>
        <p:nvSpPr>
          <p:cNvPr id="31" name="CaixaDeTexto 30">
            <a:extLst>
              <a:ext uri="{FF2B5EF4-FFF2-40B4-BE49-F238E27FC236}">
                <a16:creationId xmlns:a16="http://schemas.microsoft.com/office/drawing/2014/main" xmlns="" id="{A1A8E723-0566-4D81-B8D5-A15FD4B07BF3}"/>
              </a:ext>
            </a:extLst>
          </p:cNvPr>
          <p:cNvSpPr txBox="1"/>
          <p:nvPr/>
        </p:nvSpPr>
        <p:spPr>
          <a:xfrm>
            <a:off x="7749766" y="5654329"/>
            <a:ext cx="688064" cy="369332"/>
          </a:xfrm>
          <a:prstGeom prst="rect">
            <a:avLst/>
          </a:prstGeom>
          <a:noFill/>
        </p:spPr>
        <p:txBody>
          <a:bodyPr wrap="square" rtlCol="0">
            <a:spAutoFit/>
          </a:bodyPr>
          <a:lstStyle/>
          <a:p>
            <a:r>
              <a:rPr lang="pt-BR" dirty="0"/>
              <a:t>1/3</a:t>
            </a:r>
          </a:p>
        </p:txBody>
      </p:sp>
      <p:sp>
        <p:nvSpPr>
          <p:cNvPr id="32" name="CaixaDeTexto 31">
            <a:extLst>
              <a:ext uri="{FF2B5EF4-FFF2-40B4-BE49-F238E27FC236}">
                <a16:creationId xmlns:a16="http://schemas.microsoft.com/office/drawing/2014/main" xmlns="" id="{9E9C4642-0EDE-49D5-8579-806833429B03}"/>
              </a:ext>
            </a:extLst>
          </p:cNvPr>
          <p:cNvSpPr txBox="1"/>
          <p:nvPr/>
        </p:nvSpPr>
        <p:spPr>
          <a:xfrm>
            <a:off x="8085931" y="2261420"/>
            <a:ext cx="2909090" cy="1200329"/>
          </a:xfrm>
          <a:prstGeom prst="rect">
            <a:avLst/>
          </a:prstGeom>
          <a:noFill/>
        </p:spPr>
        <p:txBody>
          <a:bodyPr wrap="square" rtlCol="0">
            <a:spAutoFit/>
          </a:bodyPr>
          <a:lstStyle/>
          <a:p>
            <a:r>
              <a:rPr lang="pt-BR" b="1" dirty="0"/>
              <a:t>Parentes de mesma classe e mesmo grau recebem por cabeça (por direito próprio). </a:t>
            </a:r>
          </a:p>
        </p:txBody>
      </p:sp>
      <p:sp>
        <p:nvSpPr>
          <p:cNvPr id="20" name="Sinal de Multiplicação 19">
            <a:extLst>
              <a:ext uri="{FF2B5EF4-FFF2-40B4-BE49-F238E27FC236}">
                <a16:creationId xmlns:a16="http://schemas.microsoft.com/office/drawing/2014/main" xmlns="" id="{E1EF5A4D-17C8-4BD8-B607-C4CA834823EE}"/>
              </a:ext>
            </a:extLst>
          </p:cNvPr>
          <p:cNvSpPr>
            <a:spLocks/>
          </p:cNvSpPr>
          <p:nvPr/>
        </p:nvSpPr>
        <p:spPr>
          <a:xfrm>
            <a:off x="4820814" y="1187327"/>
            <a:ext cx="1820036" cy="1728000"/>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9119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61D8A0A-91ED-4621-8451-14F92972EC9F}"/>
              </a:ext>
            </a:extLst>
          </p:cNvPr>
          <p:cNvSpPr/>
          <p:nvPr/>
        </p:nvSpPr>
        <p:spPr>
          <a:xfrm>
            <a:off x="2537928" y="0"/>
            <a:ext cx="7744408" cy="553998"/>
          </a:xfrm>
          <a:prstGeom prst="rect">
            <a:avLst/>
          </a:prstGeom>
        </p:spPr>
        <p:txBody>
          <a:bodyPr wrap="square">
            <a:spAutoFit/>
          </a:bodyPr>
          <a:lstStyle/>
          <a:p>
            <a:pPr algn="ctr"/>
            <a:r>
              <a:rPr lang="pt-BR" sz="3000" b="1" u="sng" dirty="0">
                <a:solidFill>
                  <a:srgbClr val="7030A0"/>
                </a:solidFill>
                <a:latin typeface="Garamond" panose="02020404030301010803" pitchFamily="18" charset="0"/>
              </a:rPr>
              <a:t>Sucessão do cônjuge quando há descendentes</a:t>
            </a:r>
          </a:p>
        </p:txBody>
      </p:sp>
      <p:sp>
        <p:nvSpPr>
          <p:cNvPr id="4" name="CaixaDeTexto 3">
            <a:extLst>
              <a:ext uri="{FF2B5EF4-FFF2-40B4-BE49-F238E27FC236}">
                <a16:creationId xmlns:a16="http://schemas.microsoft.com/office/drawing/2014/main" xmlns="" id="{1F4E8B2A-9EAA-4B53-AE9F-6507573DA5FC}"/>
              </a:ext>
            </a:extLst>
          </p:cNvPr>
          <p:cNvSpPr txBox="1"/>
          <p:nvPr/>
        </p:nvSpPr>
        <p:spPr>
          <a:xfrm>
            <a:off x="877078" y="765110"/>
            <a:ext cx="10363030" cy="523220"/>
          </a:xfrm>
          <a:prstGeom prst="rect">
            <a:avLst/>
          </a:prstGeom>
          <a:noFill/>
        </p:spPr>
        <p:txBody>
          <a:bodyPr wrap="none" rtlCol="0">
            <a:spAutoFit/>
          </a:bodyPr>
          <a:lstStyle/>
          <a:p>
            <a:r>
              <a:rPr lang="pt-BR" sz="2800" dirty="0">
                <a:latin typeface="Garamond" panose="02020404030301010803" pitchFamily="18" charset="0"/>
              </a:rPr>
              <a:t>Concorrência sucessória condicionada aos </a:t>
            </a:r>
            <a:r>
              <a:rPr lang="pt-BR" sz="2800" dirty="0">
                <a:solidFill>
                  <a:srgbClr val="7030A0"/>
                </a:solidFill>
                <a:latin typeface="Garamond" panose="02020404030301010803" pitchFamily="18" charset="0"/>
              </a:rPr>
              <a:t>regimes de bens do casamento</a:t>
            </a:r>
          </a:p>
        </p:txBody>
      </p:sp>
      <p:sp>
        <p:nvSpPr>
          <p:cNvPr id="5" name="CaixaDeTexto 4">
            <a:extLst>
              <a:ext uri="{FF2B5EF4-FFF2-40B4-BE49-F238E27FC236}">
                <a16:creationId xmlns:a16="http://schemas.microsoft.com/office/drawing/2014/main" xmlns="" id="{97D7EBA3-AA9C-41F3-B5CC-87878AF01709}"/>
              </a:ext>
            </a:extLst>
          </p:cNvPr>
          <p:cNvSpPr txBox="1"/>
          <p:nvPr/>
        </p:nvSpPr>
        <p:spPr>
          <a:xfrm>
            <a:off x="877078" y="1499442"/>
            <a:ext cx="4588372" cy="523220"/>
          </a:xfrm>
          <a:prstGeom prst="rect">
            <a:avLst/>
          </a:prstGeom>
          <a:noFill/>
        </p:spPr>
        <p:txBody>
          <a:bodyPr wrap="none" rtlCol="0">
            <a:spAutoFit/>
          </a:bodyPr>
          <a:lstStyle/>
          <a:p>
            <a:r>
              <a:rPr lang="pt-BR" sz="2800" b="1" u="sng" dirty="0">
                <a:solidFill>
                  <a:srgbClr val="7030A0"/>
                </a:solidFill>
                <a:latin typeface="Garamond" panose="02020404030301010803" pitchFamily="18" charset="0"/>
              </a:rPr>
              <a:t>Comunhão universal de bens</a:t>
            </a:r>
          </a:p>
        </p:txBody>
      </p:sp>
      <p:pic>
        <p:nvPicPr>
          <p:cNvPr id="7" name="Imagem 6" descr="Uma imagem contendo pessoa, mulher, vestuário, céu&#10;&#10;Descrição gerada automaticamente">
            <a:extLst>
              <a:ext uri="{FF2B5EF4-FFF2-40B4-BE49-F238E27FC236}">
                <a16:creationId xmlns:a16="http://schemas.microsoft.com/office/drawing/2014/main" xmlns="" id="{FB88AAE0-4404-43E7-913D-0D7BEA54C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523" y="2535200"/>
            <a:ext cx="1707501" cy="1309011"/>
          </a:xfrm>
          <a:prstGeom prst="rect">
            <a:avLst/>
          </a:prstGeom>
        </p:spPr>
      </p:pic>
      <p:pic>
        <p:nvPicPr>
          <p:cNvPr id="9" name="Imagem 8" descr="Uma imagem contendo homem, pessoa, vestuário, céu&#10;&#10;Descrição gerada automaticamente">
            <a:extLst>
              <a:ext uri="{FF2B5EF4-FFF2-40B4-BE49-F238E27FC236}">
                <a16:creationId xmlns:a16="http://schemas.microsoft.com/office/drawing/2014/main" xmlns="" id="{DDCC2510-569F-48F2-899A-2AC79C82A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535200"/>
            <a:ext cx="1640343" cy="1309011"/>
          </a:xfrm>
          <a:prstGeom prst="rect">
            <a:avLst/>
          </a:prstGeom>
        </p:spPr>
      </p:pic>
      <p:cxnSp>
        <p:nvCxnSpPr>
          <p:cNvPr id="11" name="Conector reto 10">
            <a:extLst>
              <a:ext uri="{FF2B5EF4-FFF2-40B4-BE49-F238E27FC236}">
                <a16:creationId xmlns:a16="http://schemas.microsoft.com/office/drawing/2014/main" xmlns="" id="{3B2549A0-5139-43C2-9BA5-087AE3F81AAB}"/>
              </a:ext>
            </a:extLst>
          </p:cNvPr>
          <p:cNvCxnSpPr>
            <a:cxnSpLocks/>
          </p:cNvCxnSpPr>
          <p:nvPr/>
        </p:nvCxnSpPr>
        <p:spPr>
          <a:xfrm>
            <a:off x="4492442" y="3740212"/>
            <a:ext cx="160797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3" name="Imagem 12" descr="Uma imagem contendo jogador, pessoa, edifício&#10;&#10;Descrição gerada automaticamente">
            <a:extLst>
              <a:ext uri="{FF2B5EF4-FFF2-40B4-BE49-F238E27FC236}">
                <a16:creationId xmlns:a16="http://schemas.microsoft.com/office/drawing/2014/main" xmlns="" id="{53A97FAA-E136-4D64-9DF8-A799148CB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217" y="4907061"/>
            <a:ext cx="1401275" cy="1309011"/>
          </a:xfrm>
          <a:prstGeom prst="rect">
            <a:avLst/>
          </a:prstGeom>
        </p:spPr>
      </p:pic>
      <p:pic>
        <p:nvPicPr>
          <p:cNvPr id="15" name="Imagem 14" descr="Uma imagem contendo pessoa, vestuário, parede&#10;&#10;Descrição gerada automaticamente">
            <a:extLst>
              <a:ext uri="{FF2B5EF4-FFF2-40B4-BE49-F238E27FC236}">
                <a16:creationId xmlns:a16="http://schemas.microsoft.com/office/drawing/2014/main" xmlns="" id="{53972A6C-5A3F-4526-8DA8-1E40655D2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218" y="4907061"/>
            <a:ext cx="1744823" cy="1173587"/>
          </a:xfrm>
          <a:prstGeom prst="rect">
            <a:avLst/>
          </a:prstGeom>
        </p:spPr>
      </p:pic>
      <p:pic>
        <p:nvPicPr>
          <p:cNvPr id="17" name="Imagem 16" descr="Uma imagem contendo vestuário, pessoa, parede, sinal&#10;&#10;Descrição gerada automaticamente">
            <a:extLst>
              <a:ext uri="{FF2B5EF4-FFF2-40B4-BE49-F238E27FC236}">
                <a16:creationId xmlns:a16="http://schemas.microsoft.com/office/drawing/2014/main" xmlns="" id="{AC04B75B-D688-4E87-AD9E-5B5211D57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1570" y="5049223"/>
            <a:ext cx="1546692" cy="1246866"/>
          </a:xfrm>
          <a:prstGeom prst="rect">
            <a:avLst/>
          </a:prstGeom>
        </p:spPr>
      </p:pic>
      <p:cxnSp>
        <p:nvCxnSpPr>
          <p:cNvPr id="19" name="Conector reto 18">
            <a:extLst>
              <a:ext uri="{FF2B5EF4-FFF2-40B4-BE49-F238E27FC236}">
                <a16:creationId xmlns:a16="http://schemas.microsoft.com/office/drawing/2014/main" xmlns="" id="{E84D5515-5533-4F5E-AC2E-DD2C0D1B3D16}"/>
              </a:ext>
            </a:extLst>
          </p:cNvPr>
          <p:cNvCxnSpPr>
            <a:stCxn id="7" idx="2"/>
          </p:cNvCxnSpPr>
          <p:nvPr/>
        </p:nvCxnSpPr>
        <p:spPr>
          <a:xfrm flipH="1">
            <a:off x="2537928" y="3844211"/>
            <a:ext cx="1096346"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xmlns="" id="{DC809952-0DEC-4306-BE0D-7E403AFE7468}"/>
              </a:ext>
            </a:extLst>
          </p:cNvPr>
          <p:cNvCxnSpPr/>
          <p:nvPr/>
        </p:nvCxnSpPr>
        <p:spPr>
          <a:xfrm>
            <a:off x="5234473" y="3740212"/>
            <a:ext cx="0" cy="13090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6E0B109A-B244-46F2-A45C-469EA3D47E46}"/>
              </a:ext>
            </a:extLst>
          </p:cNvPr>
          <p:cNvCxnSpPr>
            <a:endCxn id="15" idx="0"/>
          </p:cNvCxnSpPr>
          <p:nvPr/>
        </p:nvCxnSpPr>
        <p:spPr>
          <a:xfrm>
            <a:off x="7193902" y="3844211"/>
            <a:ext cx="937728"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Sinal de Multiplicação 13">
            <a:extLst>
              <a:ext uri="{FF2B5EF4-FFF2-40B4-BE49-F238E27FC236}">
                <a16:creationId xmlns:a16="http://schemas.microsoft.com/office/drawing/2014/main" xmlns="" id="{28AFAC18-E697-4145-B78F-3DE16F434ABC}"/>
              </a:ext>
            </a:extLst>
          </p:cNvPr>
          <p:cNvSpPr/>
          <p:nvPr/>
        </p:nvSpPr>
        <p:spPr>
          <a:xfrm>
            <a:off x="6187325" y="2535200"/>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xmlns="" id="{7A15227D-626F-4725-9C25-4A4991769610}"/>
              </a:ext>
            </a:extLst>
          </p:cNvPr>
          <p:cNvSpPr/>
          <p:nvPr/>
        </p:nvSpPr>
        <p:spPr>
          <a:xfrm>
            <a:off x="7953006" y="1659285"/>
            <a:ext cx="4108931" cy="3108543"/>
          </a:xfrm>
          <a:prstGeom prst="rect">
            <a:avLst/>
          </a:prstGeom>
        </p:spPr>
        <p:txBody>
          <a:bodyPr wrap="square">
            <a:spAutoFit/>
          </a:bodyPr>
          <a:lstStyle/>
          <a:p>
            <a:r>
              <a:rPr lang="pt-BR" sz="2800" dirty="0">
                <a:solidFill>
                  <a:srgbClr val="000000"/>
                </a:solidFill>
                <a:latin typeface="Garamond" panose="02020404030301010803" pitchFamily="18" charset="0"/>
              </a:rPr>
              <a:t>A sucessão defere-se: “I - aos descendentes, em concorrência com o cônjuge sobrevivente, </a:t>
            </a:r>
            <a:r>
              <a:rPr lang="pt-BR" sz="2800" b="1" dirty="0">
                <a:solidFill>
                  <a:srgbClr val="7030A0"/>
                </a:solidFill>
                <a:latin typeface="Garamond" panose="02020404030301010803" pitchFamily="18" charset="0"/>
              </a:rPr>
              <a:t>salvo se casado este com o falecido no regime da comunhão universal</a:t>
            </a:r>
            <a:r>
              <a:rPr lang="pt-BR" sz="2800" dirty="0">
                <a:solidFill>
                  <a:srgbClr val="000000"/>
                </a:solidFill>
                <a:latin typeface="Garamond" panose="02020404030301010803" pitchFamily="18" charset="0"/>
              </a:rPr>
              <a:t>...”</a:t>
            </a:r>
            <a:endParaRPr lang="pt-BR" sz="2800" dirty="0">
              <a:latin typeface="Garamond" panose="02020404030301010803" pitchFamily="18" charset="0"/>
            </a:endParaRPr>
          </a:p>
        </p:txBody>
      </p:sp>
    </p:spTree>
    <p:extLst>
      <p:ext uri="{BB962C8B-B14F-4D97-AF65-F5344CB8AC3E}">
        <p14:creationId xmlns:p14="http://schemas.microsoft.com/office/powerpoint/2010/main" val="3211194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EA7EB5CE-5EA1-4B1C-B257-8A73926513AD}"/>
              </a:ext>
            </a:extLst>
          </p:cNvPr>
          <p:cNvSpPr/>
          <p:nvPr/>
        </p:nvSpPr>
        <p:spPr>
          <a:xfrm>
            <a:off x="2336615" y="146571"/>
            <a:ext cx="7686720" cy="553998"/>
          </a:xfrm>
          <a:prstGeom prst="rect">
            <a:avLst/>
          </a:prstGeom>
        </p:spPr>
        <p:txBody>
          <a:bodyPr wrap="none">
            <a:spAutoFit/>
          </a:bodyPr>
          <a:lstStyle/>
          <a:p>
            <a:pPr algn="ctr"/>
            <a:r>
              <a:rPr lang="pt-BR" sz="3000" b="1" u="sng" dirty="0">
                <a:solidFill>
                  <a:srgbClr val="7030A0"/>
                </a:solidFill>
                <a:latin typeface="Garamond" panose="02020404030301010803" pitchFamily="18" charset="0"/>
              </a:rPr>
              <a:t>Sucessão do cônjuge quando há descendentes</a:t>
            </a:r>
          </a:p>
        </p:txBody>
      </p:sp>
      <p:sp>
        <p:nvSpPr>
          <p:cNvPr id="3" name="Retângulo: Cantos Arredondados 2">
            <a:extLst>
              <a:ext uri="{FF2B5EF4-FFF2-40B4-BE49-F238E27FC236}">
                <a16:creationId xmlns:a16="http://schemas.microsoft.com/office/drawing/2014/main" xmlns="" id="{CAA47490-C0AA-4022-B3C6-DBC7831BCBC2}"/>
              </a:ext>
            </a:extLst>
          </p:cNvPr>
          <p:cNvSpPr/>
          <p:nvPr/>
        </p:nvSpPr>
        <p:spPr>
          <a:xfrm>
            <a:off x="2435881" y="1787198"/>
            <a:ext cx="7024395" cy="3652935"/>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5" name="Conector reto 4">
            <a:extLst>
              <a:ext uri="{FF2B5EF4-FFF2-40B4-BE49-F238E27FC236}">
                <a16:creationId xmlns:a16="http://schemas.microsoft.com/office/drawing/2014/main" xmlns="" id="{2A8E4611-CAF9-4884-BAA4-BA698D148EBB}"/>
              </a:ext>
            </a:extLst>
          </p:cNvPr>
          <p:cNvCxnSpPr/>
          <p:nvPr/>
        </p:nvCxnSpPr>
        <p:spPr>
          <a:xfrm>
            <a:off x="6232849" y="96105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xmlns="" id="{D234FCEE-7946-4643-858A-854EC1E7A65A}"/>
              </a:ext>
            </a:extLst>
          </p:cNvPr>
          <p:cNvCxnSpPr>
            <a:cxnSpLocks/>
            <a:stCxn id="3" idx="0"/>
            <a:endCxn id="3" idx="2"/>
          </p:cNvCxnSpPr>
          <p:nvPr/>
        </p:nvCxnSpPr>
        <p:spPr>
          <a:xfrm>
            <a:off x="5948079" y="1787198"/>
            <a:ext cx="0" cy="36529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Imagem 8" descr="Uma imagem contendo pessoa, mulher, vestuário, céu&#10;&#10;Descrição gerada automaticamente">
            <a:extLst>
              <a:ext uri="{FF2B5EF4-FFF2-40B4-BE49-F238E27FC236}">
                <a16:creationId xmlns:a16="http://schemas.microsoft.com/office/drawing/2014/main" xmlns="" id="{76EB4D16-8725-4D88-8000-8411CBA01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4255" y="2355981"/>
            <a:ext cx="1642183" cy="1432248"/>
          </a:xfrm>
          <a:prstGeom prst="rect">
            <a:avLst/>
          </a:prstGeom>
        </p:spPr>
      </p:pic>
      <p:sp>
        <p:nvSpPr>
          <p:cNvPr id="10" name="CaixaDeTexto 9">
            <a:extLst>
              <a:ext uri="{FF2B5EF4-FFF2-40B4-BE49-F238E27FC236}">
                <a16:creationId xmlns:a16="http://schemas.microsoft.com/office/drawing/2014/main" xmlns="" id="{24F52772-7A95-446C-9636-567A2D05FC5E}"/>
              </a:ext>
            </a:extLst>
          </p:cNvPr>
          <p:cNvSpPr txBox="1"/>
          <p:nvPr/>
        </p:nvSpPr>
        <p:spPr>
          <a:xfrm>
            <a:off x="3597057" y="3788229"/>
            <a:ext cx="1673856" cy="954107"/>
          </a:xfrm>
          <a:prstGeom prst="rect">
            <a:avLst/>
          </a:prstGeom>
          <a:noFill/>
        </p:spPr>
        <p:txBody>
          <a:bodyPr wrap="none" rtlCol="0">
            <a:spAutoFit/>
          </a:bodyPr>
          <a:lstStyle/>
          <a:p>
            <a:pPr algn="ctr"/>
            <a:r>
              <a:rPr lang="pt-BR" sz="2800" b="1" dirty="0">
                <a:solidFill>
                  <a:srgbClr val="7030A0"/>
                </a:solidFill>
                <a:latin typeface="Garamond" panose="02020404030301010803" pitchFamily="18" charset="0"/>
              </a:rPr>
              <a:t>50% (1/2)</a:t>
            </a:r>
          </a:p>
          <a:p>
            <a:pPr algn="ctr"/>
            <a:r>
              <a:rPr lang="pt-BR" sz="2800" b="1" dirty="0">
                <a:solidFill>
                  <a:srgbClr val="7030A0"/>
                </a:solidFill>
                <a:latin typeface="Garamond" panose="02020404030301010803" pitchFamily="18" charset="0"/>
              </a:rPr>
              <a:t>Meação</a:t>
            </a:r>
          </a:p>
        </p:txBody>
      </p:sp>
      <p:pic>
        <p:nvPicPr>
          <p:cNvPr id="11" name="Imagem 10" descr="Uma imagem contendo homem, pessoa, vestuário, céu&#10;&#10;Descrição gerada automaticamente">
            <a:extLst>
              <a:ext uri="{FF2B5EF4-FFF2-40B4-BE49-F238E27FC236}">
                <a16:creationId xmlns:a16="http://schemas.microsoft.com/office/drawing/2014/main" xmlns="" id="{FB4011F8-728B-4445-B009-7B4573354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7763" y="2417599"/>
            <a:ext cx="1640343" cy="1309011"/>
          </a:xfrm>
          <a:prstGeom prst="rect">
            <a:avLst/>
          </a:prstGeom>
        </p:spPr>
      </p:pic>
      <p:sp>
        <p:nvSpPr>
          <p:cNvPr id="12" name="CaixaDeTexto 11">
            <a:extLst>
              <a:ext uri="{FF2B5EF4-FFF2-40B4-BE49-F238E27FC236}">
                <a16:creationId xmlns:a16="http://schemas.microsoft.com/office/drawing/2014/main" xmlns="" id="{47D433D4-3B31-447B-9E48-1B01E096C8C3}"/>
              </a:ext>
            </a:extLst>
          </p:cNvPr>
          <p:cNvSpPr txBox="1"/>
          <p:nvPr/>
        </p:nvSpPr>
        <p:spPr>
          <a:xfrm>
            <a:off x="6891007" y="3726610"/>
            <a:ext cx="1673856" cy="954107"/>
          </a:xfrm>
          <a:prstGeom prst="rect">
            <a:avLst/>
          </a:prstGeom>
          <a:noFill/>
        </p:spPr>
        <p:txBody>
          <a:bodyPr wrap="none" rtlCol="0">
            <a:spAutoFit/>
          </a:bodyPr>
          <a:lstStyle/>
          <a:p>
            <a:pPr algn="ctr"/>
            <a:r>
              <a:rPr lang="pt-BR" sz="2800" b="1" dirty="0">
                <a:solidFill>
                  <a:srgbClr val="7030A0"/>
                </a:solidFill>
                <a:latin typeface="Garamond" panose="02020404030301010803" pitchFamily="18" charset="0"/>
              </a:rPr>
              <a:t>50% (1/2)</a:t>
            </a:r>
          </a:p>
          <a:p>
            <a:pPr algn="ctr"/>
            <a:r>
              <a:rPr lang="pt-BR" sz="2800" b="1" dirty="0">
                <a:solidFill>
                  <a:srgbClr val="7030A0"/>
                </a:solidFill>
                <a:latin typeface="Garamond" panose="02020404030301010803" pitchFamily="18" charset="0"/>
              </a:rPr>
              <a:t>Herança</a:t>
            </a:r>
          </a:p>
        </p:txBody>
      </p:sp>
      <p:sp>
        <p:nvSpPr>
          <p:cNvPr id="13" name="Sinal de Multiplicação 12">
            <a:extLst>
              <a:ext uri="{FF2B5EF4-FFF2-40B4-BE49-F238E27FC236}">
                <a16:creationId xmlns:a16="http://schemas.microsoft.com/office/drawing/2014/main" xmlns="" id="{41C71750-02BB-4D4A-9068-D2F7865BE838}"/>
              </a:ext>
            </a:extLst>
          </p:cNvPr>
          <p:cNvSpPr/>
          <p:nvPr/>
        </p:nvSpPr>
        <p:spPr>
          <a:xfrm>
            <a:off x="7019006" y="2417599"/>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xmlns="" id="{86694251-CE14-4B59-9613-72E9CD99843D}"/>
              </a:ext>
            </a:extLst>
          </p:cNvPr>
          <p:cNvSpPr/>
          <p:nvPr/>
        </p:nvSpPr>
        <p:spPr>
          <a:xfrm>
            <a:off x="5055490" y="1330097"/>
            <a:ext cx="2081019" cy="477054"/>
          </a:xfrm>
          <a:prstGeom prst="rect">
            <a:avLst/>
          </a:prstGeom>
        </p:spPr>
        <p:txBody>
          <a:bodyPr wrap="none">
            <a:spAutoFit/>
          </a:bodyPr>
          <a:lstStyle/>
          <a:p>
            <a:r>
              <a:rPr lang="pt-BR" sz="2500" b="1" dirty="0">
                <a:latin typeface="Garamond" panose="02020404030301010803" pitchFamily="18" charset="0"/>
              </a:rPr>
              <a:t>Bens Comuns</a:t>
            </a:r>
          </a:p>
        </p:txBody>
      </p:sp>
      <p:cxnSp>
        <p:nvCxnSpPr>
          <p:cNvPr id="20" name="Conector reto 19">
            <a:extLst>
              <a:ext uri="{FF2B5EF4-FFF2-40B4-BE49-F238E27FC236}">
                <a16:creationId xmlns:a16="http://schemas.microsoft.com/office/drawing/2014/main" xmlns="" id="{9B5A602B-53F6-4190-91D9-B7167CA88E47}"/>
              </a:ext>
            </a:extLst>
          </p:cNvPr>
          <p:cNvCxnSpPr/>
          <p:nvPr/>
        </p:nvCxnSpPr>
        <p:spPr>
          <a:xfrm flipV="1">
            <a:off x="9469016" y="2127379"/>
            <a:ext cx="897294" cy="41054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xmlns="" id="{DC82191A-0C11-4AB7-8049-C1E168F78AC2}"/>
              </a:ext>
            </a:extLst>
          </p:cNvPr>
          <p:cNvCxnSpPr>
            <a:stCxn id="3" idx="3"/>
          </p:cNvCxnSpPr>
          <p:nvPr/>
        </p:nvCxnSpPr>
        <p:spPr>
          <a:xfrm flipV="1">
            <a:off x="9460276" y="3613665"/>
            <a:ext cx="1083906" cy="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xmlns="" id="{E4EFA39E-15DA-44C0-8DE0-23F4781D8633}"/>
              </a:ext>
            </a:extLst>
          </p:cNvPr>
          <p:cNvCxnSpPr>
            <a:cxnSpLocks/>
          </p:cNvCxnSpPr>
          <p:nvPr/>
        </p:nvCxnSpPr>
        <p:spPr>
          <a:xfrm>
            <a:off x="9469016" y="4680717"/>
            <a:ext cx="1075166" cy="53337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25" name="Imagem 24" descr="Uma imagem contendo jogador, pessoa, edifício&#10;&#10;Descrição gerada automaticamente">
            <a:extLst>
              <a:ext uri="{FF2B5EF4-FFF2-40B4-BE49-F238E27FC236}">
                <a16:creationId xmlns:a16="http://schemas.microsoft.com/office/drawing/2014/main" xmlns="" id="{C7029747-A426-4B23-9C47-061600487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922" y="5186979"/>
            <a:ext cx="1401275" cy="1309011"/>
          </a:xfrm>
          <a:prstGeom prst="rect">
            <a:avLst/>
          </a:prstGeom>
        </p:spPr>
      </p:pic>
      <p:pic>
        <p:nvPicPr>
          <p:cNvPr id="26" name="Imagem 25" descr="Uma imagem contendo pessoa, vestuário, parede&#10;&#10;Descrição gerada automaticamente">
            <a:extLst>
              <a:ext uri="{FF2B5EF4-FFF2-40B4-BE49-F238E27FC236}">
                <a16:creationId xmlns:a16="http://schemas.microsoft.com/office/drawing/2014/main" xmlns="" id="{369A9BE5-9C05-4102-A993-1DDF8DC4E7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1147" y="1346462"/>
            <a:ext cx="1744823" cy="1173587"/>
          </a:xfrm>
          <a:prstGeom prst="rect">
            <a:avLst/>
          </a:prstGeom>
        </p:spPr>
      </p:pic>
      <p:pic>
        <p:nvPicPr>
          <p:cNvPr id="27" name="Imagem 26" descr="Uma imagem contendo vestuário, pessoa, parede, sinal&#10;&#10;Descrição gerada automaticamente">
            <a:extLst>
              <a:ext uri="{FF2B5EF4-FFF2-40B4-BE49-F238E27FC236}">
                <a16:creationId xmlns:a16="http://schemas.microsoft.com/office/drawing/2014/main" xmlns="" id="{DF9B95D4-28D8-4CCE-A97E-A73A600EF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922" y="3176111"/>
            <a:ext cx="1546692" cy="1246866"/>
          </a:xfrm>
          <a:prstGeom prst="rect">
            <a:avLst/>
          </a:prstGeom>
        </p:spPr>
      </p:pic>
      <p:sp>
        <p:nvSpPr>
          <p:cNvPr id="28" name="CaixaDeTexto 27">
            <a:extLst>
              <a:ext uri="{FF2B5EF4-FFF2-40B4-BE49-F238E27FC236}">
                <a16:creationId xmlns:a16="http://schemas.microsoft.com/office/drawing/2014/main" xmlns="" id="{D3E387B2-98B8-4E1A-B9D1-9BFD04C734F5}"/>
              </a:ext>
            </a:extLst>
          </p:cNvPr>
          <p:cNvSpPr txBox="1"/>
          <p:nvPr/>
        </p:nvSpPr>
        <p:spPr>
          <a:xfrm rot="20116028">
            <a:off x="9638539" y="1956826"/>
            <a:ext cx="518091" cy="369332"/>
          </a:xfrm>
          <a:prstGeom prst="rect">
            <a:avLst/>
          </a:prstGeom>
          <a:noFill/>
        </p:spPr>
        <p:txBody>
          <a:bodyPr wrap="none" rtlCol="0">
            <a:spAutoFit/>
          </a:bodyPr>
          <a:lstStyle/>
          <a:p>
            <a:r>
              <a:rPr lang="pt-BR" b="1" dirty="0">
                <a:solidFill>
                  <a:srgbClr val="7030A0"/>
                </a:solidFill>
              </a:rPr>
              <a:t>1/3</a:t>
            </a:r>
          </a:p>
        </p:txBody>
      </p:sp>
      <p:sp>
        <p:nvSpPr>
          <p:cNvPr id="32" name="Retângulo 31">
            <a:extLst>
              <a:ext uri="{FF2B5EF4-FFF2-40B4-BE49-F238E27FC236}">
                <a16:creationId xmlns:a16="http://schemas.microsoft.com/office/drawing/2014/main" xmlns="" id="{8F4FC7BD-5339-46AF-970B-3009FCD4A738}"/>
              </a:ext>
            </a:extLst>
          </p:cNvPr>
          <p:cNvSpPr/>
          <p:nvPr/>
        </p:nvSpPr>
        <p:spPr>
          <a:xfrm>
            <a:off x="9764289" y="3253196"/>
            <a:ext cx="518091" cy="369332"/>
          </a:xfrm>
          <a:prstGeom prst="rect">
            <a:avLst/>
          </a:prstGeom>
        </p:spPr>
        <p:txBody>
          <a:bodyPr wrap="none">
            <a:spAutoFit/>
          </a:bodyPr>
          <a:lstStyle/>
          <a:p>
            <a:r>
              <a:rPr lang="pt-BR" b="1" dirty="0">
                <a:solidFill>
                  <a:srgbClr val="7030A0"/>
                </a:solidFill>
              </a:rPr>
              <a:t>1/3</a:t>
            </a:r>
            <a:endParaRPr lang="pt-BR" dirty="0"/>
          </a:p>
        </p:txBody>
      </p:sp>
      <p:sp>
        <p:nvSpPr>
          <p:cNvPr id="37" name="Retângulo 36">
            <a:extLst>
              <a:ext uri="{FF2B5EF4-FFF2-40B4-BE49-F238E27FC236}">
                <a16:creationId xmlns:a16="http://schemas.microsoft.com/office/drawing/2014/main" xmlns="" id="{28497994-8B4B-488F-AC4C-9B5DEA2E8CB5}"/>
              </a:ext>
            </a:extLst>
          </p:cNvPr>
          <p:cNvSpPr/>
          <p:nvPr/>
        </p:nvSpPr>
        <p:spPr>
          <a:xfrm rot="1750354">
            <a:off x="9707135" y="4557669"/>
            <a:ext cx="518091" cy="369332"/>
          </a:xfrm>
          <a:prstGeom prst="rect">
            <a:avLst/>
          </a:prstGeom>
        </p:spPr>
        <p:txBody>
          <a:bodyPr wrap="none">
            <a:spAutoFit/>
          </a:bodyPr>
          <a:lstStyle/>
          <a:p>
            <a:r>
              <a:rPr lang="pt-BR" b="1" dirty="0">
                <a:solidFill>
                  <a:srgbClr val="7030A0"/>
                </a:solidFill>
              </a:rPr>
              <a:t>1/3</a:t>
            </a:r>
            <a:endParaRPr lang="pt-BR" dirty="0"/>
          </a:p>
        </p:txBody>
      </p:sp>
      <p:sp>
        <p:nvSpPr>
          <p:cNvPr id="38" name="CaixaDeTexto 37">
            <a:extLst>
              <a:ext uri="{FF2B5EF4-FFF2-40B4-BE49-F238E27FC236}">
                <a16:creationId xmlns:a16="http://schemas.microsoft.com/office/drawing/2014/main" xmlns="" id="{8775D6B4-ABDE-4663-A781-BF1888E3AD68}"/>
              </a:ext>
            </a:extLst>
          </p:cNvPr>
          <p:cNvSpPr txBox="1"/>
          <p:nvPr/>
        </p:nvSpPr>
        <p:spPr>
          <a:xfrm>
            <a:off x="222027" y="2606865"/>
            <a:ext cx="2114588" cy="1815882"/>
          </a:xfrm>
          <a:prstGeom prst="rect">
            <a:avLst/>
          </a:prstGeom>
          <a:noFill/>
        </p:spPr>
        <p:txBody>
          <a:bodyPr wrap="square" rtlCol="0">
            <a:spAutoFit/>
          </a:bodyPr>
          <a:lstStyle/>
          <a:p>
            <a:r>
              <a:rPr lang="pt-BR" sz="2800" b="1" dirty="0">
                <a:latin typeface="Garamond" panose="02020404030301010803" pitchFamily="18" charset="0"/>
              </a:rPr>
              <a:t>Cônjuge não será herdeiro concorrente</a:t>
            </a:r>
          </a:p>
        </p:txBody>
      </p:sp>
      <p:sp>
        <p:nvSpPr>
          <p:cNvPr id="39" name="Retângulo 38">
            <a:extLst>
              <a:ext uri="{FF2B5EF4-FFF2-40B4-BE49-F238E27FC236}">
                <a16:creationId xmlns:a16="http://schemas.microsoft.com/office/drawing/2014/main" xmlns="" id="{7E1FC1A1-9245-44EA-BAB4-A6C07B8C5147}"/>
              </a:ext>
            </a:extLst>
          </p:cNvPr>
          <p:cNvSpPr/>
          <p:nvPr/>
        </p:nvSpPr>
        <p:spPr>
          <a:xfrm>
            <a:off x="4041056" y="674149"/>
            <a:ext cx="4277838" cy="492443"/>
          </a:xfrm>
          <a:prstGeom prst="rect">
            <a:avLst/>
          </a:prstGeom>
        </p:spPr>
        <p:txBody>
          <a:bodyPr wrap="none">
            <a:spAutoFit/>
          </a:bodyPr>
          <a:lstStyle/>
          <a:p>
            <a:r>
              <a:rPr lang="pt-BR" sz="2600" b="1" u="sng" dirty="0">
                <a:solidFill>
                  <a:srgbClr val="7030A0"/>
                </a:solidFill>
                <a:latin typeface="Garamond" panose="02020404030301010803" pitchFamily="18" charset="0"/>
              </a:rPr>
              <a:t>Comunhão universal de bens</a:t>
            </a:r>
          </a:p>
        </p:txBody>
      </p:sp>
      <p:sp>
        <p:nvSpPr>
          <p:cNvPr id="40" name="CaixaDeTexto 39">
            <a:extLst>
              <a:ext uri="{FF2B5EF4-FFF2-40B4-BE49-F238E27FC236}">
                <a16:creationId xmlns:a16="http://schemas.microsoft.com/office/drawing/2014/main" xmlns="" id="{3EEB8161-F909-48DF-937B-AE3D223C2718}"/>
              </a:ext>
            </a:extLst>
          </p:cNvPr>
          <p:cNvSpPr txBox="1"/>
          <p:nvPr/>
        </p:nvSpPr>
        <p:spPr>
          <a:xfrm>
            <a:off x="6095999" y="5672537"/>
            <a:ext cx="4390841" cy="830997"/>
          </a:xfrm>
          <a:prstGeom prst="rect">
            <a:avLst/>
          </a:prstGeom>
          <a:noFill/>
        </p:spPr>
        <p:txBody>
          <a:bodyPr wrap="square" rtlCol="0">
            <a:spAutoFit/>
          </a:bodyPr>
          <a:lstStyle/>
          <a:p>
            <a:r>
              <a:rPr lang="pt-BR" sz="2400" b="1" dirty="0">
                <a:latin typeface="Garamond" panose="02020404030301010803" pitchFamily="18" charset="0"/>
              </a:rPr>
              <a:t>Cada filho herdou</a:t>
            </a:r>
            <a:r>
              <a:rPr lang="pt-BR" sz="2400" b="1" dirty="0">
                <a:solidFill>
                  <a:srgbClr val="7030A0"/>
                </a:solidFill>
                <a:latin typeface="Garamond" panose="02020404030301010803" pitchFamily="18" charset="0"/>
              </a:rPr>
              <a:t> 1/6 de todos os bens comuns</a:t>
            </a:r>
          </a:p>
        </p:txBody>
      </p:sp>
    </p:spTree>
    <p:extLst>
      <p:ext uri="{BB962C8B-B14F-4D97-AF65-F5344CB8AC3E}">
        <p14:creationId xmlns:p14="http://schemas.microsoft.com/office/powerpoint/2010/main" val="228874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63180618-4D6A-4223-8BE9-9FD3D8355DE8}"/>
              </a:ext>
            </a:extLst>
          </p:cNvPr>
          <p:cNvSpPr/>
          <p:nvPr/>
        </p:nvSpPr>
        <p:spPr>
          <a:xfrm>
            <a:off x="2490212" y="0"/>
            <a:ext cx="7820114" cy="553998"/>
          </a:xfrm>
          <a:prstGeom prst="rect">
            <a:avLst/>
          </a:prstGeom>
        </p:spPr>
        <p:txBody>
          <a:bodyPr wrap="square">
            <a:spAutoFit/>
          </a:bodyPr>
          <a:lstStyle/>
          <a:p>
            <a:pPr algn="ctr"/>
            <a:r>
              <a:rPr lang="pt-BR" sz="3000" b="1" u="sng" dirty="0">
                <a:solidFill>
                  <a:srgbClr val="7030A0"/>
                </a:solidFill>
                <a:latin typeface="Garamond" panose="02020404030301010803" pitchFamily="18" charset="0"/>
              </a:rPr>
              <a:t>Sucessão do cônjuge quando há descendentes</a:t>
            </a:r>
          </a:p>
        </p:txBody>
      </p:sp>
      <p:sp>
        <p:nvSpPr>
          <p:cNvPr id="3" name="CaixaDeTexto 2">
            <a:extLst>
              <a:ext uri="{FF2B5EF4-FFF2-40B4-BE49-F238E27FC236}">
                <a16:creationId xmlns:a16="http://schemas.microsoft.com/office/drawing/2014/main" xmlns="" id="{7D99A130-D94E-40D2-9125-833C45BB98F7}"/>
              </a:ext>
            </a:extLst>
          </p:cNvPr>
          <p:cNvSpPr txBox="1"/>
          <p:nvPr/>
        </p:nvSpPr>
        <p:spPr>
          <a:xfrm>
            <a:off x="873024" y="737118"/>
            <a:ext cx="9420977" cy="492443"/>
          </a:xfrm>
          <a:prstGeom prst="rect">
            <a:avLst/>
          </a:prstGeom>
          <a:noFill/>
        </p:spPr>
        <p:txBody>
          <a:bodyPr wrap="none" rtlCol="0">
            <a:spAutoFit/>
          </a:bodyPr>
          <a:lstStyle/>
          <a:p>
            <a:r>
              <a:rPr lang="pt-BR" sz="2600" b="1" dirty="0">
                <a:solidFill>
                  <a:srgbClr val="7030A0"/>
                </a:solidFill>
                <a:latin typeface="Garamond" panose="02020404030301010803" pitchFamily="18" charset="0"/>
              </a:rPr>
              <a:t>Regime da separação obrigatória de bens </a:t>
            </a:r>
            <a:r>
              <a:rPr lang="pt-BR" sz="2500" b="1" dirty="0">
                <a:latin typeface="Garamond" panose="02020404030301010803" pitchFamily="18" charset="0"/>
              </a:rPr>
              <a:t>(hipóteses do art. 1.641)</a:t>
            </a:r>
          </a:p>
        </p:txBody>
      </p:sp>
      <p:sp>
        <p:nvSpPr>
          <p:cNvPr id="4" name="Retângulo: Cantos Arredondados 3">
            <a:extLst>
              <a:ext uri="{FF2B5EF4-FFF2-40B4-BE49-F238E27FC236}">
                <a16:creationId xmlns:a16="http://schemas.microsoft.com/office/drawing/2014/main" xmlns="" id="{E74B8130-113D-427D-945E-89EB4F98F677}"/>
              </a:ext>
            </a:extLst>
          </p:cNvPr>
          <p:cNvSpPr/>
          <p:nvPr/>
        </p:nvSpPr>
        <p:spPr>
          <a:xfrm>
            <a:off x="1362268" y="2125060"/>
            <a:ext cx="3153747" cy="2687217"/>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antos Arredondados 4">
            <a:extLst>
              <a:ext uri="{FF2B5EF4-FFF2-40B4-BE49-F238E27FC236}">
                <a16:creationId xmlns:a16="http://schemas.microsoft.com/office/drawing/2014/main" xmlns="" id="{6DA1C229-2B9B-4CF0-996B-0648E3B30621}"/>
              </a:ext>
            </a:extLst>
          </p:cNvPr>
          <p:cNvSpPr/>
          <p:nvPr/>
        </p:nvSpPr>
        <p:spPr>
          <a:xfrm>
            <a:off x="5943599" y="2155370"/>
            <a:ext cx="2939143" cy="2761861"/>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descr="Uma imagem contendo pessoa, mulher, vestuário, céu&#10;&#10;Descrição gerada automaticamente">
            <a:extLst>
              <a:ext uri="{FF2B5EF4-FFF2-40B4-BE49-F238E27FC236}">
                <a16:creationId xmlns:a16="http://schemas.microsoft.com/office/drawing/2014/main" xmlns="" id="{B13F4261-FC19-4EB7-A3A6-52B9E2B5C4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592" y="2589246"/>
            <a:ext cx="1642183" cy="1432248"/>
          </a:xfrm>
          <a:prstGeom prst="rect">
            <a:avLst/>
          </a:prstGeom>
        </p:spPr>
      </p:pic>
      <p:sp>
        <p:nvSpPr>
          <p:cNvPr id="7" name="CaixaDeTexto 6">
            <a:extLst>
              <a:ext uri="{FF2B5EF4-FFF2-40B4-BE49-F238E27FC236}">
                <a16:creationId xmlns:a16="http://schemas.microsoft.com/office/drawing/2014/main" xmlns="" id="{443FB2C1-038D-43CC-90EF-E5704463D284}"/>
              </a:ext>
            </a:extLst>
          </p:cNvPr>
          <p:cNvSpPr txBox="1"/>
          <p:nvPr/>
        </p:nvSpPr>
        <p:spPr>
          <a:xfrm>
            <a:off x="1863013" y="1641549"/>
            <a:ext cx="2541037" cy="461665"/>
          </a:xfrm>
          <a:prstGeom prst="rect">
            <a:avLst/>
          </a:prstGeom>
          <a:noFill/>
        </p:spPr>
        <p:txBody>
          <a:bodyPr wrap="square" rtlCol="0">
            <a:spAutoFit/>
          </a:bodyPr>
          <a:lstStyle/>
          <a:p>
            <a:r>
              <a:rPr lang="pt-BR" sz="2400" b="1" dirty="0">
                <a:latin typeface="Garamond" panose="02020404030301010803" pitchFamily="18" charset="0"/>
              </a:rPr>
              <a:t>Bens Particulares</a:t>
            </a:r>
          </a:p>
        </p:txBody>
      </p:sp>
      <p:sp>
        <p:nvSpPr>
          <p:cNvPr id="8" name="Retângulo 7">
            <a:extLst>
              <a:ext uri="{FF2B5EF4-FFF2-40B4-BE49-F238E27FC236}">
                <a16:creationId xmlns:a16="http://schemas.microsoft.com/office/drawing/2014/main" xmlns="" id="{A61D59C6-7B9E-444C-9A1E-4392CEAF38B0}"/>
              </a:ext>
            </a:extLst>
          </p:cNvPr>
          <p:cNvSpPr/>
          <p:nvPr/>
        </p:nvSpPr>
        <p:spPr>
          <a:xfrm>
            <a:off x="6388626" y="1725685"/>
            <a:ext cx="2462341" cy="461665"/>
          </a:xfrm>
          <a:prstGeom prst="rect">
            <a:avLst/>
          </a:prstGeom>
        </p:spPr>
        <p:txBody>
          <a:bodyPr wrap="none">
            <a:spAutoFit/>
          </a:bodyPr>
          <a:lstStyle/>
          <a:p>
            <a:r>
              <a:rPr lang="pt-BR" sz="2400" b="1" dirty="0">
                <a:latin typeface="Garamond" panose="02020404030301010803" pitchFamily="18" charset="0"/>
              </a:rPr>
              <a:t>Bens Particulares</a:t>
            </a:r>
          </a:p>
        </p:txBody>
      </p:sp>
      <p:pic>
        <p:nvPicPr>
          <p:cNvPr id="9" name="Imagem 8" descr="Uma imagem contendo homem, pessoa, vestuário, céu&#10;&#10;Descrição gerada automaticamente">
            <a:extLst>
              <a:ext uri="{FF2B5EF4-FFF2-40B4-BE49-F238E27FC236}">
                <a16:creationId xmlns:a16="http://schemas.microsoft.com/office/drawing/2014/main" xmlns="" id="{F25E2963-6E75-4938-AE63-D3D7A245E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998" y="2683474"/>
            <a:ext cx="1640343" cy="1309011"/>
          </a:xfrm>
          <a:prstGeom prst="rect">
            <a:avLst/>
          </a:prstGeom>
        </p:spPr>
      </p:pic>
      <p:sp>
        <p:nvSpPr>
          <p:cNvPr id="10" name="Sinal de Multiplicação 9">
            <a:extLst>
              <a:ext uri="{FF2B5EF4-FFF2-40B4-BE49-F238E27FC236}">
                <a16:creationId xmlns:a16="http://schemas.microsoft.com/office/drawing/2014/main" xmlns="" id="{56261BCB-7C82-4672-8FEE-7718CF6F24B9}"/>
              </a:ext>
            </a:extLst>
          </p:cNvPr>
          <p:cNvSpPr/>
          <p:nvPr/>
        </p:nvSpPr>
        <p:spPr>
          <a:xfrm>
            <a:off x="6684323" y="2683474"/>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xmlns="" id="{5C206155-8DB8-4476-9D14-9CF75608527B}"/>
              </a:ext>
            </a:extLst>
          </p:cNvPr>
          <p:cNvSpPr txBox="1"/>
          <p:nvPr/>
        </p:nvSpPr>
        <p:spPr>
          <a:xfrm>
            <a:off x="438539" y="5951516"/>
            <a:ext cx="10676192" cy="492443"/>
          </a:xfrm>
          <a:prstGeom prst="rect">
            <a:avLst/>
          </a:prstGeom>
          <a:noFill/>
        </p:spPr>
        <p:txBody>
          <a:bodyPr wrap="none" rtlCol="0">
            <a:spAutoFit/>
          </a:bodyPr>
          <a:lstStyle/>
          <a:p>
            <a:r>
              <a:rPr lang="pt-BR" sz="2600" dirty="0">
                <a:latin typeface="Garamond" panose="02020404030301010803" pitchFamily="18" charset="0"/>
              </a:rPr>
              <a:t>“I -... , </a:t>
            </a:r>
            <a:r>
              <a:rPr lang="pt-BR" sz="2600" b="1" dirty="0">
                <a:solidFill>
                  <a:srgbClr val="7030A0"/>
                </a:solidFill>
                <a:latin typeface="Garamond" panose="02020404030301010803" pitchFamily="18" charset="0"/>
              </a:rPr>
              <a:t>ou no da separação obrigatória de bens </a:t>
            </a:r>
            <a:r>
              <a:rPr lang="pt-BR" sz="2600" dirty="0">
                <a:latin typeface="Garamond" panose="02020404030301010803" pitchFamily="18" charset="0"/>
              </a:rPr>
              <a:t>(art. 1.640, parágrafo único)...”</a:t>
            </a:r>
          </a:p>
        </p:txBody>
      </p:sp>
      <p:pic>
        <p:nvPicPr>
          <p:cNvPr id="12" name="Imagem 11" descr="Uma imagem contendo jogador, pessoa, edifício&#10;&#10;Descrição gerada automaticamente">
            <a:extLst>
              <a:ext uri="{FF2B5EF4-FFF2-40B4-BE49-F238E27FC236}">
                <a16:creationId xmlns:a16="http://schemas.microsoft.com/office/drawing/2014/main" xmlns="" id="{8E54367D-3641-4A58-9E46-688FA7653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4341" y="4642505"/>
            <a:ext cx="1401275" cy="1309011"/>
          </a:xfrm>
          <a:prstGeom prst="rect">
            <a:avLst/>
          </a:prstGeom>
        </p:spPr>
      </p:pic>
      <p:pic>
        <p:nvPicPr>
          <p:cNvPr id="13" name="Imagem 12" descr="Uma imagem contendo pessoa, vestuário, parede&#10;&#10;Descrição gerada automaticamente">
            <a:extLst>
              <a:ext uri="{FF2B5EF4-FFF2-40B4-BE49-F238E27FC236}">
                <a16:creationId xmlns:a16="http://schemas.microsoft.com/office/drawing/2014/main" xmlns="" id="{2DA37A67-527C-4361-85E6-9209E5EF8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319" y="1338033"/>
            <a:ext cx="1744823" cy="1173587"/>
          </a:xfrm>
          <a:prstGeom prst="rect">
            <a:avLst/>
          </a:prstGeom>
        </p:spPr>
      </p:pic>
      <p:pic>
        <p:nvPicPr>
          <p:cNvPr id="14" name="Imagem 13" descr="Uma imagem contendo vestuário, pessoa, parede, sinal&#10;&#10;Descrição gerada automaticamente">
            <a:extLst>
              <a:ext uri="{FF2B5EF4-FFF2-40B4-BE49-F238E27FC236}">
                <a16:creationId xmlns:a16="http://schemas.microsoft.com/office/drawing/2014/main" xmlns="" id="{3C485E0E-E5D1-4480-98E2-F2EF78578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4341" y="3004063"/>
            <a:ext cx="1546692" cy="1246866"/>
          </a:xfrm>
          <a:prstGeom prst="rect">
            <a:avLst/>
          </a:prstGeom>
        </p:spPr>
      </p:pic>
      <p:sp>
        <p:nvSpPr>
          <p:cNvPr id="15" name="CaixaDeTexto 14">
            <a:extLst>
              <a:ext uri="{FF2B5EF4-FFF2-40B4-BE49-F238E27FC236}">
                <a16:creationId xmlns:a16="http://schemas.microsoft.com/office/drawing/2014/main" xmlns="" id="{B3705174-CC65-4997-89F4-297F00369A9A}"/>
              </a:ext>
            </a:extLst>
          </p:cNvPr>
          <p:cNvSpPr txBox="1"/>
          <p:nvPr/>
        </p:nvSpPr>
        <p:spPr>
          <a:xfrm>
            <a:off x="6709289" y="4021494"/>
            <a:ext cx="1407758" cy="492443"/>
          </a:xfrm>
          <a:prstGeom prst="rect">
            <a:avLst/>
          </a:prstGeom>
          <a:noFill/>
        </p:spPr>
        <p:txBody>
          <a:bodyPr wrap="none" rtlCol="0">
            <a:spAutoFit/>
          </a:bodyPr>
          <a:lstStyle/>
          <a:p>
            <a:r>
              <a:rPr lang="pt-BR" sz="2600" b="1" dirty="0">
                <a:solidFill>
                  <a:srgbClr val="7030A0"/>
                </a:solidFill>
                <a:latin typeface="Garamond" panose="02020404030301010803" pitchFamily="18" charset="0"/>
              </a:rPr>
              <a:t>Herança</a:t>
            </a:r>
          </a:p>
        </p:txBody>
      </p:sp>
      <p:cxnSp>
        <p:nvCxnSpPr>
          <p:cNvPr id="17" name="Conector reto 16">
            <a:extLst>
              <a:ext uri="{FF2B5EF4-FFF2-40B4-BE49-F238E27FC236}">
                <a16:creationId xmlns:a16="http://schemas.microsoft.com/office/drawing/2014/main" xmlns="" id="{63710501-DBDE-4455-B17C-CDB60C126019}"/>
              </a:ext>
            </a:extLst>
          </p:cNvPr>
          <p:cNvCxnSpPr/>
          <p:nvPr/>
        </p:nvCxnSpPr>
        <p:spPr>
          <a:xfrm flipV="1">
            <a:off x="8882742" y="2145391"/>
            <a:ext cx="1427584" cy="4016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xmlns="" id="{78CA7B6F-6BC2-4E3C-BB75-340E6B0B50FC}"/>
              </a:ext>
            </a:extLst>
          </p:cNvPr>
          <p:cNvCxnSpPr>
            <a:stCxn id="5" idx="3"/>
          </p:cNvCxnSpPr>
          <p:nvPr/>
        </p:nvCxnSpPr>
        <p:spPr>
          <a:xfrm flipV="1">
            <a:off x="8882742" y="3498978"/>
            <a:ext cx="1427584" cy="3732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xmlns="" id="{F7D1795B-AD68-4067-B196-D8158ED363B9}"/>
              </a:ext>
            </a:extLst>
          </p:cNvPr>
          <p:cNvCxnSpPr>
            <a:endCxn id="12" idx="1"/>
          </p:cNvCxnSpPr>
          <p:nvPr/>
        </p:nvCxnSpPr>
        <p:spPr>
          <a:xfrm>
            <a:off x="8882740" y="4597766"/>
            <a:ext cx="1371601" cy="69924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xmlns="" id="{1F6D1564-49B9-400B-A672-D03E9C236FFB}"/>
              </a:ext>
            </a:extLst>
          </p:cNvPr>
          <p:cNvSpPr txBox="1"/>
          <p:nvPr/>
        </p:nvSpPr>
        <p:spPr>
          <a:xfrm>
            <a:off x="450171" y="4849552"/>
            <a:ext cx="5065024" cy="892552"/>
          </a:xfrm>
          <a:prstGeom prst="rect">
            <a:avLst/>
          </a:prstGeom>
          <a:noFill/>
        </p:spPr>
        <p:txBody>
          <a:bodyPr wrap="square" rtlCol="0">
            <a:spAutoFit/>
          </a:bodyPr>
          <a:lstStyle/>
          <a:p>
            <a:pPr algn="ctr"/>
            <a:r>
              <a:rPr lang="pt-BR" sz="2600" b="1" dirty="0">
                <a:latin typeface="Garamond" panose="02020404030301010803" pitchFamily="18" charset="0"/>
              </a:rPr>
              <a:t>Cônjuge não será herdeiro concorrente. </a:t>
            </a:r>
          </a:p>
        </p:txBody>
      </p:sp>
      <p:sp>
        <p:nvSpPr>
          <p:cNvPr id="23" name="CaixaDeTexto 22">
            <a:extLst>
              <a:ext uri="{FF2B5EF4-FFF2-40B4-BE49-F238E27FC236}">
                <a16:creationId xmlns:a16="http://schemas.microsoft.com/office/drawing/2014/main" xmlns="" id="{7D8FFCF8-E1B1-488D-813E-B466C808D739}"/>
              </a:ext>
            </a:extLst>
          </p:cNvPr>
          <p:cNvSpPr txBox="1"/>
          <p:nvPr/>
        </p:nvSpPr>
        <p:spPr>
          <a:xfrm rot="20651787">
            <a:off x="9162557" y="2034218"/>
            <a:ext cx="518091" cy="369332"/>
          </a:xfrm>
          <a:prstGeom prst="rect">
            <a:avLst/>
          </a:prstGeom>
          <a:noFill/>
        </p:spPr>
        <p:txBody>
          <a:bodyPr wrap="none" rtlCol="0">
            <a:spAutoFit/>
          </a:bodyPr>
          <a:lstStyle/>
          <a:p>
            <a:r>
              <a:rPr lang="pt-BR" b="1" dirty="0">
                <a:solidFill>
                  <a:srgbClr val="7030A0"/>
                </a:solidFill>
              </a:rPr>
              <a:t>1/3</a:t>
            </a:r>
          </a:p>
        </p:txBody>
      </p:sp>
      <p:sp>
        <p:nvSpPr>
          <p:cNvPr id="24" name="Retângulo 23">
            <a:extLst>
              <a:ext uri="{FF2B5EF4-FFF2-40B4-BE49-F238E27FC236}">
                <a16:creationId xmlns:a16="http://schemas.microsoft.com/office/drawing/2014/main" xmlns="" id="{B2B2B9D5-5FCE-4935-818F-92A4F05D88E6}"/>
              </a:ext>
            </a:extLst>
          </p:cNvPr>
          <p:cNvSpPr/>
          <p:nvPr/>
        </p:nvSpPr>
        <p:spPr>
          <a:xfrm>
            <a:off x="9320797" y="3174416"/>
            <a:ext cx="518091" cy="369332"/>
          </a:xfrm>
          <a:prstGeom prst="rect">
            <a:avLst/>
          </a:prstGeom>
        </p:spPr>
        <p:txBody>
          <a:bodyPr wrap="none">
            <a:spAutoFit/>
          </a:bodyPr>
          <a:lstStyle/>
          <a:p>
            <a:r>
              <a:rPr lang="pt-BR" b="1">
                <a:solidFill>
                  <a:srgbClr val="7030A0"/>
                </a:solidFill>
              </a:rPr>
              <a:t>1/3</a:t>
            </a:r>
            <a:endParaRPr lang="pt-BR" dirty="0"/>
          </a:p>
        </p:txBody>
      </p:sp>
      <p:sp>
        <p:nvSpPr>
          <p:cNvPr id="25" name="Retângulo 24">
            <a:extLst>
              <a:ext uri="{FF2B5EF4-FFF2-40B4-BE49-F238E27FC236}">
                <a16:creationId xmlns:a16="http://schemas.microsoft.com/office/drawing/2014/main" xmlns="" id="{03A1686E-324D-4A39-87E0-842004C7F56E}"/>
              </a:ext>
            </a:extLst>
          </p:cNvPr>
          <p:cNvSpPr/>
          <p:nvPr/>
        </p:nvSpPr>
        <p:spPr>
          <a:xfrm rot="1583175">
            <a:off x="9203058" y="4475980"/>
            <a:ext cx="518091" cy="369332"/>
          </a:xfrm>
          <a:prstGeom prst="rect">
            <a:avLst/>
          </a:prstGeom>
        </p:spPr>
        <p:txBody>
          <a:bodyPr wrap="none">
            <a:spAutoFit/>
          </a:bodyPr>
          <a:lstStyle/>
          <a:p>
            <a:r>
              <a:rPr lang="pt-BR" b="1" dirty="0">
                <a:solidFill>
                  <a:srgbClr val="7030A0"/>
                </a:solidFill>
              </a:rPr>
              <a:t>1/3</a:t>
            </a:r>
            <a:endParaRPr lang="pt-BR" dirty="0"/>
          </a:p>
        </p:txBody>
      </p:sp>
    </p:spTree>
    <p:extLst>
      <p:ext uri="{BB962C8B-B14F-4D97-AF65-F5344CB8AC3E}">
        <p14:creationId xmlns:p14="http://schemas.microsoft.com/office/powerpoint/2010/main" val="2250219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1B2BAA5-7B04-4D9F-92F4-AFFD4FD5B01A}"/>
              </a:ext>
            </a:extLst>
          </p:cNvPr>
          <p:cNvSpPr/>
          <p:nvPr/>
        </p:nvSpPr>
        <p:spPr>
          <a:xfrm>
            <a:off x="2638948" y="99917"/>
            <a:ext cx="7175362" cy="523220"/>
          </a:xfrm>
          <a:prstGeom prst="rect">
            <a:avLst/>
          </a:prstGeom>
        </p:spPr>
        <p:txBody>
          <a:bodyPr wrap="none">
            <a:spAutoFit/>
          </a:bodyPr>
          <a:lstStyle/>
          <a:p>
            <a:pPr algn="ctr"/>
            <a:r>
              <a:rPr lang="pt-BR" sz="2800" b="1" u="sng" dirty="0">
                <a:solidFill>
                  <a:srgbClr val="7030A0"/>
                </a:solidFill>
                <a:latin typeface="Garamond" panose="02020404030301010803" pitchFamily="18" charset="0"/>
              </a:rPr>
              <a:t>Sucessão do cônjuge quando há descendentes</a:t>
            </a:r>
          </a:p>
        </p:txBody>
      </p:sp>
      <p:sp>
        <p:nvSpPr>
          <p:cNvPr id="3" name="CaixaDeTexto 2">
            <a:extLst>
              <a:ext uri="{FF2B5EF4-FFF2-40B4-BE49-F238E27FC236}">
                <a16:creationId xmlns:a16="http://schemas.microsoft.com/office/drawing/2014/main" xmlns="" id="{06A9C423-D1C1-4DF1-95D0-D40D9AED652A}"/>
              </a:ext>
            </a:extLst>
          </p:cNvPr>
          <p:cNvSpPr txBox="1"/>
          <p:nvPr/>
        </p:nvSpPr>
        <p:spPr>
          <a:xfrm>
            <a:off x="93305" y="957829"/>
            <a:ext cx="5508175" cy="492443"/>
          </a:xfrm>
          <a:prstGeom prst="rect">
            <a:avLst/>
          </a:prstGeom>
          <a:noFill/>
        </p:spPr>
        <p:txBody>
          <a:bodyPr wrap="none" rtlCol="0">
            <a:spAutoFit/>
          </a:bodyPr>
          <a:lstStyle/>
          <a:p>
            <a:r>
              <a:rPr lang="pt-BR" sz="2600" b="1" u="sng" dirty="0">
                <a:solidFill>
                  <a:srgbClr val="7030A0"/>
                </a:solidFill>
                <a:latin typeface="Garamond" panose="02020404030301010803" pitchFamily="18" charset="0"/>
              </a:rPr>
              <a:t>Regime de comunhão parcial de bens</a:t>
            </a:r>
          </a:p>
        </p:txBody>
      </p:sp>
      <p:sp>
        <p:nvSpPr>
          <p:cNvPr id="4" name="CaixaDeTexto 3">
            <a:extLst>
              <a:ext uri="{FF2B5EF4-FFF2-40B4-BE49-F238E27FC236}">
                <a16:creationId xmlns:a16="http://schemas.microsoft.com/office/drawing/2014/main" xmlns="" id="{085919C2-062E-4039-9B39-B0FBBDB59193}"/>
              </a:ext>
            </a:extLst>
          </p:cNvPr>
          <p:cNvSpPr txBox="1"/>
          <p:nvPr/>
        </p:nvSpPr>
        <p:spPr>
          <a:xfrm>
            <a:off x="-40755" y="1548882"/>
            <a:ext cx="12534768" cy="892552"/>
          </a:xfrm>
          <a:prstGeom prst="rect">
            <a:avLst/>
          </a:prstGeom>
          <a:noFill/>
        </p:spPr>
        <p:txBody>
          <a:bodyPr wrap="square" rtlCol="0">
            <a:spAutoFit/>
          </a:bodyPr>
          <a:lstStyle/>
          <a:p>
            <a:r>
              <a:rPr lang="pt-BR" sz="2600" dirty="0">
                <a:latin typeface="Garamond" panose="02020404030301010803" pitchFamily="18" charset="0"/>
              </a:rPr>
              <a:t>“I...; ou se, no </a:t>
            </a:r>
            <a:r>
              <a:rPr lang="pt-BR" sz="2600" b="1" dirty="0">
                <a:solidFill>
                  <a:srgbClr val="7030A0"/>
                </a:solidFill>
                <a:latin typeface="Garamond" panose="02020404030301010803" pitchFamily="18" charset="0"/>
              </a:rPr>
              <a:t>regime da comunhão parcial</a:t>
            </a:r>
            <a:r>
              <a:rPr lang="pt-BR" sz="2600" dirty="0">
                <a:latin typeface="Garamond" panose="02020404030301010803" pitchFamily="18" charset="0"/>
              </a:rPr>
              <a:t>, o autor da herança</a:t>
            </a:r>
            <a:r>
              <a:rPr lang="pt-BR" sz="2600" b="1" dirty="0">
                <a:solidFill>
                  <a:srgbClr val="7030A0"/>
                </a:solidFill>
                <a:latin typeface="Garamond" panose="02020404030301010803" pitchFamily="18" charset="0"/>
              </a:rPr>
              <a:t> não houver deixado bens particulares</a:t>
            </a:r>
            <a:r>
              <a:rPr lang="pt-BR" sz="2600" dirty="0">
                <a:latin typeface="Garamond" panose="02020404030301010803" pitchFamily="18" charset="0"/>
              </a:rPr>
              <a:t>;”</a:t>
            </a:r>
          </a:p>
        </p:txBody>
      </p:sp>
      <p:sp>
        <p:nvSpPr>
          <p:cNvPr id="6" name="Retângulo: Cantos Arredondados 5">
            <a:extLst>
              <a:ext uri="{FF2B5EF4-FFF2-40B4-BE49-F238E27FC236}">
                <a16:creationId xmlns:a16="http://schemas.microsoft.com/office/drawing/2014/main" xmlns="" id="{A6A643DC-7A43-43E1-93B0-46C3E0C77537}"/>
              </a:ext>
            </a:extLst>
          </p:cNvPr>
          <p:cNvSpPr/>
          <p:nvPr/>
        </p:nvSpPr>
        <p:spPr>
          <a:xfrm>
            <a:off x="2608635" y="3044916"/>
            <a:ext cx="6707745" cy="3144802"/>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8" name="Conector reto 7">
            <a:extLst>
              <a:ext uri="{FF2B5EF4-FFF2-40B4-BE49-F238E27FC236}">
                <a16:creationId xmlns:a16="http://schemas.microsoft.com/office/drawing/2014/main" xmlns="" id="{E8E3F9FA-78D2-424E-94D0-744C02FC0867}"/>
              </a:ext>
            </a:extLst>
          </p:cNvPr>
          <p:cNvCxnSpPr>
            <a:stCxn id="6" idx="0"/>
            <a:endCxn id="6" idx="2"/>
          </p:cNvCxnSpPr>
          <p:nvPr/>
        </p:nvCxnSpPr>
        <p:spPr>
          <a:xfrm>
            <a:off x="5962508" y="3044916"/>
            <a:ext cx="0" cy="314480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xmlns="" id="{9EFC091A-082C-4686-AF6F-A2C8CC0C32C7}"/>
              </a:ext>
            </a:extLst>
          </p:cNvPr>
          <p:cNvSpPr txBox="1"/>
          <p:nvPr/>
        </p:nvSpPr>
        <p:spPr>
          <a:xfrm>
            <a:off x="2742127" y="2441434"/>
            <a:ext cx="6681573" cy="461665"/>
          </a:xfrm>
          <a:prstGeom prst="rect">
            <a:avLst/>
          </a:prstGeom>
          <a:noFill/>
        </p:spPr>
        <p:txBody>
          <a:bodyPr wrap="none" rtlCol="0">
            <a:spAutoFit/>
          </a:bodyPr>
          <a:lstStyle/>
          <a:p>
            <a:r>
              <a:rPr lang="pt-BR" sz="2400" b="1" dirty="0">
                <a:latin typeface="Garamond" panose="02020404030301010803" pitchFamily="18" charset="0"/>
              </a:rPr>
              <a:t>Só há bens comuns. Não deixou bens particulares</a:t>
            </a:r>
          </a:p>
        </p:txBody>
      </p:sp>
      <p:pic>
        <p:nvPicPr>
          <p:cNvPr id="10" name="Imagem 9" descr="Uma imagem contendo pessoa, mulher, vestuário, céu&#10;&#10;Descrição gerada automaticamente">
            <a:extLst>
              <a:ext uri="{FF2B5EF4-FFF2-40B4-BE49-F238E27FC236}">
                <a16:creationId xmlns:a16="http://schemas.microsoft.com/office/drawing/2014/main" xmlns="" id="{472D067B-05DF-4AFF-82BB-2985083A9C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2917" y="3795651"/>
            <a:ext cx="1642183" cy="1432248"/>
          </a:xfrm>
          <a:prstGeom prst="rect">
            <a:avLst/>
          </a:prstGeom>
        </p:spPr>
      </p:pic>
      <p:pic>
        <p:nvPicPr>
          <p:cNvPr id="11" name="Imagem 10" descr="Uma imagem contendo homem, pessoa, vestuário, céu&#10;&#10;Descrição gerada automaticamente">
            <a:extLst>
              <a:ext uri="{FF2B5EF4-FFF2-40B4-BE49-F238E27FC236}">
                <a16:creationId xmlns:a16="http://schemas.microsoft.com/office/drawing/2014/main" xmlns="" id="{289FADA5-BAC4-4F0B-BF92-A75A91D33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425" y="3857269"/>
            <a:ext cx="1640343" cy="1309011"/>
          </a:xfrm>
          <a:prstGeom prst="rect">
            <a:avLst/>
          </a:prstGeom>
        </p:spPr>
      </p:pic>
      <p:sp>
        <p:nvSpPr>
          <p:cNvPr id="12" name="Sinal de Multiplicação 11">
            <a:extLst>
              <a:ext uri="{FF2B5EF4-FFF2-40B4-BE49-F238E27FC236}">
                <a16:creationId xmlns:a16="http://schemas.microsoft.com/office/drawing/2014/main" xmlns="" id="{3D5B4F7C-A7EB-4685-AA5A-0692658FC9F7}"/>
              </a:ext>
            </a:extLst>
          </p:cNvPr>
          <p:cNvSpPr/>
          <p:nvPr/>
        </p:nvSpPr>
        <p:spPr>
          <a:xfrm>
            <a:off x="7037668" y="3857269"/>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xmlns="" id="{CB4CA15A-D120-42EE-B26C-83E2AC18C214}"/>
              </a:ext>
            </a:extLst>
          </p:cNvPr>
          <p:cNvSpPr txBox="1"/>
          <p:nvPr/>
        </p:nvSpPr>
        <p:spPr>
          <a:xfrm>
            <a:off x="3964430" y="5177000"/>
            <a:ext cx="1210588" cy="830997"/>
          </a:xfrm>
          <a:prstGeom prst="rect">
            <a:avLst/>
          </a:prstGeom>
          <a:noFill/>
        </p:spPr>
        <p:txBody>
          <a:bodyPr wrap="none" rtlCol="0">
            <a:spAutoFit/>
          </a:bodyPr>
          <a:lstStyle/>
          <a:p>
            <a:pPr algn="ctr"/>
            <a:r>
              <a:rPr lang="pt-BR" sz="2400" b="1" dirty="0">
                <a:solidFill>
                  <a:srgbClr val="7030A0"/>
                </a:solidFill>
                <a:latin typeface="Garamond" panose="02020404030301010803" pitchFamily="18" charset="0"/>
              </a:rPr>
              <a:t>50%</a:t>
            </a:r>
          </a:p>
          <a:p>
            <a:pPr algn="ctr"/>
            <a:r>
              <a:rPr lang="pt-BR" sz="2400" b="1" dirty="0">
                <a:solidFill>
                  <a:srgbClr val="7030A0"/>
                </a:solidFill>
                <a:latin typeface="Garamond" panose="02020404030301010803" pitchFamily="18" charset="0"/>
              </a:rPr>
              <a:t>Meação</a:t>
            </a:r>
          </a:p>
        </p:txBody>
      </p:sp>
      <p:sp>
        <p:nvSpPr>
          <p:cNvPr id="20" name="Retângulo 19">
            <a:extLst>
              <a:ext uri="{FF2B5EF4-FFF2-40B4-BE49-F238E27FC236}">
                <a16:creationId xmlns:a16="http://schemas.microsoft.com/office/drawing/2014/main" xmlns="" id="{B071EA45-2481-491D-B2DB-D5FFBC1D6B48}"/>
              </a:ext>
            </a:extLst>
          </p:cNvPr>
          <p:cNvSpPr/>
          <p:nvPr/>
        </p:nvSpPr>
        <p:spPr>
          <a:xfrm>
            <a:off x="4718513" y="5178899"/>
            <a:ext cx="6096000" cy="830997"/>
          </a:xfrm>
          <a:prstGeom prst="rect">
            <a:avLst/>
          </a:prstGeom>
        </p:spPr>
        <p:txBody>
          <a:bodyPr>
            <a:spAutoFit/>
          </a:bodyPr>
          <a:lstStyle/>
          <a:p>
            <a:pPr algn="ctr"/>
            <a:r>
              <a:rPr lang="pt-BR" sz="2400" b="1" dirty="0">
                <a:solidFill>
                  <a:srgbClr val="7030A0"/>
                </a:solidFill>
                <a:latin typeface="Garamond" panose="02020404030301010803" pitchFamily="18" charset="0"/>
              </a:rPr>
              <a:t>50%</a:t>
            </a:r>
          </a:p>
          <a:p>
            <a:pPr algn="ctr"/>
            <a:r>
              <a:rPr lang="pt-BR" sz="2400" b="1" dirty="0">
                <a:solidFill>
                  <a:srgbClr val="7030A0"/>
                </a:solidFill>
                <a:latin typeface="Garamond" panose="02020404030301010803" pitchFamily="18" charset="0"/>
              </a:rPr>
              <a:t>Herança</a:t>
            </a:r>
          </a:p>
        </p:txBody>
      </p:sp>
      <p:pic>
        <p:nvPicPr>
          <p:cNvPr id="21" name="Imagem 20" descr="Uma imagem contendo jogador, pessoa, edifício&#10;&#10;Descrição gerada automaticamente">
            <a:extLst>
              <a:ext uri="{FF2B5EF4-FFF2-40B4-BE49-F238E27FC236}">
                <a16:creationId xmlns:a16="http://schemas.microsoft.com/office/drawing/2014/main" xmlns="" id="{7F74F56F-A3CF-4668-8FAA-7BBC97A0B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221" y="5368009"/>
            <a:ext cx="1401275" cy="1309011"/>
          </a:xfrm>
          <a:prstGeom prst="rect">
            <a:avLst/>
          </a:prstGeom>
        </p:spPr>
      </p:pic>
      <p:pic>
        <p:nvPicPr>
          <p:cNvPr id="22" name="Imagem 21" descr="Uma imagem contendo pessoa, vestuário, parede&#10;&#10;Descrição gerada automaticamente">
            <a:extLst>
              <a:ext uri="{FF2B5EF4-FFF2-40B4-BE49-F238E27FC236}">
                <a16:creationId xmlns:a16="http://schemas.microsoft.com/office/drawing/2014/main" xmlns="" id="{780D403D-356D-49A0-92A2-1F2FB18275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5588" y="2151384"/>
            <a:ext cx="1744823" cy="1173587"/>
          </a:xfrm>
          <a:prstGeom prst="rect">
            <a:avLst/>
          </a:prstGeom>
        </p:spPr>
      </p:pic>
      <p:pic>
        <p:nvPicPr>
          <p:cNvPr id="23" name="Imagem 22" descr="Uma imagem contendo vestuário, pessoa, parede, sinal&#10;&#10;Descrição gerada automaticamente">
            <a:extLst>
              <a:ext uri="{FF2B5EF4-FFF2-40B4-BE49-F238E27FC236}">
                <a16:creationId xmlns:a16="http://schemas.microsoft.com/office/drawing/2014/main" xmlns="" id="{82CECB9D-BD53-4423-84EF-27E565F059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7363" y="3646448"/>
            <a:ext cx="1546692" cy="1246866"/>
          </a:xfrm>
          <a:prstGeom prst="rect">
            <a:avLst/>
          </a:prstGeom>
        </p:spPr>
      </p:pic>
      <p:sp>
        <p:nvSpPr>
          <p:cNvPr id="24" name="CaixaDeTexto 23">
            <a:extLst>
              <a:ext uri="{FF2B5EF4-FFF2-40B4-BE49-F238E27FC236}">
                <a16:creationId xmlns:a16="http://schemas.microsoft.com/office/drawing/2014/main" xmlns="" id="{1A523945-44E5-4E8D-BCBF-008B7EAFABF9}"/>
              </a:ext>
            </a:extLst>
          </p:cNvPr>
          <p:cNvSpPr txBox="1"/>
          <p:nvPr/>
        </p:nvSpPr>
        <p:spPr>
          <a:xfrm rot="20116028">
            <a:off x="9502980" y="2761748"/>
            <a:ext cx="518091" cy="369332"/>
          </a:xfrm>
          <a:prstGeom prst="rect">
            <a:avLst/>
          </a:prstGeom>
          <a:noFill/>
        </p:spPr>
        <p:txBody>
          <a:bodyPr wrap="none" rtlCol="0">
            <a:spAutoFit/>
          </a:bodyPr>
          <a:lstStyle/>
          <a:p>
            <a:r>
              <a:rPr lang="pt-BR" b="1" dirty="0">
                <a:solidFill>
                  <a:srgbClr val="7030A0"/>
                </a:solidFill>
              </a:rPr>
              <a:t>1/3</a:t>
            </a:r>
          </a:p>
        </p:txBody>
      </p:sp>
      <p:sp>
        <p:nvSpPr>
          <p:cNvPr id="25" name="Retângulo 24">
            <a:extLst>
              <a:ext uri="{FF2B5EF4-FFF2-40B4-BE49-F238E27FC236}">
                <a16:creationId xmlns:a16="http://schemas.microsoft.com/office/drawing/2014/main" xmlns="" id="{32AD75F0-FD68-4BB3-B26A-6A203B9D2695}"/>
              </a:ext>
            </a:extLst>
          </p:cNvPr>
          <p:cNvSpPr/>
          <p:nvPr/>
        </p:nvSpPr>
        <p:spPr>
          <a:xfrm>
            <a:off x="9628730" y="4058118"/>
            <a:ext cx="518091" cy="369332"/>
          </a:xfrm>
          <a:prstGeom prst="rect">
            <a:avLst/>
          </a:prstGeom>
        </p:spPr>
        <p:txBody>
          <a:bodyPr wrap="none">
            <a:spAutoFit/>
          </a:bodyPr>
          <a:lstStyle/>
          <a:p>
            <a:r>
              <a:rPr lang="pt-BR" b="1" dirty="0">
                <a:solidFill>
                  <a:srgbClr val="7030A0"/>
                </a:solidFill>
              </a:rPr>
              <a:t>1/3</a:t>
            </a:r>
            <a:endParaRPr lang="pt-BR" dirty="0"/>
          </a:p>
        </p:txBody>
      </p:sp>
      <p:sp>
        <p:nvSpPr>
          <p:cNvPr id="26" name="Retângulo 25">
            <a:extLst>
              <a:ext uri="{FF2B5EF4-FFF2-40B4-BE49-F238E27FC236}">
                <a16:creationId xmlns:a16="http://schemas.microsoft.com/office/drawing/2014/main" xmlns="" id="{28C98A63-6BE6-4200-BE42-54FF1F079DD2}"/>
              </a:ext>
            </a:extLst>
          </p:cNvPr>
          <p:cNvSpPr/>
          <p:nvPr/>
        </p:nvSpPr>
        <p:spPr>
          <a:xfrm rot="1750354">
            <a:off x="9571576" y="5362591"/>
            <a:ext cx="518091" cy="369332"/>
          </a:xfrm>
          <a:prstGeom prst="rect">
            <a:avLst/>
          </a:prstGeom>
        </p:spPr>
        <p:txBody>
          <a:bodyPr wrap="none">
            <a:spAutoFit/>
          </a:bodyPr>
          <a:lstStyle/>
          <a:p>
            <a:r>
              <a:rPr lang="pt-BR" b="1" dirty="0">
                <a:solidFill>
                  <a:srgbClr val="7030A0"/>
                </a:solidFill>
              </a:rPr>
              <a:t>1/3</a:t>
            </a:r>
            <a:endParaRPr lang="pt-BR" dirty="0"/>
          </a:p>
        </p:txBody>
      </p:sp>
      <p:cxnSp>
        <p:nvCxnSpPr>
          <p:cNvPr id="28" name="Conector reto 27">
            <a:extLst>
              <a:ext uri="{FF2B5EF4-FFF2-40B4-BE49-F238E27FC236}">
                <a16:creationId xmlns:a16="http://schemas.microsoft.com/office/drawing/2014/main" xmlns="" id="{2A703968-0E27-4DDA-B1D6-46830591A07A}"/>
              </a:ext>
            </a:extLst>
          </p:cNvPr>
          <p:cNvCxnSpPr>
            <a:cxnSpLocks/>
          </p:cNvCxnSpPr>
          <p:nvPr/>
        </p:nvCxnSpPr>
        <p:spPr>
          <a:xfrm flipV="1">
            <a:off x="9316380" y="2946414"/>
            <a:ext cx="929208" cy="48258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xmlns="" id="{F9D24CC9-77B6-47BA-984E-FF4812BC0469}"/>
              </a:ext>
            </a:extLst>
          </p:cNvPr>
          <p:cNvCxnSpPr>
            <a:cxnSpLocks/>
          </p:cNvCxnSpPr>
          <p:nvPr/>
        </p:nvCxnSpPr>
        <p:spPr>
          <a:xfrm flipV="1">
            <a:off x="9316380" y="4397811"/>
            <a:ext cx="1100983" cy="2963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Conector reto 31">
            <a:extLst>
              <a:ext uri="{FF2B5EF4-FFF2-40B4-BE49-F238E27FC236}">
                <a16:creationId xmlns:a16="http://schemas.microsoft.com/office/drawing/2014/main" xmlns="" id="{C317FE94-006A-46F6-8E3F-620C3A3B9B42}"/>
              </a:ext>
            </a:extLst>
          </p:cNvPr>
          <p:cNvCxnSpPr>
            <a:cxnSpLocks/>
          </p:cNvCxnSpPr>
          <p:nvPr/>
        </p:nvCxnSpPr>
        <p:spPr>
          <a:xfrm>
            <a:off x="9316380" y="5589037"/>
            <a:ext cx="1197841" cy="85540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Retângulo 33">
            <a:extLst>
              <a:ext uri="{FF2B5EF4-FFF2-40B4-BE49-F238E27FC236}">
                <a16:creationId xmlns:a16="http://schemas.microsoft.com/office/drawing/2014/main" xmlns="" id="{81837BC2-735A-41FB-A08E-F3BB4A5B5DB3}"/>
              </a:ext>
            </a:extLst>
          </p:cNvPr>
          <p:cNvSpPr/>
          <p:nvPr/>
        </p:nvSpPr>
        <p:spPr>
          <a:xfrm>
            <a:off x="4035488" y="6290642"/>
            <a:ext cx="6381875" cy="461665"/>
          </a:xfrm>
          <a:prstGeom prst="rect">
            <a:avLst/>
          </a:prstGeom>
        </p:spPr>
        <p:txBody>
          <a:bodyPr wrap="none">
            <a:spAutoFit/>
          </a:bodyPr>
          <a:lstStyle/>
          <a:p>
            <a:r>
              <a:rPr lang="pt-BR" sz="2400" b="1" dirty="0">
                <a:latin typeface="Garamond" panose="02020404030301010803" pitchFamily="18" charset="0"/>
              </a:rPr>
              <a:t>Cada filho herdou</a:t>
            </a:r>
            <a:r>
              <a:rPr lang="pt-BR" sz="2400" b="1" dirty="0">
                <a:solidFill>
                  <a:srgbClr val="7030A0"/>
                </a:solidFill>
                <a:latin typeface="Garamond" panose="02020404030301010803" pitchFamily="18" charset="0"/>
              </a:rPr>
              <a:t> 1/6 de todos os bens comuns</a:t>
            </a:r>
          </a:p>
        </p:txBody>
      </p:sp>
    </p:spTree>
    <p:extLst>
      <p:ext uri="{BB962C8B-B14F-4D97-AF65-F5344CB8AC3E}">
        <p14:creationId xmlns:p14="http://schemas.microsoft.com/office/powerpoint/2010/main" val="4286428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D111D3AD-4CBF-4B24-8697-0BEAC41E6D85}"/>
              </a:ext>
            </a:extLst>
          </p:cNvPr>
          <p:cNvSpPr/>
          <p:nvPr/>
        </p:nvSpPr>
        <p:spPr>
          <a:xfrm>
            <a:off x="2579212" y="99918"/>
            <a:ext cx="7686720" cy="553998"/>
          </a:xfrm>
          <a:prstGeom prst="rect">
            <a:avLst/>
          </a:prstGeom>
        </p:spPr>
        <p:txBody>
          <a:bodyPr wrap="none">
            <a:spAutoFit/>
          </a:bodyPr>
          <a:lstStyle/>
          <a:p>
            <a:pPr algn="ctr"/>
            <a:r>
              <a:rPr lang="pt-BR" sz="3000" b="1" u="sng" dirty="0">
                <a:solidFill>
                  <a:srgbClr val="7030A0"/>
                </a:solidFill>
                <a:latin typeface="Garamond" panose="02020404030301010803" pitchFamily="18" charset="0"/>
              </a:rPr>
              <a:t>Sucessão do cônjuge quando há descendentes</a:t>
            </a:r>
          </a:p>
        </p:txBody>
      </p:sp>
      <p:sp>
        <p:nvSpPr>
          <p:cNvPr id="3" name="Retângulo 2">
            <a:extLst>
              <a:ext uri="{FF2B5EF4-FFF2-40B4-BE49-F238E27FC236}">
                <a16:creationId xmlns:a16="http://schemas.microsoft.com/office/drawing/2014/main" xmlns="" id="{E4C9A4EB-B633-4F88-8A03-AE06FA984396}"/>
              </a:ext>
            </a:extLst>
          </p:cNvPr>
          <p:cNvSpPr/>
          <p:nvPr/>
        </p:nvSpPr>
        <p:spPr>
          <a:xfrm>
            <a:off x="0" y="669085"/>
            <a:ext cx="9972474" cy="492443"/>
          </a:xfrm>
          <a:prstGeom prst="rect">
            <a:avLst/>
          </a:prstGeom>
        </p:spPr>
        <p:txBody>
          <a:bodyPr wrap="none">
            <a:spAutoFit/>
          </a:bodyPr>
          <a:lstStyle/>
          <a:p>
            <a:r>
              <a:rPr lang="pt-BR" sz="2600" b="1" u="sng" dirty="0">
                <a:solidFill>
                  <a:srgbClr val="7030A0"/>
                </a:solidFill>
                <a:latin typeface="Garamond" panose="02020404030301010803" pitchFamily="18" charset="0"/>
              </a:rPr>
              <a:t>Regime de comunhão parcial de bens:</a:t>
            </a:r>
            <a:r>
              <a:rPr lang="pt-BR" sz="2600" b="1" dirty="0">
                <a:latin typeface="Garamond" panose="02020404030301010803" pitchFamily="18" charset="0"/>
              </a:rPr>
              <a:t> há bens particulares e comuns.</a:t>
            </a:r>
          </a:p>
        </p:txBody>
      </p:sp>
      <p:sp>
        <p:nvSpPr>
          <p:cNvPr id="5" name="Retângulo: Cantos Arredondados 4">
            <a:extLst>
              <a:ext uri="{FF2B5EF4-FFF2-40B4-BE49-F238E27FC236}">
                <a16:creationId xmlns:a16="http://schemas.microsoft.com/office/drawing/2014/main" xmlns="" id="{9727B936-386C-4B82-9881-00DA16F3D2BB}"/>
              </a:ext>
            </a:extLst>
          </p:cNvPr>
          <p:cNvSpPr/>
          <p:nvPr/>
        </p:nvSpPr>
        <p:spPr>
          <a:xfrm>
            <a:off x="239486" y="1959429"/>
            <a:ext cx="4124131" cy="2603241"/>
          </a:xfrm>
          <a:prstGeom prst="roundRect">
            <a:avLst/>
          </a:prstGeom>
          <a:solidFill>
            <a:srgbClr val="CBA9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Cantos Arredondados 5">
            <a:extLst>
              <a:ext uri="{FF2B5EF4-FFF2-40B4-BE49-F238E27FC236}">
                <a16:creationId xmlns:a16="http://schemas.microsoft.com/office/drawing/2014/main" xmlns="" id="{565BDAFB-27B4-4EF7-9B8D-0E7A7F053D6E}"/>
              </a:ext>
            </a:extLst>
          </p:cNvPr>
          <p:cNvSpPr/>
          <p:nvPr/>
        </p:nvSpPr>
        <p:spPr>
          <a:xfrm>
            <a:off x="7828384" y="2127380"/>
            <a:ext cx="1800808" cy="2379306"/>
          </a:xfrm>
          <a:prstGeom prst="roundRect">
            <a:avLst/>
          </a:prstGeom>
          <a:solidFill>
            <a:srgbClr val="CBA9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D5F4737A-BE59-435D-84E4-F5C7090B88F2}"/>
              </a:ext>
            </a:extLst>
          </p:cNvPr>
          <p:cNvCxnSpPr>
            <a:cxnSpLocks/>
            <a:stCxn id="5" idx="0"/>
            <a:endCxn id="5" idx="2"/>
          </p:cNvCxnSpPr>
          <p:nvPr/>
        </p:nvCxnSpPr>
        <p:spPr>
          <a:xfrm>
            <a:off x="2301552" y="1959429"/>
            <a:ext cx="0" cy="260324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Imagem 8" descr="Uma imagem contendo pessoa, mulher, vestuário, céu&#10;&#10;Descrição gerada automaticamente">
            <a:extLst>
              <a:ext uri="{FF2B5EF4-FFF2-40B4-BE49-F238E27FC236}">
                <a16:creationId xmlns:a16="http://schemas.microsoft.com/office/drawing/2014/main" xmlns="" id="{BD689B2F-FE56-490E-BB5A-BB2276C72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428" y="2519265"/>
            <a:ext cx="1642183" cy="1271719"/>
          </a:xfrm>
          <a:prstGeom prst="rect">
            <a:avLst/>
          </a:prstGeom>
        </p:spPr>
      </p:pic>
      <p:pic>
        <p:nvPicPr>
          <p:cNvPr id="10" name="Imagem 9" descr="Uma imagem contendo homem, pessoa, vestuário, céu&#10;&#10;Descrição gerada automaticamente">
            <a:extLst>
              <a:ext uri="{FF2B5EF4-FFF2-40B4-BE49-F238E27FC236}">
                <a16:creationId xmlns:a16="http://schemas.microsoft.com/office/drawing/2014/main" xmlns="" id="{D9E82A0E-00EB-4387-9D4F-6CEC9EF6A2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969" y="2526693"/>
            <a:ext cx="1640343" cy="1309011"/>
          </a:xfrm>
          <a:prstGeom prst="rect">
            <a:avLst/>
          </a:prstGeom>
        </p:spPr>
      </p:pic>
      <p:sp>
        <p:nvSpPr>
          <p:cNvPr id="11" name="Sinal de Multiplicação 10">
            <a:extLst>
              <a:ext uri="{FF2B5EF4-FFF2-40B4-BE49-F238E27FC236}">
                <a16:creationId xmlns:a16="http://schemas.microsoft.com/office/drawing/2014/main" xmlns="" id="{0405E354-A308-497F-8ECB-0797C0FB7698}"/>
              </a:ext>
            </a:extLst>
          </p:cNvPr>
          <p:cNvSpPr/>
          <p:nvPr/>
        </p:nvSpPr>
        <p:spPr>
          <a:xfrm>
            <a:off x="2579212" y="2526693"/>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xmlns="" id="{786091F0-D062-448A-A1EE-49C08AD0BD08}"/>
              </a:ext>
            </a:extLst>
          </p:cNvPr>
          <p:cNvSpPr txBox="1"/>
          <p:nvPr/>
        </p:nvSpPr>
        <p:spPr>
          <a:xfrm>
            <a:off x="1375367" y="1482375"/>
            <a:ext cx="2015295" cy="477054"/>
          </a:xfrm>
          <a:prstGeom prst="rect">
            <a:avLst/>
          </a:prstGeom>
          <a:noFill/>
        </p:spPr>
        <p:txBody>
          <a:bodyPr wrap="none" rtlCol="0">
            <a:spAutoFit/>
          </a:bodyPr>
          <a:lstStyle/>
          <a:p>
            <a:r>
              <a:rPr lang="pt-BR" sz="2500" b="1" dirty="0">
                <a:latin typeface="Garamond" panose="02020404030301010803" pitchFamily="18" charset="0"/>
              </a:rPr>
              <a:t>Bens comuns</a:t>
            </a:r>
          </a:p>
        </p:txBody>
      </p:sp>
      <p:sp>
        <p:nvSpPr>
          <p:cNvPr id="13" name="Retângulo 12">
            <a:extLst>
              <a:ext uri="{FF2B5EF4-FFF2-40B4-BE49-F238E27FC236}">
                <a16:creationId xmlns:a16="http://schemas.microsoft.com/office/drawing/2014/main" xmlns="" id="{54DBC89F-D395-4BE3-AE3A-EE6A0DA71102}"/>
              </a:ext>
            </a:extLst>
          </p:cNvPr>
          <p:cNvSpPr/>
          <p:nvPr/>
        </p:nvSpPr>
        <p:spPr>
          <a:xfrm>
            <a:off x="687039" y="3790984"/>
            <a:ext cx="1100146" cy="646331"/>
          </a:xfrm>
          <a:prstGeom prst="rect">
            <a:avLst/>
          </a:prstGeom>
        </p:spPr>
        <p:txBody>
          <a:bodyPr wrap="square">
            <a:spAutoFit/>
          </a:bodyPr>
          <a:lstStyle/>
          <a:p>
            <a:pPr algn="ctr"/>
            <a:r>
              <a:rPr lang="pt-BR" b="1" dirty="0">
                <a:solidFill>
                  <a:srgbClr val="7030A0"/>
                </a:solidFill>
                <a:latin typeface="Garamond" panose="02020404030301010803" pitchFamily="18" charset="0"/>
              </a:rPr>
              <a:t>50%</a:t>
            </a:r>
          </a:p>
          <a:p>
            <a:pPr algn="ctr"/>
            <a:r>
              <a:rPr lang="pt-BR" b="1" dirty="0">
                <a:solidFill>
                  <a:srgbClr val="7030A0"/>
                </a:solidFill>
                <a:latin typeface="Garamond" panose="02020404030301010803" pitchFamily="18" charset="0"/>
              </a:rPr>
              <a:t>Meação</a:t>
            </a:r>
            <a:endParaRPr lang="pt-BR" dirty="0"/>
          </a:p>
        </p:txBody>
      </p:sp>
      <p:sp>
        <p:nvSpPr>
          <p:cNvPr id="14" name="Retângulo 13">
            <a:extLst>
              <a:ext uri="{FF2B5EF4-FFF2-40B4-BE49-F238E27FC236}">
                <a16:creationId xmlns:a16="http://schemas.microsoft.com/office/drawing/2014/main" xmlns="" id="{06D718BC-AF56-458D-97B5-540FAA30CBE0}"/>
              </a:ext>
            </a:extLst>
          </p:cNvPr>
          <p:cNvSpPr/>
          <p:nvPr/>
        </p:nvSpPr>
        <p:spPr>
          <a:xfrm>
            <a:off x="2681201" y="3790984"/>
            <a:ext cx="1060371" cy="646331"/>
          </a:xfrm>
          <a:prstGeom prst="rect">
            <a:avLst/>
          </a:prstGeom>
        </p:spPr>
        <p:txBody>
          <a:bodyPr wrap="square">
            <a:spAutoFit/>
          </a:bodyPr>
          <a:lstStyle/>
          <a:p>
            <a:pPr algn="ctr"/>
            <a:r>
              <a:rPr lang="pt-BR" b="1" dirty="0">
                <a:solidFill>
                  <a:srgbClr val="7030A0"/>
                </a:solidFill>
                <a:latin typeface="Garamond" panose="02020404030301010803" pitchFamily="18" charset="0"/>
              </a:rPr>
              <a:t>50%</a:t>
            </a:r>
          </a:p>
          <a:p>
            <a:pPr algn="ctr"/>
            <a:r>
              <a:rPr lang="pt-BR" b="1" dirty="0">
                <a:solidFill>
                  <a:srgbClr val="7030A0"/>
                </a:solidFill>
                <a:latin typeface="Garamond" panose="02020404030301010803" pitchFamily="18" charset="0"/>
              </a:rPr>
              <a:t>Herança</a:t>
            </a:r>
          </a:p>
        </p:txBody>
      </p:sp>
      <p:pic>
        <p:nvPicPr>
          <p:cNvPr id="15" name="Imagem 14" descr="Uma imagem contendo jogador, pessoa, edifício&#10;&#10;Descrição gerada automaticamente">
            <a:extLst>
              <a:ext uri="{FF2B5EF4-FFF2-40B4-BE49-F238E27FC236}">
                <a16:creationId xmlns:a16="http://schemas.microsoft.com/office/drawing/2014/main" xmlns="" id="{50FD3A11-7FDB-4E0B-B001-848B70550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0524" y="4864425"/>
            <a:ext cx="1446237" cy="1056118"/>
          </a:xfrm>
          <a:prstGeom prst="rect">
            <a:avLst/>
          </a:prstGeom>
        </p:spPr>
      </p:pic>
      <p:pic>
        <p:nvPicPr>
          <p:cNvPr id="16" name="Imagem 15" descr="Uma imagem contendo pessoa, vestuário, parede&#10;&#10;Descrição gerada automaticamente">
            <a:extLst>
              <a:ext uri="{FF2B5EF4-FFF2-40B4-BE49-F238E27FC236}">
                <a16:creationId xmlns:a16="http://schemas.microsoft.com/office/drawing/2014/main" xmlns="" id="{F61119CC-2F03-4F84-8604-125CC28AB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2650" y="1482375"/>
            <a:ext cx="1800808" cy="946857"/>
          </a:xfrm>
          <a:prstGeom prst="rect">
            <a:avLst/>
          </a:prstGeom>
        </p:spPr>
      </p:pic>
      <p:pic>
        <p:nvPicPr>
          <p:cNvPr id="17" name="Imagem 16" descr="Uma imagem contendo vestuário, pessoa, parede, sinal&#10;&#10;Descrição gerada automaticamente">
            <a:extLst>
              <a:ext uri="{FF2B5EF4-FFF2-40B4-BE49-F238E27FC236}">
                <a16:creationId xmlns:a16="http://schemas.microsoft.com/office/drawing/2014/main" xmlns="" id="{BCD355C1-190D-45A8-9E8F-0D8A942AEB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179" y="3028721"/>
            <a:ext cx="1596320" cy="1005979"/>
          </a:xfrm>
          <a:prstGeom prst="rect">
            <a:avLst/>
          </a:prstGeom>
        </p:spPr>
      </p:pic>
      <p:sp>
        <p:nvSpPr>
          <p:cNvPr id="18" name="CaixaDeTexto 17">
            <a:extLst>
              <a:ext uri="{FF2B5EF4-FFF2-40B4-BE49-F238E27FC236}">
                <a16:creationId xmlns:a16="http://schemas.microsoft.com/office/drawing/2014/main" xmlns="" id="{55E8DF91-4B5E-40FE-8786-3B57A8D06C7D}"/>
              </a:ext>
            </a:extLst>
          </p:cNvPr>
          <p:cNvSpPr txBox="1"/>
          <p:nvPr/>
        </p:nvSpPr>
        <p:spPr>
          <a:xfrm rot="20116028">
            <a:off x="4579770" y="1964981"/>
            <a:ext cx="534714" cy="369332"/>
          </a:xfrm>
          <a:prstGeom prst="rect">
            <a:avLst/>
          </a:prstGeom>
          <a:noFill/>
        </p:spPr>
        <p:txBody>
          <a:bodyPr wrap="square" rtlCol="0">
            <a:spAutoFit/>
          </a:bodyPr>
          <a:lstStyle/>
          <a:p>
            <a:r>
              <a:rPr lang="pt-BR" b="1" dirty="0">
                <a:solidFill>
                  <a:srgbClr val="7030A0"/>
                </a:solidFill>
              </a:rPr>
              <a:t>1/3</a:t>
            </a:r>
          </a:p>
        </p:txBody>
      </p:sp>
      <p:sp>
        <p:nvSpPr>
          <p:cNvPr id="19" name="Retângulo 18">
            <a:extLst>
              <a:ext uri="{FF2B5EF4-FFF2-40B4-BE49-F238E27FC236}">
                <a16:creationId xmlns:a16="http://schemas.microsoft.com/office/drawing/2014/main" xmlns="" id="{F378973F-B109-4750-8663-BA5F7D46AE12}"/>
              </a:ext>
            </a:extLst>
          </p:cNvPr>
          <p:cNvSpPr/>
          <p:nvPr/>
        </p:nvSpPr>
        <p:spPr>
          <a:xfrm>
            <a:off x="4705793" y="3162379"/>
            <a:ext cx="534714" cy="369332"/>
          </a:xfrm>
          <a:prstGeom prst="rect">
            <a:avLst/>
          </a:prstGeom>
        </p:spPr>
        <p:txBody>
          <a:bodyPr wrap="square">
            <a:spAutoFit/>
          </a:bodyPr>
          <a:lstStyle/>
          <a:p>
            <a:r>
              <a:rPr lang="pt-BR" b="1" dirty="0">
                <a:solidFill>
                  <a:srgbClr val="7030A0"/>
                </a:solidFill>
              </a:rPr>
              <a:t>1/3</a:t>
            </a:r>
            <a:endParaRPr lang="pt-BR" dirty="0"/>
          </a:p>
        </p:txBody>
      </p:sp>
      <p:sp>
        <p:nvSpPr>
          <p:cNvPr id="20" name="Retângulo 19">
            <a:extLst>
              <a:ext uri="{FF2B5EF4-FFF2-40B4-BE49-F238E27FC236}">
                <a16:creationId xmlns:a16="http://schemas.microsoft.com/office/drawing/2014/main" xmlns="" id="{B3DCAB7F-F7BA-482C-9949-F2B307C8070E}"/>
              </a:ext>
            </a:extLst>
          </p:cNvPr>
          <p:cNvSpPr/>
          <p:nvPr/>
        </p:nvSpPr>
        <p:spPr>
          <a:xfrm rot="1750354">
            <a:off x="4647584" y="4470903"/>
            <a:ext cx="534714" cy="369332"/>
          </a:xfrm>
          <a:prstGeom prst="rect">
            <a:avLst/>
          </a:prstGeom>
        </p:spPr>
        <p:txBody>
          <a:bodyPr wrap="square">
            <a:spAutoFit/>
          </a:bodyPr>
          <a:lstStyle/>
          <a:p>
            <a:r>
              <a:rPr lang="pt-BR" b="1" dirty="0">
                <a:solidFill>
                  <a:srgbClr val="7030A0"/>
                </a:solidFill>
              </a:rPr>
              <a:t>1/3</a:t>
            </a:r>
            <a:endParaRPr lang="pt-BR" dirty="0"/>
          </a:p>
        </p:txBody>
      </p:sp>
      <p:cxnSp>
        <p:nvCxnSpPr>
          <p:cNvPr id="22" name="Conector reto 21">
            <a:extLst>
              <a:ext uri="{FF2B5EF4-FFF2-40B4-BE49-F238E27FC236}">
                <a16:creationId xmlns:a16="http://schemas.microsoft.com/office/drawing/2014/main" xmlns="" id="{A127C2A6-78ED-465E-B262-DE0BFEF2E9D4}"/>
              </a:ext>
            </a:extLst>
          </p:cNvPr>
          <p:cNvCxnSpPr/>
          <p:nvPr/>
        </p:nvCxnSpPr>
        <p:spPr>
          <a:xfrm flipV="1">
            <a:off x="4363617" y="2127380"/>
            <a:ext cx="959033" cy="5225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xmlns="" id="{E4072564-32C7-414F-ACEB-91494DC0DBFA}"/>
              </a:ext>
            </a:extLst>
          </p:cNvPr>
          <p:cNvCxnSpPr/>
          <p:nvPr/>
        </p:nvCxnSpPr>
        <p:spPr>
          <a:xfrm>
            <a:off x="4363617" y="3615746"/>
            <a:ext cx="121433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Conector reto 27">
            <a:extLst>
              <a:ext uri="{FF2B5EF4-FFF2-40B4-BE49-F238E27FC236}">
                <a16:creationId xmlns:a16="http://schemas.microsoft.com/office/drawing/2014/main" xmlns="" id="{5D55B039-7870-4AE8-8BF4-5A89BD6AD7B2}"/>
              </a:ext>
            </a:extLst>
          </p:cNvPr>
          <p:cNvCxnSpPr>
            <a:cxnSpLocks/>
          </p:cNvCxnSpPr>
          <p:nvPr/>
        </p:nvCxnSpPr>
        <p:spPr>
          <a:xfrm>
            <a:off x="4239910" y="4497563"/>
            <a:ext cx="1351373" cy="97950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Retângulo 29">
            <a:extLst>
              <a:ext uri="{FF2B5EF4-FFF2-40B4-BE49-F238E27FC236}">
                <a16:creationId xmlns:a16="http://schemas.microsoft.com/office/drawing/2014/main" xmlns="" id="{16573F93-CFCD-4C93-8353-925A6595C85A}"/>
              </a:ext>
            </a:extLst>
          </p:cNvPr>
          <p:cNvSpPr/>
          <p:nvPr/>
        </p:nvSpPr>
        <p:spPr>
          <a:xfrm>
            <a:off x="2575491" y="4710375"/>
            <a:ext cx="2257352" cy="1569660"/>
          </a:xfrm>
          <a:prstGeom prst="rect">
            <a:avLst/>
          </a:prstGeom>
        </p:spPr>
        <p:txBody>
          <a:bodyPr wrap="square">
            <a:spAutoFit/>
          </a:bodyPr>
          <a:lstStyle/>
          <a:p>
            <a:r>
              <a:rPr lang="pt-BR" sz="2400" b="1" dirty="0">
                <a:latin typeface="Garamond" panose="02020404030301010803" pitchFamily="18" charset="0"/>
              </a:rPr>
              <a:t>Cada filho herdou</a:t>
            </a:r>
            <a:r>
              <a:rPr lang="pt-BR" sz="2400" b="1" dirty="0">
                <a:solidFill>
                  <a:srgbClr val="7030A0"/>
                </a:solidFill>
                <a:latin typeface="Garamond" panose="02020404030301010803" pitchFamily="18" charset="0"/>
              </a:rPr>
              <a:t> 1/6 de todos os bens comuns</a:t>
            </a:r>
          </a:p>
        </p:txBody>
      </p:sp>
      <p:sp>
        <p:nvSpPr>
          <p:cNvPr id="32" name="Retângulo 31">
            <a:extLst>
              <a:ext uri="{FF2B5EF4-FFF2-40B4-BE49-F238E27FC236}">
                <a16:creationId xmlns:a16="http://schemas.microsoft.com/office/drawing/2014/main" xmlns="" id="{3FB28C4F-D784-43A0-8097-0033DF364399}"/>
              </a:ext>
            </a:extLst>
          </p:cNvPr>
          <p:cNvSpPr/>
          <p:nvPr/>
        </p:nvSpPr>
        <p:spPr>
          <a:xfrm>
            <a:off x="440849" y="4692239"/>
            <a:ext cx="1860702" cy="1569660"/>
          </a:xfrm>
          <a:prstGeom prst="rect">
            <a:avLst/>
          </a:prstGeom>
        </p:spPr>
        <p:txBody>
          <a:bodyPr wrap="square">
            <a:spAutoFit/>
          </a:bodyPr>
          <a:lstStyle/>
          <a:p>
            <a:r>
              <a:rPr lang="pt-BR" sz="2400" b="1" dirty="0">
                <a:latin typeface="Garamond" panose="02020404030301010803" pitchFamily="18" charset="0"/>
              </a:rPr>
              <a:t>Cônjuge </a:t>
            </a:r>
            <a:r>
              <a:rPr lang="pt-BR" sz="2400" b="1" dirty="0">
                <a:solidFill>
                  <a:srgbClr val="7030A0"/>
                </a:solidFill>
                <a:latin typeface="Garamond" panose="02020404030301010803" pitchFamily="18" charset="0"/>
              </a:rPr>
              <a:t>não é herdeira </a:t>
            </a:r>
            <a:r>
              <a:rPr lang="pt-BR" sz="2400" b="1" dirty="0">
                <a:latin typeface="Garamond" panose="02020404030301010803" pitchFamily="18" charset="0"/>
              </a:rPr>
              <a:t>dos bens comuns</a:t>
            </a:r>
            <a:endParaRPr lang="pt-BR" sz="2400" b="1" dirty="0">
              <a:solidFill>
                <a:srgbClr val="7030A0"/>
              </a:solidFill>
              <a:latin typeface="Garamond" panose="02020404030301010803" pitchFamily="18" charset="0"/>
            </a:endParaRPr>
          </a:p>
        </p:txBody>
      </p:sp>
      <p:pic>
        <p:nvPicPr>
          <p:cNvPr id="33" name="Imagem 32" descr="Uma imagem contendo homem, pessoa, vestuário, céu&#10;&#10;Descrição gerada automaticamente">
            <a:extLst>
              <a:ext uri="{FF2B5EF4-FFF2-40B4-BE49-F238E27FC236}">
                <a16:creationId xmlns:a16="http://schemas.microsoft.com/office/drawing/2014/main" xmlns="" id="{627A1017-6BB9-49FE-B9FE-138132C8D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2447" y="2649894"/>
            <a:ext cx="1640343" cy="1309011"/>
          </a:xfrm>
          <a:prstGeom prst="rect">
            <a:avLst/>
          </a:prstGeom>
        </p:spPr>
      </p:pic>
      <p:sp>
        <p:nvSpPr>
          <p:cNvPr id="34" name="Sinal de Multiplicação 33">
            <a:extLst>
              <a:ext uri="{FF2B5EF4-FFF2-40B4-BE49-F238E27FC236}">
                <a16:creationId xmlns:a16="http://schemas.microsoft.com/office/drawing/2014/main" xmlns="" id="{8ED19589-915B-4A09-805F-20E1D8AE4A9D}"/>
              </a:ext>
            </a:extLst>
          </p:cNvPr>
          <p:cNvSpPr/>
          <p:nvPr/>
        </p:nvSpPr>
        <p:spPr>
          <a:xfrm>
            <a:off x="8023690" y="2649894"/>
            <a:ext cx="1457691"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xmlns="" id="{4D0D3B27-010E-49BF-963F-FA876DE176AE}"/>
              </a:ext>
            </a:extLst>
          </p:cNvPr>
          <p:cNvSpPr txBox="1"/>
          <p:nvPr/>
        </p:nvSpPr>
        <p:spPr>
          <a:xfrm>
            <a:off x="7526686" y="1684042"/>
            <a:ext cx="2451697" cy="461665"/>
          </a:xfrm>
          <a:prstGeom prst="rect">
            <a:avLst/>
          </a:prstGeom>
          <a:noFill/>
        </p:spPr>
        <p:txBody>
          <a:bodyPr wrap="none" rtlCol="0">
            <a:spAutoFit/>
          </a:bodyPr>
          <a:lstStyle/>
          <a:p>
            <a:r>
              <a:rPr lang="pt-BR" sz="2400" b="1" dirty="0">
                <a:latin typeface="Garamond" panose="02020404030301010803" pitchFamily="18" charset="0"/>
              </a:rPr>
              <a:t>Bens particulares</a:t>
            </a:r>
          </a:p>
        </p:txBody>
      </p:sp>
      <p:cxnSp>
        <p:nvCxnSpPr>
          <p:cNvPr id="37" name="Conector reto 36">
            <a:extLst>
              <a:ext uri="{FF2B5EF4-FFF2-40B4-BE49-F238E27FC236}">
                <a16:creationId xmlns:a16="http://schemas.microsoft.com/office/drawing/2014/main" xmlns="" id="{7171316C-25B9-4620-BA71-99F8CE9EAB36}"/>
              </a:ext>
            </a:extLst>
          </p:cNvPr>
          <p:cNvCxnSpPr/>
          <p:nvPr/>
        </p:nvCxnSpPr>
        <p:spPr>
          <a:xfrm flipV="1">
            <a:off x="9612788" y="2191654"/>
            <a:ext cx="986788" cy="33503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xmlns="" id="{CF0EC614-9241-4390-B847-C233923BAFD3}"/>
              </a:ext>
            </a:extLst>
          </p:cNvPr>
          <p:cNvCxnSpPr/>
          <p:nvPr/>
        </p:nvCxnSpPr>
        <p:spPr>
          <a:xfrm flipV="1">
            <a:off x="9629192" y="3407999"/>
            <a:ext cx="1045028" cy="653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Conector reto 40">
            <a:extLst>
              <a:ext uri="{FF2B5EF4-FFF2-40B4-BE49-F238E27FC236}">
                <a16:creationId xmlns:a16="http://schemas.microsoft.com/office/drawing/2014/main" xmlns="" id="{05C95F13-0969-493C-B7A6-C899F0D06D14}"/>
              </a:ext>
            </a:extLst>
          </p:cNvPr>
          <p:cNvCxnSpPr>
            <a:cxnSpLocks/>
          </p:cNvCxnSpPr>
          <p:nvPr/>
        </p:nvCxnSpPr>
        <p:spPr>
          <a:xfrm>
            <a:off x="9611230" y="4034700"/>
            <a:ext cx="944282" cy="2785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xmlns="" id="{FB111388-A668-4BFB-BD72-1A30111E94CC}"/>
              </a:ext>
            </a:extLst>
          </p:cNvPr>
          <p:cNvCxnSpPr/>
          <p:nvPr/>
        </p:nvCxnSpPr>
        <p:spPr>
          <a:xfrm>
            <a:off x="9092369" y="4531534"/>
            <a:ext cx="970384" cy="5911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44" name="Imagem 43" descr="Uma imagem contendo pessoa, mulher, vestuário, céu&#10;&#10;Descrição gerada automaticamente">
            <a:extLst>
              <a:ext uri="{FF2B5EF4-FFF2-40B4-BE49-F238E27FC236}">
                <a16:creationId xmlns:a16="http://schemas.microsoft.com/office/drawing/2014/main" xmlns="" id="{5C0701E7-2FBF-43CB-B51F-6F40BA29FD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9346" y="5144976"/>
            <a:ext cx="1487300" cy="1271719"/>
          </a:xfrm>
          <a:prstGeom prst="rect">
            <a:avLst/>
          </a:prstGeom>
        </p:spPr>
      </p:pic>
      <p:pic>
        <p:nvPicPr>
          <p:cNvPr id="45" name="Imagem 44" descr="Uma imagem contendo pessoa, vestuário, parede&#10;&#10;Descrição gerada automaticamente">
            <a:extLst>
              <a:ext uri="{FF2B5EF4-FFF2-40B4-BE49-F238E27FC236}">
                <a16:creationId xmlns:a16="http://schemas.microsoft.com/office/drawing/2014/main" xmlns="" id="{8D91AD06-F6DB-464F-9657-D7CE9E2D0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8965" y="2988315"/>
            <a:ext cx="1487300" cy="946857"/>
          </a:xfrm>
          <a:prstGeom prst="rect">
            <a:avLst/>
          </a:prstGeom>
        </p:spPr>
      </p:pic>
      <p:pic>
        <p:nvPicPr>
          <p:cNvPr id="46" name="Imagem 45" descr="Uma imagem contendo vestuário, pessoa, parede, sinal&#10;&#10;Descrição gerada automaticamente">
            <a:extLst>
              <a:ext uri="{FF2B5EF4-FFF2-40B4-BE49-F238E27FC236}">
                <a16:creationId xmlns:a16="http://schemas.microsoft.com/office/drawing/2014/main" xmlns="" id="{4F82CB16-58DD-480A-ACA9-1FAA0C2710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8606" y="4114149"/>
            <a:ext cx="1596320" cy="1005979"/>
          </a:xfrm>
          <a:prstGeom prst="rect">
            <a:avLst/>
          </a:prstGeom>
        </p:spPr>
      </p:pic>
      <p:pic>
        <p:nvPicPr>
          <p:cNvPr id="47" name="Imagem 46" descr="Uma imagem contendo jogador, pessoa, edifício&#10;&#10;Descrição gerada automaticamente">
            <a:extLst>
              <a:ext uri="{FF2B5EF4-FFF2-40B4-BE49-F238E27FC236}">
                <a16:creationId xmlns:a16="http://schemas.microsoft.com/office/drawing/2014/main" xmlns="" id="{C4D65AF2-E751-47DB-8FC8-217E69D55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7574" y="1697320"/>
            <a:ext cx="1446237" cy="1056118"/>
          </a:xfrm>
          <a:prstGeom prst="rect">
            <a:avLst/>
          </a:prstGeom>
        </p:spPr>
      </p:pic>
      <p:sp>
        <p:nvSpPr>
          <p:cNvPr id="49" name="CaixaDeTexto 48">
            <a:extLst>
              <a:ext uri="{FF2B5EF4-FFF2-40B4-BE49-F238E27FC236}">
                <a16:creationId xmlns:a16="http://schemas.microsoft.com/office/drawing/2014/main" xmlns="" id="{12DE92B5-0891-4744-A0A5-82AAA8060EC7}"/>
              </a:ext>
            </a:extLst>
          </p:cNvPr>
          <p:cNvSpPr txBox="1"/>
          <p:nvPr/>
        </p:nvSpPr>
        <p:spPr>
          <a:xfrm rot="20393063">
            <a:off x="9847136" y="2046772"/>
            <a:ext cx="518091" cy="369332"/>
          </a:xfrm>
          <a:prstGeom prst="rect">
            <a:avLst/>
          </a:prstGeom>
          <a:noFill/>
        </p:spPr>
        <p:txBody>
          <a:bodyPr wrap="none" rtlCol="0">
            <a:spAutoFit/>
          </a:bodyPr>
          <a:lstStyle/>
          <a:p>
            <a:r>
              <a:rPr lang="pt-BR" b="1" dirty="0">
                <a:solidFill>
                  <a:srgbClr val="7030A0"/>
                </a:solidFill>
              </a:rPr>
              <a:t>1/4</a:t>
            </a:r>
          </a:p>
        </p:txBody>
      </p:sp>
      <p:sp>
        <p:nvSpPr>
          <p:cNvPr id="50" name="Retângulo 49">
            <a:extLst>
              <a:ext uri="{FF2B5EF4-FFF2-40B4-BE49-F238E27FC236}">
                <a16:creationId xmlns:a16="http://schemas.microsoft.com/office/drawing/2014/main" xmlns="" id="{0A3B198C-9565-4EA8-863F-77E0BFC48349}"/>
              </a:ext>
            </a:extLst>
          </p:cNvPr>
          <p:cNvSpPr/>
          <p:nvPr/>
        </p:nvSpPr>
        <p:spPr>
          <a:xfrm rot="21405586">
            <a:off x="9799428" y="3116682"/>
            <a:ext cx="518091" cy="369332"/>
          </a:xfrm>
          <a:prstGeom prst="rect">
            <a:avLst/>
          </a:prstGeom>
        </p:spPr>
        <p:txBody>
          <a:bodyPr wrap="none">
            <a:spAutoFit/>
          </a:bodyPr>
          <a:lstStyle/>
          <a:p>
            <a:r>
              <a:rPr lang="pt-BR" b="1" dirty="0">
                <a:solidFill>
                  <a:srgbClr val="7030A0"/>
                </a:solidFill>
              </a:rPr>
              <a:t>1/4</a:t>
            </a:r>
            <a:endParaRPr lang="pt-BR" dirty="0"/>
          </a:p>
        </p:txBody>
      </p:sp>
      <p:sp>
        <p:nvSpPr>
          <p:cNvPr id="51" name="Retângulo 50">
            <a:extLst>
              <a:ext uri="{FF2B5EF4-FFF2-40B4-BE49-F238E27FC236}">
                <a16:creationId xmlns:a16="http://schemas.microsoft.com/office/drawing/2014/main" xmlns="" id="{AC169804-4ABC-489C-8EAC-B187E18CA7AC}"/>
              </a:ext>
            </a:extLst>
          </p:cNvPr>
          <p:cNvSpPr/>
          <p:nvPr/>
        </p:nvSpPr>
        <p:spPr>
          <a:xfrm rot="944284">
            <a:off x="9765806" y="3817270"/>
            <a:ext cx="518091" cy="369332"/>
          </a:xfrm>
          <a:prstGeom prst="rect">
            <a:avLst/>
          </a:prstGeom>
        </p:spPr>
        <p:txBody>
          <a:bodyPr wrap="none">
            <a:spAutoFit/>
          </a:bodyPr>
          <a:lstStyle/>
          <a:p>
            <a:r>
              <a:rPr lang="pt-BR" b="1" dirty="0">
                <a:solidFill>
                  <a:srgbClr val="7030A0"/>
                </a:solidFill>
              </a:rPr>
              <a:t>1/4</a:t>
            </a:r>
            <a:endParaRPr lang="pt-BR" dirty="0"/>
          </a:p>
        </p:txBody>
      </p:sp>
      <p:sp>
        <p:nvSpPr>
          <p:cNvPr id="52" name="Retângulo 51">
            <a:extLst>
              <a:ext uri="{FF2B5EF4-FFF2-40B4-BE49-F238E27FC236}">
                <a16:creationId xmlns:a16="http://schemas.microsoft.com/office/drawing/2014/main" xmlns="" id="{41DBCED6-07D7-4990-99C4-E5023467875B}"/>
              </a:ext>
            </a:extLst>
          </p:cNvPr>
          <p:cNvSpPr/>
          <p:nvPr/>
        </p:nvSpPr>
        <p:spPr>
          <a:xfrm rot="1720369">
            <a:off x="9449283" y="4505308"/>
            <a:ext cx="518091" cy="369332"/>
          </a:xfrm>
          <a:prstGeom prst="rect">
            <a:avLst/>
          </a:prstGeom>
        </p:spPr>
        <p:txBody>
          <a:bodyPr wrap="none">
            <a:spAutoFit/>
          </a:bodyPr>
          <a:lstStyle/>
          <a:p>
            <a:r>
              <a:rPr lang="pt-BR" b="1" dirty="0">
                <a:solidFill>
                  <a:srgbClr val="7030A0"/>
                </a:solidFill>
              </a:rPr>
              <a:t>1/4</a:t>
            </a:r>
            <a:endParaRPr lang="pt-BR" dirty="0"/>
          </a:p>
        </p:txBody>
      </p:sp>
      <p:sp>
        <p:nvSpPr>
          <p:cNvPr id="53" name="CaixaDeTexto 52">
            <a:extLst>
              <a:ext uri="{FF2B5EF4-FFF2-40B4-BE49-F238E27FC236}">
                <a16:creationId xmlns:a16="http://schemas.microsoft.com/office/drawing/2014/main" xmlns="" id="{E6798D3A-9765-40F8-97BC-B11415BA09C9}"/>
              </a:ext>
            </a:extLst>
          </p:cNvPr>
          <p:cNvSpPr txBox="1"/>
          <p:nvPr/>
        </p:nvSpPr>
        <p:spPr>
          <a:xfrm>
            <a:off x="7431488" y="5049225"/>
            <a:ext cx="2049893" cy="1692771"/>
          </a:xfrm>
          <a:prstGeom prst="rect">
            <a:avLst/>
          </a:prstGeom>
          <a:noFill/>
        </p:spPr>
        <p:txBody>
          <a:bodyPr wrap="square" rtlCol="0">
            <a:spAutoFit/>
          </a:bodyPr>
          <a:lstStyle/>
          <a:p>
            <a:pPr algn="r"/>
            <a:r>
              <a:rPr lang="pt-BR" sz="2600" b="1" dirty="0">
                <a:latin typeface="Garamond" panose="02020404030301010803" pitchFamily="18" charset="0"/>
              </a:rPr>
              <a:t>Cônjuge é herdeira de bens particulares</a:t>
            </a:r>
          </a:p>
        </p:txBody>
      </p:sp>
    </p:spTree>
    <p:extLst>
      <p:ext uri="{BB962C8B-B14F-4D97-AF65-F5344CB8AC3E}">
        <p14:creationId xmlns:p14="http://schemas.microsoft.com/office/powerpoint/2010/main" val="194473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FF106631-F839-430B-864A-D677106E28B3}"/>
              </a:ext>
            </a:extLst>
          </p:cNvPr>
          <p:cNvSpPr/>
          <p:nvPr/>
        </p:nvSpPr>
        <p:spPr>
          <a:xfrm>
            <a:off x="2411262" y="0"/>
            <a:ext cx="7686720" cy="553998"/>
          </a:xfrm>
          <a:prstGeom prst="rect">
            <a:avLst/>
          </a:prstGeom>
        </p:spPr>
        <p:txBody>
          <a:bodyPr wrap="none">
            <a:spAutoFit/>
          </a:bodyPr>
          <a:lstStyle/>
          <a:p>
            <a:pPr algn="ctr"/>
            <a:r>
              <a:rPr lang="pt-BR" sz="3000" b="1" u="sng" dirty="0">
                <a:solidFill>
                  <a:srgbClr val="7030A0"/>
                </a:solidFill>
                <a:latin typeface="Garamond" panose="02020404030301010803" pitchFamily="18" charset="0"/>
              </a:rPr>
              <a:t>Sucessão do cônjuge quando há descendentes</a:t>
            </a:r>
          </a:p>
        </p:txBody>
      </p:sp>
      <p:sp>
        <p:nvSpPr>
          <p:cNvPr id="4" name="Retângulo 3">
            <a:extLst>
              <a:ext uri="{FF2B5EF4-FFF2-40B4-BE49-F238E27FC236}">
                <a16:creationId xmlns:a16="http://schemas.microsoft.com/office/drawing/2014/main" xmlns="" id="{8F839CAA-39CA-4FEB-9086-40BA5981AA22}"/>
              </a:ext>
            </a:extLst>
          </p:cNvPr>
          <p:cNvSpPr/>
          <p:nvPr/>
        </p:nvSpPr>
        <p:spPr>
          <a:xfrm>
            <a:off x="80865" y="1043771"/>
            <a:ext cx="11862319" cy="492443"/>
          </a:xfrm>
          <a:prstGeom prst="rect">
            <a:avLst/>
          </a:prstGeom>
        </p:spPr>
        <p:txBody>
          <a:bodyPr wrap="square">
            <a:spAutoFit/>
          </a:bodyPr>
          <a:lstStyle/>
          <a:p>
            <a:r>
              <a:rPr lang="pt-BR" sz="2600" b="1" u="sng" dirty="0">
                <a:solidFill>
                  <a:srgbClr val="7030A0"/>
                </a:solidFill>
                <a:latin typeface="Garamond" panose="02020404030301010803" pitchFamily="18" charset="0"/>
              </a:rPr>
              <a:t>Regime de participação final nos aquestos</a:t>
            </a:r>
          </a:p>
        </p:txBody>
      </p:sp>
      <p:sp>
        <p:nvSpPr>
          <p:cNvPr id="5" name="CaixaDeTexto 4">
            <a:extLst>
              <a:ext uri="{FF2B5EF4-FFF2-40B4-BE49-F238E27FC236}">
                <a16:creationId xmlns:a16="http://schemas.microsoft.com/office/drawing/2014/main" xmlns="" id="{4BDE0065-5BC3-4B46-8305-8DB3FA45088A}"/>
              </a:ext>
            </a:extLst>
          </p:cNvPr>
          <p:cNvSpPr txBox="1"/>
          <p:nvPr/>
        </p:nvSpPr>
        <p:spPr>
          <a:xfrm>
            <a:off x="80865" y="2025987"/>
            <a:ext cx="11399613" cy="1692771"/>
          </a:xfrm>
          <a:prstGeom prst="rect">
            <a:avLst/>
          </a:prstGeom>
          <a:noFill/>
        </p:spPr>
        <p:txBody>
          <a:bodyPr wrap="square" rtlCol="0">
            <a:spAutoFit/>
          </a:bodyPr>
          <a:lstStyle/>
          <a:p>
            <a:r>
              <a:rPr lang="pt-BR" sz="2600" dirty="0">
                <a:latin typeface="Garamond" panose="02020404030301010803" pitchFamily="18" charset="0"/>
              </a:rPr>
              <a:t>Regras semelhantes ao que se verifica na comunhão parcial de bens (Giselda Hironaka)</a:t>
            </a:r>
          </a:p>
          <a:p>
            <a:endParaRPr lang="pt-BR" sz="2600" dirty="0">
              <a:latin typeface="Garamond" panose="02020404030301010803" pitchFamily="18" charset="0"/>
            </a:endParaRPr>
          </a:p>
          <a:p>
            <a:r>
              <a:rPr lang="pt-BR" sz="2600" dirty="0">
                <a:latin typeface="Garamond" panose="02020404030301010803" pitchFamily="18" charset="0"/>
              </a:rPr>
              <a:t>Posicionamento divergente (José Fernando Simão): não há bens comuns. Sempre há concorrência</a:t>
            </a:r>
            <a:r>
              <a:rPr lang="pt-BR" dirty="0"/>
              <a:t>.</a:t>
            </a:r>
          </a:p>
        </p:txBody>
      </p:sp>
    </p:spTree>
    <p:extLst>
      <p:ext uri="{BB962C8B-B14F-4D97-AF65-F5344CB8AC3E}">
        <p14:creationId xmlns:p14="http://schemas.microsoft.com/office/powerpoint/2010/main" val="691346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1F14360A-8088-42D6-B675-888994ABA0E4}"/>
              </a:ext>
            </a:extLst>
          </p:cNvPr>
          <p:cNvSpPr/>
          <p:nvPr/>
        </p:nvSpPr>
        <p:spPr>
          <a:xfrm>
            <a:off x="2364608" y="0"/>
            <a:ext cx="7686720" cy="553998"/>
          </a:xfrm>
          <a:prstGeom prst="rect">
            <a:avLst/>
          </a:prstGeom>
        </p:spPr>
        <p:txBody>
          <a:bodyPr wrap="none">
            <a:spAutoFit/>
          </a:bodyPr>
          <a:lstStyle/>
          <a:p>
            <a:pPr algn="ctr"/>
            <a:r>
              <a:rPr lang="pt-BR" sz="3000" b="1" u="sng" dirty="0">
                <a:solidFill>
                  <a:srgbClr val="7030A0"/>
                </a:solidFill>
                <a:latin typeface="Garamond" panose="02020404030301010803" pitchFamily="18" charset="0"/>
              </a:rPr>
              <a:t>Sucessão do cônjuge quando há descendentes</a:t>
            </a:r>
          </a:p>
        </p:txBody>
      </p:sp>
      <p:sp>
        <p:nvSpPr>
          <p:cNvPr id="3" name="Retângulo 2">
            <a:extLst>
              <a:ext uri="{FF2B5EF4-FFF2-40B4-BE49-F238E27FC236}">
                <a16:creationId xmlns:a16="http://schemas.microsoft.com/office/drawing/2014/main" xmlns="" id="{97CF06FA-403E-4023-B666-082FAB1C4D45}"/>
              </a:ext>
            </a:extLst>
          </p:cNvPr>
          <p:cNvSpPr/>
          <p:nvPr/>
        </p:nvSpPr>
        <p:spPr>
          <a:xfrm>
            <a:off x="0" y="855697"/>
            <a:ext cx="6311087" cy="492443"/>
          </a:xfrm>
          <a:prstGeom prst="rect">
            <a:avLst/>
          </a:prstGeom>
        </p:spPr>
        <p:txBody>
          <a:bodyPr wrap="none">
            <a:spAutoFit/>
          </a:bodyPr>
          <a:lstStyle/>
          <a:p>
            <a:r>
              <a:rPr lang="pt-BR" sz="2600" b="1" u="sng" dirty="0">
                <a:solidFill>
                  <a:srgbClr val="7030A0"/>
                </a:solidFill>
                <a:latin typeface="Garamond" panose="02020404030301010803" pitchFamily="18" charset="0"/>
              </a:rPr>
              <a:t>Regime de separação convencional de bens</a:t>
            </a:r>
          </a:p>
        </p:txBody>
      </p:sp>
      <p:sp>
        <p:nvSpPr>
          <p:cNvPr id="4" name="Retângulo: Cantos Arredondados 3">
            <a:extLst>
              <a:ext uri="{FF2B5EF4-FFF2-40B4-BE49-F238E27FC236}">
                <a16:creationId xmlns:a16="http://schemas.microsoft.com/office/drawing/2014/main" xmlns="" id="{FCE977E3-717B-443C-AF98-539C41D0A46C}"/>
              </a:ext>
            </a:extLst>
          </p:cNvPr>
          <p:cNvSpPr/>
          <p:nvPr/>
        </p:nvSpPr>
        <p:spPr>
          <a:xfrm>
            <a:off x="1493015" y="2125057"/>
            <a:ext cx="2789854" cy="2687217"/>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antos Arredondados 4">
            <a:extLst>
              <a:ext uri="{FF2B5EF4-FFF2-40B4-BE49-F238E27FC236}">
                <a16:creationId xmlns:a16="http://schemas.microsoft.com/office/drawing/2014/main" xmlns="" id="{F37A8001-2934-49BF-B1BF-3F9288BF37FA}"/>
              </a:ext>
            </a:extLst>
          </p:cNvPr>
          <p:cNvSpPr/>
          <p:nvPr/>
        </p:nvSpPr>
        <p:spPr>
          <a:xfrm>
            <a:off x="5117446" y="2087737"/>
            <a:ext cx="3247053" cy="2761861"/>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a:solidFill>
                  <a:srgbClr val="7030A0"/>
                </a:solidFill>
                <a:latin typeface="Garamond" panose="02020404030301010803" pitchFamily="18" charset="0"/>
              </a:rPr>
              <a:t>Herança</a:t>
            </a:r>
            <a:endParaRPr lang="pt-BR" dirty="0"/>
          </a:p>
        </p:txBody>
      </p:sp>
      <p:pic>
        <p:nvPicPr>
          <p:cNvPr id="6" name="Imagem 5" descr="Uma imagem contendo pessoa, mulher, vestuário, céu&#10;&#10;Descrição gerada automaticamente">
            <a:extLst>
              <a:ext uri="{FF2B5EF4-FFF2-40B4-BE49-F238E27FC236}">
                <a16:creationId xmlns:a16="http://schemas.microsoft.com/office/drawing/2014/main" xmlns="" id="{3AFDE534-A6F4-410B-B3E9-20E41CE5B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592" y="2589246"/>
            <a:ext cx="1452701" cy="1432248"/>
          </a:xfrm>
          <a:prstGeom prst="rect">
            <a:avLst/>
          </a:prstGeom>
        </p:spPr>
      </p:pic>
      <p:pic>
        <p:nvPicPr>
          <p:cNvPr id="7" name="Imagem 6" descr="Uma imagem contendo homem, pessoa, vestuário, céu&#10;&#10;Descrição gerada automaticamente">
            <a:extLst>
              <a:ext uri="{FF2B5EF4-FFF2-40B4-BE49-F238E27FC236}">
                <a16:creationId xmlns:a16="http://schemas.microsoft.com/office/drawing/2014/main" xmlns="" id="{58D45BF9-BADD-4F27-B437-F5094518F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103" y="2814161"/>
            <a:ext cx="1451073" cy="1309011"/>
          </a:xfrm>
          <a:prstGeom prst="rect">
            <a:avLst/>
          </a:prstGeom>
        </p:spPr>
      </p:pic>
      <p:sp>
        <p:nvSpPr>
          <p:cNvPr id="8" name="Sinal de Multiplicação 7">
            <a:extLst>
              <a:ext uri="{FF2B5EF4-FFF2-40B4-BE49-F238E27FC236}">
                <a16:creationId xmlns:a16="http://schemas.microsoft.com/office/drawing/2014/main" xmlns="" id="{36DCFA35-2732-4B43-AC88-F82D6C7EE2FE}"/>
              </a:ext>
            </a:extLst>
          </p:cNvPr>
          <p:cNvSpPr/>
          <p:nvPr/>
        </p:nvSpPr>
        <p:spPr>
          <a:xfrm>
            <a:off x="6028892" y="2796854"/>
            <a:ext cx="1289496"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xmlns="" id="{FD20EBE0-799A-4A06-A92C-11A8CC5FB41D}"/>
              </a:ext>
            </a:extLst>
          </p:cNvPr>
          <p:cNvSpPr/>
          <p:nvPr/>
        </p:nvSpPr>
        <p:spPr>
          <a:xfrm>
            <a:off x="1610423" y="1632614"/>
            <a:ext cx="2648417" cy="492443"/>
          </a:xfrm>
          <a:prstGeom prst="rect">
            <a:avLst/>
          </a:prstGeom>
        </p:spPr>
        <p:txBody>
          <a:bodyPr wrap="none">
            <a:spAutoFit/>
          </a:bodyPr>
          <a:lstStyle/>
          <a:p>
            <a:r>
              <a:rPr lang="pt-BR" sz="2600" b="1" dirty="0">
                <a:latin typeface="Garamond" panose="02020404030301010803" pitchFamily="18" charset="0"/>
              </a:rPr>
              <a:t>Bens particulares</a:t>
            </a:r>
          </a:p>
        </p:txBody>
      </p:sp>
      <p:sp>
        <p:nvSpPr>
          <p:cNvPr id="10" name="Retângulo 9">
            <a:extLst>
              <a:ext uri="{FF2B5EF4-FFF2-40B4-BE49-F238E27FC236}">
                <a16:creationId xmlns:a16="http://schemas.microsoft.com/office/drawing/2014/main" xmlns="" id="{C06D7EE4-7EEE-4F16-9C49-85171F575D9D}"/>
              </a:ext>
            </a:extLst>
          </p:cNvPr>
          <p:cNvSpPr/>
          <p:nvPr/>
        </p:nvSpPr>
        <p:spPr>
          <a:xfrm>
            <a:off x="5429587" y="1606239"/>
            <a:ext cx="2622769" cy="492443"/>
          </a:xfrm>
          <a:prstGeom prst="rect">
            <a:avLst/>
          </a:prstGeom>
        </p:spPr>
        <p:txBody>
          <a:bodyPr wrap="none">
            <a:spAutoFit/>
          </a:bodyPr>
          <a:lstStyle/>
          <a:p>
            <a:r>
              <a:rPr lang="pt-BR" sz="2600" b="1" dirty="0">
                <a:latin typeface="Garamond" panose="02020404030301010803" pitchFamily="18" charset="0"/>
              </a:rPr>
              <a:t>Bens</a:t>
            </a:r>
            <a:r>
              <a:rPr lang="pt-BR" b="1" dirty="0">
                <a:latin typeface="Garamond" panose="02020404030301010803" pitchFamily="18" charset="0"/>
              </a:rPr>
              <a:t> </a:t>
            </a:r>
            <a:r>
              <a:rPr lang="pt-BR" sz="2600" b="1" dirty="0">
                <a:latin typeface="Garamond" panose="02020404030301010803" pitchFamily="18" charset="0"/>
              </a:rPr>
              <a:t>particulares</a:t>
            </a:r>
          </a:p>
        </p:txBody>
      </p:sp>
      <p:pic>
        <p:nvPicPr>
          <p:cNvPr id="11" name="Imagem 10" descr="Uma imagem contendo pessoa, mulher, vestuário, céu&#10;&#10;Descrição gerada automaticamente">
            <a:extLst>
              <a:ext uri="{FF2B5EF4-FFF2-40B4-BE49-F238E27FC236}">
                <a16:creationId xmlns:a16="http://schemas.microsoft.com/office/drawing/2014/main" xmlns="" id="{9BE78CB9-C0AC-4B02-8380-43E3E3A6E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2189" y="4911711"/>
            <a:ext cx="1487300" cy="1271719"/>
          </a:xfrm>
          <a:prstGeom prst="rect">
            <a:avLst/>
          </a:prstGeom>
        </p:spPr>
      </p:pic>
      <p:pic>
        <p:nvPicPr>
          <p:cNvPr id="12" name="Imagem 11" descr="Uma imagem contendo pessoa, vestuário, parede&#10;&#10;Descrição gerada automaticamente">
            <a:extLst>
              <a:ext uri="{FF2B5EF4-FFF2-40B4-BE49-F238E27FC236}">
                <a16:creationId xmlns:a16="http://schemas.microsoft.com/office/drawing/2014/main" xmlns="" id="{B284F289-EBC8-4F90-A9C0-6AE6E5BA72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808" y="2755050"/>
            <a:ext cx="1487300" cy="946857"/>
          </a:xfrm>
          <a:prstGeom prst="rect">
            <a:avLst/>
          </a:prstGeom>
        </p:spPr>
      </p:pic>
      <p:pic>
        <p:nvPicPr>
          <p:cNvPr id="13" name="Imagem 12" descr="Uma imagem contendo vestuário, pessoa, parede, sinal&#10;&#10;Descrição gerada automaticamente">
            <a:extLst>
              <a:ext uri="{FF2B5EF4-FFF2-40B4-BE49-F238E27FC236}">
                <a16:creationId xmlns:a16="http://schemas.microsoft.com/office/drawing/2014/main" xmlns="" id="{E2C394C1-FE1C-4E0B-BE46-513225435B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1449" y="3880884"/>
            <a:ext cx="1596320" cy="1005979"/>
          </a:xfrm>
          <a:prstGeom prst="rect">
            <a:avLst/>
          </a:prstGeom>
        </p:spPr>
      </p:pic>
      <p:pic>
        <p:nvPicPr>
          <p:cNvPr id="14" name="Imagem 13" descr="Uma imagem contendo jogador, pessoa, edifício&#10;&#10;Descrição gerada automaticamente">
            <a:extLst>
              <a:ext uri="{FF2B5EF4-FFF2-40B4-BE49-F238E27FC236}">
                <a16:creationId xmlns:a16="http://schemas.microsoft.com/office/drawing/2014/main" xmlns="" id="{4FFCA542-5AB0-459F-A3F1-F4F784427E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0417" y="1464055"/>
            <a:ext cx="1446237" cy="1056118"/>
          </a:xfrm>
          <a:prstGeom prst="rect">
            <a:avLst/>
          </a:prstGeom>
        </p:spPr>
      </p:pic>
      <p:sp>
        <p:nvSpPr>
          <p:cNvPr id="15" name="CaixaDeTexto 14">
            <a:extLst>
              <a:ext uri="{FF2B5EF4-FFF2-40B4-BE49-F238E27FC236}">
                <a16:creationId xmlns:a16="http://schemas.microsoft.com/office/drawing/2014/main" xmlns="" id="{3673BFF4-81E6-42D2-80E2-52F1C7B3DAE2}"/>
              </a:ext>
            </a:extLst>
          </p:cNvPr>
          <p:cNvSpPr txBox="1"/>
          <p:nvPr/>
        </p:nvSpPr>
        <p:spPr>
          <a:xfrm rot="20393063">
            <a:off x="8635308" y="1860451"/>
            <a:ext cx="791089" cy="369332"/>
          </a:xfrm>
          <a:prstGeom prst="rect">
            <a:avLst/>
          </a:prstGeom>
          <a:noFill/>
        </p:spPr>
        <p:txBody>
          <a:bodyPr wrap="square" rtlCol="0">
            <a:spAutoFit/>
          </a:bodyPr>
          <a:lstStyle/>
          <a:p>
            <a:r>
              <a:rPr lang="pt-BR" b="1" dirty="0">
                <a:solidFill>
                  <a:srgbClr val="7030A0"/>
                </a:solidFill>
              </a:rPr>
              <a:t>1/4</a:t>
            </a:r>
          </a:p>
        </p:txBody>
      </p:sp>
      <p:sp>
        <p:nvSpPr>
          <p:cNvPr id="16" name="Retângulo 15">
            <a:extLst>
              <a:ext uri="{FF2B5EF4-FFF2-40B4-BE49-F238E27FC236}">
                <a16:creationId xmlns:a16="http://schemas.microsoft.com/office/drawing/2014/main" xmlns="" id="{0530E8F1-D828-46C5-B3F7-02028E42CB43}"/>
              </a:ext>
            </a:extLst>
          </p:cNvPr>
          <p:cNvSpPr/>
          <p:nvPr/>
        </p:nvSpPr>
        <p:spPr>
          <a:xfrm rot="21405586">
            <a:off x="8852271" y="2883417"/>
            <a:ext cx="518091" cy="369332"/>
          </a:xfrm>
          <a:prstGeom prst="rect">
            <a:avLst/>
          </a:prstGeom>
        </p:spPr>
        <p:txBody>
          <a:bodyPr wrap="none">
            <a:spAutoFit/>
          </a:bodyPr>
          <a:lstStyle/>
          <a:p>
            <a:r>
              <a:rPr lang="pt-BR" b="1" dirty="0">
                <a:solidFill>
                  <a:srgbClr val="7030A0"/>
                </a:solidFill>
              </a:rPr>
              <a:t>1/4</a:t>
            </a:r>
            <a:endParaRPr lang="pt-BR" dirty="0"/>
          </a:p>
        </p:txBody>
      </p:sp>
      <p:sp>
        <p:nvSpPr>
          <p:cNvPr id="17" name="Retângulo 16">
            <a:extLst>
              <a:ext uri="{FF2B5EF4-FFF2-40B4-BE49-F238E27FC236}">
                <a16:creationId xmlns:a16="http://schemas.microsoft.com/office/drawing/2014/main" xmlns="" id="{44F2F1CB-878E-44EE-821D-396DC4FAA03E}"/>
              </a:ext>
            </a:extLst>
          </p:cNvPr>
          <p:cNvSpPr/>
          <p:nvPr/>
        </p:nvSpPr>
        <p:spPr>
          <a:xfrm rot="944284">
            <a:off x="8818649" y="3584005"/>
            <a:ext cx="518091" cy="369332"/>
          </a:xfrm>
          <a:prstGeom prst="rect">
            <a:avLst/>
          </a:prstGeom>
        </p:spPr>
        <p:txBody>
          <a:bodyPr wrap="none">
            <a:spAutoFit/>
          </a:bodyPr>
          <a:lstStyle/>
          <a:p>
            <a:r>
              <a:rPr lang="pt-BR" b="1" dirty="0">
                <a:solidFill>
                  <a:srgbClr val="7030A0"/>
                </a:solidFill>
              </a:rPr>
              <a:t>1/4</a:t>
            </a:r>
            <a:endParaRPr lang="pt-BR" dirty="0"/>
          </a:p>
        </p:txBody>
      </p:sp>
      <p:sp>
        <p:nvSpPr>
          <p:cNvPr id="18" name="Retângulo 17">
            <a:extLst>
              <a:ext uri="{FF2B5EF4-FFF2-40B4-BE49-F238E27FC236}">
                <a16:creationId xmlns:a16="http://schemas.microsoft.com/office/drawing/2014/main" xmlns="" id="{86B46848-A715-4CF4-AABD-9D5F7B55154D}"/>
              </a:ext>
            </a:extLst>
          </p:cNvPr>
          <p:cNvSpPr/>
          <p:nvPr/>
        </p:nvSpPr>
        <p:spPr>
          <a:xfrm rot="1720369">
            <a:off x="8502126" y="4272043"/>
            <a:ext cx="518091" cy="369332"/>
          </a:xfrm>
          <a:prstGeom prst="rect">
            <a:avLst/>
          </a:prstGeom>
        </p:spPr>
        <p:txBody>
          <a:bodyPr wrap="none">
            <a:spAutoFit/>
          </a:bodyPr>
          <a:lstStyle/>
          <a:p>
            <a:r>
              <a:rPr lang="pt-BR" b="1" dirty="0">
                <a:solidFill>
                  <a:srgbClr val="7030A0"/>
                </a:solidFill>
              </a:rPr>
              <a:t>1/4</a:t>
            </a:r>
            <a:endParaRPr lang="pt-BR" dirty="0"/>
          </a:p>
        </p:txBody>
      </p:sp>
      <p:cxnSp>
        <p:nvCxnSpPr>
          <p:cNvPr id="20" name="Conector reto 19">
            <a:extLst>
              <a:ext uri="{FF2B5EF4-FFF2-40B4-BE49-F238E27FC236}">
                <a16:creationId xmlns:a16="http://schemas.microsoft.com/office/drawing/2014/main" xmlns="" id="{DF8F4B73-4463-41CC-AB11-6BA23499A20B}"/>
              </a:ext>
            </a:extLst>
          </p:cNvPr>
          <p:cNvCxnSpPr>
            <a:cxnSpLocks/>
          </p:cNvCxnSpPr>
          <p:nvPr/>
        </p:nvCxnSpPr>
        <p:spPr>
          <a:xfrm flipV="1">
            <a:off x="8363942" y="2118540"/>
            <a:ext cx="1286475" cy="45945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xmlns="" id="{9F2416CE-AC6C-41BD-9B77-31BA25FD26BB}"/>
              </a:ext>
            </a:extLst>
          </p:cNvPr>
          <p:cNvCxnSpPr>
            <a:endCxn id="12" idx="1"/>
          </p:cNvCxnSpPr>
          <p:nvPr/>
        </p:nvCxnSpPr>
        <p:spPr>
          <a:xfrm flipV="1">
            <a:off x="8363942" y="3228479"/>
            <a:ext cx="1317866" cy="10004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xmlns="" id="{8FF5A5FC-C9F9-4511-8F7E-4F4908D6B873}"/>
              </a:ext>
            </a:extLst>
          </p:cNvPr>
          <p:cNvCxnSpPr/>
          <p:nvPr/>
        </p:nvCxnSpPr>
        <p:spPr>
          <a:xfrm>
            <a:off x="8363942" y="3801107"/>
            <a:ext cx="1227507" cy="3692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xmlns="" id="{03E0D3C0-21CD-41C4-ADC2-6AF120EC1FC6}"/>
              </a:ext>
            </a:extLst>
          </p:cNvPr>
          <p:cNvCxnSpPr>
            <a:cxnSpLocks/>
          </p:cNvCxnSpPr>
          <p:nvPr/>
        </p:nvCxnSpPr>
        <p:spPr>
          <a:xfrm>
            <a:off x="7128588" y="484959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to 31">
            <a:extLst>
              <a:ext uri="{FF2B5EF4-FFF2-40B4-BE49-F238E27FC236}">
                <a16:creationId xmlns:a16="http://schemas.microsoft.com/office/drawing/2014/main" xmlns="" id="{08CB4EFC-1214-4D52-B2D9-284F7735F579}"/>
              </a:ext>
            </a:extLst>
          </p:cNvPr>
          <p:cNvCxnSpPr/>
          <p:nvPr/>
        </p:nvCxnSpPr>
        <p:spPr>
          <a:xfrm>
            <a:off x="8363942" y="4460033"/>
            <a:ext cx="713114" cy="45167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Retângulo 32">
            <a:extLst>
              <a:ext uri="{FF2B5EF4-FFF2-40B4-BE49-F238E27FC236}">
                <a16:creationId xmlns:a16="http://schemas.microsoft.com/office/drawing/2014/main" xmlns="" id="{37715370-5F0B-465E-9F02-98D7FCAFB81B}"/>
              </a:ext>
            </a:extLst>
          </p:cNvPr>
          <p:cNvSpPr/>
          <p:nvPr/>
        </p:nvSpPr>
        <p:spPr>
          <a:xfrm>
            <a:off x="5991418" y="4047887"/>
            <a:ext cx="1407758" cy="492443"/>
          </a:xfrm>
          <a:prstGeom prst="rect">
            <a:avLst/>
          </a:prstGeom>
        </p:spPr>
        <p:txBody>
          <a:bodyPr wrap="none">
            <a:spAutoFit/>
          </a:bodyPr>
          <a:lstStyle/>
          <a:p>
            <a:r>
              <a:rPr lang="pt-BR" sz="2600" b="1" dirty="0">
                <a:solidFill>
                  <a:srgbClr val="7030A0"/>
                </a:solidFill>
                <a:latin typeface="Garamond" panose="02020404030301010803" pitchFamily="18" charset="0"/>
              </a:rPr>
              <a:t>Herança</a:t>
            </a:r>
            <a:endParaRPr lang="pt-BR" sz="2600" dirty="0"/>
          </a:p>
        </p:txBody>
      </p:sp>
    </p:spTree>
    <p:extLst>
      <p:ext uri="{BB962C8B-B14F-4D97-AF65-F5344CB8AC3E}">
        <p14:creationId xmlns:p14="http://schemas.microsoft.com/office/powerpoint/2010/main" val="4033141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61D8A0A-91ED-4621-8451-14F92972EC9F}"/>
              </a:ext>
            </a:extLst>
          </p:cNvPr>
          <p:cNvSpPr/>
          <p:nvPr/>
        </p:nvSpPr>
        <p:spPr>
          <a:xfrm>
            <a:off x="2537928" y="0"/>
            <a:ext cx="7744408" cy="553998"/>
          </a:xfrm>
          <a:prstGeom prst="rect">
            <a:avLst/>
          </a:prstGeom>
        </p:spPr>
        <p:txBody>
          <a:bodyPr wrap="square">
            <a:spAutoFit/>
          </a:bodyPr>
          <a:lstStyle/>
          <a:p>
            <a:pPr algn="ctr"/>
            <a:r>
              <a:rPr lang="pt-BR" sz="3000" b="1" u="sng" dirty="0">
                <a:solidFill>
                  <a:srgbClr val="7030A0"/>
                </a:solidFill>
                <a:latin typeface="Garamond" panose="02020404030301010803" pitchFamily="18" charset="0"/>
              </a:rPr>
              <a:t>Sucessão do cônjuge quando há descendentes</a:t>
            </a:r>
          </a:p>
        </p:txBody>
      </p:sp>
      <p:sp>
        <p:nvSpPr>
          <p:cNvPr id="4" name="CaixaDeTexto 3">
            <a:extLst>
              <a:ext uri="{FF2B5EF4-FFF2-40B4-BE49-F238E27FC236}">
                <a16:creationId xmlns:a16="http://schemas.microsoft.com/office/drawing/2014/main" xmlns="" id="{1F4E8B2A-9EAA-4B53-AE9F-6507573DA5FC}"/>
              </a:ext>
            </a:extLst>
          </p:cNvPr>
          <p:cNvSpPr txBox="1"/>
          <p:nvPr/>
        </p:nvSpPr>
        <p:spPr>
          <a:xfrm>
            <a:off x="877078" y="765110"/>
            <a:ext cx="11314922" cy="1692771"/>
          </a:xfrm>
          <a:prstGeom prst="rect">
            <a:avLst/>
          </a:prstGeom>
          <a:noFill/>
        </p:spPr>
        <p:txBody>
          <a:bodyPr wrap="square" rtlCol="0">
            <a:spAutoFit/>
          </a:bodyPr>
          <a:lstStyle/>
          <a:p>
            <a:r>
              <a:rPr lang="pt-BR" sz="2600" dirty="0"/>
              <a:t>Art. 1.832. Em concorrência com os descendentes </a:t>
            </a:r>
            <a:r>
              <a:rPr lang="pt-BR" sz="2600" dirty="0">
                <a:hlinkClick r:id="rId2"/>
              </a:rPr>
              <a:t>(art. 1.829, inciso I</a:t>
            </a:r>
            <a:r>
              <a:rPr lang="pt-BR" sz="2600" dirty="0"/>
              <a:t>) caberá ao cônjuge quinhão igual ao dos que sucederem por cabeça, </a:t>
            </a:r>
            <a:r>
              <a:rPr lang="pt-BR" sz="2600" b="1" dirty="0">
                <a:solidFill>
                  <a:srgbClr val="7030A0"/>
                </a:solidFill>
              </a:rPr>
              <a:t>não podendo a sua quota ser inferior à quarta parte da herança, se for ascendente dos herdeiros com que concorrer.</a:t>
            </a:r>
            <a:endParaRPr lang="pt-BR" sz="2600" b="1" dirty="0">
              <a:solidFill>
                <a:srgbClr val="7030A0"/>
              </a:solidFill>
              <a:latin typeface="Garamond" panose="02020404030301010803" pitchFamily="18" charset="0"/>
            </a:endParaRPr>
          </a:p>
        </p:txBody>
      </p:sp>
      <p:pic>
        <p:nvPicPr>
          <p:cNvPr id="7" name="Imagem 6" descr="Uma imagem contendo pessoa, mulher, vestuário, céu&#10;&#10;Descrição gerada automaticamente">
            <a:extLst>
              <a:ext uri="{FF2B5EF4-FFF2-40B4-BE49-F238E27FC236}">
                <a16:creationId xmlns:a16="http://schemas.microsoft.com/office/drawing/2014/main" xmlns="" id="{FB88AAE0-4404-43E7-913D-0D7BEA54C5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523" y="2535200"/>
            <a:ext cx="1707501" cy="1309011"/>
          </a:xfrm>
          <a:prstGeom prst="rect">
            <a:avLst/>
          </a:prstGeom>
        </p:spPr>
      </p:pic>
      <p:pic>
        <p:nvPicPr>
          <p:cNvPr id="9" name="Imagem 8" descr="Uma imagem contendo homem, pessoa, vestuário, céu&#10;&#10;Descrição gerada automaticamente">
            <a:extLst>
              <a:ext uri="{FF2B5EF4-FFF2-40B4-BE49-F238E27FC236}">
                <a16:creationId xmlns:a16="http://schemas.microsoft.com/office/drawing/2014/main" xmlns="" id="{DDCC2510-569F-48F2-899A-2AC79C82A8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535200"/>
            <a:ext cx="1640343" cy="1309011"/>
          </a:xfrm>
          <a:prstGeom prst="rect">
            <a:avLst/>
          </a:prstGeom>
        </p:spPr>
      </p:pic>
      <p:cxnSp>
        <p:nvCxnSpPr>
          <p:cNvPr id="11" name="Conector reto 10">
            <a:extLst>
              <a:ext uri="{FF2B5EF4-FFF2-40B4-BE49-F238E27FC236}">
                <a16:creationId xmlns:a16="http://schemas.microsoft.com/office/drawing/2014/main" xmlns="" id="{3B2549A0-5139-43C2-9BA5-087AE3F81AAB}"/>
              </a:ext>
            </a:extLst>
          </p:cNvPr>
          <p:cNvCxnSpPr>
            <a:cxnSpLocks/>
          </p:cNvCxnSpPr>
          <p:nvPr/>
        </p:nvCxnSpPr>
        <p:spPr>
          <a:xfrm>
            <a:off x="4492442" y="3740212"/>
            <a:ext cx="160797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3" name="Imagem 12" descr="Uma imagem contendo jogador, pessoa, edifício&#10;&#10;Descrição gerada automaticamente">
            <a:extLst>
              <a:ext uri="{FF2B5EF4-FFF2-40B4-BE49-F238E27FC236}">
                <a16:creationId xmlns:a16="http://schemas.microsoft.com/office/drawing/2014/main" xmlns="" id="{53A97FAA-E136-4D64-9DF8-A799148CB9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1217" y="4907061"/>
            <a:ext cx="1401275" cy="1309011"/>
          </a:xfrm>
          <a:prstGeom prst="rect">
            <a:avLst/>
          </a:prstGeom>
        </p:spPr>
      </p:pic>
      <p:pic>
        <p:nvPicPr>
          <p:cNvPr id="15" name="Imagem 14" descr="Uma imagem contendo pessoa, vestuário, parede&#10;&#10;Descrição gerada automaticamente">
            <a:extLst>
              <a:ext uri="{FF2B5EF4-FFF2-40B4-BE49-F238E27FC236}">
                <a16:creationId xmlns:a16="http://schemas.microsoft.com/office/drawing/2014/main" xmlns="" id="{53972A6C-5A3F-4526-8DA8-1E40655D23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9218" y="4907061"/>
            <a:ext cx="1744823" cy="1173587"/>
          </a:xfrm>
          <a:prstGeom prst="rect">
            <a:avLst/>
          </a:prstGeom>
        </p:spPr>
      </p:pic>
      <p:pic>
        <p:nvPicPr>
          <p:cNvPr id="17" name="Imagem 16" descr="Uma imagem contendo vestuário, pessoa, parede, sinal&#10;&#10;Descrição gerada automaticamente">
            <a:extLst>
              <a:ext uri="{FF2B5EF4-FFF2-40B4-BE49-F238E27FC236}">
                <a16:creationId xmlns:a16="http://schemas.microsoft.com/office/drawing/2014/main" xmlns="" id="{AC04B75B-D688-4E87-AD9E-5B5211D579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570" y="5049223"/>
            <a:ext cx="1546692" cy="1246866"/>
          </a:xfrm>
          <a:prstGeom prst="rect">
            <a:avLst/>
          </a:prstGeom>
        </p:spPr>
      </p:pic>
      <p:cxnSp>
        <p:nvCxnSpPr>
          <p:cNvPr id="19" name="Conector reto 18">
            <a:extLst>
              <a:ext uri="{FF2B5EF4-FFF2-40B4-BE49-F238E27FC236}">
                <a16:creationId xmlns:a16="http://schemas.microsoft.com/office/drawing/2014/main" xmlns="" id="{E84D5515-5533-4F5E-AC2E-DD2C0D1B3D16}"/>
              </a:ext>
            </a:extLst>
          </p:cNvPr>
          <p:cNvCxnSpPr>
            <a:stCxn id="7" idx="2"/>
          </p:cNvCxnSpPr>
          <p:nvPr/>
        </p:nvCxnSpPr>
        <p:spPr>
          <a:xfrm flipH="1">
            <a:off x="2537928" y="3844211"/>
            <a:ext cx="1096346"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xmlns="" id="{DC809952-0DEC-4306-BE0D-7E403AFE7468}"/>
              </a:ext>
            </a:extLst>
          </p:cNvPr>
          <p:cNvCxnSpPr/>
          <p:nvPr/>
        </p:nvCxnSpPr>
        <p:spPr>
          <a:xfrm>
            <a:off x="5234473" y="3740212"/>
            <a:ext cx="0" cy="13090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6E0B109A-B244-46F2-A45C-469EA3D47E46}"/>
              </a:ext>
            </a:extLst>
          </p:cNvPr>
          <p:cNvCxnSpPr>
            <a:endCxn id="15" idx="0"/>
          </p:cNvCxnSpPr>
          <p:nvPr/>
        </p:nvCxnSpPr>
        <p:spPr>
          <a:xfrm>
            <a:off x="7193902" y="3844211"/>
            <a:ext cx="937728"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Conector reto 4">
            <a:extLst>
              <a:ext uri="{FF2B5EF4-FFF2-40B4-BE49-F238E27FC236}">
                <a16:creationId xmlns:a16="http://schemas.microsoft.com/office/drawing/2014/main" xmlns="" id="{069367DB-5314-450A-8A88-53627A608FC3}"/>
              </a:ext>
            </a:extLst>
          </p:cNvPr>
          <p:cNvCxnSpPr/>
          <p:nvPr/>
        </p:nvCxnSpPr>
        <p:spPr>
          <a:xfrm>
            <a:off x="7736343" y="3844211"/>
            <a:ext cx="2191428" cy="113833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Imagem 7" descr="Uma imagem contendo pessoa, interior, parede, jovem&#10;&#10;Descrição gerada automaticamente">
            <a:extLst>
              <a:ext uri="{FF2B5EF4-FFF2-40B4-BE49-F238E27FC236}">
                <a16:creationId xmlns:a16="http://schemas.microsoft.com/office/drawing/2014/main" xmlns="" id="{2C4AE1CC-0B8F-4F78-8450-CA62347F7E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54547" y="4982548"/>
            <a:ext cx="1810139" cy="1138336"/>
          </a:xfrm>
          <a:prstGeom prst="rect">
            <a:avLst/>
          </a:prstGeom>
        </p:spPr>
      </p:pic>
      <p:sp>
        <p:nvSpPr>
          <p:cNvPr id="10" name="CaixaDeTexto 9">
            <a:extLst>
              <a:ext uri="{FF2B5EF4-FFF2-40B4-BE49-F238E27FC236}">
                <a16:creationId xmlns:a16="http://schemas.microsoft.com/office/drawing/2014/main" xmlns="" id="{EFA5400A-B26C-41D7-9E87-2399471134E7}"/>
              </a:ext>
            </a:extLst>
          </p:cNvPr>
          <p:cNvSpPr txBox="1"/>
          <p:nvPr/>
        </p:nvSpPr>
        <p:spPr>
          <a:xfrm>
            <a:off x="2090715" y="3013789"/>
            <a:ext cx="518091" cy="369332"/>
          </a:xfrm>
          <a:prstGeom prst="rect">
            <a:avLst/>
          </a:prstGeom>
          <a:noFill/>
        </p:spPr>
        <p:txBody>
          <a:bodyPr wrap="none" rtlCol="0">
            <a:spAutoFit/>
          </a:bodyPr>
          <a:lstStyle/>
          <a:p>
            <a:r>
              <a:rPr lang="pt-BR" b="1" dirty="0">
                <a:solidFill>
                  <a:srgbClr val="7030A0"/>
                </a:solidFill>
              </a:rPr>
              <a:t>1/4</a:t>
            </a:r>
          </a:p>
        </p:txBody>
      </p:sp>
      <p:sp>
        <p:nvSpPr>
          <p:cNvPr id="12" name="Retângulo 11">
            <a:extLst>
              <a:ext uri="{FF2B5EF4-FFF2-40B4-BE49-F238E27FC236}">
                <a16:creationId xmlns:a16="http://schemas.microsoft.com/office/drawing/2014/main" xmlns="" id="{107879B5-056F-4CE9-9CAE-0F2345858377}"/>
              </a:ext>
            </a:extLst>
          </p:cNvPr>
          <p:cNvSpPr/>
          <p:nvPr/>
        </p:nvSpPr>
        <p:spPr>
          <a:xfrm>
            <a:off x="1874299" y="6288643"/>
            <a:ext cx="635110" cy="369332"/>
          </a:xfrm>
          <a:prstGeom prst="rect">
            <a:avLst/>
          </a:prstGeom>
        </p:spPr>
        <p:txBody>
          <a:bodyPr wrap="none">
            <a:spAutoFit/>
          </a:bodyPr>
          <a:lstStyle/>
          <a:p>
            <a:r>
              <a:rPr lang="pt-BR" b="1" dirty="0">
                <a:solidFill>
                  <a:srgbClr val="7030A0"/>
                </a:solidFill>
              </a:rPr>
              <a:t>3/16</a:t>
            </a:r>
          </a:p>
        </p:txBody>
      </p:sp>
      <p:sp>
        <p:nvSpPr>
          <p:cNvPr id="14" name="Retângulo 13">
            <a:extLst>
              <a:ext uri="{FF2B5EF4-FFF2-40B4-BE49-F238E27FC236}">
                <a16:creationId xmlns:a16="http://schemas.microsoft.com/office/drawing/2014/main" xmlns="" id="{27ADB890-896A-48E4-A507-63551B067F07}"/>
              </a:ext>
            </a:extLst>
          </p:cNvPr>
          <p:cNvSpPr/>
          <p:nvPr/>
        </p:nvSpPr>
        <p:spPr>
          <a:xfrm>
            <a:off x="4837361" y="6328296"/>
            <a:ext cx="635110" cy="369332"/>
          </a:xfrm>
          <a:prstGeom prst="rect">
            <a:avLst/>
          </a:prstGeom>
        </p:spPr>
        <p:txBody>
          <a:bodyPr wrap="none">
            <a:spAutoFit/>
          </a:bodyPr>
          <a:lstStyle/>
          <a:p>
            <a:r>
              <a:rPr lang="pt-BR" b="1" dirty="0">
                <a:solidFill>
                  <a:srgbClr val="7030A0"/>
                </a:solidFill>
              </a:rPr>
              <a:t>3/16</a:t>
            </a:r>
            <a:endParaRPr lang="pt-BR" dirty="0"/>
          </a:p>
        </p:txBody>
      </p:sp>
      <p:sp>
        <p:nvSpPr>
          <p:cNvPr id="16" name="Retângulo 15">
            <a:extLst>
              <a:ext uri="{FF2B5EF4-FFF2-40B4-BE49-F238E27FC236}">
                <a16:creationId xmlns:a16="http://schemas.microsoft.com/office/drawing/2014/main" xmlns="" id="{9F318F22-80F5-4347-8997-0B998C57EDC8}"/>
              </a:ext>
            </a:extLst>
          </p:cNvPr>
          <p:cNvSpPr/>
          <p:nvPr/>
        </p:nvSpPr>
        <p:spPr>
          <a:xfrm>
            <a:off x="7938659" y="6120884"/>
            <a:ext cx="635110" cy="369332"/>
          </a:xfrm>
          <a:prstGeom prst="rect">
            <a:avLst/>
          </a:prstGeom>
        </p:spPr>
        <p:txBody>
          <a:bodyPr wrap="none">
            <a:spAutoFit/>
          </a:bodyPr>
          <a:lstStyle/>
          <a:p>
            <a:r>
              <a:rPr lang="pt-BR" b="1" dirty="0">
                <a:solidFill>
                  <a:srgbClr val="7030A0"/>
                </a:solidFill>
              </a:rPr>
              <a:t>3/16</a:t>
            </a:r>
            <a:endParaRPr lang="pt-BR" dirty="0"/>
          </a:p>
        </p:txBody>
      </p:sp>
      <p:sp>
        <p:nvSpPr>
          <p:cNvPr id="18" name="Retângulo 17">
            <a:extLst>
              <a:ext uri="{FF2B5EF4-FFF2-40B4-BE49-F238E27FC236}">
                <a16:creationId xmlns:a16="http://schemas.microsoft.com/office/drawing/2014/main" xmlns="" id="{F926A711-C856-46B9-9AFF-2CB06CE68F08}"/>
              </a:ext>
            </a:extLst>
          </p:cNvPr>
          <p:cNvSpPr/>
          <p:nvPr/>
        </p:nvSpPr>
        <p:spPr>
          <a:xfrm>
            <a:off x="10142061" y="6143630"/>
            <a:ext cx="635110" cy="369332"/>
          </a:xfrm>
          <a:prstGeom prst="rect">
            <a:avLst/>
          </a:prstGeom>
        </p:spPr>
        <p:txBody>
          <a:bodyPr wrap="none">
            <a:spAutoFit/>
          </a:bodyPr>
          <a:lstStyle/>
          <a:p>
            <a:r>
              <a:rPr lang="pt-BR" b="1" dirty="0">
                <a:solidFill>
                  <a:srgbClr val="7030A0"/>
                </a:solidFill>
              </a:rPr>
              <a:t>3/16</a:t>
            </a:r>
            <a:endParaRPr lang="pt-BR" dirty="0"/>
          </a:p>
        </p:txBody>
      </p:sp>
      <p:sp>
        <p:nvSpPr>
          <p:cNvPr id="24" name="Sinal de Multiplicação 23">
            <a:extLst>
              <a:ext uri="{FF2B5EF4-FFF2-40B4-BE49-F238E27FC236}">
                <a16:creationId xmlns:a16="http://schemas.microsoft.com/office/drawing/2014/main" xmlns="" id="{66B33FDB-9C86-46AA-B028-80D977366CC0}"/>
              </a:ext>
            </a:extLst>
          </p:cNvPr>
          <p:cNvSpPr/>
          <p:nvPr/>
        </p:nvSpPr>
        <p:spPr>
          <a:xfrm>
            <a:off x="6271423" y="2494964"/>
            <a:ext cx="1289496"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067017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61D8A0A-91ED-4621-8451-14F92972EC9F}"/>
              </a:ext>
            </a:extLst>
          </p:cNvPr>
          <p:cNvSpPr/>
          <p:nvPr/>
        </p:nvSpPr>
        <p:spPr>
          <a:xfrm>
            <a:off x="2537928" y="0"/>
            <a:ext cx="7744408" cy="553998"/>
          </a:xfrm>
          <a:prstGeom prst="rect">
            <a:avLst/>
          </a:prstGeom>
        </p:spPr>
        <p:txBody>
          <a:bodyPr wrap="square">
            <a:spAutoFit/>
          </a:bodyPr>
          <a:lstStyle/>
          <a:p>
            <a:pPr algn="ctr"/>
            <a:r>
              <a:rPr lang="pt-BR" sz="3000" b="1" u="sng" dirty="0">
                <a:solidFill>
                  <a:srgbClr val="7030A0"/>
                </a:solidFill>
                <a:latin typeface="Garamond" panose="02020404030301010803" pitchFamily="18" charset="0"/>
              </a:rPr>
              <a:t>Sucessão do cônjuge quando há descendentes</a:t>
            </a:r>
          </a:p>
        </p:txBody>
      </p:sp>
      <p:pic>
        <p:nvPicPr>
          <p:cNvPr id="7" name="Imagem 6" descr="Uma imagem contendo pessoa, mulher, vestuário, céu&#10;&#10;Descrição gerada automaticamente">
            <a:extLst>
              <a:ext uri="{FF2B5EF4-FFF2-40B4-BE49-F238E27FC236}">
                <a16:creationId xmlns:a16="http://schemas.microsoft.com/office/drawing/2014/main" xmlns="" id="{FB88AAE0-4404-43E7-913D-0D7BEA54C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97" y="1552976"/>
            <a:ext cx="1707501" cy="1309011"/>
          </a:xfrm>
          <a:prstGeom prst="rect">
            <a:avLst/>
          </a:prstGeom>
        </p:spPr>
      </p:pic>
      <p:pic>
        <p:nvPicPr>
          <p:cNvPr id="9" name="Imagem 8" descr="Uma imagem contendo homem, pessoa, vestuário, céu&#10;&#10;Descrição gerada automaticamente">
            <a:extLst>
              <a:ext uri="{FF2B5EF4-FFF2-40B4-BE49-F238E27FC236}">
                <a16:creationId xmlns:a16="http://schemas.microsoft.com/office/drawing/2014/main" xmlns="" id="{DDCC2510-569F-48F2-899A-2AC79C82A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101" y="1552976"/>
            <a:ext cx="1640343" cy="1309011"/>
          </a:xfrm>
          <a:prstGeom prst="rect">
            <a:avLst/>
          </a:prstGeom>
        </p:spPr>
      </p:pic>
      <p:cxnSp>
        <p:nvCxnSpPr>
          <p:cNvPr id="11" name="Conector reto 10">
            <a:extLst>
              <a:ext uri="{FF2B5EF4-FFF2-40B4-BE49-F238E27FC236}">
                <a16:creationId xmlns:a16="http://schemas.microsoft.com/office/drawing/2014/main" xmlns="" id="{3B2549A0-5139-43C2-9BA5-087AE3F81AAB}"/>
              </a:ext>
            </a:extLst>
          </p:cNvPr>
          <p:cNvCxnSpPr>
            <a:cxnSpLocks/>
          </p:cNvCxnSpPr>
          <p:nvPr/>
        </p:nvCxnSpPr>
        <p:spPr>
          <a:xfrm>
            <a:off x="3659156" y="2808453"/>
            <a:ext cx="160797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3" name="Imagem 12" descr="Uma imagem contendo jogador, pessoa, edifício&#10;&#10;Descrição gerada automaticamente">
            <a:extLst>
              <a:ext uri="{FF2B5EF4-FFF2-40B4-BE49-F238E27FC236}">
                <a16:creationId xmlns:a16="http://schemas.microsoft.com/office/drawing/2014/main" xmlns="" id="{53A97FAA-E136-4D64-9DF8-A799148CB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369" y="3844211"/>
            <a:ext cx="1401275" cy="1309011"/>
          </a:xfrm>
          <a:prstGeom prst="rect">
            <a:avLst/>
          </a:prstGeom>
        </p:spPr>
      </p:pic>
      <p:pic>
        <p:nvPicPr>
          <p:cNvPr id="15" name="Imagem 14" descr="Uma imagem contendo pessoa, vestuário, parede&#10;&#10;Descrição gerada automaticamente">
            <a:extLst>
              <a:ext uri="{FF2B5EF4-FFF2-40B4-BE49-F238E27FC236}">
                <a16:creationId xmlns:a16="http://schemas.microsoft.com/office/drawing/2014/main" xmlns="" id="{53972A6C-5A3F-4526-8DA8-1E40655D2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662" y="3731586"/>
            <a:ext cx="1744823" cy="1173587"/>
          </a:xfrm>
          <a:prstGeom prst="rect">
            <a:avLst/>
          </a:prstGeom>
        </p:spPr>
      </p:pic>
      <p:pic>
        <p:nvPicPr>
          <p:cNvPr id="17" name="Imagem 16" descr="Uma imagem contendo vestuário, pessoa, parede, sinal&#10;&#10;Descrição gerada automaticamente">
            <a:extLst>
              <a:ext uri="{FF2B5EF4-FFF2-40B4-BE49-F238E27FC236}">
                <a16:creationId xmlns:a16="http://schemas.microsoft.com/office/drawing/2014/main" xmlns="" id="{AC04B75B-D688-4E87-AD9E-5B5211D57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8236" y="4115193"/>
            <a:ext cx="1546692" cy="1246866"/>
          </a:xfrm>
          <a:prstGeom prst="rect">
            <a:avLst/>
          </a:prstGeom>
        </p:spPr>
      </p:pic>
      <p:cxnSp>
        <p:nvCxnSpPr>
          <p:cNvPr id="19" name="Conector reto 18">
            <a:extLst>
              <a:ext uri="{FF2B5EF4-FFF2-40B4-BE49-F238E27FC236}">
                <a16:creationId xmlns:a16="http://schemas.microsoft.com/office/drawing/2014/main" xmlns="" id="{E84D5515-5533-4F5E-AC2E-DD2C0D1B3D16}"/>
              </a:ext>
            </a:extLst>
          </p:cNvPr>
          <p:cNvCxnSpPr>
            <a:cxnSpLocks/>
          </p:cNvCxnSpPr>
          <p:nvPr/>
        </p:nvCxnSpPr>
        <p:spPr>
          <a:xfrm flipH="1">
            <a:off x="1490792" y="2781361"/>
            <a:ext cx="1096346"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xmlns="" id="{DC809952-0DEC-4306-BE0D-7E403AFE7468}"/>
              </a:ext>
            </a:extLst>
          </p:cNvPr>
          <p:cNvCxnSpPr/>
          <p:nvPr/>
        </p:nvCxnSpPr>
        <p:spPr>
          <a:xfrm>
            <a:off x="4273420" y="2790761"/>
            <a:ext cx="0" cy="13090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6E0B109A-B244-46F2-A45C-469EA3D47E46}"/>
              </a:ext>
            </a:extLst>
          </p:cNvPr>
          <p:cNvCxnSpPr>
            <a:cxnSpLocks/>
          </p:cNvCxnSpPr>
          <p:nvPr/>
        </p:nvCxnSpPr>
        <p:spPr>
          <a:xfrm>
            <a:off x="5939263" y="2687215"/>
            <a:ext cx="937728"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Sinal de Multiplicação 13">
            <a:extLst>
              <a:ext uri="{FF2B5EF4-FFF2-40B4-BE49-F238E27FC236}">
                <a16:creationId xmlns:a16="http://schemas.microsoft.com/office/drawing/2014/main" xmlns="" id="{67D13BAD-D631-471D-ABE2-66994564D937}"/>
              </a:ext>
            </a:extLst>
          </p:cNvPr>
          <p:cNvSpPr/>
          <p:nvPr/>
        </p:nvSpPr>
        <p:spPr>
          <a:xfrm>
            <a:off x="3658236" y="2198667"/>
            <a:ext cx="1289496"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descr="Uma imagem contendo homem, pessoa, vestuário, céu&#10;&#10;Descrição gerada automaticamente">
            <a:extLst>
              <a:ext uri="{FF2B5EF4-FFF2-40B4-BE49-F238E27FC236}">
                <a16:creationId xmlns:a16="http://schemas.microsoft.com/office/drawing/2014/main" xmlns="" id="{988C376E-A73A-4CBC-8B7D-E192997CD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498" y="1544161"/>
            <a:ext cx="1640343" cy="1309011"/>
          </a:xfrm>
          <a:prstGeom prst="rect">
            <a:avLst/>
          </a:prstGeom>
        </p:spPr>
      </p:pic>
      <p:pic>
        <p:nvPicPr>
          <p:cNvPr id="5" name="Imagem 4" descr="Uma imagem contendo pessoa, vestuário, mulher, edifício&#10;&#10;Descrição gerada automaticamente">
            <a:extLst>
              <a:ext uri="{FF2B5EF4-FFF2-40B4-BE49-F238E27FC236}">
                <a16:creationId xmlns:a16="http://schemas.microsoft.com/office/drawing/2014/main" xmlns="" id="{1AEE02ED-4DFE-4D43-9588-16CF79E28E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739" y="1351411"/>
            <a:ext cx="1829037" cy="1471802"/>
          </a:xfrm>
          <a:prstGeom prst="rect">
            <a:avLst/>
          </a:prstGeom>
        </p:spPr>
      </p:pic>
      <p:cxnSp>
        <p:nvCxnSpPr>
          <p:cNvPr id="18" name="Conector reto 17">
            <a:extLst>
              <a:ext uri="{FF2B5EF4-FFF2-40B4-BE49-F238E27FC236}">
                <a16:creationId xmlns:a16="http://schemas.microsoft.com/office/drawing/2014/main" xmlns="" id="{FCBBC09D-ED01-41F6-802E-5103E5914397}"/>
              </a:ext>
            </a:extLst>
          </p:cNvPr>
          <p:cNvCxnSpPr>
            <a:cxnSpLocks/>
          </p:cNvCxnSpPr>
          <p:nvPr/>
        </p:nvCxnSpPr>
        <p:spPr>
          <a:xfrm>
            <a:off x="9829800" y="2830812"/>
            <a:ext cx="62981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Sinal de Multiplicação 21">
            <a:extLst>
              <a:ext uri="{FF2B5EF4-FFF2-40B4-BE49-F238E27FC236}">
                <a16:creationId xmlns:a16="http://schemas.microsoft.com/office/drawing/2014/main" xmlns="" id="{5C45EAE2-51C1-4166-871C-12CC675F4D18}"/>
              </a:ext>
            </a:extLst>
          </p:cNvPr>
          <p:cNvSpPr/>
          <p:nvPr/>
        </p:nvSpPr>
        <p:spPr>
          <a:xfrm>
            <a:off x="8373921" y="1501713"/>
            <a:ext cx="1289496"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4" name="Conector reto 23">
            <a:extLst>
              <a:ext uri="{FF2B5EF4-FFF2-40B4-BE49-F238E27FC236}">
                <a16:creationId xmlns:a16="http://schemas.microsoft.com/office/drawing/2014/main" xmlns="" id="{3418A874-93C9-4324-8576-DDB166009A26}"/>
              </a:ext>
            </a:extLst>
          </p:cNvPr>
          <p:cNvCxnSpPr/>
          <p:nvPr/>
        </p:nvCxnSpPr>
        <p:spPr>
          <a:xfrm>
            <a:off x="6876991" y="2861987"/>
            <a:ext cx="2229391" cy="145639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25" name="Imagem 24" descr="Uma imagem contendo pessoa, interior, parede, jovem&#10;&#10;Descrição gerada automaticamente">
            <a:extLst>
              <a:ext uri="{FF2B5EF4-FFF2-40B4-BE49-F238E27FC236}">
                <a16:creationId xmlns:a16="http://schemas.microsoft.com/office/drawing/2014/main" xmlns="" id="{708ED1E7-FE04-424F-9B59-F5C027BF9D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9479" y="4336005"/>
            <a:ext cx="1810139" cy="1138336"/>
          </a:xfrm>
          <a:prstGeom prst="rect">
            <a:avLst/>
          </a:prstGeom>
        </p:spPr>
      </p:pic>
      <p:sp>
        <p:nvSpPr>
          <p:cNvPr id="26" name="Retângulo 25">
            <a:extLst>
              <a:ext uri="{FF2B5EF4-FFF2-40B4-BE49-F238E27FC236}">
                <a16:creationId xmlns:a16="http://schemas.microsoft.com/office/drawing/2014/main" xmlns="" id="{BF3A45ED-D833-4EC0-A616-872D6194A1A7}"/>
              </a:ext>
            </a:extLst>
          </p:cNvPr>
          <p:cNvSpPr/>
          <p:nvPr/>
        </p:nvSpPr>
        <p:spPr>
          <a:xfrm>
            <a:off x="10985101" y="2943454"/>
            <a:ext cx="518091" cy="369332"/>
          </a:xfrm>
          <a:prstGeom prst="rect">
            <a:avLst/>
          </a:prstGeom>
        </p:spPr>
        <p:txBody>
          <a:bodyPr wrap="none">
            <a:spAutoFit/>
          </a:bodyPr>
          <a:lstStyle/>
          <a:p>
            <a:r>
              <a:rPr lang="pt-BR" b="1" dirty="0">
                <a:solidFill>
                  <a:srgbClr val="7030A0"/>
                </a:solidFill>
              </a:rPr>
              <a:t>1/5</a:t>
            </a:r>
            <a:endParaRPr lang="pt-BR" dirty="0"/>
          </a:p>
        </p:txBody>
      </p:sp>
      <p:sp>
        <p:nvSpPr>
          <p:cNvPr id="27" name="Retângulo 26">
            <a:extLst>
              <a:ext uri="{FF2B5EF4-FFF2-40B4-BE49-F238E27FC236}">
                <a16:creationId xmlns:a16="http://schemas.microsoft.com/office/drawing/2014/main" xmlns="" id="{39FDB6F8-8131-4592-8D19-201592D68CE5}"/>
              </a:ext>
            </a:extLst>
          </p:cNvPr>
          <p:cNvSpPr/>
          <p:nvPr/>
        </p:nvSpPr>
        <p:spPr>
          <a:xfrm>
            <a:off x="1417869" y="5274161"/>
            <a:ext cx="518091" cy="369332"/>
          </a:xfrm>
          <a:prstGeom prst="rect">
            <a:avLst/>
          </a:prstGeom>
        </p:spPr>
        <p:txBody>
          <a:bodyPr wrap="none">
            <a:spAutoFit/>
          </a:bodyPr>
          <a:lstStyle/>
          <a:p>
            <a:r>
              <a:rPr lang="pt-BR" b="1" dirty="0">
                <a:solidFill>
                  <a:srgbClr val="7030A0"/>
                </a:solidFill>
              </a:rPr>
              <a:t>1/5</a:t>
            </a:r>
            <a:endParaRPr lang="pt-BR" dirty="0"/>
          </a:p>
        </p:txBody>
      </p:sp>
      <p:sp>
        <p:nvSpPr>
          <p:cNvPr id="28" name="Retângulo 27">
            <a:extLst>
              <a:ext uri="{FF2B5EF4-FFF2-40B4-BE49-F238E27FC236}">
                <a16:creationId xmlns:a16="http://schemas.microsoft.com/office/drawing/2014/main" xmlns="" id="{BF2B59BE-6D5B-4CF5-86D0-598751D7291D}"/>
              </a:ext>
            </a:extLst>
          </p:cNvPr>
          <p:cNvSpPr/>
          <p:nvPr/>
        </p:nvSpPr>
        <p:spPr>
          <a:xfrm>
            <a:off x="4043938" y="5406511"/>
            <a:ext cx="518091" cy="369332"/>
          </a:xfrm>
          <a:prstGeom prst="rect">
            <a:avLst/>
          </a:prstGeom>
        </p:spPr>
        <p:txBody>
          <a:bodyPr wrap="none">
            <a:spAutoFit/>
          </a:bodyPr>
          <a:lstStyle/>
          <a:p>
            <a:r>
              <a:rPr lang="pt-BR" b="1" dirty="0">
                <a:solidFill>
                  <a:srgbClr val="7030A0"/>
                </a:solidFill>
              </a:rPr>
              <a:t>1/5</a:t>
            </a:r>
            <a:endParaRPr lang="pt-BR" dirty="0"/>
          </a:p>
        </p:txBody>
      </p:sp>
      <p:sp>
        <p:nvSpPr>
          <p:cNvPr id="29" name="Retângulo 28">
            <a:extLst>
              <a:ext uri="{FF2B5EF4-FFF2-40B4-BE49-F238E27FC236}">
                <a16:creationId xmlns:a16="http://schemas.microsoft.com/office/drawing/2014/main" xmlns="" id="{9E4DB8E1-D638-41BA-A5C2-EB1E7013100A}"/>
              </a:ext>
            </a:extLst>
          </p:cNvPr>
          <p:cNvSpPr/>
          <p:nvPr/>
        </p:nvSpPr>
        <p:spPr>
          <a:xfrm>
            <a:off x="6668158" y="5089495"/>
            <a:ext cx="518091" cy="369332"/>
          </a:xfrm>
          <a:prstGeom prst="rect">
            <a:avLst/>
          </a:prstGeom>
        </p:spPr>
        <p:txBody>
          <a:bodyPr wrap="none">
            <a:spAutoFit/>
          </a:bodyPr>
          <a:lstStyle/>
          <a:p>
            <a:r>
              <a:rPr lang="pt-BR" b="1" dirty="0">
                <a:solidFill>
                  <a:srgbClr val="7030A0"/>
                </a:solidFill>
              </a:rPr>
              <a:t>1/5</a:t>
            </a:r>
            <a:endParaRPr lang="pt-BR" dirty="0"/>
          </a:p>
        </p:txBody>
      </p:sp>
      <p:sp>
        <p:nvSpPr>
          <p:cNvPr id="30" name="Retângulo 29">
            <a:extLst>
              <a:ext uri="{FF2B5EF4-FFF2-40B4-BE49-F238E27FC236}">
                <a16:creationId xmlns:a16="http://schemas.microsoft.com/office/drawing/2014/main" xmlns="" id="{40BED565-A656-4181-B7B9-153F79D31679}"/>
              </a:ext>
            </a:extLst>
          </p:cNvPr>
          <p:cNvSpPr/>
          <p:nvPr/>
        </p:nvSpPr>
        <p:spPr>
          <a:xfrm>
            <a:off x="9533329" y="5580338"/>
            <a:ext cx="518091" cy="369332"/>
          </a:xfrm>
          <a:prstGeom prst="rect">
            <a:avLst/>
          </a:prstGeom>
        </p:spPr>
        <p:txBody>
          <a:bodyPr wrap="none">
            <a:spAutoFit/>
          </a:bodyPr>
          <a:lstStyle/>
          <a:p>
            <a:r>
              <a:rPr lang="pt-BR" b="1" dirty="0">
                <a:solidFill>
                  <a:srgbClr val="7030A0"/>
                </a:solidFill>
              </a:rPr>
              <a:t>1/5</a:t>
            </a:r>
            <a:endParaRPr lang="pt-BR" dirty="0"/>
          </a:p>
        </p:txBody>
      </p:sp>
    </p:spTree>
    <p:extLst>
      <p:ext uri="{BB962C8B-B14F-4D97-AF65-F5344CB8AC3E}">
        <p14:creationId xmlns:p14="http://schemas.microsoft.com/office/powerpoint/2010/main" val="3791923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61D8A0A-91ED-4621-8451-14F92972EC9F}"/>
              </a:ext>
            </a:extLst>
          </p:cNvPr>
          <p:cNvSpPr/>
          <p:nvPr/>
        </p:nvSpPr>
        <p:spPr>
          <a:xfrm>
            <a:off x="2537928" y="0"/>
            <a:ext cx="7744408" cy="553998"/>
          </a:xfrm>
          <a:prstGeom prst="rect">
            <a:avLst/>
          </a:prstGeom>
        </p:spPr>
        <p:txBody>
          <a:bodyPr wrap="square">
            <a:spAutoFit/>
          </a:bodyPr>
          <a:lstStyle/>
          <a:p>
            <a:pPr algn="ctr"/>
            <a:r>
              <a:rPr lang="pt-BR" sz="3000" b="1" u="sng" dirty="0">
                <a:solidFill>
                  <a:srgbClr val="7030A0"/>
                </a:solidFill>
                <a:latin typeface="Garamond" panose="02020404030301010803" pitchFamily="18" charset="0"/>
              </a:rPr>
              <a:t>Sucessão do cônjuge quando há descendentes</a:t>
            </a:r>
          </a:p>
        </p:txBody>
      </p:sp>
      <p:pic>
        <p:nvPicPr>
          <p:cNvPr id="7" name="Imagem 6" descr="Uma imagem contendo pessoa, mulher, vestuário, céu&#10;&#10;Descrição gerada automaticamente">
            <a:extLst>
              <a:ext uri="{FF2B5EF4-FFF2-40B4-BE49-F238E27FC236}">
                <a16:creationId xmlns:a16="http://schemas.microsoft.com/office/drawing/2014/main" xmlns="" id="{FB88AAE0-4404-43E7-913D-0D7BEA54C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397" y="1552976"/>
            <a:ext cx="1707501" cy="1309011"/>
          </a:xfrm>
          <a:prstGeom prst="rect">
            <a:avLst/>
          </a:prstGeom>
        </p:spPr>
      </p:pic>
      <p:pic>
        <p:nvPicPr>
          <p:cNvPr id="9" name="Imagem 8" descr="Uma imagem contendo homem, pessoa, vestuário, céu&#10;&#10;Descrição gerada automaticamente">
            <a:extLst>
              <a:ext uri="{FF2B5EF4-FFF2-40B4-BE49-F238E27FC236}">
                <a16:creationId xmlns:a16="http://schemas.microsoft.com/office/drawing/2014/main" xmlns="" id="{DDCC2510-569F-48F2-899A-2AC79C82A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101" y="1552976"/>
            <a:ext cx="1640343" cy="1309011"/>
          </a:xfrm>
          <a:prstGeom prst="rect">
            <a:avLst/>
          </a:prstGeom>
        </p:spPr>
      </p:pic>
      <p:cxnSp>
        <p:nvCxnSpPr>
          <p:cNvPr id="11" name="Conector reto 10">
            <a:extLst>
              <a:ext uri="{FF2B5EF4-FFF2-40B4-BE49-F238E27FC236}">
                <a16:creationId xmlns:a16="http://schemas.microsoft.com/office/drawing/2014/main" xmlns="" id="{3B2549A0-5139-43C2-9BA5-087AE3F81AAB}"/>
              </a:ext>
            </a:extLst>
          </p:cNvPr>
          <p:cNvCxnSpPr>
            <a:cxnSpLocks/>
          </p:cNvCxnSpPr>
          <p:nvPr/>
        </p:nvCxnSpPr>
        <p:spPr>
          <a:xfrm>
            <a:off x="3659156" y="2808453"/>
            <a:ext cx="160797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3" name="Imagem 12" descr="Uma imagem contendo jogador, pessoa, edifício&#10;&#10;Descrição gerada automaticamente">
            <a:extLst>
              <a:ext uri="{FF2B5EF4-FFF2-40B4-BE49-F238E27FC236}">
                <a16:creationId xmlns:a16="http://schemas.microsoft.com/office/drawing/2014/main" xmlns="" id="{53A97FAA-E136-4D64-9DF8-A799148CB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369" y="3844211"/>
            <a:ext cx="1401275" cy="1309011"/>
          </a:xfrm>
          <a:prstGeom prst="rect">
            <a:avLst/>
          </a:prstGeom>
        </p:spPr>
      </p:pic>
      <p:pic>
        <p:nvPicPr>
          <p:cNvPr id="15" name="Imagem 14" descr="Uma imagem contendo pessoa, vestuário, parede&#10;&#10;Descrição gerada automaticamente">
            <a:extLst>
              <a:ext uri="{FF2B5EF4-FFF2-40B4-BE49-F238E27FC236}">
                <a16:creationId xmlns:a16="http://schemas.microsoft.com/office/drawing/2014/main" xmlns="" id="{53972A6C-5A3F-4526-8DA8-1E40655D2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662" y="3731586"/>
            <a:ext cx="1744823" cy="1173587"/>
          </a:xfrm>
          <a:prstGeom prst="rect">
            <a:avLst/>
          </a:prstGeom>
        </p:spPr>
      </p:pic>
      <p:pic>
        <p:nvPicPr>
          <p:cNvPr id="17" name="Imagem 16" descr="Uma imagem contendo vestuário, pessoa, parede, sinal&#10;&#10;Descrição gerada automaticamente">
            <a:extLst>
              <a:ext uri="{FF2B5EF4-FFF2-40B4-BE49-F238E27FC236}">
                <a16:creationId xmlns:a16="http://schemas.microsoft.com/office/drawing/2014/main" xmlns="" id="{AC04B75B-D688-4E87-AD9E-5B5211D57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8236" y="4115193"/>
            <a:ext cx="1546692" cy="1246866"/>
          </a:xfrm>
          <a:prstGeom prst="rect">
            <a:avLst/>
          </a:prstGeom>
        </p:spPr>
      </p:pic>
      <p:cxnSp>
        <p:nvCxnSpPr>
          <p:cNvPr id="19" name="Conector reto 18">
            <a:extLst>
              <a:ext uri="{FF2B5EF4-FFF2-40B4-BE49-F238E27FC236}">
                <a16:creationId xmlns:a16="http://schemas.microsoft.com/office/drawing/2014/main" xmlns="" id="{E84D5515-5533-4F5E-AC2E-DD2C0D1B3D16}"/>
              </a:ext>
            </a:extLst>
          </p:cNvPr>
          <p:cNvCxnSpPr>
            <a:cxnSpLocks/>
          </p:cNvCxnSpPr>
          <p:nvPr/>
        </p:nvCxnSpPr>
        <p:spPr>
          <a:xfrm flipH="1">
            <a:off x="1490792" y="2781361"/>
            <a:ext cx="1096346"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xmlns="" id="{DC809952-0DEC-4306-BE0D-7E403AFE7468}"/>
              </a:ext>
            </a:extLst>
          </p:cNvPr>
          <p:cNvCxnSpPr/>
          <p:nvPr/>
        </p:nvCxnSpPr>
        <p:spPr>
          <a:xfrm>
            <a:off x="4273420" y="2790761"/>
            <a:ext cx="0" cy="13090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6E0B109A-B244-46F2-A45C-469EA3D47E46}"/>
              </a:ext>
            </a:extLst>
          </p:cNvPr>
          <p:cNvCxnSpPr>
            <a:cxnSpLocks/>
          </p:cNvCxnSpPr>
          <p:nvPr/>
        </p:nvCxnSpPr>
        <p:spPr>
          <a:xfrm>
            <a:off x="5939263" y="2687215"/>
            <a:ext cx="937728" cy="10628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Sinal de Multiplicação 13">
            <a:extLst>
              <a:ext uri="{FF2B5EF4-FFF2-40B4-BE49-F238E27FC236}">
                <a16:creationId xmlns:a16="http://schemas.microsoft.com/office/drawing/2014/main" xmlns="" id="{67D13BAD-D631-471D-ABE2-66994564D937}"/>
              </a:ext>
            </a:extLst>
          </p:cNvPr>
          <p:cNvSpPr/>
          <p:nvPr/>
        </p:nvSpPr>
        <p:spPr>
          <a:xfrm>
            <a:off x="3658236" y="2198667"/>
            <a:ext cx="1289496"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descr="Uma imagem contendo homem, pessoa, vestuário, céu&#10;&#10;Descrição gerada automaticamente">
            <a:extLst>
              <a:ext uri="{FF2B5EF4-FFF2-40B4-BE49-F238E27FC236}">
                <a16:creationId xmlns:a16="http://schemas.microsoft.com/office/drawing/2014/main" xmlns="" id="{988C376E-A73A-4CBC-8B7D-E192997CD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498" y="1544161"/>
            <a:ext cx="1640343" cy="1309011"/>
          </a:xfrm>
          <a:prstGeom prst="rect">
            <a:avLst/>
          </a:prstGeom>
        </p:spPr>
      </p:pic>
      <p:pic>
        <p:nvPicPr>
          <p:cNvPr id="5" name="Imagem 4" descr="Uma imagem contendo pessoa, vestuário, mulher, edifício&#10;&#10;Descrição gerada automaticamente">
            <a:extLst>
              <a:ext uri="{FF2B5EF4-FFF2-40B4-BE49-F238E27FC236}">
                <a16:creationId xmlns:a16="http://schemas.microsoft.com/office/drawing/2014/main" xmlns="" id="{1AEE02ED-4DFE-4D43-9588-16CF79E28E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739" y="1351411"/>
            <a:ext cx="1829037" cy="1471802"/>
          </a:xfrm>
          <a:prstGeom prst="rect">
            <a:avLst/>
          </a:prstGeom>
        </p:spPr>
      </p:pic>
      <p:cxnSp>
        <p:nvCxnSpPr>
          <p:cNvPr id="18" name="Conector reto 17">
            <a:extLst>
              <a:ext uri="{FF2B5EF4-FFF2-40B4-BE49-F238E27FC236}">
                <a16:creationId xmlns:a16="http://schemas.microsoft.com/office/drawing/2014/main" xmlns="" id="{FCBBC09D-ED01-41F6-802E-5103E5914397}"/>
              </a:ext>
            </a:extLst>
          </p:cNvPr>
          <p:cNvCxnSpPr>
            <a:cxnSpLocks/>
          </p:cNvCxnSpPr>
          <p:nvPr/>
        </p:nvCxnSpPr>
        <p:spPr>
          <a:xfrm>
            <a:off x="9838841" y="2803659"/>
            <a:ext cx="62981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Sinal de Multiplicação 21">
            <a:extLst>
              <a:ext uri="{FF2B5EF4-FFF2-40B4-BE49-F238E27FC236}">
                <a16:creationId xmlns:a16="http://schemas.microsoft.com/office/drawing/2014/main" xmlns="" id="{5C45EAE2-51C1-4166-871C-12CC675F4D18}"/>
              </a:ext>
            </a:extLst>
          </p:cNvPr>
          <p:cNvSpPr/>
          <p:nvPr/>
        </p:nvSpPr>
        <p:spPr>
          <a:xfrm>
            <a:off x="8373921" y="1501713"/>
            <a:ext cx="1289496" cy="126429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5" name="Imagem 24" descr="Uma imagem contendo pessoa, interior, parede, jovem&#10;&#10;Descrição gerada automaticamente">
            <a:extLst>
              <a:ext uri="{FF2B5EF4-FFF2-40B4-BE49-F238E27FC236}">
                <a16:creationId xmlns:a16="http://schemas.microsoft.com/office/drawing/2014/main" xmlns="" id="{708ED1E7-FE04-424F-9B59-F5C027BF9D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9479" y="4336005"/>
            <a:ext cx="1810139" cy="1138336"/>
          </a:xfrm>
          <a:prstGeom prst="rect">
            <a:avLst/>
          </a:prstGeom>
        </p:spPr>
      </p:pic>
      <p:sp>
        <p:nvSpPr>
          <p:cNvPr id="26" name="Retângulo 25">
            <a:extLst>
              <a:ext uri="{FF2B5EF4-FFF2-40B4-BE49-F238E27FC236}">
                <a16:creationId xmlns:a16="http://schemas.microsoft.com/office/drawing/2014/main" xmlns="" id="{BF3A45ED-D833-4EC0-A616-872D6194A1A7}"/>
              </a:ext>
            </a:extLst>
          </p:cNvPr>
          <p:cNvSpPr/>
          <p:nvPr/>
        </p:nvSpPr>
        <p:spPr>
          <a:xfrm>
            <a:off x="10985101" y="2943454"/>
            <a:ext cx="518091" cy="369332"/>
          </a:xfrm>
          <a:prstGeom prst="rect">
            <a:avLst/>
          </a:prstGeom>
        </p:spPr>
        <p:txBody>
          <a:bodyPr wrap="none">
            <a:spAutoFit/>
          </a:bodyPr>
          <a:lstStyle/>
          <a:p>
            <a:r>
              <a:rPr lang="pt-BR" b="1" dirty="0">
                <a:solidFill>
                  <a:srgbClr val="7030A0"/>
                </a:solidFill>
              </a:rPr>
              <a:t>1/5</a:t>
            </a:r>
            <a:endParaRPr lang="pt-BR" dirty="0"/>
          </a:p>
        </p:txBody>
      </p:sp>
      <p:sp>
        <p:nvSpPr>
          <p:cNvPr id="27" name="Retângulo 26">
            <a:extLst>
              <a:ext uri="{FF2B5EF4-FFF2-40B4-BE49-F238E27FC236}">
                <a16:creationId xmlns:a16="http://schemas.microsoft.com/office/drawing/2014/main" xmlns="" id="{39FDB6F8-8131-4592-8D19-201592D68CE5}"/>
              </a:ext>
            </a:extLst>
          </p:cNvPr>
          <p:cNvSpPr/>
          <p:nvPr/>
        </p:nvSpPr>
        <p:spPr>
          <a:xfrm>
            <a:off x="1417869" y="5274161"/>
            <a:ext cx="518091" cy="369332"/>
          </a:xfrm>
          <a:prstGeom prst="rect">
            <a:avLst/>
          </a:prstGeom>
        </p:spPr>
        <p:txBody>
          <a:bodyPr wrap="none">
            <a:spAutoFit/>
          </a:bodyPr>
          <a:lstStyle/>
          <a:p>
            <a:r>
              <a:rPr lang="pt-BR" b="1">
                <a:solidFill>
                  <a:srgbClr val="7030A0"/>
                </a:solidFill>
              </a:rPr>
              <a:t>1/5</a:t>
            </a:r>
            <a:endParaRPr lang="pt-BR" dirty="0"/>
          </a:p>
        </p:txBody>
      </p:sp>
      <p:sp>
        <p:nvSpPr>
          <p:cNvPr id="28" name="Retângulo 27">
            <a:extLst>
              <a:ext uri="{FF2B5EF4-FFF2-40B4-BE49-F238E27FC236}">
                <a16:creationId xmlns:a16="http://schemas.microsoft.com/office/drawing/2014/main" xmlns="" id="{BF2B59BE-6D5B-4CF5-86D0-598751D7291D}"/>
              </a:ext>
            </a:extLst>
          </p:cNvPr>
          <p:cNvSpPr/>
          <p:nvPr/>
        </p:nvSpPr>
        <p:spPr>
          <a:xfrm>
            <a:off x="4043938" y="5406511"/>
            <a:ext cx="518091" cy="369332"/>
          </a:xfrm>
          <a:prstGeom prst="rect">
            <a:avLst/>
          </a:prstGeom>
        </p:spPr>
        <p:txBody>
          <a:bodyPr wrap="none">
            <a:spAutoFit/>
          </a:bodyPr>
          <a:lstStyle/>
          <a:p>
            <a:r>
              <a:rPr lang="pt-BR" b="1" dirty="0">
                <a:solidFill>
                  <a:srgbClr val="7030A0"/>
                </a:solidFill>
              </a:rPr>
              <a:t>1/5</a:t>
            </a:r>
            <a:endParaRPr lang="pt-BR" dirty="0"/>
          </a:p>
        </p:txBody>
      </p:sp>
      <p:sp>
        <p:nvSpPr>
          <p:cNvPr id="29" name="Retângulo 28">
            <a:extLst>
              <a:ext uri="{FF2B5EF4-FFF2-40B4-BE49-F238E27FC236}">
                <a16:creationId xmlns:a16="http://schemas.microsoft.com/office/drawing/2014/main" xmlns="" id="{9E4DB8E1-D638-41BA-A5C2-EB1E7013100A}"/>
              </a:ext>
            </a:extLst>
          </p:cNvPr>
          <p:cNvSpPr/>
          <p:nvPr/>
        </p:nvSpPr>
        <p:spPr>
          <a:xfrm>
            <a:off x="6668158" y="5089495"/>
            <a:ext cx="518091" cy="369332"/>
          </a:xfrm>
          <a:prstGeom prst="rect">
            <a:avLst/>
          </a:prstGeom>
        </p:spPr>
        <p:txBody>
          <a:bodyPr wrap="none">
            <a:spAutoFit/>
          </a:bodyPr>
          <a:lstStyle/>
          <a:p>
            <a:r>
              <a:rPr lang="pt-BR" b="1" dirty="0">
                <a:solidFill>
                  <a:srgbClr val="7030A0"/>
                </a:solidFill>
              </a:rPr>
              <a:t>1/5</a:t>
            </a:r>
            <a:endParaRPr lang="pt-BR" dirty="0"/>
          </a:p>
        </p:txBody>
      </p:sp>
      <p:sp>
        <p:nvSpPr>
          <p:cNvPr id="30" name="Retângulo 29">
            <a:extLst>
              <a:ext uri="{FF2B5EF4-FFF2-40B4-BE49-F238E27FC236}">
                <a16:creationId xmlns:a16="http://schemas.microsoft.com/office/drawing/2014/main" xmlns="" id="{40BED565-A656-4181-B7B9-153F79D31679}"/>
              </a:ext>
            </a:extLst>
          </p:cNvPr>
          <p:cNvSpPr/>
          <p:nvPr/>
        </p:nvSpPr>
        <p:spPr>
          <a:xfrm>
            <a:off x="9533329" y="5580338"/>
            <a:ext cx="518091" cy="369332"/>
          </a:xfrm>
          <a:prstGeom prst="rect">
            <a:avLst/>
          </a:prstGeom>
        </p:spPr>
        <p:txBody>
          <a:bodyPr wrap="none">
            <a:spAutoFit/>
          </a:bodyPr>
          <a:lstStyle/>
          <a:p>
            <a:r>
              <a:rPr lang="pt-BR" b="1" dirty="0">
                <a:solidFill>
                  <a:srgbClr val="7030A0"/>
                </a:solidFill>
              </a:rPr>
              <a:t>1/5</a:t>
            </a:r>
            <a:endParaRPr lang="pt-BR" dirty="0"/>
          </a:p>
        </p:txBody>
      </p:sp>
      <p:cxnSp>
        <p:nvCxnSpPr>
          <p:cNvPr id="31" name="Conector reto 30">
            <a:extLst>
              <a:ext uri="{FF2B5EF4-FFF2-40B4-BE49-F238E27FC236}">
                <a16:creationId xmlns:a16="http://schemas.microsoft.com/office/drawing/2014/main" xmlns="" id="{92D983C8-E653-498A-8FB9-F8D7113EDB70}"/>
              </a:ext>
            </a:extLst>
          </p:cNvPr>
          <p:cNvCxnSpPr>
            <a:cxnSpLocks/>
          </p:cNvCxnSpPr>
          <p:nvPr/>
        </p:nvCxnSpPr>
        <p:spPr>
          <a:xfrm flipH="1">
            <a:off x="9106382" y="2790761"/>
            <a:ext cx="1017332" cy="15276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xmlns="" id="{50FD6985-1B68-47FE-A01F-FB8C69564269}"/>
              </a:ext>
            </a:extLst>
          </p:cNvPr>
          <p:cNvSpPr txBox="1"/>
          <p:nvPr/>
        </p:nvSpPr>
        <p:spPr>
          <a:xfrm>
            <a:off x="4535543" y="738320"/>
            <a:ext cx="3280065" cy="492443"/>
          </a:xfrm>
          <a:prstGeom prst="rect">
            <a:avLst/>
          </a:prstGeom>
          <a:noFill/>
        </p:spPr>
        <p:txBody>
          <a:bodyPr wrap="none" rtlCol="0">
            <a:spAutoFit/>
          </a:bodyPr>
          <a:lstStyle/>
          <a:p>
            <a:r>
              <a:rPr lang="pt-BR" sz="2600" b="1" u="sng" dirty="0">
                <a:solidFill>
                  <a:srgbClr val="7030A0"/>
                </a:solidFill>
                <a:latin typeface="Garamond" panose="02020404030301010803" pitchFamily="18" charset="0"/>
              </a:rPr>
              <a:t>Descendência híbrida</a:t>
            </a:r>
          </a:p>
        </p:txBody>
      </p:sp>
      <p:sp>
        <p:nvSpPr>
          <p:cNvPr id="6" name="CaixaDeTexto 5">
            <a:extLst>
              <a:ext uri="{FF2B5EF4-FFF2-40B4-BE49-F238E27FC236}">
                <a16:creationId xmlns:a16="http://schemas.microsoft.com/office/drawing/2014/main" xmlns="" id="{866BF8AA-0DFD-452B-917F-48873F8E7BD3}"/>
              </a:ext>
            </a:extLst>
          </p:cNvPr>
          <p:cNvSpPr txBox="1"/>
          <p:nvPr/>
        </p:nvSpPr>
        <p:spPr>
          <a:xfrm>
            <a:off x="718457" y="5801212"/>
            <a:ext cx="11766906" cy="892552"/>
          </a:xfrm>
          <a:prstGeom prst="rect">
            <a:avLst/>
          </a:prstGeom>
          <a:noFill/>
        </p:spPr>
        <p:txBody>
          <a:bodyPr wrap="square" rtlCol="0">
            <a:spAutoFit/>
          </a:bodyPr>
          <a:lstStyle/>
          <a:p>
            <a:r>
              <a:rPr lang="pt-BR" sz="2600" b="1" dirty="0">
                <a:latin typeface="Garamond" panose="02020404030301010803" pitchFamily="18" charset="0"/>
              </a:rPr>
              <a:t>STJ, </a:t>
            </a:r>
            <a:r>
              <a:rPr lang="pt-BR" sz="2600" b="1" dirty="0" err="1">
                <a:latin typeface="Garamond" panose="02020404030301010803" pitchFamily="18" charset="0"/>
              </a:rPr>
              <a:t>Resp</a:t>
            </a:r>
            <a:r>
              <a:rPr lang="pt-BR" sz="2600" b="1" dirty="0">
                <a:latin typeface="Garamond" panose="02020404030301010803" pitchFamily="18" charset="0"/>
              </a:rPr>
              <a:t> 1.357.117/MG, Rel. Min. RICARDO VILLAS BÔAS CUEVA, T3, julgado em 13.03.18, publicado em 26.03.2018</a:t>
            </a:r>
          </a:p>
        </p:txBody>
      </p:sp>
    </p:spTree>
    <p:extLst>
      <p:ext uri="{BB962C8B-B14F-4D97-AF65-F5344CB8AC3E}">
        <p14:creationId xmlns:p14="http://schemas.microsoft.com/office/powerpoint/2010/main" val="86519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03382" y="461394"/>
            <a:ext cx="9980682" cy="672829"/>
          </a:xfrm>
        </p:spPr>
        <p:txBody>
          <a:bodyPr>
            <a:normAutofit/>
          </a:bodyPr>
          <a:lstStyle/>
          <a:p>
            <a:pPr algn="ct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Sucessão</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na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linha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reta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descendente</a:t>
            </a:r>
            <a:endParaRPr lang="en-US" sz="3000" dirty="0"/>
          </a:p>
        </p:txBody>
      </p:sp>
      <p:cxnSp>
        <p:nvCxnSpPr>
          <p:cNvPr id="6" name="Conector reto 5">
            <a:extLst>
              <a:ext uri="{FF2B5EF4-FFF2-40B4-BE49-F238E27FC236}">
                <a16:creationId xmlns:a16="http://schemas.microsoft.com/office/drawing/2014/main" xmlns="" id="{743F668E-8903-4940-BA5B-CDC2421FB7B6}"/>
              </a:ext>
            </a:extLst>
          </p:cNvPr>
          <p:cNvCxnSpPr>
            <a:cxnSpLocks/>
          </p:cNvCxnSpPr>
          <p:nvPr/>
        </p:nvCxnSpPr>
        <p:spPr>
          <a:xfrm flipH="1">
            <a:off x="4528420" y="2338157"/>
            <a:ext cx="663618" cy="685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0AF5ED3-3EBD-4D77-94B1-4E929DAE346A}"/>
              </a:ext>
            </a:extLst>
          </p:cNvPr>
          <p:cNvCxnSpPr>
            <a:cxnSpLocks/>
            <a:stCxn id="3" idx="2"/>
          </p:cNvCxnSpPr>
          <p:nvPr/>
        </p:nvCxnSpPr>
        <p:spPr>
          <a:xfrm flipH="1">
            <a:off x="5445257" y="2362799"/>
            <a:ext cx="1" cy="9575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350FE437-88D1-405D-A72A-35A499856A9E}"/>
              </a:ext>
            </a:extLst>
          </p:cNvPr>
          <p:cNvCxnSpPr>
            <a:cxnSpLocks/>
          </p:cNvCxnSpPr>
          <p:nvPr/>
        </p:nvCxnSpPr>
        <p:spPr>
          <a:xfrm>
            <a:off x="5821752" y="2308209"/>
            <a:ext cx="611156" cy="821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homem, pessoa, parede, interior&#10;&#10;Descrição gerada automaticamente">
            <a:extLst>
              <a:ext uri="{FF2B5EF4-FFF2-40B4-BE49-F238E27FC236}">
                <a16:creationId xmlns:a16="http://schemas.microsoft.com/office/drawing/2014/main" xmlns="" id="{6802DDC4-F3E5-4964-B451-142454F73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638" y="3023857"/>
            <a:ext cx="1036022" cy="876428"/>
          </a:xfrm>
          <a:prstGeom prst="rect">
            <a:avLst/>
          </a:prstGeom>
        </p:spPr>
      </p:pic>
      <p:pic>
        <p:nvPicPr>
          <p:cNvPr id="17" name="Imagem 16" descr="Uma imagem contendo pessoa, homem, ao ar livre, em pé&#10;&#10;Descrição gerada automaticamente">
            <a:extLst>
              <a:ext uri="{FF2B5EF4-FFF2-40B4-BE49-F238E27FC236}">
                <a16:creationId xmlns:a16="http://schemas.microsoft.com/office/drawing/2014/main" xmlns="" id="{AE6047DF-9A87-4D97-9AFC-E94ED3DD3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435" y="3326704"/>
            <a:ext cx="1075290" cy="814747"/>
          </a:xfrm>
          <a:prstGeom prst="rect">
            <a:avLst/>
          </a:prstGeom>
        </p:spPr>
      </p:pic>
      <p:pic>
        <p:nvPicPr>
          <p:cNvPr id="19" name="Imagem 18" descr="Uma imagem contendo céu, ao ar livre, pessoa&#10;&#10;Descrição gerada automaticamente">
            <a:extLst>
              <a:ext uri="{FF2B5EF4-FFF2-40B4-BE49-F238E27FC236}">
                <a16:creationId xmlns:a16="http://schemas.microsoft.com/office/drawing/2014/main" xmlns="" id="{AC85DED8-63FF-4765-8D94-C4941EA80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3935" y="3143617"/>
            <a:ext cx="1224366" cy="781121"/>
          </a:xfrm>
          <a:prstGeom prst="rect">
            <a:avLst/>
          </a:prstGeom>
        </p:spPr>
      </p:pic>
      <p:sp>
        <p:nvSpPr>
          <p:cNvPr id="22" name="CaixaDeTexto 21">
            <a:extLst>
              <a:ext uri="{FF2B5EF4-FFF2-40B4-BE49-F238E27FC236}">
                <a16:creationId xmlns:a16="http://schemas.microsoft.com/office/drawing/2014/main" xmlns="" id="{3C48EBBA-CC30-4BC8-8D8C-8BBABCD3113E}"/>
              </a:ext>
            </a:extLst>
          </p:cNvPr>
          <p:cNvSpPr txBox="1"/>
          <p:nvPr/>
        </p:nvSpPr>
        <p:spPr>
          <a:xfrm rot="3098401">
            <a:off x="5822102" y="2621199"/>
            <a:ext cx="1083666" cy="338554"/>
          </a:xfrm>
          <a:prstGeom prst="rect">
            <a:avLst/>
          </a:prstGeom>
          <a:noFill/>
        </p:spPr>
        <p:txBody>
          <a:bodyPr wrap="square" rtlCol="0">
            <a:spAutoFit/>
          </a:bodyPr>
          <a:lstStyle/>
          <a:p>
            <a:r>
              <a:rPr lang="pt-BR" sz="1600" dirty="0"/>
              <a:t>1º grau</a:t>
            </a:r>
          </a:p>
        </p:txBody>
      </p:sp>
      <p:sp>
        <p:nvSpPr>
          <p:cNvPr id="23" name="CaixaDeTexto 22">
            <a:extLst>
              <a:ext uri="{FF2B5EF4-FFF2-40B4-BE49-F238E27FC236}">
                <a16:creationId xmlns:a16="http://schemas.microsoft.com/office/drawing/2014/main" xmlns="" id="{D34993F3-A70D-42A2-B0C5-AA4D671A10AD}"/>
              </a:ext>
            </a:extLst>
          </p:cNvPr>
          <p:cNvSpPr txBox="1"/>
          <p:nvPr/>
        </p:nvSpPr>
        <p:spPr>
          <a:xfrm rot="18978638">
            <a:off x="4152497" y="2522690"/>
            <a:ext cx="914400" cy="338554"/>
          </a:xfrm>
          <a:prstGeom prst="rect">
            <a:avLst/>
          </a:prstGeom>
          <a:noFill/>
        </p:spPr>
        <p:txBody>
          <a:bodyPr wrap="square" rtlCol="0">
            <a:spAutoFit/>
          </a:bodyPr>
          <a:lstStyle/>
          <a:p>
            <a:r>
              <a:rPr lang="pt-BR" sz="1600" dirty="0"/>
              <a:t>1º grau</a:t>
            </a:r>
          </a:p>
        </p:txBody>
      </p:sp>
      <p:sp>
        <p:nvSpPr>
          <p:cNvPr id="24" name="CaixaDeTexto 23">
            <a:extLst>
              <a:ext uri="{FF2B5EF4-FFF2-40B4-BE49-F238E27FC236}">
                <a16:creationId xmlns:a16="http://schemas.microsoft.com/office/drawing/2014/main" xmlns="" id="{59A529DC-ABD1-4AB4-BD53-8D3F359EDBBB}"/>
              </a:ext>
            </a:extLst>
          </p:cNvPr>
          <p:cNvSpPr txBox="1"/>
          <p:nvPr/>
        </p:nvSpPr>
        <p:spPr>
          <a:xfrm rot="5400000">
            <a:off x="5084113" y="2715488"/>
            <a:ext cx="1059841" cy="338554"/>
          </a:xfrm>
          <a:prstGeom prst="rect">
            <a:avLst/>
          </a:prstGeom>
          <a:noFill/>
        </p:spPr>
        <p:txBody>
          <a:bodyPr wrap="square" rtlCol="0">
            <a:spAutoFit/>
          </a:bodyPr>
          <a:lstStyle/>
          <a:p>
            <a:r>
              <a:rPr lang="pt-BR" sz="1600" dirty="0"/>
              <a:t>1º grau</a:t>
            </a:r>
          </a:p>
        </p:txBody>
      </p:sp>
      <p:pic>
        <p:nvPicPr>
          <p:cNvPr id="3" name="Imagem 2" descr="Uma imagem contendo homem, pessoa, peixe, animal&#10;&#10;Descrição gerada automaticamente">
            <a:extLst>
              <a:ext uri="{FF2B5EF4-FFF2-40B4-BE49-F238E27FC236}">
                <a16:creationId xmlns:a16="http://schemas.microsoft.com/office/drawing/2014/main" xmlns="" id="{C5E5AFCD-5C59-4BA5-9CC5-67C0C8388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013" y="1439501"/>
            <a:ext cx="1182489" cy="923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Espaço Reservado para Conteúdo 13"/>
          <p:cNvSpPr>
            <a:spLocks noGrp="1"/>
          </p:cNvSpPr>
          <p:nvPr>
            <p:ph idx="1"/>
          </p:nvPr>
        </p:nvSpPr>
        <p:spPr>
          <a:xfrm>
            <a:off x="1104900" y="1308683"/>
            <a:ext cx="9982200" cy="5549317"/>
          </a:xfrm>
        </p:spPr>
        <p:txBody>
          <a:bodyPr>
            <a:normAutofit/>
          </a:bodyPr>
          <a:lstStyle/>
          <a:p>
            <a:pPr marL="0" lvl="0" indent="0">
              <a:buNone/>
            </a:pPr>
            <a:endParaRPr lang="pt-BR" dirty="0"/>
          </a:p>
          <a:p>
            <a:pPr algn="just"/>
            <a:endParaRPr lang="pt-BR" dirty="0"/>
          </a:p>
          <a:p>
            <a:pPr algn="just"/>
            <a:endParaRPr lang="pt-BR" dirty="0"/>
          </a:p>
          <a:p>
            <a:pPr marL="0" indent="0" algn="just">
              <a:buNone/>
            </a:pPr>
            <a:endParaRPr lang="pt-BR" dirty="0"/>
          </a:p>
          <a:p>
            <a:pPr marL="0" lvl="0" indent="0" algn="just">
              <a:buNone/>
            </a:pPr>
            <a:endParaRPr lang="pt-BR" dirty="0"/>
          </a:p>
          <a:p>
            <a:pPr>
              <a:spcBef>
                <a:spcPts val="0"/>
              </a:spcBef>
            </a:pPr>
            <a:endParaRPr lang="pt-BR" sz="1600" dirty="0"/>
          </a:p>
          <a:p>
            <a:pPr>
              <a:spcBef>
                <a:spcPts val="0"/>
              </a:spcBef>
            </a:pPr>
            <a:endParaRPr lang="pt-BR" sz="1600" dirty="0"/>
          </a:p>
          <a:p>
            <a:pPr marL="1211400" lvl="0" indent="0">
              <a:spcBef>
                <a:spcPts val="0"/>
              </a:spcBef>
              <a:buNone/>
            </a:pPr>
            <a:endParaRPr lang="pt-BR" sz="1800" dirty="0"/>
          </a:p>
          <a:p>
            <a:pPr lvl="0"/>
            <a:endParaRPr lang="pt-BR" sz="1600" dirty="0"/>
          </a:p>
          <a:p>
            <a:pPr lvl="0"/>
            <a:endParaRPr lang="en-US" sz="1500" dirty="0"/>
          </a:p>
        </p:txBody>
      </p:sp>
      <p:sp>
        <p:nvSpPr>
          <p:cNvPr id="29" name="CaixaDeTexto 28">
            <a:extLst>
              <a:ext uri="{FF2B5EF4-FFF2-40B4-BE49-F238E27FC236}">
                <a16:creationId xmlns:a16="http://schemas.microsoft.com/office/drawing/2014/main" xmlns="" id="{78E12F1B-76D5-48BC-B1F1-A564520ABB1B}"/>
              </a:ext>
            </a:extLst>
          </p:cNvPr>
          <p:cNvSpPr txBox="1"/>
          <p:nvPr/>
        </p:nvSpPr>
        <p:spPr>
          <a:xfrm>
            <a:off x="3885419" y="3922513"/>
            <a:ext cx="724278" cy="369332"/>
          </a:xfrm>
          <a:prstGeom prst="rect">
            <a:avLst/>
          </a:prstGeom>
          <a:noFill/>
        </p:spPr>
        <p:txBody>
          <a:bodyPr wrap="square" rtlCol="0">
            <a:spAutoFit/>
          </a:bodyPr>
          <a:lstStyle/>
          <a:p>
            <a:r>
              <a:rPr lang="pt-BR" dirty="0"/>
              <a:t>1/3</a:t>
            </a:r>
          </a:p>
        </p:txBody>
      </p:sp>
      <p:sp>
        <p:nvSpPr>
          <p:cNvPr id="30" name="CaixaDeTexto 29">
            <a:extLst>
              <a:ext uri="{FF2B5EF4-FFF2-40B4-BE49-F238E27FC236}">
                <a16:creationId xmlns:a16="http://schemas.microsoft.com/office/drawing/2014/main" xmlns="" id="{A7E29D67-4A16-4884-B045-78650A59B1C6}"/>
              </a:ext>
            </a:extLst>
          </p:cNvPr>
          <p:cNvSpPr txBox="1"/>
          <p:nvPr/>
        </p:nvSpPr>
        <p:spPr>
          <a:xfrm>
            <a:off x="5207680" y="4153308"/>
            <a:ext cx="802546" cy="369332"/>
          </a:xfrm>
          <a:prstGeom prst="rect">
            <a:avLst/>
          </a:prstGeom>
          <a:noFill/>
        </p:spPr>
        <p:txBody>
          <a:bodyPr wrap="square" rtlCol="0">
            <a:spAutoFit/>
          </a:bodyPr>
          <a:lstStyle/>
          <a:p>
            <a:r>
              <a:rPr lang="pt-BR" dirty="0"/>
              <a:t>1/3</a:t>
            </a:r>
          </a:p>
        </p:txBody>
      </p:sp>
      <p:sp>
        <p:nvSpPr>
          <p:cNvPr id="31" name="CaixaDeTexto 30">
            <a:extLst>
              <a:ext uri="{FF2B5EF4-FFF2-40B4-BE49-F238E27FC236}">
                <a16:creationId xmlns:a16="http://schemas.microsoft.com/office/drawing/2014/main" xmlns="" id="{A1A8E723-0566-4D81-B8D5-A15FD4B07BF3}"/>
              </a:ext>
            </a:extLst>
          </p:cNvPr>
          <p:cNvSpPr txBox="1"/>
          <p:nvPr/>
        </p:nvSpPr>
        <p:spPr>
          <a:xfrm>
            <a:off x="6702152" y="3914532"/>
            <a:ext cx="688064" cy="369332"/>
          </a:xfrm>
          <a:prstGeom prst="rect">
            <a:avLst/>
          </a:prstGeom>
          <a:noFill/>
        </p:spPr>
        <p:txBody>
          <a:bodyPr wrap="square" rtlCol="0">
            <a:spAutoFit/>
          </a:bodyPr>
          <a:lstStyle/>
          <a:p>
            <a:r>
              <a:rPr lang="pt-BR" dirty="0"/>
              <a:t>1/3</a:t>
            </a:r>
          </a:p>
        </p:txBody>
      </p:sp>
      <p:cxnSp>
        <p:nvCxnSpPr>
          <p:cNvPr id="35" name="Conector reto 34">
            <a:extLst>
              <a:ext uri="{FF2B5EF4-FFF2-40B4-BE49-F238E27FC236}">
                <a16:creationId xmlns:a16="http://schemas.microsoft.com/office/drawing/2014/main" xmlns="" id="{09CE1CFB-B7E5-4B57-A2FD-4CC9D8D19A5E}"/>
              </a:ext>
            </a:extLst>
          </p:cNvPr>
          <p:cNvCxnSpPr>
            <a:cxnSpLocks/>
          </p:cNvCxnSpPr>
          <p:nvPr/>
        </p:nvCxnSpPr>
        <p:spPr>
          <a:xfrm flipH="1">
            <a:off x="2712693" y="4279587"/>
            <a:ext cx="1127460" cy="4535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xmlns="" id="{6A34DA7E-C0ED-4744-B4A7-6AAA78EC6969}"/>
              </a:ext>
            </a:extLst>
          </p:cNvPr>
          <p:cNvCxnSpPr>
            <a:cxnSpLocks/>
          </p:cNvCxnSpPr>
          <p:nvPr/>
        </p:nvCxnSpPr>
        <p:spPr>
          <a:xfrm flipH="1">
            <a:off x="3287436" y="4291845"/>
            <a:ext cx="779054" cy="95652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xmlns="" id="{97F08993-CA18-4166-B176-618863C4057D}"/>
              </a:ext>
            </a:extLst>
          </p:cNvPr>
          <p:cNvCxnSpPr>
            <a:cxnSpLocks/>
          </p:cNvCxnSpPr>
          <p:nvPr/>
        </p:nvCxnSpPr>
        <p:spPr>
          <a:xfrm flipH="1">
            <a:off x="3958206" y="4262062"/>
            <a:ext cx="379886" cy="12513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6" name="Imagem 45" descr="Uma imagem contendo pessoa, vestuário, jovem&#10;&#10;Descrição gerada automaticamente">
            <a:extLst>
              <a:ext uri="{FF2B5EF4-FFF2-40B4-BE49-F238E27FC236}">
                <a16:creationId xmlns:a16="http://schemas.microsoft.com/office/drawing/2014/main" xmlns="" id="{060AD4E9-5C40-40D1-86B6-AA4D93720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313" y="4522640"/>
            <a:ext cx="621114" cy="663784"/>
          </a:xfrm>
          <a:prstGeom prst="rect">
            <a:avLst/>
          </a:prstGeom>
        </p:spPr>
      </p:pic>
      <p:pic>
        <p:nvPicPr>
          <p:cNvPr id="53" name="Imagem 52" descr="Uma imagem contendo vestuário, ao ar livre, pessoa&#10;&#10;Descrição gerada automaticamente">
            <a:extLst>
              <a:ext uri="{FF2B5EF4-FFF2-40B4-BE49-F238E27FC236}">
                <a16:creationId xmlns:a16="http://schemas.microsoft.com/office/drawing/2014/main" xmlns="" id="{9A48B7CD-AB4D-41C3-8848-C7497D774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5567" y="5240646"/>
            <a:ext cx="862630" cy="749358"/>
          </a:xfrm>
          <a:prstGeom prst="rect">
            <a:avLst/>
          </a:prstGeom>
        </p:spPr>
      </p:pic>
      <p:pic>
        <p:nvPicPr>
          <p:cNvPr id="55" name="Imagem 54" descr="Uma imagem contendo pessoa, gravata, homem, edifício&#10;&#10;Descrição gerada automaticamente">
            <a:extLst>
              <a:ext uri="{FF2B5EF4-FFF2-40B4-BE49-F238E27FC236}">
                <a16:creationId xmlns:a16="http://schemas.microsoft.com/office/drawing/2014/main" xmlns="" id="{CB244F9B-3400-4A12-9499-54D20928CA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0801" y="5529528"/>
            <a:ext cx="957619" cy="750898"/>
          </a:xfrm>
          <a:prstGeom prst="rect">
            <a:avLst/>
          </a:prstGeom>
        </p:spPr>
      </p:pic>
      <p:pic>
        <p:nvPicPr>
          <p:cNvPr id="60" name="Imagem 59" descr="Uma imagem contendo pessoa, parede, interior, homem&#10;&#10;Descrição gerada automaticamente">
            <a:extLst>
              <a:ext uri="{FF2B5EF4-FFF2-40B4-BE49-F238E27FC236}">
                <a16:creationId xmlns:a16="http://schemas.microsoft.com/office/drawing/2014/main" xmlns="" id="{27484B4D-9C0E-4A42-846E-21641B8A7E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7868" y="5445742"/>
            <a:ext cx="993775" cy="918470"/>
          </a:xfrm>
          <a:prstGeom prst="rect">
            <a:avLst/>
          </a:prstGeom>
        </p:spPr>
      </p:pic>
      <p:cxnSp>
        <p:nvCxnSpPr>
          <p:cNvPr id="62" name="Conector reto 61">
            <a:extLst>
              <a:ext uri="{FF2B5EF4-FFF2-40B4-BE49-F238E27FC236}">
                <a16:creationId xmlns:a16="http://schemas.microsoft.com/office/drawing/2014/main" xmlns="" id="{FA2C9894-4A87-40D2-B9B5-B97C1FD90658}"/>
              </a:ext>
            </a:extLst>
          </p:cNvPr>
          <p:cNvCxnSpPr/>
          <p:nvPr/>
        </p:nvCxnSpPr>
        <p:spPr>
          <a:xfrm>
            <a:off x="5783311" y="5615325"/>
            <a:ext cx="0" cy="4504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xmlns="" id="{083B6656-9C4C-499D-ADAA-9AB9A99B1AB8}"/>
              </a:ext>
            </a:extLst>
          </p:cNvPr>
          <p:cNvCxnSpPr/>
          <p:nvPr/>
        </p:nvCxnSpPr>
        <p:spPr>
          <a:xfrm>
            <a:off x="5444756" y="4522640"/>
            <a:ext cx="0" cy="8958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xmlns="" id="{2C2EF572-FB8A-4E24-B7D2-5189CA6747BB}"/>
              </a:ext>
            </a:extLst>
          </p:cNvPr>
          <p:cNvCxnSpPr>
            <a:cxnSpLocks/>
            <a:stCxn id="31" idx="2"/>
          </p:cNvCxnSpPr>
          <p:nvPr/>
        </p:nvCxnSpPr>
        <p:spPr>
          <a:xfrm>
            <a:off x="7046184" y="4283864"/>
            <a:ext cx="250909" cy="11346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 name="Imagem 70" descr="Uma imagem contendo homem, vestuário, parede, pessoa&#10;&#10;Descrição gerada automaticamente">
            <a:extLst>
              <a:ext uri="{FF2B5EF4-FFF2-40B4-BE49-F238E27FC236}">
                <a16:creationId xmlns:a16="http://schemas.microsoft.com/office/drawing/2014/main" xmlns="" id="{700A918E-CDC1-4B86-831E-2D3448C26A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1772" y="5341410"/>
            <a:ext cx="1252168" cy="724412"/>
          </a:xfrm>
          <a:prstGeom prst="rect">
            <a:avLst/>
          </a:prstGeom>
        </p:spPr>
      </p:pic>
      <p:sp>
        <p:nvSpPr>
          <p:cNvPr id="72" name="CaixaDeTexto 71">
            <a:extLst>
              <a:ext uri="{FF2B5EF4-FFF2-40B4-BE49-F238E27FC236}">
                <a16:creationId xmlns:a16="http://schemas.microsoft.com/office/drawing/2014/main" xmlns="" id="{24877E55-D1ED-41DA-9276-0B4B2B5B706D}"/>
              </a:ext>
            </a:extLst>
          </p:cNvPr>
          <p:cNvSpPr txBox="1"/>
          <p:nvPr/>
        </p:nvSpPr>
        <p:spPr>
          <a:xfrm rot="20478916">
            <a:off x="2750877" y="4171239"/>
            <a:ext cx="1106158" cy="323165"/>
          </a:xfrm>
          <a:prstGeom prst="rect">
            <a:avLst/>
          </a:prstGeom>
          <a:noFill/>
        </p:spPr>
        <p:txBody>
          <a:bodyPr wrap="square" rtlCol="0">
            <a:spAutoFit/>
          </a:bodyPr>
          <a:lstStyle/>
          <a:p>
            <a:r>
              <a:rPr lang="pt-BR" sz="1500" dirty="0"/>
              <a:t>2º grau</a:t>
            </a:r>
          </a:p>
        </p:txBody>
      </p:sp>
      <p:sp>
        <p:nvSpPr>
          <p:cNvPr id="73" name="CaixaDeTexto 72">
            <a:extLst>
              <a:ext uri="{FF2B5EF4-FFF2-40B4-BE49-F238E27FC236}">
                <a16:creationId xmlns:a16="http://schemas.microsoft.com/office/drawing/2014/main" xmlns="" id="{54B86737-5F86-49D4-B7DE-E7F7C8B72C34}"/>
              </a:ext>
            </a:extLst>
          </p:cNvPr>
          <p:cNvSpPr txBox="1"/>
          <p:nvPr/>
        </p:nvSpPr>
        <p:spPr>
          <a:xfrm>
            <a:off x="9144000" y="1836019"/>
            <a:ext cx="184731" cy="369332"/>
          </a:xfrm>
          <a:prstGeom prst="rect">
            <a:avLst/>
          </a:prstGeom>
          <a:noFill/>
        </p:spPr>
        <p:txBody>
          <a:bodyPr wrap="none" rtlCol="0">
            <a:spAutoFit/>
          </a:bodyPr>
          <a:lstStyle/>
          <a:p>
            <a:endParaRPr lang="pt-BR" dirty="0"/>
          </a:p>
        </p:txBody>
      </p:sp>
      <p:sp>
        <p:nvSpPr>
          <p:cNvPr id="74" name="CaixaDeTexto 73">
            <a:extLst>
              <a:ext uri="{FF2B5EF4-FFF2-40B4-BE49-F238E27FC236}">
                <a16:creationId xmlns:a16="http://schemas.microsoft.com/office/drawing/2014/main" xmlns="" id="{DFAD398C-9C7C-4D97-BDBF-38C1B76D135F}"/>
              </a:ext>
            </a:extLst>
          </p:cNvPr>
          <p:cNvSpPr txBox="1"/>
          <p:nvPr/>
        </p:nvSpPr>
        <p:spPr>
          <a:xfrm rot="18579255">
            <a:off x="3035885" y="4499217"/>
            <a:ext cx="1140735" cy="323165"/>
          </a:xfrm>
          <a:prstGeom prst="rect">
            <a:avLst/>
          </a:prstGeom>
          <a:noFill/>
        </p:spPr>
        <p:txBody>
          <a:bodyPr wrap="square" rtlCol="0">
            <a:spAutoFit/>
          </a:bodyPr>
          <a:lstStyle/>
          <a:p>
            <a:r>
              <a:rPr lang="pt-BR" sz="1500" dirty="0"/>
              <a:t>2º grau</a:t>
            </a:r>
          </a:p>
        </p:txBody>
      </p:sp>
      <p:sp>
        <p:nvSpPr>
          <p:cNvPr id="75" name="CaixaDeTexto 74">
            <a:extLst>
              <a:ext uri="{FF2B5EF4-FFF2-40B4-BE49-F238E27FC236}">
                <a16:creationId xmlns:a16="http://schemas.microsoft.com/office/drawing/2014/main" xmlns="" id="{70E47F18-E8E0-4306-A421-20C18E08EC05}"/>
              </a:ext>
            </a:extLst>
          </p:cNvPr>
          <p:cNvSpPr txBox="1"/>
          <p:nvPr/>
        </p:nvSpPr>
        <p:spPr>
          <a:xfrm rot="17217047">
            <a:off x="3574700" y="4670925"/>
            <a:ext cx="870046" cy="323165"/>
          </a:xfrm>
          <a:prstGeom prst="rect">
            <a:avLst/>
          </a:prstGeom>
          <a:noFill/>
        </p:spPr>
        <p:txBody>
          <a:bodyPr wrap="none" rtlCol="0">
            <a:spAutoFit/>
          </a:bodyPr>
          <a:lstStyle/>
          <a:p>
            <a:r>
              <a:rPr lang="pt-BR" sz="1500" dirty="0"/>
              <a:t>2º grau</a:t>
            </a:r>
          </a:p>
        </p:txBody>
      </p:sp>
      <p:sp>
        <p:nvSpPr>
          <p:cNvPr id="76" name="CaixaDeTexto 75">
            <a:extLst>
              <a:ext uri="{FF2B5EF4-FFF2-40B4-BE49-F238E27FC236}">
                <a16:creationId xmlns:a16="http://schemas.microsoft.com/office/drawing/2014/main" xmlns="" id="{7473CF0A-C49B-4518-8D1F-444ACA0F7C76}"/>
              </a:ext>
            </a:extLst>
          </p:cNvPr>
          <p:cNvSpPr txBox="1"/>
          <p:nvPr/>
        </p:nvSpPr>
        <p:spPr>
          <a:xfrm rot="16200000">
            <a:off x="4734203" y="4787633"/>
            <a:ext cx="946952" cy="323165"/>
          </a:xfrm>
          <a:prstGeom prst="rect">
            <a:avLst/>
          </a:prstGeom>
          <a:noFill/>
        </p:spPr>
        <p:txBody>
          <a:bodyPr wrap="square" rtlCol="0">
            <a:spAutoFit/>
          </a:bodyPr>
          <a:lstStyle/>
          <a:p>
            <a:r>
              <a:rPr lang="pt-BR" sz="1500" dirty="0"/>
              <a:t>2º grau</a:t>
            </a:r>
          </a:p>
        </p:txBody>
      </p:sp>
      <p:sp>
        <p:nvSpPr>
          <p:cNvPr id="77" name="CaixaDeTexto 76">
            <a:extLst>
              <a:ext uri="{FF2B5EF4-FFF2-40B4-BE49-F238E27FC236}">
                <a16:creationId xmlns:a16="http://schemas.microsoft.com/office/drawing/2014/main" xmlns="" id="{41ECABB5-2A1F-4285-84A4-187D229D2B0B}"/>
              </a:ext>
            </a:extLst>
          </p:cNvPr>
          <p:cNvSpPr txBox="1"/>
          <p:nvPr/>
        </p:nvSpPr>
        <p:spPr>
          <a:xfrm rot="4518617">
            <a:off x="6683726" y="4756020"/>
            <a:ext cx="1358020" cy="323165"/>
          </a:xfrm>
          <a:prstGeom prst="rect">
            <a:avLst/>
          </a:prstGeom>
          <a:noFill/>
        </p:spPr>
        <p:txBody>
          <a:bodyPr wrap="square" rtlCol="0">
            <a:spAutoFit/>
          </a:bodyPr>
          <a:lstStyle/>
          <a:p>
            <a:r>
              <a:rPr lang="pt-BR" sz="1500" dirty="0"/>
              <a:t>2º grau</a:t>
            </a:r>
          </a:p>
        </p:txBody>
      </p:sp>
    </p:spTree>
    <p:extLst>
      <p:ext uri="{BB962C8B-B14F-4D97-AF65-F5344CB8AC3E}">
        <p14:creationId xmlns:p14="http://schemas.microsoft.com/office/powerpoint/2010/main" val="172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AF81399-6C25-474F-B8DD-CD9B07CB34E6}"/>
              </a:ext>
            </a:extLst>
          </p:cNvPr>
          <p:cNvSpPr/>
          <p:nvPr/>
        </p:nvSpPr>
        <p:spPr>
          <a:xfrm>
            <a:off x="2357639" y="118579"/>
            <a:ext cx="7476727" cy="553998"/>
          </a:xfrm>
          <a:prstGeom prst="rect">
            <a:avLst/>
          </a:prstGeom>
        </p:spPr>
        <p:txBody>
          <a:bodyPr wrap="none">
            <a:spAutoFit/>
          </a:bodyPr>
          <a:lstStyle/>
          <a:p>
            <a:pPr algn="ctr"/>
            <a:r>
              <a:rPr lang="pt-BR" sz="3000" b="1" u="sng" dirty="0">
                <a:solidFill>
                  <a:srgbClr val="7030A0"/>
                </a:solidFill>
                <a:latin typeface="Garamond" panose="02020404030301010803" pitchFamily="18" charset="0"/>
              </a:rPr>
              <a:t>Sucessão do cônjuge quando há ascendentes</a:t>
            </a:r>
          </a:p>
        </p:txBody>
      </p:sp>
      <p:pic>
        <p:nvPicPr>
          <p:cNvPr id="3" name="Imagem 2" descr="Uma imagem contendo homem, pessoa, vestuário, céu&#10;&#10;Descrição gerada automaticamente">
            <a:extLst>
              <a:ext uri="{FF2B5EF4-FFF2-40B4-BE49-F238E27FC236}">
                <a16:creationId xmlns:a16="http://schemas.microsoft.com/office/drawing/2014/main" xmlns="" id="{35DD8C14-18B4-4F77-AE3C-7210E1C71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326" y="3862797"/>
            <a:ext cx="1640343" cy="1471801"/>
          </a:xfrm>
          <a:prstGeom prst="rect">
            <a:avLst/>
          </a:prstGeom>
        </p:spPr>
      </p:pic>
      <p:pic>
        <p:nvPicPr>
          <p:cNvPr id="4" name="Imagem 3" descr="Uma imagem contendo pessoa, vestuário, mulher, edifício&#10;&#10;Descrição gerada automaticamente">
            <a:extLst>
              <a:ext uri="{FF2B5EF4-FFF2-40B4-BE49-F238E27FC236}">
                <a16:creationId xmlns:a16="http://schemas.microsoft.com/office/drawing/2014/main" xmlns="" id="{97A2146E-F635-4F13-8574-838417AF4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675" y="3944191"/>
            <a:ext cx="1829037" cy="1471802"/>
          </a:xfrm>
          <a:prstGeom prst="rect">
            <a:avLst/>
          </a:prstGeom>
        </p:spPr>
      </p:pic>
      <p:cxnSp>
        <p:nvCxnSpPr>
          <p:cNvPr id="6" name="Conector reto 5">
            <a:extLst>
              <a:ext uri="{FF2B5EF4-FFF2-40B4-BE49-F238E27FC236}">
                <a16:creationId xmlns:a16="http://schemas.microsoft.com/office/drawing/2014/main" xmlns="" id="{22182135-DAE6-4F40-B9CE-BDDD68DE3596}"/>
              </a:ext>
            </a:extLst>
          </p:cNvPr>
          <p:cNvCxnSpPr>
            <a:cxnSpLocks/>
          </p:cNvCxnSpPr>
          <p:nvPr/>
        </p:nvCxnSpPr>
        <p:spPr>
          <a:xfrm>
            <a:off x="6015712" y="4598697"/>
            <a:ext cx="1989614" cy="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EFB38D2A-96A1-4379-97E3-959AACF68B6E}"/>
              </a:ext>
            </a:extLst>
          </p:cNvPr>
          <p:cNvCxnSpPr/>
          <p:nvPr/>
        </p:nvCxnSpPr>
        <p:spPr>
          <a:xfrm flipH="1" flipV="1">
            <a:off x="4030824" y="2808514"/>
            <a:ext cx="662474" cy="113567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xmlns="" id="{B01DCA06-3A04-4E31-8532-B8C768839916}"/>
              </a:ext>
            </a:extLst>
          </p:cNvPr>
          <p:cNvCxnSpPr/>
          <p:nvPr/>
        </p:nvCxnSpPr>
        <p:spPr>
          <a:xfrm flipV="1">
            <a:off x="5346441" y="2724539"/>
            <a:ext cx="829849" cy="121965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vestuário, pessoa&#10;&#10;Descrição gerada automaticamente">
            <a:extLst>
              <a:ext uri="{FF2B5EF4-FFF2-40B4-BE49-F238E27FC236}">
                <a16:creationId xmlns:a16="http://schemas.microsoft.com/office/drawing/2014/main" xmlns="" id="{B02A4468-E678-45E1-8A95-7B6DE6A86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483" y="2111378"/>
            <a:ext cx="1989614" cy="1154807"/>
          </a:xfrm>
          <a:prstGeom prst="rect">
            <a:avLst/>
          </a:prstGeom>
        </p:spPr>
      </p:pic>
      <p:pic>
        <p:nvPicPr>
          <p:cNvPr id="17" name="Imagem 16" descr="Uma imagem contendo pessoa, homem, parede, interior&#10;&#10;Descrição gerada automaticamente">
            <a:extLst>
              <a:ext uri="{FF2B5EF4-FFF2-40B4-BE49-F238E27FC236}">
                <a16:creationId xmlns:a16="http://schemas.microsoft.com/office/drawing/2014/main" xmlns="" id="{245230EB-A3E3-4E40-B098-9FBD5E632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6467" y="1898389"/>
            <a:ext cx="1829037" cy="1399403"/>
          </a:xfrm>
          <a:prstGeom prst="rect">
            <a:avLst/>
          </a:prstGeom>
        </p:spPr>
      </p:pic>
      <p:sp>
        <p:nvSpPr>
          <p:cNvPr id="18" name="Sinal de Multiplicação 17">
            <a:extLst>
              <a:ext uri="{FF2B5EF4-FFF2-40B4-BE49-F238E27FC236}">
                <a16:creationId xmlns:a16="http://schemas.microsoft.com/office/drawing/2014/main" xmlns="" id="{92EFFBB9-2C21-4DDB-B25D-4218768CCFEE}"/>
              </a:ext>
            </a:extLst>
          </p:cNvPr>
          <p:cNvSpPr/>
          <p:nvPr/>
        </p:nvSpPr>
        <p:spPr>
          <a:xfrm>
            <a:off x="4222537" y="3822045"/>
            <a:ext cx="1715118" cy="161168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xmlns="" id="{EDE204C4-FCB1-418C-9EC5-BD7CAF0FE9D0}"/>
              </a:ext>
            </a:extLst>
          </p:cNvPr>
          <p:cNvSpPr txBox="1"/>
          <p:nvPr/>
        </p:nvSpPr>
        <p:spPr>
          <a:xfrm>
            <a:off x="435279" y="5808612"/>
            <a:ext cx="11160866" cy="892552"/>
          </a:xfrm>
          <a:prstGeom prst="rect">
            <a:avLst/>
          </a:prstGeom>
          <a:noFill/>
        </p:spPr>
        <p:txBody>
          <a:bodyPr wrap="square" rtlCol="0">
            <a:spAutoFit/>
          </a:bodyPr>
          <a:lstStyle/>
          <a:p>
            <a:r>
              <a:rPr lang="pt-BR" sz="2600" dirty="0">
                <a:latin typeface="Garamond" panose="02020404030301010803" pitchFamily="18" charset="0"/>
              </a:rPr>
              <a:t>“Art. 1.837. Concorrendo com ascendente em primeiro grau, ao cônjuge tocará </a:t>
            </a:r>
            <a:r>
              <a:rPr lang="pt-BR" sz="2600" b="1" dirty="0">
                <a:solidFill>
                  <a:srgbClr val="7030A0"/>
                </a:solidFill>
                <a:latin typeface="Garamond" panose="02020404030301010803" pitchFamily="18" charset="0"/>
              </a:rPr>
              <a:t>um terço da herança</a:t>
            </a:r>
            <a:r>
              <a:rPr lang="pt-BR" sz="2600" dirty="0">
                <a:latin typeface="Garamond" panose="02020404030301010803" pitchFamily="18" charset="0"/>
              </a:rPr>
              <a:t>...”</a:t>
            </a:r>
          </a:p>
        </p:txBody>
      </p:sp>
      <p:sp>
        <p:nvSpPr>
          <p:cNvPr id="21" name="Retângulo 20">
            <a:extLst>
              <a:ext uri="{FF2B5EF4-FFF2-40B4-BE49-F238E27FC236}">
                <a16:creationId xmlns:a16="http://schemas.microsoft.com/office/drawing/2014/main" xmlns="" id="{D03E2C9B-82FF-4603-A826-0004B1961AB7}"/>
              </a:ext>
            </a:extLst>
          </p:cNvPr>
          <p:cNvSpPr/>
          <p:nvPr/>
        </p:nvSpPr>
        <p:spPr>
          <a:xfrm>
            <a:off x="1857146" y="2331460"/>
            <a:ext cx="646331" cy="477054"/>
          </a:xfrm>
          <a:prstGeom prst="rect">
            <a:avLst/>
          </a:prstGeom>
        </p:spPr>
        <p:txBody>
          <a:bodyPr wrap="none">
            <a:noAutofit/>
          </a:bodyPr>
          <a:lstStyle/>
          <a:p>
            <a:r>
              <a:rPr lang="pt-BR" sz="2500" b="1" dirty="0">
                <a:solidFill>
                  <a:srgbClr val="7030A0"/>
                </a:solidFill>
              </a:rPr>
              <a:t>1/3</a:t>
            </a:r>
            <a:endParaRPr lang="pt-BR" sz="2500" dirty="0"/>
          </a:p>
        </p:txBody>
      </p:sp>
      <p:sp>
        <p:nvSpPr>
          <p:cNvPr id="22" name="Retângulo 21">
            <a:extLst>
              <a:ext uri="{FF2B5EF4-FFF2-40B4-BE49-F238E27FC236}">
                <a16:creationId xmlns:a16="http://schemas.microsoft.com/office/drawing/2014/main" xmlns="" id="{AE5AD54E-153A-4447-A08F-888E184C1D92}"/>
              </a:ext>
            </a:extLst>
          </p:cNvPr>
          <p:cNvSpPr/>
          <p:nvPr/>
        </p:nvSpPr>
        <p:spPr>
          <a:xfrm>
            <a:off x="7182426" y="2259303"/>
            <a:ext cx="663964" cy="492443"/>
          </a:xfrm>
          <a:prstGeom prst="rect">
            <a:avLst/>
          </a:prstGeom>
        </p:spPr>
        <p:txBody>
          <a:bodyPr wrap="none">
            <a:spAutoFit/>
          </a:bodyPr>
          <a:lstStyle/>
          <a:p>
            <a:r>
              <a:rPr lang="pt-BR" sz="2600" b="1" dirty="0">
                <a:solidFill>
                  <a:srgbClr val="7030A0"/>
                </a:solidFill>
              </a:rPr>
              <a:t>1/3</a:t>
            </a:r>
            <a:endParaRPr lang="pt-BR" sz="2600" dirty="0"/>
          </a:p>
        </p:txBody>
      </p:sp>
      <p:sp>
        <p:nvSpPr>
          <p:cNvPr id="23" name="Retângulo 22">
            <a:extLst>
              <a:ext uri="{FF2B5EF4-FFF2-40B4-BE49-F238E27FC236}">
                <a16:creationId xmlns:a16="http://schemas.microsoft.com/office/drawing/2014/main" xmlns="" id="{3A6A4405-937F-4EA2-BACA-A798ADBD8ACF}"/>
              </a:ext>
            </a:extLst>
          </p:cNvPr>
          <p:cNvSpPr/>
          <p:nvPr/>
        </p:nvSpPr>
        <p:spPr>
          <a:xfrm>
            <a:off x="9619531" y="4340542"/>
            <a:ext cx="663964" cy="492443"/>
          </a:xfrm>
          <a:prstGeom prst="rect">
            <a:avLst/>
          </a:prstGeom>
        </p:spPr>
        <p:txBody>
          <a:bodyPr wrap="none">
            <a:spAutoFit/>
          </a:bodyPr>
          <a:lstStyle/>
          <a:p>
            <a:r>
              <a:rPr lang="pt-BR" sz="2600" b="1" dirty="0">
                <a:solidFill>
                  <a:srgbClr val="7030A0"/>
                </a:solidFill>
              </a:rPr>
              <a:t>1/3</a:t>
            </a:r>
            <a:endParaRPr lang="pt-BR" sz="2600" dirty="0"/>
          </a:p>
        </p:txBody>
      </p:sp>
    </p:spTree>
    <p:extLst>
      <p:ext uri="{BB962C8B-B14F-4D97-AF65-F5344CB8AC3E}">
        <p14:creationId xmlns:p14="http://schemas.microsoft.com/office/powerpoint/2010/main" val="2568863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AF81399-6C25-474F-B8DD-CD9B07CB34E6}"/>
              </a:ext>
            </a:extLst>
          </p:cNvPr>
          <p:cNvSpPr/>
          <p:nvPr/>
        </p:nvSpPr>
        <p:spPr>
          <a:xfrm>
            <a:off x="2357639" y="118579"/>
            <a:ext cx="7476727" cy="553998"/>
          </a:xfrm>
          <a:prstGeom prst="rect">
            <a:avLst/>
          </a:prstGeom>
        </p:spPr>
        <p:txBody>
          <a:bodyPr wrap="none">
            <a:spAutoFit/>
          </a:bodyPr>
          <a:lstStyle/>
          <a:p>
            <a:pPr algn="ctr"/>
            <a:r>
              <a:rPr lang="pt-BR" sz="3000" b="1" u="sng" dirty="0">
                <a:solidFill>
                  <a:srgbClr val="7030A0"/>
                </a:solidFill>
                <a:latin typeface="Garamond" panose="02020404030301010803" pitchFamily="18" charset="0"/>
              </a:rPr>
              <a:t>Sucessão do cônjuge quando há ascendentes</a:t>
            </a:r>
          </a:p>
        </p:txBody>
      </p:sp>
      <p:pic>
        <p:nvPicPr>
          <p:cNvPr id="3" name="Imagem 2" descr="Uma imagem contendo homem, pessoa, vestuário, céu&#10;&#10;Descrição gerada automaticamente">
            <a:extLst>
              <a:ext uri="{FF2B5EF4-FFF2-40B4-BE49-F238E27FC236}">
                <a16:creationId xmlns:a16="http://schemas.microsoft.com/office/drawing/2014/main" xmlns="" id="{35DD8C14-18B4-4F77-AE3C-7210E1C71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326" y="3862797"/>
            <a:ext cx="1640343" cy="1471801"/>
          </a:xfrm>
          <a:prstGeom prst="rect">
            <a:avLst/>
          </a:prstGeom>
        </p:spPr>
      </p:pic>
      <p:pic>
        <p:nvPicPr>
          <p:cNvPr id="4" name="Imagem 3" descr="Uma imagem contendo pessoa, vestuário, mulher, edifício&#10;&#10;Descrição gerada automaticamente">
            <a:extLst>
              <a:ext uri="{FF2B5EF4-FFF2-40B4-BE49-F238E27FC236}">
                <a16:creationId xmlns:a16="http://schemas.microsoft.com/office/drawing/2014/main" xmlns="" id="{97A2146E-F635-4F13-8574-838417AF4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675" y="3944191"/>
            <a:ext cx="1829037" cy="1471802"/>
          </a:xfrm>
          <a:prstGeom prst="rect">
            <a:avLst/>
          </a:prstGeom>
        </p:spPr>
      </p:pic>
      <p:cxnSp>
        <p:nvCxnSpPr>
          <p:cNvPr id="6" name="Conector reto 5">
            <a:extLst>
              <a:ext uri="{FF2B5EF4-FFF2-40B4-BE49-F238E27FC236}">
                <a16:creationId xmlns:a16="http://schemas.microsoft.com/office/drawing/2014/main" xmlns="" id="{22182135-DAE6-4F40-B9CE-BDDD68DE3596}"/>
              </a:ext>
            </a:extLst>
          </p:cNvPr>
          <p:cNvCxnSpPr>
            <a:cxnSpLocks/>
          </p:cNvCxnSpPr>
          <p:nvPr/>
        </p:nvCxnSpPr>
        <p:spPr>
          <a:xfrm>
            <a:off x="6015712" y="4598697"/>
            <a:ext cx="1989614" cy="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EFB38D2A-96A1-4379-97E3-959AACF68B6E}"/>
              </a:ext>
            </a:extLst>
          </p:cNvPr>
          <p:cNvCxnSpPr/>
          <p:nvPr/>
        </p:nvCxnSpPr>
        <p:spPr>
          <a:xfrm flipH="1" flipV="1">
            <a:off x="4030824" y="2808514"/>
            <a:ext cx="662474" cy="113567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xmlns="" id="{B01DCA06-3A04-4E31-8532-B8C768839916}"/>
              </a:ext>
            </a:extLst>
          </p:cNvPr>
          <p:cNvCxnSpPr/>
          <p:nvPr/>
        </p:nvCxnSpPr>
        <p:spPr>
          <a:xfrm flipV="1">
            <a:off x="5346441" y="2724539"/>
            <a:ext cx="829849" cy="121965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vestuário, pessoa&#10;&#10;Descrição gerada automaticamente">
            <a:extLst>
              <a:ext uri="{FF2B5EF4-FFF2-40B4-BE49-F238E27FC236}">
                <a16:creationId xmlns:a16="http://schemas.microsoft.com/office/drawing/2014/main" xmlns="" id="{B02A4468-E678-45E1-8A95-7B6DE6A86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483" y="2111378"/>
            <a:ext cx="1989614" cy="1154807"/>
          </a:xfrm>
          <a:prstGeom prst="rect">
            <a:avLst/>
          </a:prstGeom>
        </p:spPr>
      </p:pic>
      <p:pic>
        <p:nvPicPr>
          <p:cNvPr id="17" name="Imagem 16" descr="Uma imagem contendo pessoa, homem, parede, interior&#10;&#10;Descrição gerada automaticamente">
            <a:extLst>
              <a:ext uri="{FF2B5EF4-FFF2-40B4-BE49-F238E27FC236}">
                <a16:creationId xmlns:a16="http://schemas.microsoft.com/office/drawing/2014/main" xmlns="" id="{245230EB-A3E3-4E40-B098-9FBD5E632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6467" y="1898389"/>
            <a:ext cx="1829037" cy="1399403"/>
          </a:xfrm>
          <a:prstGeom prst="rect">
            <a:avLst/>
          </a:prstGeom>
        </p:spPr>
      </p:pic>
      <p:sp>
        <p:nvSpPr>
          <p:cNvPr id="18" name="Sinal de Multiplicação 17">
            <a:extLst>
              <a:ext uri="{FF2B5EF4-FFF2-40B4-BE49-F238E27FC236}">
                <a16:creationId xmlns:a16="http://schemas.microsoft.com/office/drawing/2014/main" xmlns="" id="{92EFFBB9-2C21-4DDB-B25D-4218768CCFEE}"/>
              </a:ext>
            </a:extLst>
          </p:cNvPr>
          <p:cNvSpPr/>
          <p:nvPr/>
        </p:nvSpPr>
        <p:spPr>
          <a:xfrm>
            <a:off x="4222537" y="3822045"/>
            <a:ext cx="1715118" cy="161168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xmlns="" id="{EDE204C4-FCB1-418C-9EC5-BD7CAF0FE9D0}"/>
              </a:ext>
            </a:extLst>
          </p:cNvPr>
          <p:cNvSpPr txBox="1"/>
          <p:nvPr/>
        </p:nvSpPr>
        <p:spPr>
          <a:xfrm>
            <a:off x="435279" y="5808612"/>
            <a:ext cx="11160866" cy="492443"/>
          </a:xfrm>
          <a:prstGeom prst="rect">
            <a:avLst/>
          </a:prstGeom>
          <a:noFill/>
        </p:spPr>
        <p:txBody>
          <a:bodyPr wrap="square" rtlCol="0">
            <a:spAutoFit/>
          </a:bodyPr>
          <a:lstStyle/>
          <a:p>
            <a:r>
              <a:rPr lang="pt-BR" sz="2600" dirty="0">
                <a:latin typeface="Garamond" panose="02020404030301010803" pitchFamily="18" charset="0"/>
              </a:rPr>
              <a:t>“Art. 1.837... caber-lhe-á a </a:t>
            </a:r>
            <a:r>
              <a:rPr lang="pt-BR" sz="2600" b="1" dirty="0">
                <a:solidFill>
                  <a:srgbClr val="7030A0"/>
                </a:solidFill>
                <a:latin typeface="Garamond" panose="02020404030301010803" pitchFamily="18" charset="0"/>
              </a:rPr>
              <a:t>metade</a:t>
            </a:r>
            <a:r>
              <a:rPr lang="pt-BR" sz="2600" dirty="0">
                <a:latin typeface="Garamond" panose="02020404030301010803" pitchFamily="18" charset="0"/>
              </a:rPr>
              <a:t> desta </a:t>
            </a:r>
            <a:r>
              <a:rPr lang="pt-BR" sz="2600" b="1" dirty="0">
                <a:latin typeface="Garamond" panose="02020404030301010803" pitchFamily="18" charset="0"/>
              </a:rPr>
              <a:t>se houver um só ascendente</a:t>
            </a:r>
            <a:r>
              <a:rPr lang="pt-BR" sz="2600" dirty="0">
                <a:latin typeface="Garamond" panose="02020404030301010803" pitchFamily="18" charset="0"/>
              </a:rPr>
              <a:t>...”</a:t>
            </a:r>
          </a:p>
        </p:txBody>
      </p:sp>
      <p:sp>
        <p:nvSpPr>
          <p:cNvPr id="21" name="Retângulo 20">
            <a:extLst>
              <a:ext uri="{FF2B5EF4-FFF2-40B4-BE49-F238E27FC236}">
                <a16:creationId xmlns:a16="http://schemas.microsoft.com/office/drawing/2014/main" xmlns="" id="{D03E2C9B-82FF-4603-A826-0004B1961AB7}"/>
              </a:ext>
            </a:extLst>
          </p:cNvPr>
          <p:cNvSpPr/>
          <p:nvPr/>
        </p:nvSpPr>
        <p:spPr>
          <a:xfrm>
            <a:off x="1857146" y="2331460"/>
            <a:ext cx="646331" cy="477054"/>
          </a:xfrm>
          <a:prstGeom prst="rect">
            <a:avLst/>
          </a:prstGeom>
        </p:spPr>
        <p:txBody>
          <a:bodyPr wrap="none">
            <a:noAutofit/>
          </a:bodyPr>
          <a:lstStyle/>
          <a:p>
            <a:r>
              <a:rPr lang="pt-BR" sz="2500" b="1" dirty="0">
                <a:solidFill>
                  <a:srgbClr val="7030A0"/>
                </a:solidFill>
              </a:rPr>
              <a:t>1/2</a:t>
            </a:r>
            <a:endParaRPr lang="pt-BR" sz="2500" dirty="0"/>
          </a:p>
        </p:txBody>
      </p:sp>
      <p:sp>
        <p:nvSpPr>
          <p:cNvPr id="23" name="Retângulo 22">
            <a:extLst>
              <a:ext uri="{FF2B5EF4-FFF2-40B4-BE49-F238E27FC236}">
                <a16:creationId xmlns:a16="http://schemas.microsoft.com/office/drawing/2014/main" xmlns="" id="{3A6A4405-937F-4EA2-BACA-A798ADBD8ACF}"/>
              </a:ext>
            </a:extLst>
          </p:cNvPr>
          <p:cNvSpPr/>
          <p:nvPr/>
        </p:nvSpPr>
        <p:spPr>
          <a:xfrm>
            <a:off x="9619531" y="4340542"/>
            <a:ext cx="663964" cy="492443"/>
          </a:xfrm>
          <a:prstGeom prst="rect">
            <a:avLst/>
          </a:prstGeom>
        </p:spPr>
        <p:txBody>
          <a:bodyPr wrap="none">
            <a:spAutoFit/>
          </a:bodyPr>
          <a:lstStyle/>
          <a:p>
            <a:r>
              <a:rPr lang="pt-BR" sz="2600" b="1" dirty="0">
                <a:solidFill>
                  <a:srgbClr val="7030A0"/>
                </a:solidFill>
              </a:rPr>
              <a:t>1/2</a:t>
            </a:r>
            <a:endParaRPr lang="pt-BR" sz="2600" dirty="0"/>
          </a:p>
        </p:txBody>
      </p:sp>
      <p:sp>
        <p:nvSpPr>
          <p:cNvPr id="16" name="Sinal de Multiplicação 15">
            <a:extLst>
              <a:ext uri="{FF2B5EF4-FFF2-40B4-BE49-F238E27FC236}">
                <a16:creationId xmlns:a16="http://schemas.microsoft.com/office/drawing/2014/main" xmlns="" id="{81622D22-2ACB-42FA-9926-ED84A97506EF}"/>
              </a:ext>
            </a:extLst>
          </p:cNvPr>
          <p:cNvSpPr/>
          <p:nvPr/>
        </p:nvSpPr>
        <p:spPr>
          <a:xfrm>
            <a:off x="5375690" y="1882939"/>
            <a:ext cx="1715118" cy="161168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726088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AF81399-6C25-474F-B8DD-CD9B07CB34E6}"/>
              </a:ext>
            </a:extLst>
          </p:cNvPr>
          <p:cNvSpPr/>
          <p:nvPr/>
        </p:nvSpPr>
        <p:spPr>
          <a:xfrm>
            <a:off x="2357639" y="118579"/>
            <a:ext cx="7476727" cy="553998"/>
          </a:xfrm>
          <a:prstGeom prst="rect">
            <a:avLst/>
          </a:prstGeom>
        </p:spPr>
        <p:txBody>
          <a:bodyPr wrap="none">
            <a:spAutoFit/>
          </a:bodyPr>
          <a:lstStyle/>
          <a:p>
            <a:pPr algn="ctr"/>
            <a:r>
              <a:rPr lang="pt-BR" sz="3000" b="1" u="sng" dirty="0">
                <a:solidFill>
                  <a:srgbClr val="7030A0"/>
                </a:solidFill>
                <a:latin typeface="Garamond" panose="02020404030301010803" pitchFamily="18" charset="0"/>
              </a:rPr>
              <a:t>Sucessão do cônjuge quando há ascendentes</a:t>
            </a:r>
          </a:p>
        </p:txBody>
      </p:sp>
      <p:pic>
        <p:nvPicPr>
          <p:cNvPr id="3" name="Imagem 2" descr="Uma imagem contendo homem, pessoa, vestuário, céu&#10;&#10;Descrição gerada automaticamente">
            <a:extLst>
              <a:ext uri="{FF2B5EF4-FFF2-40B4-BE49-F238E27FC236}">
                <a16:creationId xmlns:a16="http://schemas.microsoft.com/office/drawing/2014/main" xmlns="" id="{35DD8C14-18B4-4F77-AE3C-7210E1C71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326" y="3862797"/>
            <a:ext cx="1640343" cy="1471801"/>
          </a:xfrm>
          <a:prstGeom prst="rect">
            <a:avLst/>
          </a:prstGeom>
        </p:spPr>
      </p:pic>
      <p:pic>
        <p:nvPicPr>
          <p:cNvPr id="4" name="Imagem 3" descr="Uma imagem contendo pessoa, vestuário, mulher, edifício&#10;&#10;Descrição gerada automaticamente">
            <a:extLst>
              <a:ext uri="{FF2B5EF4-FFF2-40B4-BE49-F238E27FC236}">
                <a16:creationId xmlns:a16="http://schemas.microsoft.com/office/drawing/2014/main" xmlns="" id="{97A2146E-F635-4F13-8574-838417AF4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675" y="3944191"/>
            <a:ext cx="1829037" cy="1471802"/>
          </a:xfrm>
          <a:prstGeom prst="rect">
            <a:avLst/>
          </a:prstGeom>
        </p:spPr>
      </p:pic>
      <p:cxnSp>
        <p:nvCxnSpPr>
          <p:cNvPr id="6" name="Conector reto 5">
            <a:extLst>
              <a:ext uri="{FF2B5EF4-FFF2-40B4-BE49-F238E27FC236}">
                <a16:creationId xmlns:a16="http://schemas.microsoft.com/office/drawing/2014/main" xmlns="" id="{22182135-DAE6-4F40-B9CE-BDDD68DE3596}"/>
              </a:ext>
            </a:extLst>
          </p:cNvPr>
          <p:cNvCxnSpPr>
            <a:cxnSpLocks/>
          </p:cNvCxnSpPr>
          <p:nvPr/>
        </p:nvCxnSpPr>
        <p:spPr>
          <a:xfrm>
            <a:off x="6015712" y="4598697"/>
            <a:ext cx="1989614" cy="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EFB38D2A-96A1-4379-97E3-959AACF68B6E}"/>
              </a:ext>
            </a:extLst>
          </p:cNvPr>
          <p:cNvCxnSpPr/>
          <p:nvPr/>
        </p:nvCxnSpPr>
        <p:spPr>
          <a:xfrm flipH="1" flipV="1">
            <a:off x="4403585" y="3251690"/>
            <a:ext cx="662474" cy="113567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xmlns="" id="{B01DCA06-3A04-4E31-8532-B8C768839916}"/>
              </a:ext>
            </a:extLst>
          </p:cNvPr>
          <p:cNvCxnSpPr/>
          <p:nvPr/>
        </p:nvCxnSpPr>
        <p:spPr>
          <a:xfrm flipV="1">
            <a:off x="5346441" y="2724539"/>
            <a:ext cx="829849" cy="121965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vestuário, pessoa&#10;&#10;Descrição gerada automaticamente">
            <a:extLst>
              <a:ext uri="{FF2B5EF4-FFF2-40B4-BE49-F238E27FC236}">
                <a16:creationId xmlns:a16="http://schemas.microsoft.com/office/drawing/2014/main" xmlns="" id="{B02A4468-E678-45E1-8A95-7B6DE6A86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96" y="2363719"/>
            <a:ext cx="1989614" cy="1154807"/>
          </a:xfrm>
          <a:prstGeom prst="rect">
            <a:avLst/>
          </a:prstGeom>
        </p:spPr>
      </p:pic>
      <p:pic>
        <p:nvPicPr>
          <p:cNvPr id="17" name="Imagem 16" descr="Uma imagem contendo pessoa, homem, parede, interior&#10;&#10;Descrição gerada automaticamente">
            <a:extLst>
              <a:ext uri="{FF2B5EF4-FFF2-40B4-BE49-F238E27FC236}">
                <a16:creationId xmlns:a16="http://schemas.microsoft.com/office/drawing/2014/main" xmlns="" id="{245230EB-A3E3-4E40-B098-9FBD5E632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369" y="2331460"/>
            <a:ext cx="1829037" cy="1179321"/>
          </a:xfrm>
          <a:prstGeom prst="rect">
            <a:avLst/>
          </a:prstGeom>
        </p:spPr>
      </p:pic>
      <p:sp>
        <p:nvSpPr>
          <p:cNvPr id="18" name="Sinal de Multiplicação 17">
            <a:extLst>
              <a:ext uri="{FF2B5EF4-FFF2-40B4-BE49-F238E27FC236}">
                <a16:creationId xmlns:a16="http://schemas.microsoft.com/office/drawing/2014/main" xmlns="" id="{92EFFBB9-2C21-4DDB-B25D-4218768CCFEE}"/>
              </a:ext>
            </a:extLst>
          </p:cNvPr>
          <p:cNvSpPr/>
          <p:nvPr/>
        </p:nvSpPr>
        <p:spPr>
          <a:xfrm>
            <a:off x="4222537" y="3822045"/>
            <a:ext cx="1715118" cy="161168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xmlns="" id="{EDE204C4-FCB1-418C-9EC5-BD7CAF0FE9D0}"/>
              </a:ext>
            </a:extLst>
          </p:cNvPr>
          <p:cNvSpPr txBox="1"/>
          <p:nvPr/>
        </p:nvSpPr>
        <p:spPr>
          <a:xfrm>
            <a:off x="435279" y="5808612"/>
            <a:ext cx="11160866" cy="492443"/>
          </a:xfrm>
          <a:prstGeom prst="rect">
            <a:avLst/>
          </a:prstGeom>
          <a:noFill/>
        </p:spPr>
        <p:txBody>
          <a:bodyPr wrap="square" rtlCol="0">
            <a:spAutoFit/>
          </a:bodyPr>
          <a:lstStyle/>
          <a:p>
            <a:r>
              <a:rPr lang="pt-BR" sz="2600" dirty="0">
                <a:latin typeface="Garamond" panose="02020404030301010803" pitchFamily="18" charset="0"/>
              </a:rPr>
              <a:t>“Art. 1.837... </a:t>
            </a:r>
            <a:r>
              <a:rPr lang="pt-BR" sz="2600" b="1" dirty="0">
                <a:solidFill>
                  <a:srgbClr val="7030A0"/>
                </a:solidFill>
                <a:latin typeface="Garamond" panose="02020404030301010803" pitchFamily="18" charset="0"/>
              </a:rPr>
              <a:t>ou se maior for aquele grau</a:t>
            </a:r>
            <a:r>
              <a:rPr lang="pt-BR" sz="2600" dirty="0">
                <a:latin typeface="Garamond" panose="02020404030301010803" pitchFamily="18" charset="0"/>
              </a:rPr>
              <a:t>...”</a:t>
            </a:r>
          </a:p>
        </p:txBody>
      </p:sp>
      <p:sp>
        <p:nvSpPr>
          <p:cNvPr id="21" name="Retângulo 20">
            <a:extLst>
              <a:ext uri="{FF2B5EF4-FFF2-40B4-BE49-F238E27FC236}">
                <a16:creationId xmlns:a16="http://schemas.microsoft.com/office/drawing/2014/main" xmlns="" id="{D03E2C9B-82FF-4603-A826-0004B1961AB7}"/>
              </a:ext>
            </a:extLst>
          </p:cNvPr>
          <p:cNvSpPr/>
          <p:nvPr/>
        </p:nvSpPr>
        <p:spPr>
          <a:xfrm>
            <a:off x="1255599" y="1174464"/>
            <a:ext cx="646331" cy="477054"/>
          </a:xfrm>
          <a:prstGeom prst="rect">
            <a:avLst/>
          </a:prstGeom>
        </p:spPr>
        <p:txBody>
          <a:bodyPr wrap="none">
            <a:noAutofit/>
          </a:bodyPr>
          <a:lstStyle/>
          <a:p>
            <a:r>
              <a:rPr lang="pt-BR" sz="2500" b="1" dirty="0">
                <a:solidFill>
                  <a:srgbClr val="7030A0"/>
                </a:solidFill>
              </a:rPr>
              <a:t>1/2</a:t>
            </a:r>
            <a:endParaRPr lang="pt-BR" sz="2500" dirty="0"/>
          </a:p>
        </p:txBody>
      </p:sp>
      <p:sp>
        <p:nvSpPr>
          <p:cNvPr id="23" name="Retângulo 22">
            <a:extLst>
              <a:ext uri="{FF2B5EF4-FFF2-40B4-BE49-F238E27FC236}">
                <a16:creationId xmlns:a16="http://schemas.microsoft.com/office/drawing/2014/main" xmlns="" id="{3A6A4405-937F-4EA2-BACA-A798ADBD8ACF}"/>
              </a:ext>
            </a:extLst>
          </p:cNvPr>
          <p:cNvSpPr/>
          <p:nvPr/>
        </p:nvSpPr>
        <p:spPr>
          <a:xfrm>
            <a:off x="9619531" y="4340542"/>
            <a:ext cx="663964" cy="492443"/>
          </a:xfrm>
          <a:prstGeom prst="rect">
            <a:avLst/>
          </a:prstGeom>
        </p:spPr>
        <p:txBody>
          <a:bodyPr wrap="none">
            <a:spAutoFit/>
          </a:bodyPr>
          <a:lstStyle/>
          <a:p>
            <a:r>
              <a:rPr lang="pt-BR" sz="2600" b="1" dirty="0">
                <a:solidFill>
                  <a:srgbClr val="7030A0"/>
                </a:solidFill>
              </a:rPr>
              <a:t>1/2</a:t>
            </a:r>
            <a:endParaRPr lang="pt-BR" sz="2600" dirty="0"/>
          </a:p>
        </p:txBody>
      </p:sp>
      <p:sp>
        <p:nvSpPr>
          <p:cNvPr id="16" name="Sinal de Multiplicação 15">
            <a:extLst>
              <a:ext uri="{FF2B5EF4-FFF2-40B4-BE49-F238E27FC236}">
                <a16:creationId xmlns:a16="http://schemas.microsoft.com/office/drawing/2014/main" xmlns="" id="{81622D22-2ACB-42FA-9926-ED84A97506EF}"/>
              </a:ext>
            </a:extLst>
          </p:cNvPr>
          <p:cNvSpPr/>
          <p:nvPr/>
        </p:nvSpPr>
        <p:spPr>
          <a:xfrm>
            <a:off x="5158153" y="2135280"/>
            <a:ext cx="1715118" cy="161168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7" name="Conector reto 6">
            <a:extLst>
              <a:ext uri="{FF2B5EF4-FFF2-40B4-BE49-F238E27FC236}">
                <a16:creationId xmlns:a16="http://schemas.microsoft.com/office/drawing/2014/main" xmlns="" id="{FD82A3AB-5D61-4989-AA74-590867D55A63}"/>
              </a:ext>
            </a:extLst>
          </p:cNvPr>
          <p:cNvCxnSpPr/>
          <p:nvPr/>
        </p:nvCxnSpPr>
        <p:spPr>
          <a:xfrm flipH="1" flipV="1">
            <a:off x="3303037" y="1746428"/>
            <a:ext cx="522514" cy="595315"/>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agem 8" descr="Uma imagem contendo homem, pessoa, parede, interior&#10;&#10;Descrição gerada automaticamente">
            <a:extLst>
              <a:ext uri="{FF2B5EF4-FFF2-40B4-BE49-F238E27FC236}">
                <a16:creationId xmlns:a16="http://schemas.microsoft.com/office/drawing/2014/main" xmlns="" id="{11E7D162-AD42-489F-A245-9F913807F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1930" y="950899"/>
            <a:ext cx="1469612" cy="1193120"/>
          </a:xfrm>
          <a:prstGeom prst="rect">
            <a:avLst/>
          </a:prstGeom>
        </p:spPr>
      </p:pic>
      <p:sp>
        <p:nvSpPr>
          <p:cNvPr id="20" name="Sinal de Multiplicação 19">
            <a:extLst>
              <a:ext uri="{FF2B5EF4-FFF2-40B4-BE49-F238E27FC236}">
                <a16:creationId xmlns:a16="http://schemas.microsoft.com/office/drawing/2014/main" xmlns="" id="{7A0DC1BC-4B28-494B-AA29-EE3B998FE6C1}"/>
              </a:ext>
            </a:extLst>
          </p:cNvPr>
          <p:cNvSpPr/>
          <p:nvPr/>
        </p:nvSpPr>
        <p:spPr>
          <a:xfrm>
            <a:off x="3224787" y="2135280"/>
            <a:ext cx="1715118" cy="161168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857721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D2E16E55-C1CC-4A16-931F-F4E1E1466B53}"/>
              </a:ext>
            </a:extLst>
          </p:cNvPr>
          <p:cNvSpPr/>
          <p:nvPr/>
        </p:nvSpPr>
        <p:spPr>
          <a:xfrm>
            <a:off x="4280221" y="202554"/>
            <a:ext cx="4210063" cy="553998"/>
          </a:xfrm>
          <a:prstGeom prst="rect">
            <a:avLst/>
          </a:prstGeom>
        </p:spPr>
        <p:txBody>
          <a:bodyPr wrap="none">
            <a:spAutoFit/>
          </a:bodyPr>
          <a:lstStyle/>
          <a:p>
            <a:pPr algn="ctr"/>
            <a:r>
              <a:rPr lang="pt-BR" sz="3000" b="1" u="sng" dirty="0">
                <a:solidFill>
                  <a:srgbClr val="7030A0"/>
                </a:solidFill>
                <a:latin typeface="Garamond" panose="02020404030301010803" pitchFamily="18" charset="0"/>
              </a:rPr>
              <a:t>Direito real de habitação</a:t>
            </a:r>
          </a:p>
        </p:txBody>
      </p:sp>
      <p:sp>
        <p:nvSpPr>
          <p:cNvPr id="3" name="Retângulo 2">
            <a:extLst>
              <a:ext uri="{FF2B5EF4-FFF2-40B4-BE49-F238E27FC236}">
                <a16:creationId xmlns:a16="http://schemas.microsoft.com/office/drawing/2014/main" xmlns="" id="{59A820FC-549E-4CA6-AF70-D09762027EA5}"/>
              </a:ext>
            </a:extLst>
          </p:cNvPr>
          <p:cNvSpPr/>
          <p:nvPr/>
        </p:nvSpPr>
        <p:spPr>
          <a:xfrm>
            <a:off x="214604" y="2551837"/>
            <a:ext cx="11821886" cy="1938992"/>
          </a:xfrm>
          <a:prstGeom prst="rect">
            <a:avLst/>
          </a:prstGeom>
        </p:spPr>
        <p:txBody>
          <a:bodyPr wrap="square">
            <a:spAutoFit/>
          </a:bodyPr>
          <a:lstStyle/>
          <a:p>
            <a:r>
              <a:rPr lang="pt-BR" sz="3000" dirty="0">
                <a:solidFill>
                  <a:srgbClr val="000000"/>
                </a:solidFill>
                <a:latin typeface="Garamond" panose="02020404030301010803" pitchFamily="18" charset="0"/>
              </a:rPr>
              <a:t>Art. 1.831. Ao cônjuge sobrevivente, </a:t>
            </a:r>
            <a:r>
              <a:rPr lang="pt-BR" sz="3000" b="1" dirty="0">
                <a:solidFill>
                  <a:srgbClr val="7030A0"/>
                </a:solidFill>
                <a:latin typeface="Garamond" panose="02020404030301010803" pitchFamily="18" charset="0"/>
              </a:rPr>
              <a:t>qualquer que seja o regime de bens</a:t>
            </a:r>
            <a:r>
              <a:rPr lang="pt-BR" sz="3000" dirty="0">
                <a:solidFill>
                  <a:srgbClr val="000000"/>
                </a:solidFill>
                <a:latin typeface="Garamond" panose="02020404030301010803" pitchFamily="18" charset="0"/>
              </a:rPr>
              <a:t>, será assegurado, sem prejuízo da participação que lhe caiba na herança, o </a:t>
            </a:r>
            <a:r>
              <a:rPr lang="pt-BR" sz="3000" b="1" dirty="0">
                <a:solidFill>
                  <a:srgbClr val="7030A0"/>
                </a:solidFill>
                <a:latin typeface="Garamond" panose="02020404030301010803" pitchFamily="18" charset="0"/>
              </a:rPr>
              <a:t>direito real de habitação</a:t>
            </a:r>
            <a:r>
              <a:rPr lang="pt-BR" sz="3000" dirty="0">
                <a:solidFill>
                  <a:srgbClr val="000000"/>
                </a:solidFill>
                <a:latin typeface="Garamond" panose="02020404030301010803" pitchFamily="18" charset="0"/>
              </a:rPr>
              <a:t> relativamente ao imóvel destinado à residência da família, desde que seja o único daquela natureza a inventariar.</a:t>
            </a:r>
            <a:endParaRPr lang="pt-BR" sz="3000" dirty="0">
              <a:latin typeface="Garamond" panose="02020404030301010803" pitchFamily="18" charset="0"/>
            </a:endParaRPr>
          </a:p>
        </p:txBody>
      </p:sp>
    </p:spTree>
    <p:extLst>
      <p:ext uri="{BB962C8B-B14F-4D97-AF65-F5344CB8AC3E}">
        <p14:creationId xmlns:p14="http://schemas.microsoft.com/office/powerpoint/2010/main" val="273830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03382" y="461394"/>
            <a:ext cx="9980682" cy="672829"/>
          </a:xfrm>
        </p:spPr>
        <p:txBody>
          <a:bodyPr>
            <a:normAutofit/>
          </a:bodyPr>
          <a:lstStyle/>
          <a:p>
            <a:pPr algn="ct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Sucessão</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na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linha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reta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descendente</a:t>
            </a:r>
            <a:endParaRPr lang="en-US" sz="3000" dirty="0"/>
          </a:p>
        </p:txBody>
      </p:sp>
      <p:cxnSp>
        <p:nvCxnSpPr>
          <p:cNvPr id="6" name="Conector reto 5">
            <a:extLst>
              <a:ext uri="{FF2B5EF4-FFF2-40B4-BE49-F238E27FC236}">
                <a16:creationId xmlns:a16="http://schemas.microsoft.com/office/drawing/2014/main" xmlns="" id="{743F668E-8903-4940-BA5B-CDC2421FB7B6}"/>
              </a:ext>
            </a:extLst>
          </p:cNvPr>
          <p:cNvCxnSpPr>
            <a:cxnSpLocks/>
          </p:cNvCxnSpPr>
          <p:nvPr/>
        </p:nvCxnSpPr>
        <p:spPr>
          <a:xfrm flipH="1">
            <a:off x="4528420" y="2338157"/>
            <a:ext cx="663618" cy="685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0AF5ED3-3EBD-4D77-94B1-4E929DAE346A}"/>
              </a:ext>
            </a:extLst>
          </p:cNvPr>
          <p:cNvCxnSpPr>
            <a:cxnSpLocks/>
            <a:stCxn id="3" idx="2"/>
          </p:cNvCxnSpPr>
          <p:nvPr/>
        </p:nvCxnSpPr>
        <p:spPr>
          <a:xfrm flipH="1">
            <a:off x="5445257" y="2362799"/>
            <a:ext cx="1" cy="9575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350FE437-88D1-405D-A72A-35A499856A9E}"/>
              </a:ext>
            </a:extLst>
          </p:cNvPr>
          <p:cNvCxnSpPr>
            <a:cxnSpLocks/>
          </p:cNvCxnSpPr>
          <p:nvPr/>
        </p:nvCxnSpPr>
        <p:spPr>
          <a:xfrm>
            <a:off x="5821752" y="2308209"/>
            <a:ext cx="611156" cy="821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homem, pessoa, parede, interior&#10;&#10;Descrição gerada automaticamente">
            <a:extLst>
              <a:ext uri="{FF2B5EF4-FFF2-40B4-BE49-F238E27FC236}">
                <a16:creationId xmlns:a16="http://schemas.microsoft.com/office/drawing/2014/main" xmlns="" id="{6802DDC4-F3E5-4964-B451-142454F73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638" y="3023857"/>
            <a:ext cx="1036022" cy="876428"/>
          </a:xfrm>
          <a:prstGeom prst="rect">
            <a:avLst/>
          </a:prstGeom>
        </p:spPr>
      </p:pic>
      <p:pic>
        <p:nvPicPr>
          <p:cNvPr id="17" name="Imagem 16" descr="Uma imagem contendo pessoa, homem, ao ar livre, em pé&#10;&#10;Descrição gerada automaticamente">
            <a:extLst>
              <a:ext uri="{FF2B5EF4-FFF2-40B4-BE49-F238E27FC236}">
                <a16:creationId xmlns:a16="http://schemas.microsoft.com/office/drawing/2014/main" xmlns="" id="{AE6047DF-9A87-4D97-9AFC-E94ED3DD3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435" y="3326704"/>
            <a:ext cx="1075290" cy="814747"/>
          </a:xfrm>
          <a:prstGeom prst="rect">
            <a:avLst/>
          </a:prstGeom>
        </p:spPr>
      </p:pic>
      <p:pic>
        <p:nvPicPr>
          <p:cNvPr id="19" name="Imagem 18" descr="Uma imagem contendo céu, ao ar livre, pessoa&#10;&#10;Descrição gerada automaticamente">
            <a:extLst>
              <a:ext uri="{FF2B5EF4-FFF2-40B4-BE49-F238E27FC236}">
                <a16:creationId xmlns:a16="http://schemas.microsoft.com/office/drawing/2014/main" xmlns="" id="{AC85DED8-63FF-4765-8D94-C4941EA80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3935" y="3143617"/>
            <a:ext cx="1224366" cy="781121"/>
          </a:xfrm>
          <a:prstGeom prst="rect">
            <a:avLst/>
          </a:prstGeom>
        </p:spPr>
      </p:pic>
      <p:sp>
        <p:nvSpPr>
          <p:cNvPr id="22" name="CaixaDeTexto 21">
            <a:extLst>
              <a:ext uri="{FF2B5EF4-FFF2-40B4-BE49-F238E27FC236}">
                <a16:creationId xmlns:a16="http://schemas.microsoft.com/office/drawing/2014/main" xmlns="" id="{3C48EBBA-CC30-4BC8-8D8C-8BBABCD3113E}"/>
              </a:ext>
            </a:extLst>
          </p:cNvPr>
          <p:cNvSpPr txBox="1"/>
          <p:nvPr/>
        </p:nvSpPr>
        <p:spPr>
          <a:xfrm rot="3098401">
            <a:off x="5822102" y="2621199"/>
            <a:ext cx="1083666" cy="338554"/>
          </a:xfrm>
          <a:prstGeom prst="rect">
            <a:avLst/>
          </a:prstGeom>
          <a:noFill/>
        </p:spPr>
        <p:txBody>
          <a:bodyPr wrap="square" rtlCol="0">
            <a:spAutoFit/>
          </a:bodyPr>
          <a:lstStyle/>
          <a:p>
            <a:r>
              <a:rPr lang="pt-BR" sz="1600" dirty="0"/>
              <a:t>1º grau</a:t>
            </a:r>
          </a:p>
        </p:txBody>
      </p:sp>
      <p:sp>
        <p:nvSpPr>
          <p:cNvPr id="23" name="CaixaDeTexto 22">
            <a:extLst>
              <a:ext uri="{FF2B5EF4-FFF2-40B4-BE49-F238E27FC236}">
                <a16:creationId xmlns:a16="http://schemas.microsoft.com/office/drawing/2014/main" xmlns="" id="{D34993F3-A70D-42A2-B0C5-AA4D671A10AD}"/>
              </a:ext>
            </a:extLst>
          </p:cNvPr>
          <p:cNvSpPr txBox="1"/>
          <p:nvPr/>
        </p:nvSpPr>
        <p:spPr>
          <a:xfrm rot="18978638">
            <a:off x="4152497" y="2522690"/>
            <a:ext cx="914400" cy="338554"/>
          </a:xfrm>
          <a:prstGeom prst="rect">
            <a:avLst/>
          </a:prstGeom>
          <a:noFill/>
        </p:spPr>
        <p:txBody>
          <a:bodyPr wrap="square" rtlCol="0">
            <a:spAutoFit/>
          </a:bodyPr>
          <a:lstStyle/>
          <a:p>
            <a:r>
              <a:rPr lang="pt-BR" sz="1600" dirty="0"/>
              <a:t>1º grau</a:t>
            </a:r>
          </a:p>
        </p:txBody>
      </p:sp>
      <p:sp>
        <p:nvSpPr>
          <p:cNvPr id="24" name="CaixaDeTexto 23">
            <a:extLst>
              <a:ext uri="{FF2B5EF4-FFF2-40B4-BE49-F238E27FC236}">
                <a16:creationId xmlns:a16="http://schemas.microsoft.com/office/drawing/2014/main" xmlns="" id="{59A529DC-ABD1-4AB4-BD53-8D3F359EDBBB}"/>
              </a:ext>
            </a:extLst>
          </p:cNvPr>
          <p:cNvSpPr txBox="1"/>
          <p:nvPr/>
        </p:nvSpPr>
        <p:spPr>
          <a:xfrm rot="5400000">
            <a:off x="5084113" y="2715488"/>
            <a:ext cx="1059841" cy="338554"/>
          </a:xfrm>
          <a:prstGeom prst="rect">
            <a:avLst/>
          </a:prstGeom>
          <a:noFill/>
        </p:spPr>
        <p:txBody>
          <a:bodyPr wrap="square" rtlCol="0">
            <a:spAutoFit/>
          </a:bodyPr>
          <a:lstStyle/>
          <a:p>
            <a:r>
              <a:rPr lang="pt-BR" sz="1600" dirty="0"/>
              <a:t>1º grau</a:t>
            </a:r>
          </a:p>
        </p:txBody>
      </p:sp>
      <p:pic>
        <p:nvPicPr>
          <p:cNvPr id="3" name="Imagem 2" descr="Uma imagem contendo homem, pessoa, peixe, animal&#10;&#10;Descrição gerada automaticamente">
            <a:extLst>
              <a:ext uri="{FF2B5EF4-FFF2-40B4-BE49-F238E27FC236}">
                <a16:creationId xmlns:a16="http://schemas.microsoft.com/office/drawing/2014/main" xmlns="" id="{C5E5AFCD-5C59-4BA5-9CC5-67C0C8388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013" y="1439501"/>
            <a:ext cx="1182489" cy="923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Espaço Reservado para Conteúdo 13"/>
          <p:cNvSpPr>
            <a:spLocks noGrp="1"/>
          </p:cNvSpPr>
          <p:nvPr>
            <p:ph idx="1"/>
          </p:nvPr>
        </p:nvSpPr>
        <p:spPr>
          <a:xfrm>
            <a:off x="1121470" y="1329533"/>
            <a:ext cx="10765522" cy="5537892"/>
          </a:xfrm>
        </p:spPr>
        <p:txBody>
          <a:bodyPr>
            <a:normAutofit/>
          </a:bodyPr>
          <a:lstStyle/>
          <a:p>
            <a:pPr marL="0" lvl="0" indent="0">
              <a:buNone/>
            </a:pPr>
            <a:endParaRPr lang="pt-BR" dirty="0"/>
          </a:p>
          <a:p>
            <a:pPr algn="just"/>
            <a:endParaRPr lang="pt-BR" dirty="0"/>
          </a:p>
          <a:p>
            <a:pPr algn="just"/>
            <a:endParaRPr lang="pt-BR" dirty="0"/>
          </a:p>
          <a:p>
            <a:pPr marL="0" indent="0" algn="just">
              <a:buNone/>
            </a:pPr>
            <a:endParaRPr lang="pt-BR" dirty="0"/>
          </a:p>
          <a:p>
            <a:pPr marL="0" lvl="0" indent="0" algn="just">
              <a:buNone/>
            </a:pPr>
            <a:endParaRPr lang="pt-BR" dirty="0"/>
          </a:p>
          <a:p>
            <a:pPr>
              <a:spcBef>
                <a:spcPts val="0"/>
              </a:spcBef>
            </a:pPr>
            <a:endParaRPr lang="pt-BR" sz="1600" dirty="0"/>
          </a:p>
          <a:p>
            <a:pPr>
              <a:spcBef>
                <a:spcPts val="0"/>
              </a:spcBef>
            </a:pPr>
            <a:endParaRPr lang="pt-BR" sz="1600" dirty="0"/>
          </a:p>
          <a:p>
            <a:pPr marL="1211400" lvl="0" indent="0">
              <a:spcBef>
                <a:spcPts val="0"/>
              </a:spcBef>
              <a:buNone/>
            </a:pPr>
            <a:endParaRPr lang="pt-BR" sz="1800" dirty="0"/>
          </a:p>
          <a:p>
            <a:pPr lvl="0"/>
            <a:endParaRPr lang="pt-BR" sz="1600" dirty="0"/>
          </a:p>
          <a:p>
            <a:pPr lvl="0"/>
            <a:endParaRPr lang="en-US" sz="1500" dirty="0"/>
          </a:p>
        </p:txBody>
      </p:sp>
      <p:sp>
        <p:nvSpPr>
          <p:cNvPr id="29" name="CaixaDeTexto 28">
            <a:extLst>
              <a:ext uri="{FF2B5EF4-FFF2-40B4-BE49-F238E27FC236}">
                <a16:creationId xmlns:a16="http://schemas.microsoft.com/office/drawing/2014/main" xmlns="" id="{78E12F1B-76D5-48BC-B1F1-A564520ABB1B}"/>
              </a:ext>
            </a:extLst>
          </p:cNvPr>
          <p:cNvSpPr txBox="1"/>
          <p:nvPr/>
        </p:nvSpPr>
        <p:spPr>
          <a:xfrm>
            <a:off x="3885419" y="3922513"/>
            <a:ext cx="724278" cy="369332"/>
          </a:xfrm>
          <a:prstGeom prst="rect">
            <a:avLst/>
          </a:prstGeom>
          <a:noFill/>
        </p:spPr>
        <p:txBody>
          <a:bodyPr wrap="square" rtlCol="0">
            <a:spAutoFit/>
          </a:bodyPr>
          <a:lstStyle/>
          <a:p>
            <a:r>
              <a:rPr lang="pt-BR" dirty="0"/>
              <a:t>1/3</a:t>
            </a:r>
          </a:p>
        </p:txBody>
      </p:sp>
      <p:sp>
        <p:nvSpPr>
          <p:cNvPr id="30" name="CaixaDeTexto 29">
            <a:extLst>
              <a:ext uri="{FF2B5EF4-FFF2-40B4-BE49-F238E27FC236}">
                <a16:creationId xmlns:a16="http://schemas.microsoft.com/office/drawing/2014/main" xmlns="" id="{A7E29D67-4A16-4884-B045-78650A59B1C6}"/>
              </a:ext>
            </a:extLst>
          </p:cNvPr>
          <p:cNvSpPr txBox="1"/>
          <p:nvPr/>
        </p:nvSpPr>
        <p:spPr>
          <a:xfrm>
            <a:off x="5207680" y="4153308"/>
            <a:ext cx="802546" cy="369332"/>
          </a:xfrm>
          <a:prstGeom prst="rect">
            <a:avLst/>
          </a:prstGeom>
          <a:noFill/>
        </p:spPr>
        <p:txBody>
          <a:bodyPr wrap="square" rtlCol="0">
            <a:spAutoFit/>
          </a:bodyPr>
          <a:lstStyle/>
          <a:p>
            <a:r>
              <a:rPr lang="pt-BR" dirty="0"/>
              <a:t>1/3</a:t>
            </a:r>
          </a:p>
        </p:txBody>
      </p:sp>
      <p:sp>
        <p:nvSpPr>
          <p:cNvPr id="31" name="CaixaDeTexto 30">
            <a:extLst>
              <a:ext uri="{FF2B5EF4-FFF2-40B4-BE49-F238E27FC236}">
                <a16:creationId xmlns:a16="http://schemas.microsoft.com/office/drawing/2014/main" xmlns="" id="{A1A8E723-0566-4D81-B8D5-A15FD4B07BF3}"/>
              </a:ext>
            </a:extLst>
          </p:cNvPr>
          <p:cNvSpPr txBox="1"/>
          <p:nvPr/>
        </p:nvSpPr>
        <p:spPr>
          <a:xfrm>
            <a:off x="6702152" y="3914532"/>
            <a:ext cx="688064" cy="369332"/>
          </a:xfrm>
          <a:prstGeom prst="rect">
            <a:avLst/>
          </a:prstGeom>
          <a:noFill/>
        </p:spPr>
        <p:txBody>
          <a:bodyPr wrap="square" rtlCol="0">
            <a:spAutoFit/>
          </a:bodyPr>
          <a:lstStyle/>
          <a:p>
            <a:r>
              <a:rPr lang="pt-BR" dirty="0"/>
              <a:t>1/3</a:t>
            </a:r>
          </a:p>
        </p:txBody>
      </p:sp>
      <p:cxnSp>
        <p:nvCxnSpPr>
          <p:cNvPr id="35" name="Conector reto 34">
            <a:extLst>
              <a:ext uri="{FF2B5EF4-FFF2-40B4-BE49-F238E27FC236}">
                <a16:creationId xmlns:a16="http://schemas.microsoft.com/office/drawing/2014/main" xmlns="" id="{09CE1CFB-B7E5-4B57-A2FD-4CC9D8D19A5E}"/>
              </a:ext>
            </a:extLst>
          </p:cNvPr>
          <p:cNvCxnSpPr>
            <a:cxnSpLocks/>
          </p:cNvCxnSpPr>
          <p:nvPr/>
        </p:nvCxnSpPr>
        <p:spPr>
          <a:xfrm flipH="1">
            <a:off x="2712693" y="4279587"/>
            <a:ext cx="1127460" cy="4535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xmlns="" id="{6A34DA7E-C0ED-4744-B4A7-6AAA78EC6969}"/>
              </a:ext>
            </a:extLst>
          </p:cNvPr>
          <p:cNvCxnSpPr>
            <a:cxnSpLocks/>
          </p:cNvCxnSpPr>
          <p:nvPr/>
        </p:nvCxnSpPr>
        <p:spPr>
          <a:xfrm flipH="1">
            <a:off x="3287436" y="4291845"/>
            <a:ext cx="779054" cy="95652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xmlns="" id="{97F08993-CA18-4166-B176-618863C4057D}"/>
              </a:ext>
            </a:extLst>
          </p:cNvPr>
          <p:cNvCxnSpPr>
            <a:cxnSpLocks/>
          </p:cNvCxnSpPr>
          <p:nvPr/>
        </p:nvCxnSpPr>
        <p:spPr>
          <a:xfrm flipH="1">
            <a:off x="3958206" y="4262062"/>
            <a:ext cx="379886" cy="12513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6" name="Imagem 45" descr="Uma imagem contendo pessoa, vestuário, jovem&#10;&#10;Descrição gerada automaticamente">
            <a:extLst>
              <a:ext uri="{FF2B5EF4-FFF2-40B4-BE49-F238E27FC236}">
                <a16:creationId xmlns:a16="http://schemas.microsoft.com/office/drawing/2014/main" xmlns="" id="{060AD4E9-5C40-40D1-86B6-AA4D93720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313" y="4522640"/>
            <a:ext cx="621114" cy="663784"/>
          </a:xfrm>
          <a:prstGeom prst="rect">
            <a:avLst/>
          </a:prstGeom>
        </p:spPr>
      </p:pic>
      <p:pic>
        <p:nvPicPr>
          <p:cNvPr id="53" name="Imagem 52" descr="Uma imagem contendo vestuário, ao ar livre, pessoa&#10;&#10;Descrição gerada automaticamente">
            <a:extLst>
              <a:ext uri="{FF2B5EF4-FFF2-40B4-BE49-F238E27FC236}">
                <a16:creationId xmlns:a16="http://schemas.microsoft.com/office/drawing/2014/main" xmlns="" id="{9A48B7CD-AB4D-41C3-8848-C7497D774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5567" y="5240646"/>
            <a:ext cx="862630" cy="749358"/>
          </a:xfrm>
          <a:prstGeom prst="rect">
            <a:avLst/>
          </a:prstGeom>
        </p:spPr>
      </p:pic>
      <p:pic>
        <p:nvPicPr>
          <p:cNvPr id="55" name="Imagem 54" descr="Uma imagem contendo pessoa, gravata, homem, edifício&#10;&#10;Descrição gerada automaticamente">
            <a:extLst>
              <a:ext uri="{FF2B5EF4-FFF2-40B4-BE49-F238E27FC236}">
                <a16:creationId xmlns:a16="http://schemas.microsoft.com/office/drawing/2014/main" xmlns="" id="{CB244F9B-3400-4A12-9499-54D20928CA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0801" y="5529528"/>
            <a:ext cx="957619" cy="750898"/>
          </a:xfrm>
          <a:prstGeom prst="rect">
            <a:avLst/>
          </a:prstGeom>
        </p:spPr>
      </p:pic>
      <p:pic>
        <p:nvPicPr>
          <p:cNvPr id="60" name="Imagem 59" descr="Uma imagem contendo pessoa, parede, interior, homem&#10;&#10;Descrição gerada automaticamente">
            <a:extLst>
              <a:ext uri="{FF2B5EF4-FFF2-40B4-BE49-F238E27FC236}">
                <a16:creationId xmlns:a16="http://schemas.microsoft.com/office/drawing/2014/main" xmlns="" id="{27484B4D-9C0E-4A42-846E-21641B8A7E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7868" y="5445742"/>
            <a:ext cx="993775" cy="918470"/>
          </a:xfrm>
          <a:prstGeom prst="rect">
            <a:avLst/>
          </a:prstGeom>
        </p:spPr>
      </p:pic>
      <p:cxnSp>
        <p:nvCxnSpPr>
          <p:cNvPr id="62" name="Conector reto 61">
            <a:extLst>
              <a:ext uri="{FF2B5EF4-FFF2-40B4-BE49-F238E27FC236}">
                <a16:creationId xmlns:a16="http://schemas.microsoft.com/office/drawing/2014/main" xmlns="" id="{FA2C9894-4A87-40D2-B9B5-B97C1FD90658}"/>
              </a:ext>
            </a:extLst>
          </p:cNvPr>
          <p:cNvCxnSpPr/>
          <p:nvPr/>
        </p:nvCxnSpPr>
        <p:spPr>
          <a:xfrm>
            <a:off x="5783311" y="5615325"/>
            <a:ext cx="0" cy="4504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xmlns="" id="{083B6656-9C4C-499D-ADAA-9AB9A99B1AB8}"/>
              </a:ext>
            </a:extLst>
          </p:cNvPr>
          <p:cNvCxnSpPr/>
          <p:nvPr/>
        </p:nvCxnSpPr>
        <p:spPr>
          <a:xfrm>
            <a:off x="5444756" y="4522640"/>
            <a:ext cx="0" cy="8958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xmlns="" id="{2C2EF572-FB8A-4E24-B7D2-5189CA6747BB}"/>
              </a:ext>
            </a:extLst>
          </p:cNvPr>
          <p:cNvCxnSpPr>
            <a:cxnSpLocks/>
            <a:stCxn id="31" idx="2"/>
          </p:cNvCxnSpPr>
          <p:nvPr/>
        </p:nvCxnSpPr>
        <p:spPr>
          <a:xfrm>
            <a:off x="7046184" y="4283864"/>
            <a:ext cx="250909" cy="11346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 name="Imagem 70" descr="Uma imagem contendo homem, vestuário, parede, pessoa&#10;&#10;Descrição gerada automaticamente">
            <a:extLst>
              <a:ext uri="{FF2B5EF4-FFF2-40B4-BE49-F238E27FC236}">
                <a16:creationId xmlns:a16="http://schemas.microsoft.com/office/drawing/2014/main" xmlns="" id="{700A918E-CDC1-4B86-831E-2D3448C26A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1772" y="5341410"/>
            <a:ext cx="1252168" cy="724412"/>
          </a:xfrm>
          <a:prstGeom prst="rect">
            <a:avLst/>
          </a:prstGeom>
        </p:spPr>
      </p:pic>
      <p:sp>
        <p:nvSpPr>
          <p:cNvPr id="72" name="CaixaDeTexto 71">
            <a:extLst>
              <a:ext uri="{FF2B5EF4-FFF2-40B4-BE49-F238E27FC236}">
                <a16:creationId xmlns:a16="http://schemas.microsoft.com/office/drawing/2014/main" xmlns="" id="{24877E55-D1ED-41DA-9276-0B4B2B5B706D}"/>
              </a:ext>
            </a:extLst>
          </p:cNvPr>
          <p:cNvSpPr txBox="1"/>
          <p:nvPr/>
        </p:nvSpPr>
        <p:spPr>
          <a:xfrm rot="20478916">
            <a:off x="2750877" y="4171239"/>
            <a:ext cx="1106158" cy="323165"/>
          </a:xfrm>
          <a:prstGeom prst="rect">
            <a:avLst/>
          </a:prstGeom>
          <a:noFill/>
        </p:spPr>
        <p:txBody>
          <a:bodyPr wrap="square" rtlCol="0">
            <a:spAutoFit/>
          </a:bodyPr>
          <a:lstStyle/>
          <a:p>
            <a:r>
              <a:rPr lang="pt-BR" sz="1500" dirty="0"/>
              <a:t>2º grau</a:t>
            </a:r>
          </a:p>
        </p:txBody>
      </p:sp>
      <p:sp>
        <p:nvSpPr>
          <p:cNvPr id="73" name="CaixaDeTexto 72">
            <a:extLst>
              <a:ext uri="{FF2B5EF4-FFF2-40B4-BE49-F238E27FC236}">
                <a16:creationId xmlns:a16="http://schemas.microsoft.com/office/drawing/2014/main" xmlns="" id="{54B86737-5F86-49D4-B7DE-E7F7C8B72C34}"/>
              </a:ext>
            </a:extLst>
          </p:cNvPr>
          <p:cNvSpPr txBox="1"/>
          <p:nvPr/>
        </p:nvSpPr>
        <p:spPr>
          <a:xfrm>
            <a:off x="9144000" y="1836019"/>
            <a:ext cx="184731" cy="369332"/>
          </a:xfrm>
          <a:prstGeom prst="rect">
            <a:avLst/>
          </a:prstGeom>
          <a:noFill/>
        </p:spPr>
        <p:txBody>
          <a:bodyPr wrap="none" rtlCol="0">
            <a:spAutoFit/>
          </a:bodyPr>
          <a:lstStyle/>
          <a:p>
            <a:endParaRPr lang="pt-BR" dirty="0"/>
          </a:p>
        </p:txBody>
      </p:sp>
      <p:sp>
        <p:nvSpPr>
          <p:cNvPr id="74" name="CaixaDeTexto 73">
            <a:extLst>
              <a:ext uri="{FF2B5EF4-FFF2-40B4-BE49-F238E27FC236}">
                <a16:creationId xmlns:a16="http://schemas.microsoft.com/office/drawing/2014/main" xmlns="" id="{DFAD398C-9C7C-4D97-BDBF-38C1B76D135F}"/>
              </a:ext>
            </a:extLst>
          </p:cNvPr>
          <p:cNvSpPr txBox="1"/>
          <p:nvPr/>
        </p:nvSpPr>
        <p:spPr>
          <a:xfrm rot="18579255">
            <a:off x="3035885" y="4499217"/>
            <a:ext cx="1140735" cy="323165"/>
          </a:xfrm>
          <a:prstGeom prst="rect">
            <a:avLst/>
          </a:prstGeom>
          <a:noFill/>
        </p:spPr>
        <p:txBody>
          <a:bodyPr wrap="square" rtlCol="0">
            <a:spAutoFit/>
          </a:bodyPr>
          <a:lstStyle/>
          <a:p>
            <a:r>
              <a:rPr lang="pt-BR" sz="1500" dirty="0"/>
              <a:t>2º grau</a:t>
            </a:r>
          </a:p>
        </p:txBody>
      </p:sp>
      <p:sp>
        <p:nvSpPr>
          <p:cNvPr id="75" name="CaixaDeTexto 74">
            <a:extLst>
              <a:ext uri="{FF2B5EF4-FFF2-40B4-BE49-F238E27FC236}">
                <a16:creationId xmlns:a16="http://schemas.microsoft.com/office/drawing/2014/main" xmlns="" id="{70E47F18-E8E0-4306-A421-20C18E08EC05}"/>
              </a:ext>
            </a:extLst>
          </p:cNvPr>
          <p:cNvSpPr txBox="1"/>
          <p:nvPr/>
        </p:nvSpPr>
        <p:spPr>
          <a:xfrm rot="17217047">
            <a:off x="3574700" y="4670925"/>
            <a:ext cx="870046" cy="323165"/>
          </a:xfrm>
          <a:prstGeom prst="rect">
            <a:avLst/>
          </a:prstGeom>
          <a:noFill/>
        </p:spPr>
        <p:txBody>
          <a:bodyPr wrap="none" rtlCol="0">
            <a:spAutoFit/>
          </a:bodyPr>
          <a:lstStyle/>
          <a:p>
            <a:r>
              <a:rPr lang="pt-BR" sz="1500" dirty="0"/>
              <a:t>2º grau</a:t>
            </a:r>
          </a:p>
        </p:txBody>
      </p:sp>
      <p:sp>
        <p:nvSpPr>
          <p:cNvPr id="76" name="CaixaDeTexto 75">
            <a:extLst>
              <a:ext uri="{FF2B5EF4-FFF2-40B4-BE49-F238E27FC236}">
                <a16:creationId xmlns:a16="http://schemas.microsoft.com/office/drawing/2014/main" xmlns="" id="{7473CF0A-C49B-4518-8D1F-444ACA0F7C76}"/>
              </a:ext>
            </a:extLst>
          </p:cNvPr>
          <p:cNvSpPr txBox="1"/>
          <p:nvPr/>
        </p:nvSpPr>
        <p:spPr>
          <a:xfrm rot="16200000">
            <a:off x="4734203" y="4787633"/>
            <a:ext cx="946952" cy="323165"/>
          </a:xfrm>
          <a:prstGeom prst="rect">
            <a:avLst/>
          </a:prstGeom>
          <a:noFill/>
        </p:spPr>
        <p:txBody>
          <a:bodyPr wrap="square" rtlCol="0">
            <a:spAutoFit/>
          </a:bodyPr>
          <a:lstStyle/>
          <a:p>
            <a:r>
              <a:rPr lang="pt-BR" sz="1500" dirty="0"/>
              <a:t>2º grau</a:t>
            </a:r>
          </a:p>
        </p:txBody>
      </p:sp>
      <p:sp>
        <p:nvSpPr>
          <p:cNvPr id="77" name="CaixaDeTexto 76">
            <a:extLst>
              <a:ext uri="{FF2B5EF4-FFF2-40B4-BE49-F238E27FC236}">
                <a16:creationId xmlns:a16="http://schemas.microsoft.com/office/drawing/2014/main" xmlns="" id="{41ECABB5-2A1F-4285-84A4-187D229D2B0B}"/>
              </a:ext>
            </a:extLst>
          </p:cNvPr>
          <p:cNvSpPr txBox="1"/>
          <p:nvPr/>
        </p:nvSpPr>
        <p:spPr>
          <a:xfrm rot="4518617">
            <a:off x="6683726" y="4756020"/>
            <a:ext cx="1358020" cy="323165"/>
          </a:xfrm>
          <a:prstGeom prst="rect">
            <a:avLst/>
          </a:prstGeom>
          <a:noFill/>
        </p:spPr>
        <p:txBody>
          <a:bodyPr wrap="square" rtlCol="0">
            <a:spAutoFit/>
          </a:bodyPr>
          <a:lstStyle/>
          <a:p>
            <a:r>
              <a:rPr lang="pt-BR" sz="1500" dirty="0"/>
              <a:t>2º grau</a:t>
            </a:r>
          </a:p>
        </p:txBody>
      </p:sp>
      <p:sp>
        <p:nvSpPr>
          <p:cNvPr id="2" name="Sinal de Multiplicação 1">
            <a:extLst>
              <a:ext uri="{FF2B5EF4-FFF2-40B4-BE49-F238E27FC236}">
                <a16:creationId xmlns:a16="http://schemas.microsoft.com/office/drawing/2014/main" xmlns="" id="{5BEA728E-8C84-4C80-8109-2B5CD75F1F1F}"/>
              </a:ext>
            </a:extLst>
          </p:cNvPr>
          <p:cNvSpPr/>
          <p:nvPr/>
        </p:nvSpPr>
        <p:spPr>
          <a:xfrm>
            <a:off x="4642503" y="1251482"/>
            <a:ext cx="1600641" cy="124572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a:extLst>
              <a:ext uri="{FF2B5EF4-FFF2-40B4-BE49-F238E27FC236}">
                <a16:creationId xmlns:a16="http://schemas.microsoft.com/office/drawing/2014/main" xmlns="" id="{FCD2FC62-7CF6-4079-8361-3D7A65F41286}"/>
              </a:ext>
            </a:extLst>
          </p:cNvPr>
          <p:cNvSpPr txBox="1"/>
          <p:nvPr/>
        </p:nvSpPr>
        <p:spPr>
          <a:xfrm>
            <a:off x="8219261" y="3754443"/>
            <a:ext cx="3325518" cy="2031325"/>
          </a:xfrm>
          <a:prstGeom prst="rect">
            <a:avLst/>
          </a:prstGeom>
          <a:noFill/>
        </p:spPr>
        <p:txBody>
          <a:bodyPr wrap="square" rtlCol="0">
            <a:spAutoFit/>
          </a:bodyPr>
          <a:lstStyle/>
          <a:p>
            <a:r>
              <a:rPr lang="pt-BR" dirty="0"/>
              <a:t>Assim, se todos os descendentes mais próximos estiverem vivos, os de grau mais remoto não herdarão. Netos, nesse caso, não vão herdar diretamente do avô. </a:t>
            </a:r>
          </a:p>
          <a:p>
            <a:endParaRPr lang="pt-BR" dirty="0"/>
          </a:p>
        </p:txBody>
      </p:sp>
      <p:sp>
        <p:nvSpPr>
          <p:cNvPr id="5" name="CaixaDeTexto 4">
            <a:extLst>
              <a:ext uri="{FF2B5EF4-FFF2-40B4-BE49-F238E27FC236}">
                <a16:creationId xmlns:a16="http://schemas.microsoft.com/office/drawing/2014/main" xmlns="" id="{16B4109E-9DCC-46C5-99BB-5EDCB502CB50}"/>
              </a:ext>
            </a:extLst>
          </p:cNvPr>
          <p:cNvSpPr txBox="1"/>
          <p:nvPr/>
        </p:nvSpPr>
        <p:spPr>
          <a:xfrm>
            <a:off x="8219260" y="1779851"/>
            <a:ext cx="2975860" cy="2139047"/>
          </a:xfrm>
          <a:prstGeom prst="rect">
            <a:avLst/>
          </a:prstGeom>
          <a:noFill/>
        </p:spPr>
        <p:txBody>
          <a:bodyPr wrap="square" rtlCol="0">
            <a:spAutoFit/>
          </a:bodyPr>
          <a:lstStyle/>
          <a:p>
            <a:r>
              <a:rPr lang="pt-BR" sz="2300" b="1" dirty="0"/>
              <a:t>Os descentes mais próximos excluem os parentes mais remotos...(artigo 1.833, CC)</a:t>
            </a:r>
          </a:p>
          <a:p>
            <a:endParaRPr lang="pt-BR" dirty="0"/>
          </a:p>
        </p:txBody>
      </p:sp>
      <p:sp>
        <p:nvSpPr>
          <p:cNvPr id="7" name="CaixaDeTexto 6">
            <a:extLst>
              <a:ext uri="{FF2B5EF4-FFF2-40B4-BE49-F238E27FC236}">
                <a16:creationId xmlns:a16="http://schemas.microsoft.com/office/drawing/2014/main" xmlns="" id="{F57524A8-A93C-426A-BE7E-BA570CF88672}"/>
              </a:ext>
            </a:extLst>
          </p:cNvPr>
          <p:cNvSpPr txBox="1"/>
          <p:nvPr/>
        </p:nvSpPr>
        <p:spPr>
          <a:xfrm>
            <a:off x="1687497" y="4647841"/>
            <a:ext cx="319318" cy="369332"/>
          </a:xfrm>
          <a:prstGeom prst="rect">
            <a:avLst/>
          </a:prstGeom>
          <a:noFill/>
        </p:spPr>
        <p:txBody>
          <a:bodyPr wrap="none" rtlCol="0">
            <a:spAutoFit/>
          </a:bodyPr>
          <a:lstStyle/>
          <a:p>
            <a:r>
              <a:rPr lang="pt-BR" dirty="0"/>
              <a:t>0</a:t>
            </a:r>
          </a:p>
        </p:txBody>
      </p:sp>
      <p:sp>
        <p:nvSpPr>
          <p:cNvPr id="9" name="CaixaDeTexto 8">
            <a:extLst>
              <a:ext uri="{FF2B5EF4-FFF2-40B4-BE49-F238E27FC236}">
                <a16:creationId xmlns:a16="http://schemas.microsoft.com/office/drawing/2014/main" xmlns="" id="{78267339-F9AD-4BF0-B279-28F5778C7F21}"/>
              </a:ext>
            </a:extLst>
          </p:cNvPr>
          <p:cNvSpPr txBox="1"/>
          <p:nvPr/>
        </p:nvSpPr>
        <p:spPr>
          <a:xfrm>
            <a:off x="2134127" y="5415538"/>
            <a:ext cx="319318" cy="369332"/>
          </a:xfrm>
          <a:prstGeom prst="rect">
            <a:avLst/>
          </a:prstGeom>
          <a:noFill/>
        </p:spPr>
        <p:txBody>
          <a:bodyPr wrap="none" rtlCol="0">
            <a:spAutoFit/>
          </a:bodyPr>
          <a:lstStyle/>
          <a:p>
            <a:r>
              <a:rPr lang="pt-BR" dirty="0"/>
              <a:t>0</a:t>
            </a:r>
          </a:p>
        </p:txBody>
      </p:sp>
      <p:sp>
        <p:nvSpPr>
          <p:cNvPr id="11" name="CaixaDeTexto 10">
            <a:extLst>
              <a:ext uri="{FF2B5EF4-FFF2-40B4-BE49-F238E27FC236}">
                <a16:creationId xmlns:a16="http://schemas.microsoft.com/office/drawing/2014/main" xmlns="" id="{DFABBE36-BF38-4C3F-9074-C7219EC7E3A3}"/>
              </a:ext>
            </a:extLst>
          </p:cNvPr>
          <p:cNvSpPr txBox="1"/>
          <p:nvPr/>
        </p:nvSpPr>
        <p:spPr>
          <a:xfrm>
            <a:off x="3286934" y="5990004"/>
            <a:ext cx="319318" cy="369332"/>
          </a:xfrm>
          <a:prstGeom prst="rect">
            <a:avLst/>
          </a:prstGeom>
          <a:noFill/>
        </p:spPr>
        <p:txBody>
          <a:bodyPr wrap="none" rtlCol="0">
            <a:spAutoFit/>
          </a:bodyPr>
          <a:lstStyle/>
          <a:p>
            <a:r>
              <a:rPr lang="pt-BR" dirty="0"/>
              <a:t>0</a:t>
            </a:r>
          </a:p>
        </p:txBody>
      </p:sp>
      <p:sp>
        <p:nvSpPr>
          <p:cNvPr id="12" name="CaixaDeTexto 11">
            <a:extLst>
              <a:ext uri="{FF2B5EF4-FFF2-40B4-BE49-F238E27FC236}">
                <a16:creationId xmlns:a16="http://schemas.microsoft.com/office/drawing/2014/main" xmlns="" id="{9260C66B-2804-476C-9E41-92AB6A16558A}"/>
              </a:ext>
            </a:extLst>
          </p:cNvPr>
          <p:cNvSpPr txBox="1"/>
          <p:nvPr/>
        </p:nvSpPr>
        <p:spPr>
          <a:xfrm>
            <a:off x="5325460" y="6359336"/>
            <a:ext cx="319318" cy="369332"/>
          </a:xfrm>
          <a:prstGeom prst="rect">
            <a:avLst/>
          </a:prstGeom>
          <a:noFill/>
        </p:spPr>
        <p:txBody>
          <a:bodyPr wrap="none" rtlCol="0">
            <a:spAutoFit/>
          </a:bodyPr>
          <a:lstStyle/>
          <a:p>
            <a:r>
              <a:rPr lang="pt-BR" dirty="0"/>
              <a:t>0</a:t>
            </a:r>
          </a:p>
        </p:txBody>
      </p:sp>
      <p:sp>
        <p:nvSpPr>
          <p:cNvPr id="16" name="CaixaDeTexto 15">
            <a:extLst>
              <a:ext uri="{FF2B5EF4-FFF2-40B4-BE49-F238E27FC236}">
                <a16:creationId xmlns:a16="http://schemas.microsoft.com/office/drawing/2014/main" xmlns="" id="{37BD7CD7-ADA4-449B-A5C7-DC2609AEE8FA}"/>
              </a:ext>
            </a:extLst>
          </p:cNvPr>
          <p:cNvSpPr txBox="1"/>
          <p:nvPr/>
        </p:nvSpPr>
        <p:spPr>
          <a:xfrm>
            <a:off x="7289561" y="6092579"/>
            <a:ext cx="319318" cy="369332"/>
          </a:xfrm>
          <a:prstGeom prst="rect">
            <a:avLst/>
          </a:prstGeom>
          <a:noFill/>
        </p:spPr>
        <p:txBody>
          <a:bodyPr wrap="none" rtlCol="0">
            <a:spAutoFit/>
          </a:bodyPr>
          <a:lstStyle/>
          <a:p>
            <a:r>
              <a:rPr lang="pt-BR" dirty="0"/>
              <a:t>0</a:t>
            </a:r>
          </a:p>
        </p:txBody>
      </p:sp>
    </p:spTree>
    <p:extLst>
      <p:ext uri="{BB962C8B-B14F-4D97-AF65-F5344CB8AC3E}">
        <p14:creationId xmlns:p14="http://schemas.microsoft.com/office/powerpoint/2010/main" val="183559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03382" y="461394"/>
            <a:ext cx="9980682" cy="672829"/>
          </a:xfrm>
        </p:spPr>
        <p:txBody>
          <a:bodyPr>
            <a:normAutofit/>
          </a:bodyPr>
          <a:lstStyle/>
          <a:p>
            <a:pPr algn="ct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Sucessão</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na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linha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reta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descendente</a:t>
            </a:r>
            <a:endParaRPr lang="en-US" sz="3000" b="1" dirty="0"/>
          </a:p>
        </p:txBody>
      </p:sp>
      <p:cxnSp>
        <p:nvCxnSpPr>
          <p:cNvPr id="6" name="Conector reto 5">
            <a:extLst>
              <a:ext uri="{FF2B5EF4-FFF2-40B4-BE49-F238E27FC236}">
                <a16:creationId xmlns:a16="http://schemas.microsoft.com/office/drawing/2014/main" xmlns="" id="{743F668E-8903-4940-BA5B-CDC2421FB7B6}"/>
              </a:ext>
            </a:extLst>
          </p:cNvPr>
          <p:cNvCxnSpPr>
            <a:cxnSpLocks/>
          </p:cNvCxnSpPr>
          <p:nvPr/>
        </p:nvCxnSpPr>
        <p:spPr>
          <a:xfrm flipH="1">
            <a:off x="4528420" y="2338157"/>
            <a:ext cx="663618" cy="685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0AF5ED3-3EBD-4D77-94B1-4E929DAE346A}"/>
              </a:ext>
            </a:extLst>
          </p:cNvPr>
          <p:cNvCxnSpPr>
            <a:cxnSpLocks/>
            <a:stCxn id="3" idx="2"/>
          </p:cNvCxnSpPr>
          <p:nvPr/>
        </p:nvCxnSpPr>
        <p:spPr>
          <a:xfrm flipH="1">
            <a:off x="5445257" y="2362799"/>
            <a:ext cx="1" cy="9575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350FE437-88D1-405D-A72A-35A499856A9E}"/>
              </a:ext>
            </a:extLst>
          </p:cNvPr>
          <p:cNvCxnSpPr>
            <a:cxnSpLocks/>
          </p:cNvCxnSpPr>
          <p:nvPr/>
        </p:nvCxnSpPr>
        <p:spPr>
          <a:xfrm>
            <a:off x="5821752" y="2308209"/>
            <a:ext cx="611156" cy="821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homem, pessoa, parede, interior&#10;&#10;Descrição gerada automaticamente">
            <a:extLst>
              <a:ext uri="{FF2B5EF4-FFF2-40B4-BE49-F238E27FC236}">
                <a16:creationId xmlns:a16="http://schemas.microsoft.com/office/drawing/2014/main" xmlns="" id="{6802DDC4-F3E5-4964-B451-142454F73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638" y="3023857"/>
            <a:ext cx="1036022" cy="876428"/>
          </a:xfrm>
          <a:prstGeom prst="rect">
            <a:avLst/>
          </a:prstGeom>
        </p:spPr>
      </p:pic>
      <p:pic>
        <p:nvPicPr>
          <p:cNvPr id="17" name="Imagem 16" descr="Uma imagem contendo pessoa, homem, ao ar livre, em pé&#10;&#10;Descrição gerada automaticamente">
            <a:extLst>
              <a:ext uri="{FF2B5EF4-FFF2-40B4-BE49-F238E27FC236}">
                <a16:creationId xmlns:a16="http://schemas.microsoft.com/office/drawing/2014/main" xmlns="" id="{AE6047DF-9A87-4D97-9AFC-E94ED3DD3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435" y="3326704"/>
            <a:ext cx="1075290" cy="814747"/>
          </a:xfrm>
          <a:prstGeom prst="rect">
            <a:avLst/>
          </a:prstGeom>
        </p:spPr>
      </p:pic>
      <p:pic>
        <p:nvPicPr>
          <p:cNvPr id="19" name="Imagem 18" descr="Uma imagem contendo céu, ao ar livre, pessoa&#10;&#10;Descrição gerada automaticamente">
            <a:extLst>
              <a:ext uri="{FF2B5EF4-FFF2-40B4-BE49-F238E27FC236}">
                <a16:creationId xmlns:a16="http://schemas.microsoft.com/office/drawing/2014/main" xmlns="" id="{AC85DED8-63FF-4765-8D94-C4941EA80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3935" y="3143617"/>
            <a:ext cx="1224366" cy="781121"/>
          </a:xfrm>
          <a:prstGeom prst="rect">
            <a:avLst/>
          </a:prstGeom>
        </p:spPr>
      </p:pic>
      <p:sp>
        <p:nvSpPr>
          <p:cNvPr id="22" name="CaixaDeTexto 21">
            <a:extLst>
              <a:ext uri="{FF2B5EF4-FFF2-40B4-BE49-F238E27FC236}">
                <a16:creationId xmlns:a16="http://schemas.microsoft.com/office/drawing/2014/main" xmlns="" id="{3C48EBBA-CC30-4BC8-8D8C-8BBABCD3113E}"/>
              </a:ext>
            </a:extLst>
          </p:cNvPr>
          <p:cNvSpPr txBox="1"/>
          <p:nvPr/>
        </p:nvSpPr>
        <p:spPr>
          <a:xfrm rot="3098401">
            <a:off x="5822102" y="2621199"/>
            <a:ext cx="1083666" cy="338554"/>
          </a:xfrm>
          <a:prstGeom prst="rect">
            <a:avLst/>
          </a:prstGeom>
          <a:noFill/>
        </p:spPr>
        <p:txBody>
          <a:bodyPr wrap="square" rtlCol="0">
            <a:spAutoFit/>
          </a:bodyPr>
          <a:lstStyle/>
          <a:p>
            <a:r>
              <a:rPr lang="pt-BR" sz="1600" dirty="0"/>
              <a:t>1º grau</a:t>
            </a:r>
          </a:p>
        </p:txBody>
      </p:sp>
      <p:sp>
        <p:nvSpPr>
          <p:cNvPr id="23" name="CaixaDeTexto 22">
            <a:extLst>
              <a:ext uri="{FF2B5EF4-FFF2-40B4-BE49-F238E27FC236}">
                <a16:creationId xmlns:a16="http://schemas.microsoft.com/office/drawing/2014/main" xmlns="" id="{D34993F3-A70D-42A2-B0C5-AA4D671A10AD}"/>
              </a:ext>
            </a:extLst>
          </p:cNvPr>
          <p:cNvSpPr txBox="1"/>
          <p:nvPr/>
        </p:nvSpPr>
        <p:spPr>
          <a:xfrm rot="18978638">
            <a:off x="4152497" y="2522690"/>
            <a:ext cx="914400" cy="338554"/>
          </a:xfrm>
          <a:prstGeom prst="rect">
            <a:avLst/>
          </a:prstGeom>
          <a:noFill/>
        </p:spPr>
        <p:txBody>
          <a:bodyPr wrap="square" rtlCol="0">
            <a:spAutoFit/>
          </a:bodyPr>
          <a:lstStyle/>
          <a:p>
            <a:r>
              <a:rPr lang="pt-BR" sz="1600" dirty="0"/>
              <a:t>1º grau</a:t>
            </a:r>
          </a:p>
        </p:txBody>
      </p:sp>
      <p:sp>
        <p:nvSpPr>
          <p:cNvPr id="24" name="CaixaDeTexto 23">
            <a:extLst>
              <a:ext uri="{FF2B5EF4-FFF2-40B4-BE49-F238E27FC236}">
                <a16:creationId xmlns:a16="http://schemas.microsoft.com/office/drawing/2014/main" xmlns="" id="{59A529DC-ABD1-4AB4-BD53-8D3F359EDBBB}"/>
              </a:ext>
            </a:extLst>
          </p:cNvPr>
          <p:cNvSpPr txBox="1"/>
          <p:nvPr/>
        </p:nvSpPr>
        <p:spPr>
          <a:xfrm rot="5400000">
            <a:off x="5084113" y="2715488"/>
            <a:ext cx="1059841" cy="338554"/>
          </a:xfrm>
          <a:prstGeom prst="rect">
            <a:avLst/>
          </a:prstGeom>
          <a:noFill/>
        </p:spPr>
        <p:txBody>
          <a:bodyPr wrap="square" rtlCol="0">
            <a:spAutoFit/>
          </a:bodyPr>
          <a:lstStyle/>
          <a:p>
            <a:r>
              <a:rPr lang="pt-BR" sz="1600" dirty="0"/>
              <a:t>1º grau</a:t>
            </a:r>
          </a:p>
        </p:txBody>
      </p:sp>
      <p:pic>
        <p:nvPicPr>
          <p:cNvPr id="3" name="Imagem 2" descr="Uma imagem contendo homem, pessoa, peixe, animal&#10;&#10;Descrição gerada automaticamente">
            <a:extLst>
              <a:ext uri="{FF2B5EF4-FFF2-40B4-BE49-F238E27FC236}">
                <a16:creationId xmlns:a16="http://schemas.microsoft.com/office/drawing/2014/main" xmlns="" id="{C5E5AFCD-5C59-4BA5-9CC5-67C0C8388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013" y="1439501"/>
            <a:ext cx="1182489" cy="923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Espaço Reservado para Conteúdo 13"/>
          <p:cNvSpPr>
            <a:spLocks noGrp="1"/>
          </p:cNvSpPr>
          <p:nvPr>
            <p:ph idx="1"/>
          </p:nvPr>
        </p:nvSpPr>
        <p:spPr>
          <a:xfrm>
            <a:off x="1104900" y="1344583"/>
            <a:ext cx="11017690" cy="5513417"/>
          </a:xfrm>
        </p:spPr>
        <p:txBody>
          <a:bodyPr>
            <a:normAutofit/>
          </a:bodyPr>
          <a:lstStyle/>
          <a:p>
            <a:pPr marL="0" lvl="0" indent="0">
              <a:buNone/>
            </a:pPr>
            <a:endParaRPr lang="pt-BR" dirty="0"/>
          </a:p>
          <a:p>
            <a:pPr algn="just"/>
            <a:endParaRPr lang="pt-BR" dirty="0"/>
          </a:p>
          <a:p>
            <a:pPr marL="0" indent="0" algn="just">
              <a:buNone/>
            </a:pPr>
            <a:endParaRPr lang="pt-BR" dirty="0"/>
          </a:p>
          <a:p>
            <a:pPr marL="0" indent="0" algn="just">
              <a:buNone/>
            </a:pPr>
            <a:endParaRPr lang="pt-BR" dirty="0"/>
          </a:p>
          <a:p>
            <a:pPr marL="0" lvl="0" indent="0" algn="just">
              <a:buNone/>
            </a:pPr>
            <a:endParaRPr lang="pt-BR" dirty="0"/>
          </a:p>
          <a:p>
            <a:pPr>
              <a:spcBef>
                <a:spcPts val="0"/>
              </a:spcBef>
            </a:pPr>
            <a:endParaRPr lang="pt-BR" sz="1600" dirty="0"/>
          </a:p>
          <a:p>
            <a:pPr>
              <a:spcBef>
                <a:spcPts val="0"/>
              </a:spcBef>
            </a:pPr>
            <a:endParaRPr lang="pt-BR" sz="1600" dirty="0"/>
          </a:p>
          <a:p>
            <a:pPr marL="1211400" lvl="0" indent="0">
              <a:spcBef>
                <a:spcPts val="0"/>
              </a:spcBef>
              <a:buNone/>
            </a:pPr>
            <a:endParaRPr lang="pt-BR" sz="1800" dirty="0"/>
          </a:p>
          <a:p>
            <a:pPr lvl="0"/>
            <a:endParaRPr lang="pt-BR" sz="1600" dirty="0"/>
          </a:p>
          <a:p>
            <a:pPr lvl="0"/>
            <a:endParaRPr lang="en-US" sz="1500" dirty="0"/>
          </a:p>
        </p:txBody>
      </p:sp>
      <p:cxnSp>
        <p:nvCxnSpPr>
          <p:cNvPr id="35" name="Conector reto 34">
            <a:extLst>
              <a:ext uri="{FF2B5EF4-FFF2-40B4-BE49-F238E27FC236}">
                <a16:creationId xmlns:a16="http://schemas.microsoft.com/office/drawing/2014/main" xmlns="" id="{09CE1CFB-B7E5-4B57-A2FD-4CC9D8D19A5E}"/>
              </a:ext>
            </a:extLst>
          </p:cNvPr>
          <p:cNvCxnSpPr>
            <a:cxnSpLocks/>
          </p:cNvCxnSpPr>
          <p:nvPr/>
        </p:nvCxnSpPr>
        <p:spPr>
          <a:xfrm flipH="1">
            <a:off x="2486445" y="3924510"/>
            <a:ext cx="1590155" cy="6581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xmlns="" id="{6A34DA7E-C0ED-4744-B4A7-6AAA78EC6969}"/>
              </a:ext>
            </a:extLst>
          </p:cNvPr>
          <p:cNvCxnSpPr>
            <a:cxnSpLocks/>
          </p:cNvCxnSpPr>
          <p:nvPr/>
        </p:nvCxnSpPr>
        <p:spPr>
          <a:xfrm flipH="1">
            <a:off x="3472238" y="3896868"/>
            <a:ext cx="779054" cy="95652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xmlns="" id="{97F08993-CA18-4166-B176-618863C4057D}"/>
              </a:ext>
            </a:extLst>
          </p:cNvPr>
          <p:cNvCxnSpPr>
            <a:cxnSpLocks/>
          </p:cNvCxnSpPr>
          <p:nvPr/>
        </p:nvCxnSpPr>
        <p:spPr>
          <a:xfrm flipH="1">
            <a:off x="4083039" y="3927895"/>
            <a:ext cx="379886" cy="12513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6" name="Imagem 45" descr="Uma imagem contendo pessoa, vestuário, jovem&#10;&#10;Descrição gerada automaticamente">
            <a:extLst>
              <a:ext uri="{FF2B5EF4-FFF2-40B4-BE49-F238E27FC236}">
                <a16:creationId xmlns:a16="http://schemas.microsoft.com/office/drawing/2014/main" xmlns="" id="{060AD4E9-5C40-40D1-86B6-AA4D93720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6701" y="4115405"/>
            <a:ext cx="621114" cy="663784"/>
          </a:xfrm>
          <a:prstGeom prst="rect">
            <a:avLst/>
          </a:prstGeom>
        </p:spPr>
      </p:pic>
      <p:pic>
        <p:nvPicPr>
          <p:cNvPr id="53" name="Imagem 52" descr="Uma imagem contendo vestuário, ao ar livre, pessoa&#10;&#10;Descrição gerada automaticamente">
            <a:extLst>
              <a:ext uri="{FF2B5EF4-FFF2-40B4-BE49-F238E27FC236}">
                <a16:creationId xmlns:a16="http://schemas.microsoft.com/office/drawing/2014/main" xmlns="" id="{9A48B7CD-AB4D-41C3-8848-C7497D774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2113" y="4798755"/>
            <a:ext cx="862630" cy="749358"/>
          </a:xfrm>
          <a:prstGeom prst="rect">
            <a:avLst/>
          </a:prstGeom>
        </p:spPr>
      </p:pic>
      <p:pic>
        <p:nvPicPr>
          <p:cNvPr id="55" name="Imagem 54" descr="Uma imagem contendo pessoa, gravata, homem, edifício&#10;&#10;Descrição gerada automaticamente">
            <a:extLst>
              <a:ext uri="{FF2B5EF4-FFF2-40B4-BE49-F238E27FC236}">
                <a16:creationId xmlns:a16="http://schemas.microsoft.com/office/drawing/2014/main" xmlns="" id="{CB244F9B-3400-4A12-9499-54D20928CA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4749" y="5189209"/>
            <a:ext cx="957619" cy="750898"/>
          </a:xfrm>
          <a:prstGeom prst="rect">
            <a:avLst/>
          </a:prstGeom>
        </p:spPr>
      </p:pic>
      <p:pic>
        <p:nvPicPr>
          <p:cNvPr id="60" name="Imagem 59" descr="Uma imagem contendo pessoa, parede, interior, homem&#10;&#10;Descrição gerada automaticamente">
            <a:extLst>
              <a:ext uri="{FF2B5EF4-FFF2-40B4-BE49-F238E27FC236}">
                <a16:creationId xmlns:a16="http://schemas.microsoft.com/office/drawing/2014/main" xmlns="" id="{27484B4D-9C0E-4A42-846E-21641B8A7E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6959" y="5050910"/>
            <a:ext cx="993775" cy="918470"/>
          </a:xfrm>
          <a:prstGeom prst="rect">
            <a:avLst/>
          </a:prstGeom>
        </p:spPr>
      </p:pic>
      <p:cxnSp>
        <p:nvCxnSpPr>
          <p:cNvPr id="62" name="Conector reto 61">
            <a:extLst>
              <a:ext uri="{FF2B5EF4-FFF2-40B4-BE49-F238E27FC236}">
                <a16:creationId xmlns:a16="http://schemas.microsoft.com/office/drawing/2014/main" xmlns="" id="{FA2C9894-4A87-40D2-B9B5-B97C1FD90658}"/>
              </a:ext>
            </a:extLst>
          </p:cNvPr>
          <p:cNvCxnSpPr/>
          <p:nvPr/>
        </p:nvCxnSpPr>
        <p:spPr>
          <a:xfrm>
            <a:off x="5783311" y="5615325"/>
            <a:ext cx="0" cy="4504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xmlns="" id="{083B6656-9C4C-499D-ADAA-9AB9A99B1AB8}"/>
              </a:ext>
            </a:extLst>
          </p:cNvPr>
          <p:cNvCxnSpPr/>
          <p:nvPr/>
        </p:nvCxnSpPr>
        <p:spPr>
          <a:xfrm>
            <a:off x="5517381" y="4129139"/>
            <a:ext cx="0" cy="8958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xmlns="" id="{2C2EF572-FB8A-4E24-B7D2-5189CA6747BB}"/>
              </a:ext>
            </a:extLst>
          </p:cNvPr>
          <p:cNvCxnSpPr>
            <a:cxnSpLocks/>
          </p:cNvCxnSpPr>
          <p:nvPr/>
        </p:nvCxnSpPr>
        <p:spPr>
          <a:xfrm>
            <a:off x="6936737" y="3924738"/>
            <a:ext cx="250909" cy="11346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 name="Imagem 70" descr="Uma imagem contendo homem, vestuário, parede, pessoa&#10;&#10;Descrição gerada automaticamente">
            <a:extLst>
              <a:ext uri="{FF2B5EF4-FFF2-40B4-BE49-F238E27FC236}">
                <a16:creationId xmlns:a16="http://schemas.microsoft.com/office/drawing/2014/main" xmlns="" id="{700A918E-CDC1-4B86-831E-2D3448C26A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4132" y="4977472"/>
            <a:ext cx="1252168" cy="724412"/>
          </a:xfrm>
          <a:prstGeom prst="rect">
            <a:avLst/>
          </a:prstGeom>
        </p:spPr>
      </p:pic>
      <p:sp>
        <p:nvSpPr>
          <p:cNvPr id="72" name="CaixaDeTexto 71">
            <a:extLst>
              <a:ext uri="{FF2B5EF4-FFF2-40B4-BE49-F238E27FC236}">
                <a16:creationId xmlns:a16="http://schemas.microsoft.com/office/drawing/2014/main" xmlns="" id="{24877E55-D1ED-41DA-9276-0B4B2B5B706D}"/>
              </a:ext>
            </a:extLst>
          </p:cNvPr>
          <p:cNvSpPr txBox="1"/>
          <p:nvPr/>
        </p:nvSpPr>
        <p:spPr>
          <a:xfrm rot="20478916">
            <a:off x="2540530" y="4016470"/>
            <a:ext cx="1106158" cy="323165"/>
          </a:xfrm>
          <a:prstGeom prst="rect">
            <a:avLst/>
          </a:prstGeom>
          <a:noFill/>
        </p:spPr>
        <p:txBody>
          <a:bodyPr wrap="square" rtlCol="0">
            <a:spAutoFit/>
          </a:bodyPr>
          <a:lstStyle/>
          <a:p>
            <a:r>
              <a:rPr lang="pt-BR" sz="1500" dirty="0"/>
              <a:t>2º grau</a:t>
            </a:r>
          </a:p>
        </p:txBody>
      </p:sp>
      <p:sp>
        <p:nvSpPr>
          <p:cNvPr id="74" name="CaixaDeTexto 73">
            <a:extLst>
              <a:ext uri="{FF2B5EF4-FFF2-40B4-BE49-F238E27FC236}">
                <a16:creationId xmlns:a16="http://schemas.microsoft.com/office/drawing/2014/main" xmlns="" id="{DFAD398C-9C7C-4D97-BDBF-38C1B76D135F}"/>
              </a:ext>
            </a:extLst>
          </p:cNvPr>
          <p:cNvSpPr txBox="1"/>
          <p:nvPr/>
        </p:nvSpPr>
        <p:spPr>
          <a:xfrm rot="18579255">
            <a:off x="3286017" y="4071441"/>
            <a:ext cx="1140735" cy="323165"/>
          </a:xfrm>
          <a:prstGeom prst="rect">
            <a:avLst/>
          </a:prstGeom>
          <a:noFill/>
        </p:spPr>
        <p:txBody>
          <a:bodyPr wrap="square" rtlCol="0">
            <a:spAutoFit/>
          </a:bodyPr>
          <a:lstStyle/>
          <a:p>
            <a:r>
              <a:rPr lang="pt-BR" sz="1500" dirty="0"/>
              <a:t>2º grau</a:t>
            </a:r>
          </a:p>
        </p:txBody>
      </p:sp>
      <p:sp>
        <p:nvSpPr>
          <p:cNvPr id="75" name="CaixaDeTexto 74">
            <a:extLst>
              <a:ext uri="{FF2B5EF4-FFF2-40B4-BE49-F238E27FC236}">
                <a16:creationId xmlns:a16="http://schemas.microsoft.com/office/drawing/2014/main" xmlns="" id="{70E47F18-E8E0-4306-A421-20C18E08EC05}"/>
              </a:ext>
            </a:extLst>
          </p:cNvPr>
          <p:cNvSpPr txBox="1"/>
          <p:nvPr/>
        </p:nvSpPr>
        <p:spPr>
          <a:xfrm rot="17217047">
            <a:off x="3609393" y="4336299"/>
            <a:ext cx="870046" cy="323165"/>
          </a:xfrm>
          <a:prstGeom prst="rect">
            <a:avLst/>
          </a:prstGeom>
          <a:noFill/>
        </p:spPr>
        <p:txBody>
          <a:bodyPr wrap="none" rtlCol="0">
            <a:spAutoFit/>
          </a:bodyPr>
          <a:lstStyle/>
          <a:p>
            <a:r>
              <a:rPr lang="pt-BR" sz="1500" dirty="0"/>
              <a:t>2º grau</a:t>
            </a:r>
          </a:p>
        </p:txBody>
      </p:sp>
      <p:sp>
        <p:nvSpPr>
          <p:cNvPr id="76" name="CaixaDeTexto 75">
            <a:extLst>
              <a:ext uri="{FF2B5EF4-FFF2-40B4-BE49-F238E27FC236}">
                <a16:creationId xmlns:a16="http://schemas.microsoft.com/office/drawing/2014/main" xmlns="" id="{7473CF0A-C49B-4518-8D1F-444ACA0F7C76}"/>
              </a:ext>
            </a:extLst>
          </p:cNvPr>
          <p:cNvSpPr txBox="1"/>
          <p:nvPr/>
        </p:nvSpPr>
        <p:spPr>
          <a:xfrm rot="16200000">
            <a:off x="4919412" y="4389939"/>
            <a:ext cx="946952" cy="323165"/>
          </a:xfrm>
          <a:prstGeom prst="rect">
            <a:avLst/>
          </a:prstGeom>
          <a:noFill/>
        </p:spPr>
        <p:txBody>
          <a:bodyPr wrap="square" rtlCol="0">
            <a:spAutoFit/>
          </a:bodyPr>
          <a:lstStyle/>
          <a:p>
            <a:r>
              <a:rPr lang="pt-BR" sz="1500" dirty="0"/>
              <a:t>2º grau</a:t>
            </a:r>
          </a:p>
        </p:txBody>
      </p:sp>
      <p:sp>
        <p:nvSpPr>
          <p:cNvPr id="77" name="CaixaDeTexto 76">
            <a:extLst>
              <a:ext uri="{FF2B5EF4-FFF2-40B4-BE49-F238E27FC236}">
                <a16:creationId xmlns:a16="http://schemas.microsoft.com/office/drawing/2014/main" xmlns="" id="{41ECABB5-2A1F-4285-84A4-187D229D2B0B}"/>
              </a:ext>
            </a:extLst>
          </p:cNvPr>
          <p:cNvSpPr txBox="1"/>
          <p:nvPr/>
        </p:nvSpPr>
        <p:spPr>
          <a:xfrm rot="4578847">
            <a:off x="6608038" y="4436367"/>
            <a:ext cx="1358020" cy="323165"/>
          </a:xfrm>
          <a:prstGeom prst="rect">
            <a:avLst/>
          </a:prstGeom>
          <a:noFill/>
        </p:spPr>
        <p:txBody>
          <a:bodyPr wrap="square" rtlCol="0">
            <a:spAutoFit/>
          </a:bodyPr>
          <a:lstStyle/>
          <a:p>
            <a:r>
              <a:rPr lang="pt-BR" sz="1500" dirty="0"/>
              <a:t>2º grau</a:t>
            </a:r>
          </a:p>
        </p:txBody>
      </p:sp>
      <p:sp>
        <p:nvSpPr>
          <p:cNvPr id="5" name="Sinal de Multiplicação 4">
            <a:extLst>
              <a:ext uri="{FF2B5EF4-FFF2-40B4-BE49-F238E27FC236}">
                <a16:creationId xmlns:a16="http://schemas.microsoft.com/office/drawing/2014/main" xmlns="" id="{3245FB21-25DE-450D-AA0A-D7CD349B9EA9}"/>
              </a:ext>
            </a:extLst>
          </p:cNvPr>
          <p:cNvSpPr/>
          <p:nvPr/>
        </p:nvSpPr>
        <p:spPr>
          <a:xfrm>
            <a:off x="3687467" y="2880738"/>
            <a:ext cx="1185562" cy="1153910"/>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xmlns="" id="{C2001EF2-A16C-42C7-ACAD-0823BC7E8D43}"/>
              </a:ext>
            </a:extLst>
          </p:cNvPr>
          <p:cNvSpPr txBox="1"/>
          <p:nvPr/>
        </p:nvSpPr>
        <p:spPr>
          <a:xfrm>
            <a:off x="7604696" y="3332880"/>
            <a:ext cx="998991" cy="461665"/>
          </a:xfrm>
          <a:prstGeom prst="rect">
            <a:avLst/>
          </a:prstGeom>
          <a:noFill/>
        </p:spPr>
        <p:txBody>
          <a:bodyPr wrap="none" rtlCol="0">
            <a:spAutoFit/>
          </a:bodyPr>
          <a:lstStyle/>
          <a:p>
            <a:r>
              <a:rPr lang="pt-BR" sz="2400" b="1" dirty="0">
                <a:solidFill>
                  <a:schemeClr val="accent5">
                    <a:lumMod val="50000"/>
                  </a:schemeClr>
                </a:solidFill>
                <a:latin typeface="Garamond" panose="02020404030301010803" pitchFamily="18" charset="0"/>
              </a:rPr>
              <a:t>Filhos</a:t>
            </a:r>
          </a:p>
        </p:txBody>
      </p:sp>
      <p:sp>
        <p:nvSpPr>
          <p:cNvPr id="4" name="CaixaDeTexto 3">
            <a:extLst>
              <a:ext uri="{FF2B5EF4-FFF2-40B4-BE49-F238E27FC236}">
                <a16:creationId xmlns:a16="http://schemas.microsoft.com/office/drawing/2014/main" xmlns="" id="{09A17B5C-7551-4844-AE03-E415D6C3ACA6}"/>
              </a:ext>
            </a:extLst>
          </p:cNvPr>
          <p:cNvSpPr txBox="1"/>
          <p:nvPr/>
        </p:nvSpPr>
        <p:spPr>
          <a:xfrm>
            <a:off x="7894348" y="5115662"/>
            <a:ext cx="973343" cy="461665"/>
          </a:xfrm>
          <a:prstGeom prst="rect">
            <a:avLst/>
          </a:prstGeom>
          <a:noFill/>
        </p:spPr>
        <p:txBody>
          <a:bodyPr wrap="none" rtlCol="0">
            <a:spAutoFit/>
          </a:bodyPr>
          <a:lstStyle/>
          <a:p>
            <a:r>
              <a:rPr lang="pt-BR" sz="2400" b="1" dirty="0">
                <a:solidFill>
                  <a:schemeClr val="accent5">
                    <a:lumMod val="50000"/>
                  </a:schemeClr>
                </a:solidFill>
                <a:latin typeface="Garamond" panose="02020404030301010803" pitchFamily="18" charset="0"/>
              </a:rPr>
              <a:t>Netos</a:t>
            </a:r>
          </a:p>
        </p:txBody>
      </p:sp>
      <p:sp>
        <p:nvSpPr>
          <p:cNvPr id="7" name="CaixaDeTexto 6">
            <a:extLst>
              <a:ext uri="{FF2B5EF4-FFF2-40B4-BE49-F238E27FC236}">
                <a16:creationId xmlns:a16="http://schemas.microsoft.com/office/drawing/2014/main" xmlns="" id="{A424BA27-F860-4831-895D-151EA4DB04BC}"/>
              </a:ext>
            </a:extLst>
          </p:cNvPr>
          <p:cNvSpPr txBox="1"/>
          <p:nvPr/>
        </p:nvSpPr>
        <p:spPr>
          <a:xfrm>
            <a:off x="1184988" y="3160262"/>
            <a:ext cx="2739961" cy="492443"/>
          </a:xfrm>
          <a:prstGeom prst="rect">
            <a:avLst/>
          </a:prstGeom>
          <a:noFill/>
        </p:spPr>
        <p:txBody>
          <a:bodyPr wrap="square" rtlCol="0">
            <a:spAutoFit/>
          </a:bodyPr>
          <a:lstStyle/>
          <a:p>
            <a:r>
              <a:rPr lang="pt-BR" sz="2600" b="1" dirty="0">
                <a:solidFill>
                  <a:schemeClr val="accent5">
                    <a:lumMod val="50000"/>
                  </a:schemeClr>
                </a:solidFill>
                <a:latin typeface="Garamond" panose="02020404030301010803" pitchFamily="18" charset="0"/>
              </a:rPr>
              <a:t>Filho pré-morto</a:t>
            </a:r>
          </a:p>
        </p:txBody>
      </p:sp>
    </p:spTree>
    <p:extLst>
      <p:ext uri="{BB962C8B-B14F-4D97-AF65-F5344CB8AC3E}">
        <p14:creationId xmlns:p14="http://schemas.microsoft.com/office/powerpoint/2010/main" val="28647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03382" y="461394"/>
            <a:ext cx="9980682" cy="672829"/>
          </a:xfrm>
        </p:spPr>
        <p:txBody>
          <a:bodyPr>
            <a:normAutofit/>
          </a:bodyPr>
          <a:lstStyle/>
          <a:p>
            <a:pPr algn="ct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Sucessão</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na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linha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reta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descendente</a:t>
            </a:r>
            <a:endParaRPr lang="en-US" sz="3000" dirty="0"/>
          </a:p>
        </p:txBody>
      </p:sp>
      <p:cxnSp>
        <p:nvCxnSpPr>
          <p:cNvPr id="6" name="Conector reto 5">
            <a:extLst>
              <a:ext uri="{FF2B5EF4-FFF2-40B4-BE49-F238E27FC236}">
                <a16:creationId xmlns:a16="http://schemas.microsoft.com/office/drawing/2014/main" xmlns="" id="{743F668E-8903-4940-BA5B-CDC2421FB7B6}"/>
              </a:ext>
            </a:extLst>
          </p:cNvPr>
          <p:cNvCxnSpPr>
            <a:cxnSpLocks/>
          </p:cNvCxnSpPr>
          <p:nvPr/>
        </p:nvCxnSpPr>
        <p:spPr>
          <a:xfrm flipH="1">
            <a:off x="4528420" y="2338157"/>
            <a:ext cx="663618" cy="685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0AF5ED3-3EBD-4D77-94B1-4E929DAE346A}"/>
              </a:ext>
            </a:extLst>
          </p:cNvPr>
          <p:cNvCxnSpPr>
            <a:cxnSpLocks/>
            <a:stCxn id="3" idx="2"/>
          </p:cNvCxnSpPr>
          <p:nvPr/>
        </p:nvCxnSpPr>
        <p:spPr>
          <a:xfrm flipH="1">
            <a:off x="5518111" y="2287995"/>
            <a:ext cx="1" cy="9575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350FE437-88D1-405D-A72A-35A499856A9E}"/>
              </a:ext>
            </a:extLst>
          </p:cNvPr>
          <p:cNvCxnSpPr>
            <a:cxnSpLocks/>
          </p:cNvCxnSpPr>
          <p:nvPr/>
        </p:nvCxnSpPr>
        <p:spPr>
          <a:xfrm>
            <a:off x="5821752" y="2308209"/>
            <a:ext cx="611156" cy="821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homem, pessoa, parede, interior&#10;&#10;Descrição gerada automaticamente">
            <a:extLst>
              <a:ext uri="{FF2B5EF4-FFF2-40B4-BE49-F238E27FC236}">
                <a16:creationId xmlns:a16="http://schemas.microsoft.com/office/drawing/2014/main" xmlns="" id="{6802DDC4-F3E5-4964-B451-142454F73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638" y="3023857"/>
            <a:ext cx="1036022" cy="876428"/>
          </a:xfrm>
          <a:prstGeom prst="rect">
            <a:avLst/>
          </a:prstGeom>
        </p:spPr>
      </p:pic>
      <p:pic>
        <p:nvPicPr>
          <p:cNvPr id="17" name="Imagem 16" descr="Uma imagem contendo pessoa, homem, ao ar livre, em pé&#10;&#10;Descrição gerada automaticamente">
            <a:extLst>
              <a:ext uri="{FF2B5EF4-FFF2-40B4-BE49-F238E27FC236}">
                <a16:creationId xmlns:a16="http://schemas.microsoft.com/office/drawing/2014/main" xmlns="" id="{AE6047DF-9A87-4D97-9AFC-E94ED3DD3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435" y="3326704"/>
            <a:ext cx="1075290" cy="814747"/>
          </a:xfrm>
          <a:prstGeom prst="rect">
            <a:avLst/>
          </a:prstGeom>
        </p:spPr>
      </p:pic>
      <p:pic>
        <p:nvPicPr>
          <p:cNvPr id="19" name="Imagem 18" descr="Uma imagem contendo céu, ao ar livre, pessoa&#10;&#10;Descrição gerada automaticamente">
            <a:extLst>
              <a:ext uri="{FF2B5EF4-FFF2-40B4-BE49-F238E27FC236}">
                <a16:creationId xmlns:a16="http://schemas.microsoft.com/office/drawing/2014/main" xmlns="" id="{AC85DED8-63FF-4765-8D94-C4941EA80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3935" y="3143617"/>
            <a:ext cx="1224366" cy="781121"/>
          </a:xfrm>
          <a:prstGeom prst="rect">
            <a:avLst/>
          </a:prstGeom>
        </p:spPr>
      </p:pic>
      <p:sp>
        <p:nvSpPr>
          <p:cNvPr id="22" name="CaixaDeTexto 21">
            <a:extLst>
              <a:ext uri="{FF2B5EF4-FFF2-40B4-BE49-F238E27FC236}">
                <a16:creationId xmlns:a16="http://schemas.microsoft.com/office/drawing/2014/main" xmlns="" id="{3C48EBBA-CC30-4BC8-8D8C-8BBABCD3113E}"/>
              </a:ext>
            </a:extLst>
          </p:cNvPr>
          <p:cNvSpPr txBox="1"/>
          <p:nvPr/>
        </p:nvSpPr>
        <p:spPr>
          <a:xfrm rot="3098401">
            <a:off x="5822102" y="2621199"/>
            <a:ext cx="1083666" cy="338554"/>
          </a:xfrm>
          <a:prstGeom prst="rect">
            <a:avLst/>
          </a:prstGeom>
          <a:noFill/>
        </p:spPr>
        <p:txBody>
          <a:bodyPr wrap="square" rtlCol="0">
            <a:spAutoFit/>
          </a:bodyPr>
          <a:lstStyle/>
          <a:p>
            <a:r>
              <a:rPr lang="pt-BR" sz="1600" dirty="0"/>
              <a:t>1º grau</a:t>
            </a:r>
          </a:p>
        </p:txBody>
      </p:sp>
      <p:sp>
        <p:nvSpPr>
          <p:cNvPr id="23" name="CaixaDeTexto 22">
            <a:extLst>
              <a:ext uri="{FF2B5EF4-FFF2-40B4-BE49-F238E27FC236}">
                <a16:creationId xmlns:a16="http://schemas.microsoft.com/office/drawing/2014/main" xmlns="" id="{D34993F3-A70D-42A2-B0C5-AA4D671A10AD}"/>
              </a:ext>
            </a:extLst>
          </p:cNvPr>
          <p:cNvSpPr txBox="1"/>
          <p:nvPr/>
        </p:nvSpPr>
        <p:spPr>
          <a:xfrm rot="18978638">
            <a:off x="4152497" y="2522690"/>
            <a:ext cx="914400" cy="338554"/>
          </a:xfrm>
          <a:prstGeom prst="rect">
            <a:avLst/>
          </a:prstGeom>
          <a:noFill/>
        </p:spPr>
        <p:txBody>
          <a:bodyPr wrap="square" rtlCol="0">
            <a:spAutoFit/>
          </a:bodyPr>
          <a:lstStyle/>
          <a:p>
            <a:r>
              <a:rPr lang="pt-BR" sz="1600" dirty="0"/>
              <a:t>1º grau</a:t>
            </a:r>
          </a:p>
        </p:txBody>
      </p:sp>
      <p:sp>
        <p:nvSpPr>
          <p:cNvPr id="24" name="CaixaDeTexto 23">
            <a:extLst>
              <a:ext uri="{FF2B5EF4-FFF2-40B4-BE49-F238E27FC236}">
                <a16:creationId xmlns:a16="http://schemas.microsoft.com/office/drawing/2014/main" xmlns="" id="{59A529DC-ABD1-4AB4-BD53-8D3F359EDBBB}"/>
              </a:ext>
            </a:extLst>
          </p:cNvPr>
          <p:cNvSpPr txBox="1"/>
          <p:nvPr/>
        </p:nvSpPr>
        <p:spPr>
          <a:xfrm rot="5400000">
            <a:off x="5084113" y="2715488"/>
            <a:ext cx="1059841" cy="338554"/>
          </a:xfrm>
          <a:prstGeom prst="rect">
            <a:avLst/>
          </a:prstGeom>
          <a:noFill/>
        </p:spPr>
        <p:txBody>
          <a:bodyPr wrap="square" rtlCol="0">
            <a:spAutoFit/>
          </a:bodyPr>
          <a:lstStyle/>
          <a:p>
            <a:r>
              <a:rPr lang="pt-BR" sz="1600" dirty="0"/>
              <a:t>1º grau</a:t>
            </a:r>
          </a:p>
        </p:txBody>
      </p:sp>
      <p:pic>
        <p:nvPicPr>
          <p:cNvPr id="3" name="Imagem 2" descr="Uma imagem contendo homem, pessoa, peixe, animal&#10;&#10;Descrição gerada automaticamente">
            <a:extLst>
              <a:ext uri="{FF2B5EF4-FFF2-40B4-BE49-F238E27FC236}">
                <a16:creationId xmlns:a16="http://schemas.microsoft.com/office/drawing/2014/main" xmlns="" id="{C5E5AFCD-5C59-4BA5-9CC5-67C0C8388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867" y="1364697"/>
            <a:ext cx="1182489" cy="923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Espaço Reservado para Conteúdo 13"/>
          <p:cNvSpPr>
            <a:spLocks noGrp="1"/>
          </p:cNvSpPr>
          <p:nvPr>
            <p:ph idx="1"/>
          </p:nvPr>
        </p:nvSpPr>
        <p:spPr>
          <a:xfrm>
            <a:off x="1104899" y="1134223"/>
            <a:ext cx="10432639" cy="5723777"/>
          </a:xfrm>
        </p:spPr>
        <p:txBody>
          <a:bodyPr>
            <a:normAutofit/>
          </a:bodyPr>
          <a:lstStyle/>
          <a:p>
            <a:pPr marL="0" lvl="0" indent="0">
              <a:buNone/>
            </a:pPr>
            <a:endParaRPr lang="pt-BR" dirty="0"/>
          </a:p>
          <a:p>
            <a:pPr algn="just"/>
            <a:endParaRPr lang="pt-BR" dirty="0"/>
          </a:p>
          <a:p>
            <a:pPr algn="just"/>
            <a:endParaRPr lang="pt-BR" dirty="0"/>
          </a:p>
          <a:p>
            <a:pPr marL="0" indent="0" algn="just">
              <a:buNone/>
            </a:pPr>
            <a:endParaRPr lang="pt-BR" dirty="0"/>
          </a:p>
          <a:p>
            <a:pPr marL="0" lvl="0" indent="0" algn="just">
              <a:buNone/>
            </a:pPr>
            <a:endParaRPr lang="pt-BR" dirty="0"/>
          </a:p>
          <a:p>
            <a:pPr>
              <a:spcBef>
                <a:spcPts val="0"/>
              </a:spcBef>
            </a:pPr>
            <a:endParaRPr lang="pt-BR" sz="1600" dirty="0"/>
          </a:p>
          <a:p>
            <a:pPr>
              <a:spcBef>
                <a:spcPts val="0"/>
              </a:spcBef>
            </a:pPr>
            <a:endParaRPr lang="pt-BR" sz="1600" dirty="0"/>
          </a:p>
          <a:p>
            <a:pPr marL="1211400" lvl="0" indent="0">
              <a:spcBef>
                <a:spcPts val="0"/>
              </a:spcBef>
              <a:buNone/>
            </a:pPr>
            <a:endParaRPr lang="pt-BR" sz="1800" dirty="0"/>
          </a:p>
          <a:p>
            <a:pPr lvl="0"/>
            <a:endParaRPr lang="pt-BR" sz="1600" dirty="0"/>
          </a:p>
          <a:p>
            <a:pPr lvl="0"/>
            <a:endParaRPr lang="en-US" sz="1500" dirty="0"/>
          </a:p>
        </p:txBody>
      </p:sp>
      <p:sp>
        <p:nvSpPr>
          <p:cNvPr id="30" name="CaixaDeTexto 29">
            <a:extLst>
              <a:ext uri="{FF2B5EF4-FFF2-40B4-BE49-F238E27FC236}">
                <a16:creationId xmlns:a16="http://schemas.microsoft.com/office/drawing/2014/main" xmlns="" id="{A7E29D67-4A16-4884-B045-78650A59B1C6}"/>
              </a:ext>
            </a:extLst>
          </p:cNvPr>
          <p:cNvSpPr txBox="1"/>
          <p:nvPr/>
        </p:nvSpPr>
        <p:spPr>
          <a:xfrm>
            <a:off x="5207680" y="4153308"/>
            <a:ext cx="802546" cy="369332"/>
          </a:xfrm>
          <a:prstGeom prst="rect">
            <a:avLst/>
          </a:prstGeom>
          <a:noFill/>
        </p:spPr>
        <p:txBody>
          <a:bodyPr wrap="square" rtlCol="0">
            <a:spAutoFit/>
          </a:bodyPr>
          <a:lstStyle/>
          <a:p>
            <a:r>
              <a:rPr lang="pt-BR" dirty="0"/>
              <a:t>1/3</a:t>
            </a:r>
          </a:p>
        </p:txBody>
      </p:sp>
      <p:sp>
        <p:nvSpPr>
          <p:cNvPr id="31" name="CaixaDeTexto 30">
            <a:extLst>
              <a:ext uri="{FF2B5EF4-FFF2-40B4-BE49-F238E27FC236}">
                <a16:creationId xmlns:a16="http://schemas.microsoft.com/office/drawing/2014/main" xmlns="" id="{A1A8E723-0566-4D81-B8D5-A15FD4B07BF3}"/>
              </a:ext>
            </a:extLst>
          </p:cNvPr>
          <p:cNvSpPr txBox="1"/>
          <p:nvPr/>
        </p:nvSpPr>
        <p:spPr>
          <a:xfrm>
            <a:off x="6702152" y="3914532"/>
            <a:ext cx="688064" cy="369332"/>
          </a:xfrm>
          <a:prstGeom prst="rect">
            <a:avLst/>
          </a:prstGeom>
          <a:noFill/>
        </p:spPr>
        <p:txBody>
          <a:bodyPr wrap="square" rtlCol="0">
            <a:spAutoFit/>
          </a:bodyPr>
          <a:lstStyle/>
          <a:p>
            <a:r>
              <a:rPr lang="pt-BR" dirty="0"/>
              <a:t>1/3</a:t>
            </a:r>
          </a:p>
        </p:txBody>
      </p:sp>
      <p:cxnSp>
        <p:nvCxnSpPr>
          <p:cNvPr id="35" name="Conector reto 34">
            <a:extLst>
              <a:ext uri="{FF2B5EF4-FFF2-40B4-BE49-F238E27FC236}">
                <a16:creationId xmlns:a16="http://schemas.microsoft.com/office/drawing/2014/main" xmlns="" id="{09CE1CFB-B7E5-4B57-A2FD-4CC9D8D19A5E}"/>
              </a:ext>
            </a:extLst>
          </p:cNvPr>
          <p:cNvCxnSpPr>
            <a:cxnSpLocks/>
          </p:cNvCxnSpPr>
          <p:nvPr/>
        </p:nvCxnSpPr>
        <p:spPr>
          <a:xfrm flipH="1">
            <a:off x="2697572" y="3885465"/>
            <a:ext cx="1067562" cy="7309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xmlns="" id="{6A34DA7E-C0ED-4744-B4A7-6AAA78EC6969}"/>
              </a:ext>
            </a:extLst>
          </p:cNvPr>
          <p:cNvCxnSpPr>
            <a:cxnSpLocks/>
          </p:cNvCxnSpPr>
          <p:nvPr/>
        </p:nvCxnSpPr>
        <p:spPr>
          <a:xfrm flipH="1">
            <a:off x="3346498" y="3907008"/>
            <a:ext cx="779054" cy="95652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xmlns="" id="{97F08993-CA18-4166-B176-618863C4057D}"/>
              </a:ext>
            </a:extLst>
          </p:cNvPr>
          <p:cNvCxnSpPr>
            <a:cxnSpLocks/>
          </p:cNvCxnSpPr>
          <p:nvPr/>
        </p:nvCxnSpPr>
        <p:spPr>
          <a:xfrm flipH="1">
            <a:off x="4026614" y="3910346"/>
            <a:ext cx="379886" cy="12513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6" name="Imagem 45" descr="Uma imagem contendo pessoa, vestuário, jovem&#10;&#10;Descrição gerada automaticamente">
            <a:extLst>
              <a:ext uri="{FF2B5EF4-FFF2-40B4-BE49-F238E27FC236}">
                <a16:creationId xmlns:a16="http://schemas.microsoft.com/office/drawing/2014/main" xmlns="" id="{060AD4E9-5C40-40D1-86B6-AA4D93720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313" y="4522640"/>
            <a:ext cx="621114" cy="663784"/>
          </a:xfrm>
          <a:prstGeom prst="rect">
            <a:avLst/>
          </a:prstGeom>
        </p:spPr>
      </p:pic>
      <p:pic>
        <p:nvPicPr>
          <p:cNvPr id="53" name="Imagem 52" descr="Uma imagem contendo vestuário, ao ar livre, pessoa&#10;&#10;Descrição gerada automaticamente">
            <a:extLst>
              <a:ext uri="{FF2B5EF4-FFF2-40B4-BE49-F238E27FC236}">
                <a16:creationId xmlns:a16="http://schemas.microsoft.com/office/drawing/2014/main" xmlns="" id="{9A48B7CD-AB4D-41C3-8848-C7497D774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8627" y="4879642"/>
            <a:ext cx="862630" cy="749358"/>
          </a:xfrm>
          <a:prstGeom prst="rect">
            <a:avLst/>
          </a:prstGeom>
        </p:spPr>
      </p:pic>
      <p:pic>
        <p:nvPicPr>
          <p:cNvPr id="55" name="Imagem 54" descr="Uma imagem contendo pessoa, gravata, homem, edifício&#10;&#10;Descrição gerada automaticamente">
            <a:extLst>
              <a:ext uri="{FF2B5EF4-FFF2-40B4-BE49-F238E27FC236}">
                <a16:creationId xmlns:a16="http://schemas.microsoft.com/office/drawing/2014/main" xmlns="" id="{CB244F9B-3400-4A12-9499-54D20928CA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5086" y="5207487"/>
            <a:ext cx="957619" cy="750898"/>
          </a:xfrm>
          <a:prstGeom prst="rect">
            <a:avLst/>
          </a:prstGeom>
        </p:spPr>
      </p:pic>
      <p:pic>
        <p:nvPicPr>
          <p:cNvPr id="60" name="Imagem 59" descr="Uma imagem contendo pessoa, parede, interior, homem&#10;&#10;Descrição gerada automaticamente">
            <a:extLst>
              <a:ext uri="{FF2B5EF4-FFF2-40B4-BE49-F238E27FC236}">
                <a16:creationId xmlns:a16="http://schemas.microsoft.com/office/drawing/2014/main" xmlns="" id="{27484B4D-9C0E-4A42-846E-21641B8A7E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7868" y="5445742"/>
            <a:ext cx="993775" cy="918470"/>
          </a:xfrm>
          <a:prstGeom prst="rect">
            <a:avLst/>
          </a:prstGeom>
        </p:spPr>
      </p:pic>
      <p:cxnSp>
        <p:nvCxnSpPr>
          <p:cNvPr id="62" name="Conector reto 61">
            <a:extLst>
              <a:ext uri="{FF2B5EF4-FFF2-40B4-BE49-F238E27FC236}">
                <a16:creationId xmlns:a16="http://schemas.microsoft.com/office/drawing/2014/main" xmlns="" id="{FA2C9894-4A87-40D2-B9B5-B97C1FD90658}"/>
              </a:ext>
            </a:extLst>
          </p:cNvPr>
          <p:cNvCxnSpPr/>
          <p:nvPr/>
        </p:nvCxnSpPr>
        <p:spPr>
          <a:xfrm>
            <a:off x="5783311" y="5615325"/>
            <a:ext cx="0" cy="4504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xmlns="" id="{083B6656-9C4C-499D-ADAA-9AB9A99B1AB8}"/>
              </a:ext>
            </a:extLst>
          </p:cNvPr>
          <p:cNvCxnSpPr/>
          <p:nvPr/>
        </p:nvCxnSpPr>
        <p:spPr>
          <a:xfrm>
            <a:off x="5444756" y="4522640"/>
            <a:ext cx="0" cy="8958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xmlns="" id="{2C2EF572-FB8A-4E24-B7D2-5189CA6747BB}"/>
              </a:ext>
            </a:extLst>
          </p:cNvPr>
          <p:cNvCxnSpPr>
            <a:cxnSpLocks/>
            <a:stCxn id="31" idx="2"/>
          </p:cNvCxnSpPr>
          <p:nvPr/>
        </p:nvCxnSpPr>
        <p:spPr>
          <a:xfrm>
            <a:off x="7046184" y="4283864"/>
            <a:ext cx="250909" cy="11346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 name="Imagem 70" descr="Uma imagem contendo homem, vestuário, parede, pessoa&#10;&#10;Descrição gerada automaticamente">
            <a:extLst>
              <a:ext uri="{FF2B5EF4-FFF2-40B4-BE49-F238E27FC236}">
                <a16:creationId xmlns:a16="http://schemas.microsoft.com/office/drawing/2014/main" xmlns="" id="{700A918E-CDC1-4B86-831E-2D3448C26A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1772" y="5341410"/>
            <a:ext cx="1252168" cy="724412"/>
          </a:xfrm>
          <a:prstGeom prst="rect">
            <a:avLst/>
          </a:prstGeom>
        </p:spPr>
      </p:pic>
      <p:sp>
        <p:nvSpPr>
          <p:cNvPr id="72" name="CaixaDeTexto 71">
            <a:extLst>
              <a:ext uri="{FF2B5EF4-FFF2-40B4-BE49-F238E27FC236}">
                <a16:creationId xmlns:a16="http://schemas.microsoft.com/office/drawing/2014/main" xmlns="" id="{24877E55-D1ED-41DA-9276-0B4B2B5B706D}"/>
              </a:ext>
            </a:extLst>
          </p:cNvPr>
          <p:cNvSpPr txBox="1"/>
          <p:nvPr/>
        </p:nvSpPr>
        <p:spPr>
          <a:xfrm rot="19459746">
            <a:off x="2532163" y="3925273"/>
            <a:ext cx="1106158" cy="323165"/>
          </a:xfrm>
          <a:prstGeom prst="rect">
            <a:avLst/>
          </a:prstGeom>
          <a:noFill/>
        </p:spPr>
        <p:txBody>
          <a:bodyPr wrap="square" rtlCol="0">
            <a:spAutoFit/>
          </a:bodyPr>
          <a:lstStyle/>
          <a:p>
            <a:r>
              <a:rPr lang="pt-BR" sz="1500" dirty="0"/>
              <a:t>2º grau</a:t>
            </a:r>
          </a:p>
        </p:txBody>
      </p:sp>
      <p:sp>
        <p:nvSpPr>
          <p:cNvPr id="73" name="CaixaDeTexto 72">
            <a:extLst>
              <a:ext uri="{FF2B5EF4-FFF2-40B4-BE49-F238E27FC236}">
                <a16:creationId xmlns:a16="http://schemas.microsoft.com/office/drawing/2014/main" xmlns="" id="{54B86737-5F86-49D4-B7DE-E7F7C8B72C34}"/>
              </a:ext>
            </a:extLst>
          </p:cNvPr>
          <p:cNvSpPr txBox="1"/>
          <p:nvPr/>
        </p:nvSpPr>
        <p:spPr>
          <a:xfrm>
            <a:off x="9144000" y="1836019"/>
            <a:ext cx="184731" cy="369332"/>
          </a:xfrm>
          <a:prstGeom prst="rect">
            <a:avLst/>
          </a:prstGeom>
          <a:noFill/>
        </p:spPr>
        <p:txBody>
          <a:bodyPr wrap="none" rtlCol="0">
            <a:spAutoFit/>
          </a:bodyPr>
          <a:lstStyle/>
          <a:p>
            <a:endParaRPr lang="pt-BR" dirty="0"/>
          </a:p>
        </p:txBody>
      </p:sp>
      <p:sp>
        <p:nvSpPr>
          <p:cNvPr id="74" name="CaixaDeTexto 73">
            <a:extLst>
              <a:ext uri="{FF2B5EF4-FFF2-40B4-BE49-F238E27FC236}">
                <a16:creationId xmlns:a16="http://schemas.microsoft.com/office/drawing/2014/main" xmlns="" id="{DFAD398C-9C7C-4D97-BDBF-38C1B76D135F}"/>
              </a:ext>
            </a:extLst>
          </p:cNvPr>
          <p:cNvSpPr txBox="1"/>
          <p:nvPr/>
        </p:nvSpPr>
        <p:spPr>
          <a:xfrm rot="18579255">
            <a:off x="3173047" y="4033519"/>
            <a:ext cx="1114058" cy="323165"/>
          </a:xfrm>
          <a:prstGeom prst="rect">
            <a:avLst/>
          </a:prstGeom>
          <a:noFill/>
        </p:spPr>
        <p:txBody>
          <a:bodyPr wrap="square" rtlCol="0">
            <a:spAutoFit/>
          </a:bodyPr>
          <a:lstStyle/>
          <a:p>
            <a:r>
              <a:rPr lang="pt-BR" sz="1500" dirty="0"/>
              <a:t>2º grau</a:t>
            </a:r>
          </a:p>
        </p:txBody>
      </p:sp>
      <p:sp>
        <p:nvSpPr>
          <p:cNvPr id="75" name="CaixaDeTexto 74">
            <a:extLst>
              <a:ext uri="{FF2B5EF4-FFF2-40B4-BE49-F238E27FC236}">
                <a16:creationId xmlns:a16="http://schemas.microsoft.com/office/drawing/2014/main" xmlns="" id="{70E47F18-E8E0-4306-A421-20C18E08EC05}"/>
              </a:ext>
            </a:extLst>
          </p:cNvPr>
          <p:cNvSpPr txBox="1"/>
          <p:nvPr/>
        </p:nvSpPr>
        <p:spPr>
          <a:xfrm rot="17217047">
            <a:off x="3667336" y="4271646"/>
            <a:ext cx="870046" cy="323165"/>
          </a:xfrm>
          <a:prstGeom prst="rect">
            <a:avLst/>
          </a:prstGeom>
          <a:noFill/>
        </p:spPr>
        <p:txBody>
          <a:bodyPr wrap="none" rtlCol="0">
            <a:spAutoFit/>
          </a:bodyPr>
          <a:lstStyle/>
          <a:p>
            <a:r>
              <a:rPr lang="pt-BR" sz="1500" dirty="0"/>
              <a:t>2º grau</a:t>
            </a:r>
          </a:p>
        </p:txBody>
      </p:sp>
      <p:sp>
        <p:nvSpPr>
          <p:cNvPr id="76" name="CaixaDeTexto 75">
            <a:extLst>
              <a:ext uri="{FF2B5EF4-FFF2-40B4-BE49-F238E27FC236}">
                <a16:creationId xmlns:a16="http://schemas.microsoft.com/office/drawing/2014/main" xmlns="" id="{7473CF0A-C49B-4518-8D1F-444ACA0F7C76}"/>
              </a:ext>
            </a:extLst>
          </p:cNvPr>
          <p:cNvSpPr txBox="1"/>
          <p:nvPr/>
        </p:nvSpPr>
        <p:spPr>
          <a:xfrm rot="16200000">
            <a:off x="4734203" y="4787633"/>
            <a:ext cx="946952" cy="323165"/>
          </a:xfrm>
          <a:prstGeom prst="rect">
            <a:avLst/>
          </a:prstGeom>
          <a:noFill/>
        </p:spPr>
        <p:txBody>
          <a:bodyPr wrap="square" rtlCol="0">
            <a:spAutoFit/>
          </a:bodyPr>
          <a:lstStyle/>
          <a:p>
            <a:r>
              <a:rPr lang="pt-BR" sz="1500" dirty="0"/>
              <a:t>2º grau</a:t>
            </a:r>
          </a:p>
        </p:txBody>
      </p:sp>
      <p:sp>
        <p:nvSpPr>
          <p:cNvPr id="77" name="CaixaDeTexto 76">
            <a:extLst>
              <a:ext uri="{FF2B5EF4-FFF2-40B4-BE49-F238E27FC236}">
                <a16:creationId xmlns:a16="http://schemas.microsoft.com/office/drawing/2014/main" xmlns="" id="{41ECABB5-2A1F-4285-84A4-187D229D2B0B}"/>
              </a:ext>
            </a:extLst>
          </p:cNvPr>
          <p:cNvSpPr txBox="1"/>
          <p:nvPr/>
        </p:nvSpPr>
        <p:spPr>
          <a:xfrm rot="4518617">
            <a:off x="6683726" y="4756020"/>
            <a:ext cx="1358020" cy="323165"/>
          </a:xfrm>
          <a:prstGeom prst="rect">
            <a:avLst/>
          </a:prstGeom>
          <a:noFill/>
        </p:spPr>
        <p:txBody>
          <a:bodyPr wrap="square" rtlCol="0">
            <a:spAutoFit/>
          </a:bodyPr>
          <a:lstStyle/>
          <a:p>
            <a:r>
              <a:rPr lang="pt-BR" sz="1500" dirty="0"/>
              <a:t>2º grau</a:t>
            </a:r>
          </a:p>
        </p:txBody>
      </p:sp>
      <p:sp>
        <p:nvSpPr>
          <p:cNvPr id="2" name="Sinal de Multiplicação 1">
            <a:extLst>
              <a:ext uri="{FF2B5EF4-FFF2-40B4-BE49-F238E27FC236}">
                <a16:creationId xmlns:a16="http://schemas.microsoft.com/office/drawing/2014/main" xmlns="" id="{1E8A930F-2364-47BE-8A09-D6FDEE02AFD5}"/>
              </a:ext>
            </a:extLst>
          </p:cNvPr>
          <p:cNvSpPr/>
          <p:nvPr/>
        </p:nvSpPr>
        <p:spPr>
          <a:xfrm>
            <a:off x="3549349" y="2920476"/>
            <a:ext cx="1414039" cy="1107322"/>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inal de Multiplicação 3">
            <a:extLst>
              <a:ext uri="{FF2B5EF4-FFF2-40B4-BE49-F238E27FC236}">
                <a16:creationId xmlns:a16="http://schemas.microsoft.com/office/drawing/2014/main" xmlns="" id="{96C628BD-3ED6-469A-83B4-ED7F7FD8FD11}"/>
              </a:ext>
            </a:extLst>
          </p:cNvPr>
          <p:cNvSpPr/>
          <p:nvPr/>
        </p:nvSpPr>
        <p:spPr>
          <a:xfrm>
            <a:off x="4859657" y="1192868"/>
            <a:ext cx="1397262" cy="1245646"/>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xmlns="" id="{501F2B52-08CB-47ED-9C93-BCE023A449EC}"/>
              </a:ext>
            </a:extLst>
          </p:cNvPr>
          <p:cNvSpPr txBox="1"/>
          <p:nvPr/>
        </p:nvSpPr>
        <p:spPr>
          <a:xfrm>
            <a:off x="7822720" y="1401003"/>
            <a:ext cx="4225442" cy="2092881"/>
          </a:xfrm>
          <a:prstGeom prst="rect">
            <a:avLst/>
          </a:prstGeom>
          <a:noFill/>
        </p:spPr>
        <p:txBody>
          <a:bodyPr wrap="square" rtlCol="0">
            <a:spAutoFit/>
          </a:bodyPr>
          <a:lstStyle/>
          <a:p>
            <a:r>
              <a:rPr lang="pt-BR" sz="2600" dirty="0">
                <a:latin typeface="Garamond" panose="02020404030301010803" pitchFamily="18" charset="0"/>
              </a:rPr>
              <a:t>Os descentes mais próximos excluem os parentes mais remotos, </a:t>
            </a:r>
            <a:r>
              <a:rPr lang="pt-BR" sz="2600" b="1" dirty="0">
                <a:solidFill>
                  <a:schemeClr val="accent5">
                    <a:lumMod val="50000"/>
                  </a:schemeClr>
                </a:solidFill>
                <a:latin typeface="Garamond" panose="02020404030301010803" pitchFamily="18" charset="0"/>
              </a:rPr>
              <a:t>salvo direito de representação</a:t>
            </a:r>
            <a:r>
              <a:rPr lang="pt-BR" sz="2600" dirty="0">
                <a:latin typeface="Garamond" panose="02020404030301010803" pitchFamily="18" charset="0"/>
              </a:rPr>
              <a:t>. (art. 1.833, CC)</a:t>
            </a:r>
          </a:p>
        </p:txBody>
      </p:sp>
      <p:sp>
        <p:nvSpPr>
          <p:cNvPr id="7" name="CaixaDeTexto 6">
            <a:extLst>
              <a:ext uri="{FF2B5EF4-FFF2-40B4-BE49-F238E27FC236}">
                <a16:creationId xmlns:a16="http://schemas.microsoft.com/office/drawing/2014/main" xmlns="" id="{AD7257D9-927B-489E-B37B-638D16973BBB}"/>
              </a:ext>
            </a:extLst>
          </p:cNvPr>
          <p:cNvSpPr txBox="1"/>
          <p:nvPr/>
        </p:nvSpPr>
        <p:spPr>
          <a:xfrm>
            <a:off x="1527832" y="4647841"/>
            <a:ext cx="642413" cy="369332"/>
          </a:xfrm>
          <a:prstGeom prst="rect">
            <a:avLst/>
          </a:prstGeom>
          <a:noFill/>
        </p:spPr>
        <p:txBody>
          <a:bodyPr wrap="square" rtlCol="0">
            <a:spAutoFit/>
          </a:bodyPr>
          <a:lstStyle/>
          <a:p>
            <a:r>
              <a:rPr lang="pt-BR" dirty="0"/>
              <a:t>1/9</a:t>
            </a:r>
          </a:p>
        </p:txBody>
      </p:sp>
      <p:sp>
        <p:nvSpPr>
          <p:cNvPr id="9" name="CaixaDeTexto 8">
            <a:extLst>
              <a:ext uri="{FF2B5EF4-FFF2-40B4-BE49-F238E27FC236}">
                <a16:creationId xmlns:a16="http://schemas.microsoft.com/office/drawing/2014/main" xmlns="" id="{5DB97386-8840-4C76-BFE3-EC6C9F11CF5A}"/>
              </a:ext>
            </a:extLst>
          </p:cNvPr>
          <p:cNvSpPr txBox="1"/>
          <p:nvPr/>
        </p:nvSpPr>
        <p:spPr>
          <a:xfrm>
            <a:off x="2176376" y="5294952"/>
            <a:ext cx="665055" cy="369332"/>
          </a:xfrm>
          <a:prstGeom prst="rect">
            <a:avLst/>
          </a:prstGeom>
          <a:noFill/>
        </p:spPr>
        <p:txBody>
          <a:bodyPr wrap="square" rtlCol="0">
            <a:spAutoFit/>
          </a:bodyPr>
          <a:lstStyle/>
          <a:p>
            <a:r>
              <a:rPr lang="pt-BR" dirty="0"/>
              <a:t>1/9</a:t>
            </a:r>
          </a:p>
        </p:txBody>
      </p:sp>
      <p:sp>
        <p:nvSpPr>
          <p:cNvPr id="11" name="CaixaDeTexto 10">
            <a:extLst>
              <a:ext uri="{FF2B5EF4-FFF2-40B4-BE49-F238E27FC236}">
                <a16:creationId xmlns:a16="http://schemas.microsoft.com/office/drawing/2014/main" xmlns="" id="{DF36A3CE-5CE6-4DE5-99A7-7D1AB1F9BA4D}"/>
              </a:ext>
            </a:extLst>
          </p:cNvPr>
          <p:cNvSpPr txBox="1"/>
          <p:nvPr/>
        </p:nvSpPr>
        <p:spPr>
          <a:xfrm>
            <a:off x="3096508" y="5683540"/>
            <a:ext cx="593432" cy="369332"/>
          </a:xfrm>
          <a:prstGeom prst="rect">
            <a:avLst/>
          </a:prstGeom>
          <a:noFill/>
        </p:spPr>
        <p:txBody>
          <a:bodyPr wrap="none" rtlCol="0">
            <a:spAutoFit/>
          </a:bodyPr>
          <a:lstStyle/>
          <a:p>
            <a:r>
              <a:rPr lang="pt-BR" dirty="0"/>
              <a:t>1/9</a:t>
            </a:r>
          </a:p>
        </p:txBody>
      </p:sp>
      <p:sp>
        <p:nvSpPr>
          <p:cNvPr id="12" name="CaixaDeTexto 11">
            <a:extLst>
              <a:ext uri="{FF2B5EF4-FFF2-40B4-BE49-F238E27FC236}">
                <a16:creationId xmlns:a16="http://schemas.microsoft.com/office/drawing/2014/main" xmlns="" id="{9EAC6FE3-756B-4547-B703-FEF669F725DF}"/>
              </a:ext>
            </a:extLst>
          </p:cNvPr>
          <p:cNvSpPr txBox="1"/>
          <p:nvPr/>
        </p:nvSpPr>
        <p:spPr>
          <a:xfrm>
            <a:off x="5289635" y="6353458"/>
            <a:ext cx="319318" cy="369332"/>
          </a:xfrm>
          <a:prstGeom prst="rect">
            <a:avLst/>
          </a:prstGeom>
          <a:noFill/>
        </p:spPr>
        <p:txBody>
          <a:bodyPr wrap="none" rtlCol="0">
            <a:spAutoFit/>
          </a:bodyPr>
          <a:lstStyle/>
          <a:p>
            <a:r>
              <a:rPr lang="pt-BR" dirty="0"/>
              <a:t>0</a:t>
            </a:r>
          </a:p>
        </p:txBody>
      </p:sp>
      <p:sp>
        <p:nvSpPr>
          <p:cNvPr id="16" name="CaixaDeTexto 15">
            <a:extLst>
              <a:ext uri="{FF2B5EF4-FFF2-40B4-BE49-F238E27FC236}">
                <a16:creationId xmlns:a16="http://schemas.microsoft.com/office/drawing/2014/main" xmlns="" id="{C64A4985-E5D4-4826-9A0B-0AC13F1E62E5}"/>
              </a:ext>
            </a:extLst>
          </p:cNvPr>
          <p:cNvSpPr txBox="1"/>
          <p:nvPr/>
        </p:nvSpPr>
        <p:spPr>
          <a:xfrm>
            <a:off x="7231996" y="6087807"/>
            <a:ext cx="319318" cy="369332"/>
          </a:xfrm>
          <a:prstGeom prst="rect">
            <a:avLst/>
          </a:prstGeom>
          <a:noFill/>
        </p:spPr>
        <p:txBody>
          <a:bodyPr wrap="none" rtlCol="0">
            <a:spAutoFit/>
          </a:bodyPr>
          <a:lstStyle/>
          <a:p>
            <a:r>
              <a:rPr lang="pt-BR" dirty="0"/>
              <a:t>0</a:t>
            </a:r>
          </a:p>
        </p:txBody>
      </p:sp>
      <p:sp>
        <p:nvSpPr>
          <p:cNvPr id="38" name="CaixaDeTexto 37">
            <a:extLst>
              <a:ext uri="{FF2B5EF4-FFF2-40B4-BE49-F238E27FC236}">
                <a16:creationId xmlns:a16="http://schemas.microsoft.com/office/drawing/2014/main" xmlns="" id="{E8B0A502-6C07-419B-B184-65F04A9EF5FC}"/>
              </a:ext>
            </a:extLst>
          </p:cNvPr>
          <p:cNvSpPr txBox="1"/>
          <p:nvPr/>
        </p:nvSpPr>
        <p:spPr>
          <a:xfrm>
            <a:off x="7914483" y="3639798"/>
            <a:ext cx="3996445" cy="3293209"/>
          </a:xfrm>
          <a:prstGeom prst="rect">
            <a:avLst/>
          </a:prstGeom>
          <a:noFill/>
        </p:spPr>
        <p:txBody>
          <a:bodyPr wrap="square" rtlCol="0">
            <a:spAutoFit/>
          </a:bodyPr>
          <a:lstStyle/>
          <a:p>
            <a:r>
              <a:rPr lang="pt-BR" sz="2600" dirty="0">
                <a:latin typeface="Garamond" panose="02020404030301010803" pitchFamily="18" charset="0"/>
              </a:rPr>
              <a:t>Se descendentes estiverem no mesmo grau, recebem por cabeça. </a:t>
            </a:r>
            <a:r>
              <a:rPr lang="pt-BR" sz="2600" b="1" dirty="0">
                <a:solidFill>
                  <a:schemeClr val="accent5">
                    <a:lumMod val="50000"/>
                  </a:schemeClr>
                </a:solidFill>
                <a:latin typeface="Garamond" panose="02020404030301010803" pitchFamily="18" charset="0"/>
              </a:rPr>
              <a:t>Se estiverem em graus distintos, os  descendentes de grau mais remoto herdam por representação </a:t>
            </a:r>
            <a:r>
              <a:rPr lang="pt-BR" sz="2600" dirty="0">
                <a:latin typeface="Garamond" panose="02020404030301010803" pitchFamily="18" charset="0"/>
              </a:rPr>
              <a:t>(art.1.835, CC)</a:t>
            </a:r>
          </a:p>
        </p:txBody>
      </p:sp>
      <p:sp>
        <p:nvSpPr>
          <p:cNvPr id="40" name="CaixaDeTexto 39">
            <a:extLst>
              <a:ext uri="{FF2B5EF4-FFF2-40B4-BE49-F238E27FC236}">
                <a16:creationId xmlns:a16="http://schemas.microsoft.com/office/drawing/2014/main" xmlns="" id="{872EBB11-5AAB-4D23-89D0-D49873B15B95}"/>
              </a:ext>
            </a:extLst>
          </p:cNvPr>
          <p:cNvSpPr txBox="1"/>
          <p:nvPr/>
        </p:nvSpPr>
        <p:spPr>
          <a:xfrm>
            <a:off x="419879" y="1307046"/>
            <a:ext cx="3270062" cy="2246769"/>
          </a:xfrm>
          <a:prstGeom prst="rect">
            <a:avLst/>
          </a:prstGeom>
          <a:noFill/>
        </p:spPr>
        <p:txBody>
          <a:bodyPr wrap="square" rtlCol="0">
            <a:spAutoFit/>
          </a:bodyPr>
          <a:lstStyle/>
          <a:p>
            <a:r>
              <a:rPr lang="pt-BR" sz="2800" dirty="0">
                <a:latin typeface="Garamond" panose="02020404030301010803" pitchFamily="18" charset="0"/>
              </a:rPr>
              <a:t>Pela representação, parentes de graus diversos podem herdar ao mesmo tempo. </a:t>
            </a:r>
          </a:p>
        </p:txBody>
      </p:sp>
      <p:sp>
        <p:nvSpPr>
          <p:cNvPr id="18" name="CaixaDeTexto 17">
            <a:extLst>
              <a:ext uri="{FF2B5EF4-FFF2-40B4-BE49-F238E27FC236}">
                <a16:creationId xmlns:a16="http://schemas.microsoft.com/office/drawing/2014/main" xmlns="" id="{CB68B163-C21B-4ED1-BE3F-76C267986DB5}"/>
              </a:ext>
            </a:extLst>
          </p:cNvPr>
          <p:cNvSpPr txBox="1"/>
          <p:nvPr/>
        </p:nvSpPr>
        <p:spPr>
          <a:xfrm>
            <a:off x="2086031" y="3189741"/>
            <a:ext cx="1729641" cy="369332"/>
          </a:xfrm>
          <a:prstGeom prst="rect">
            <a:avLst/>
          </a:prstGeom>
          <a:noFill/>
        </p:spPr>
        <p:txBody>
          <a:bodyPr wrap="none" rtlCol="0">
            <a:spAutoFit/>
          </a:bodyPr>
          <a:lstStyle/>
          <a:p>
            <a:r>
              <a:rPr lang="pt-BR" b="1" dirty="0">
                <a:solidFill>
                  <a:schemeClr val="accent5">
                    <a:lumMod val="50000"/>
                  </a:schemeClr>
                </a:solidFill>
                <a:latin typeface="Garamond" panose="02020404030301010803" pitchFamily="18" charset="0"/>
              </a:rPr>
              <a:t>Filho </a:t>
            </a:r>
            <a:r>
              <a:rPr lang="pt-BR" b="1" dirty="0" err="1">
                <a:solidFill>
                  <a:schemeClr val="accent5">
                    <a:lumMod val="50000"/>
                  </a:schemeClr>
                </a:solidFill>
                <a:latin typeface="Garamond" panose="02020404030301010803" pitchFamily="18" charset="0"/>
              </a:rPr>
              <a:t>pré</a:t>
            </a:r>
            <a:r>
              <a:rPr lang="pt-BR" b="1" dirty="0">
                <a:solidFill>
                  <a:schemeClr val="accent5">
                    <a:lumMod val="50000"/>
                  </a:schemeClr>
                </a:solidFill>
                <a:latin typeface="Garamond" panose="02020404030301010803" pitchFamily="18" charset="0"/>
              </a:rPr>
              <a:t> morto</a:t>
            </a:r>
          </a:p>
        </p:txBody>
      </p:sp>
    </p:spTree>
    <p:extLst>
      <p:ext uri="{BB962C8B-B14F-4D97-AF65-F5344CB8AC3E}">
        <p14:creationId xmlns:p14="http://schemas.microsoft.com/office/powerpoint/2010/main" val="21057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03382" y="461394"/>
            <a:ext cx="9980682" cy="672829"/>
          </a:xfrm>
        </p:spPr>
        <p:txBody>
          <a:bodyPr>
            <a:normAutofit/>
          </a:bodyPr>
          <a:lstStyle/>
          <a:p>
            <a:pPr algn="ctr"/>
            <a:r>
              <a:rPr lang="en-US" sz="3000" b="1" u="sng" dirty="0" err="1">
                <a:solidFill>
                  <a:schemeClr val="accent5">
                    <a:lumMod val="50000"/>
                  </a:schemeClr>
                </a:solidFill>
                <a:latin typeface="Garamond" panose="02020404030301010803" pitchFamily="18" charset="0"/>
              </a:rPr>
              <a:t>Sucessão</a:t>
            </a:r>
            <a:r>
              <a:rPr lang="en-US" sz="3000" b="1" u="sng" dirty="0">
                <a:solidFill>
                  <a:schemeClr val="accent5">
                    <a:lumMod val="50000"/>
                  </a:schemeClr>
                </a:solidFill>
                <a:latin typeface="Garamond" panose="02020404030301010803" pitchFamily="18" charset="0"/>
              </a:rPr>
              <a:t> </a:t>
            </a:r>
            <a:r>
              <a:rPr lang="en-US" sz="3000" b="1" u="sng" dirty="0" err="1">
                <a:solidFill>
                  <a:schemeClr val="accent5">
                    <a:lumMod val="50000"/>
                  </a:schemeClr>
                </a:solidFill>
                <a:latin typeface="Garamond" panose="02020404030301010803" pitchFamily="18" charset="0"/>
              </a:rPr>
              <a:t>na</a:t>
            </a:r>
            <a:r>
              <a:rPr lang="en-US" sz="3000" b="1" u="sng" dirty="0">
                <a:solidFill>
                  <a:schemeClr val="accent5">
                    <a:lumMod val="50000"/>
                  </a:schemeClr>
                </a:solidFill>
                <a:latin typeface="Garamond" panose="02020404030301010803" pitchFamily="18" charset="0"/>
              </a:rPr>
              <a:t> </a:t>
            </a:r>
            <a:r>
              <a:rPr lang="en-US" sz="3000" b="1" u="sng" dirty="0" err="1">
                <a:solidFill>
                  <a:schemeClr val="accent5">
                    <a:lumMod val="50000"/>
                  </a:schemeClr>
                </a:solidFill>
                <a:latin typeface="Garamond" panose="02020404030301010803" pitchFamily="18" charset="0"/>
              </a:rPr>
              <a:t>linha</a:t>
            </a:r>
            <a:r>
              <a:rPr lang="en-US" sz="3000" b="1" u="sng" dirty="0">
                <a:solidFill>
                  <a:schemeClr val="accent5">
                    <a:lumMod val="50000"/>
                  </a:schemeClr>
                </a:solidFill>
                <a:latin typeface="Garamond" panose="02020404030301010803" pitchFamily="18" charset="0"/>
              </a:rPr>
              <a:t> </a:t>
            </a:r>
            <a:r>
              <a:rPr lang="en-US" sz="3000" b="1" u="sng" dirty="0" err="1">
                <a:solidFill>
                  <a:schemeClr val="accent5">
                    <a:lumMod val="50000"/>
                  </a:schemeClr>
                </a:solidFill>
                <a:latin typeface="Garamond" panose="02020404030301010803" pitchFamily="18" charset="0"/>
              </a:rPr>
              <a:t>reta</a:t>
            </a:r>
            <a:r>
              <a:rPr lang="en-US" sz="3000" b="1" u="sng" dirty="0">
                <a:solidFill>
                  <a:schemeClr val="accent5">
                    <a:lumMod val="50000"/>
                  </a:schemeClr>
                </a:solidFill>
                <a:latin typeface="Garamond" panose="02020404030301010803" pitchFamily="18" charset="0"/>
              </a:rPr>
              <a:t> </a:t>
            </a:r>
            <a:r>
              <a:rPr lang="en-US" sz="3000" b="1" u="sng" dirty="0" err="1">
                <a:solidFill>
                  <a:schemeClr val="accent5">
                    <a:lumMod val="50000"/>
                  </a:schemeClr>
                </a:solidFill>
                <a:latin typeface="Garamond" panose="02020404030301010803" pitchFamily="18" charset="0"/>
              </a:rPr>
              <a:t>descendente</a:t>
            </a:r>
            <a:endParaRPr lang="en-US" sz="3000" b="1" u="sng" dirty="0">
              <a:solidFill>
                <a:schemeClr val="accent5">
                  <a:lumMod val="50000"/>
                </a:schemeClr>
              </a:solidFill>
              <a:latin typeface="Garamond" panose="02020404030301010803" pitchFamily="18" charset="0"/>
            </a:endParaRPr>
          </a:p>
        </p:txBody>
      </p:sp>
      <p:cxnSp>
        <p:nvCxnSpPr>
          <p:cNvPr id="6" name="Conector reto 5">
            <a:extLst>
              <a:ext uri="{FF2B5EF4-FFF2-40B4-BE49-F238E27FC236}">
                <a16:creationId xmlns:a16="http://schemas.microsoft.com/office/drawing/2014/main" xmlns="" id="{743F668E-8903-4940-BA5B-CDC2421FB7B6}"/>
              </a:ext>
            </a:extLst>
          </p:cNvPr>
          <p:cNvCxnSpPr>
            <a:cxnSpLocks/>
          </p:cNvCxnSpPr>
          <p:nvPr/>
        </p:nvCxnSpPr>
        <p:spPr>
          <a:xfrm flipH="1">
            <a:off x="4528420" y="2338157"/>
            <a:ext cx="663618" cy="685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0AF5ED3-3EBD-4D77-94B1-4E929DAE346A}"/>
              </a:ext>
            </a:extLst>
          </p:cNvPr>
          <p:cNvCxnSpPr>
            <a:cxnSpLocks/>
            <a:stCxn id="3" idx="2"/>
          </p:cNvCxnSpPr>
          <p:nvPr/>
        </p:nvCxnSpPr>
        <p:spPr>
          <a:xfrm flipH="1">
            <a:off x="5518111" y="2287995"/>
            <a:ext cx="1" cy="9575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350FE437-88D1-405D-A72A-35A499856A9E}"/>
              </a:ext>
            </a:extLst>
          </p:cNvPr>
          <p:cNvCxnSpPr>
            <a:cxnSpLocks/>
          </p:cNvCxnSpPr>
          <p:nvPr/>
        </p:nvCxnSpPr>
        <p:spPr>
          <a:xfrm>
            <a:off x="5821752" y="2308209"/>
            <a:ext cx="611156" cy="821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homem, pessoa, parede, interior&#10;&#10;Descrição gerada automaticamente">
            <a:extLst>
              <a:ext uri="{FF2B5EF4-FFF2-40B4-BE49-F238E27FC236}">
                <a16:creationId xmlns:a16="http://schemas.microsoft.com/office/drawing/2014/main" xmlns="" id="{6802DDC4-F3E5-4964-B451-142454F73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638" y="3023857"/>
            <a:ext cx="1036022" cy="876428"/>
          </a:xfrm>
          <a:prstGeom prst="rect">
            <a:avLst/>
          </a:prstGeom>
        </p:spPr>
      </p:pic>
      <p:pic>
        <p:nvPicPr>
          <p:cNvPr id="17" name="Imagem 16" descr="Uma imagem contendo pessoa, homem, ao ar livre, em pé&#10;&#10;Descrição gerada automaticamente">
            <a:extLst>
              <a:ext uri="{FF2B5EF4-FFF2-40B4-BE49-F238E27FC236}">
                <a16:creationId xmlns:a16="http://schemas.microsoft.com/office/drawing/2014/main" xmlns="" id="{AE6047DF-9A87-4D97-9AFC-E94ED3DD3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435" y="3326704"/>
            <a:ext cx="1075290" cy="814747"/>
          </a:xfrm>
          <a:prstGeom prst="rect">
            <a:avLst/>
          </a:prstGeom>
        </p:spPr>
      </p:pic>
      <p:pic>
        <p:nvPicPr>
          <p:cNvPr id="19" name="Imagem 18" descr="Uma imagem contendo céu, ao ar livre, pessoa&#10;&#10;Descrição gerada automaticamente">
            <a:extLst>
              <a:ext uri="{FF2B5EF4-FFF2-40B4-BE49-F238E27FC236}">
                <a16:creationId xmlns:a16="http://schemas.microsoft.com/office/drawing/2014/main" xmlns="" id="{AC85DED8-63FF-4765-8D94-C4941EA80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3935" y="3143617"/>
            <a:ext cx="1224366" cy="781121"/>
          </a:xfrm>
          <a:prstGeom prst="rect">
            <a:avLst/>
          </a:prstGeom>
        </p:spPr>
      </p:pic>
      <p:sp>
        <p:nvSpPr>
          <p:cNvPr id="22" name="CaixaDeTexto 21">
            <a:extLst>
              <a:ext uri="{FF2B5EF4-FFF2-40B4-BE49-F238E27FC236}">
                <a16:creationId xmlns:a16="http://schemas.microsoft.com/office/drawing/2014/main" xmlns="" id="{3C48EBBA-CC30-4BC8-8D8C-8BBABCD3113E}"/>
              </a:ext>
            </a:extLst>
          </p:cNvPr>
          <p:cNvSpPr txBox="1"/>
          <p:nvPr/>
        </p:nvSpPr>
        <p:spPr>
          <a:xfrm rot="3098401">
            <a:off x="5822102" y="2621199"/>
            <a:ext cx="1083666" cy="338554"/>
          </a:xfrm>
          <a:prstGeom prst="rect">
            <a:avLst/>
          </a:prstGeom>
          <a:noFill/>
        </p:spPr>
        <p:txBody>
          <a:bodyPr wrap="square" rtlCol="0">
            <a:spAutoFit/>
          </a:bodyPr>
          <a:lstStyle/>
          <a:p>
            <a:r>
              <a:rPr lang="pt-BR" sz="1600" dirty="0"/>
              <a:t>1º grau</a:t>
            </a:r>
          </a:p>
        </p:txBody>
      </p:sp>
      <p:sp>
        <p:nvSpPr>
          <p:cNvPr id="23" name="CaixaDeTexto 22">
            <a:extLst>
              <a:ext uri="{FF2B5EF4-FFF2-40B4-BE49-F238E27FC236}">
                <a16:creationId xmlns:a16="http://schemas.microsoft.com/office/drawing/2014/main" xmlns="" id="{D34993F3-A70D-42A2-B0C5-AA4D671A10AD}"/>
              </a:ext>
            </a:extLst>
          </p:cNvPr>
          <p:cNvSpPr txBox="1"/>
          <p:nvPr/>
        </p:nvSpPr>
        <p:spPr>
          <a:xfrm rot="18978638">
            <a:off x="4152497" y="2522690"/>
            <a:ext cx="914400" cy="338554"/>
          </a:xfrm>
          <a:prstGeom prst="rect">
            <a:avLst/>
          </a:prstGeom>
          <a:noFill/>
        </p:spPr>
        <p:txBody>
          <a:bodyPr wrap="square" rtlCol="0">
            <a:spAutoFit/>
          </a:bodyPr>
          <a:lstStyle/>
          <a:p>
            <a:r>
              <a:rPr lang="pt-BR" sz="1600" dirty="0"/>
              <a:t>1º grau</a:t>
            </a:r>
          </a:p>
        </p:txBody>
      </p:sp>
      <p:sp>
        <p:nvSpPr>
          <p:cNvPr id="24" name="CaixaDeTexto 23">
            <a:extLst>
              <a:ext uri="{FF2B5EF4-FFF2-40B4-BE49-F238E27FC236}">
                <a16:creationId xmlns:a16="http://schemas.microsoft.com/office/drawing/2014/main" xmlns="" id="{59A529DC-ABD1-4AB4-BD53-8D3F359EDBBB}"/>
              </a:ext>
            </a:extLst>
          </p:cNvPr>
          <p:cNvSpPr txBox="1"/>
          <p:nvPr/>
        </p:nvSpPr>
        <p:spPr>
          <a:xfrm rot="5400000">
            <a:off x="5084113" y="2715488"/>
            <a:ext cx="1059841" cy="338554"/>
          </a:xfrm>
          <a:prstGeom prst="rect">
            <a:avLst/>
          </a:prstGeom>
          <a:noFill/>
        </p:spPr>
        <p:txBody>
          <a:bodyPr wrap="square" rtlCol="0">
            <a:spAutoFit/>
          </a:bodyPr>
          <a:lstStyle/>
          <a:p>
            <a:r>
              <a:rPr lang="pt-BR" sz="1600" dirty="0"/>
              <a:t>1º grau</a:t>
            </a:r>
          </a:p>
        </p:txBody>
      </p:sp>
      <p:pic>
        <p:nvPicPr>
          <p:cNvPr id="3" name="Imagem 2" descr="Uma imagem contendo homem, pessoa, peixe, animal&#10;&#10;Descrição gerada automaticamente">
            <a:extLst>
              <a:ext uri="{FF2B5EF4-FFF2-40B4-BE49-F238E27FC236}">
                <a16:creationId xmlns:a16="http://schemas.microsoft.com/office/drawing/2014/main" xmlns="" id="{C5E5AFCD-5C59-4BA5-9CC5-67C0C8388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867" y="1364697"/>
            <a:ext cx="1182489" cy="923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 name="CaixaDeTexto 29">
            <a:extLst>
              <a:ext uri="{FF2B5EF4-FFF2-40B4-BE49-F238E27FC236}">
                <a16:creationId xmlns:a16="http://schemas.microsoft.com/office/drawing/2014/main" xmlns="" id="{A7E29D67-4A16-4884-B045-78650A59B1C6}"/>
              </a:ext>
            </a:extLst>
          </p:cNvPr>
          <p:cNvSpPr txBox="1"/>
          <p:nvPr/>
        </p:nvSpPr>
        <p:spPr>
          <a:xfrm>
            <a:off x="5207680" y="4153308"/>
            <a:ext cx="802546" cy="369332"/>
          </a:xfrm>
          <a:prstGeom prst="rect">
            <a:avLst/>
          </a:prstGeom>
          <a:noFill/>
        </p:spPr>
        <p:txBody>
          <a:bodyPr wrap="square" rtlCol="0">
            <a:spAutoFit/>
          </a:bodyPr>
          <a:lstStyle/>
          <a:p>
            <a:r>
              <a:rPr lang="pt-BR" dirty="0"/>
              <a:t>1/3</a:t>
            </a:r>
          </a:p>
        </p:txBody>
      </p:sp>
      <p:sp>
        <p:nvSpPr>
          <p:cNvPr id="31" name="CaixaDeTexto 30">
            <a:extLst>
              <a:ext uri="{FF2B5EF4-FFF2-40B4-BE49-F238E27FC236}">
                <a16:creationId xmlns:a16="http://schemas.microsoft.com/office/drawing/2014/main" xmlns="" id="{A1A8E723-0566-4D81-B8D5-A15FD4B07BF3}"/>
              </a:ext>
            </a:extLst>
          </p:cNvPr>
          <p:cNvSpPr txBox="1"/>
          <p:nvPr/>
        </p:nvSpPr>
        <p:spPr>
          <a:xfrm>
            <a:off x="6702152" y="3914532"/>
            <a:ext cx="688064" cy="369332"/>
          </a:xfrm>
          <a:prstGeom prst="rect">
            <a:avLst/>
          </a:prstGeom>
          <a:noFill/>
        </p:spPr>
        <p:txBody>
          <a:bodyPr wrap="square" rtlCol="0">
            <a:spAutoFit/>
          </a:bodyPr>
          <a:lstStyle/>
          <a:p>
            <a:r>
              <a:rPr lang="pt-BR" dirty="0"/>
              <a:t>1/3</a:t>
            </a:r>
          </a:p>
        </p:txBody>
      </p:sp>
      <p:cxnSp>
        <p:nvCxnSpPr>
          <p:cNvPr id="35" name="Conector reto 34">
            <a:extLst>
              <a:ext uri="{FF2B5EF4-FFF2-40B4-BE49-F238E27FC236}">
                <a16:creationId xmlns:a16="http://schemas.microsoft.com/office/drawing/2014/main" xmlns="" id="{09CE1CFB-B7E5-4B57-A2FD-4CC9D8D19A5E}"/>
              </a:ext>
            </a:extLst>
          </p:cNvPr>
          <p:cNvCxnSpPr>
            <a:cxnSpLocks/>
          </p:cNvCxnSpPr>
          <p:nvPr/>
        </p:nvCxnSpPr>
        <p:spPr>
          <a:xfrm flipH="1">
            <a:off x="2697572" y="3885465"/>
            <a:ext cx="1067562" cy="7309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xmlns="" id="{6A34DA7E-C0ED-4744-B4A7-6AAA78EC6969}"/>
              </a:ext>
            </a:extLst>
          </p:cNvPr>
          <p:cNvCxnSpPr>
            <a:cxnSpLocks/>
          </p:cNvCxnSpPr>
          <p:nvPr/>
        </p:nvCxnSpPr>
        <p:spPr>
          <a:xfrm flipH="1">
            <a:off x="3346498" y="3907008"/>
            <a:ext cx="779054" cy="95652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xmlns="" id="{97F08993-CA18-4166-B176-618863C4057D}"/>
              </a:ext>
            </a:extLst>
          </p:cNvPr>
          <p:cNvCxnSpPr>
            <a:cxnSpLocks/>
          </p:cNvCxnSpPr>
          <p:nvPr/>
        </p:nvCxnSpPr>
        <p:spPr>
          <a:xfrm flipH="1">
            <a:off x="4026614" y="3910346"/>
            <a:ext cx="379886" cy="12513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6" name="Imagem 45" descr="Uma imagem contendo pessoa, vestuário, jovem&#10;&#10;Descrição gerada automaticamente">
            <a:extLst>
              <a:ext uri="{FF2B5EF4-FFF2-40B4-BE49-F238E27FC236}">
                <a16:creationId xmlns:a16="http://schemas.microsoft.com/office/drawing/2014/main" xmlns="" id="{060AD4E9-5C40-40D1-86B6-AA4D93720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313" y="4522640"/>
            <a:ext cx="621114" cy="663784"/>
          </a:xfrm>
          <a:prstGeom prst="rect">
            <a:avLst/>
          </a:prstGeom>
        </p:spPr>
      </p:pic>
      <p:pic>
        <p:nvPicPr>
          <p:cNvPr id="53" name="Imagem 52" descr="Uma imagem contendo vestuário, ao ar livre, pessoa&#10;&#10;Descrição gerada automaticamente">
            <a:extLst>
              <a:ext uri="{FF2B5EF4-FFF2-40B4-BE49-F238E27FC236}">
                <a16:creationId xmlns:a16="http://schemas.microsoft.com/office/drawing/2014/main" xmlns="" id="{9A48B7CD-AB4D-41C3-8848-C7497D774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8627" y="4879642"/>
            <a:ext cx="862630" cy="749358"/>
          </a:xfrm>
          <a:prstGeom prst="rect">
            <a:avLst/>
          </a:prstGeom>
        </p:spPr>
      </p:pic>
      <p:pic>
        <p:nvPicPr>
          <p:cNvPr id="55" name="Imagem 54" descr="Uma imagem contendo pessoa, gravata, homem, edifício&#10;&#10;Descrição gerada automaticamente">
            <a:extLst>
              <a:ext uri="{FF2B5EF4-FFF2-40B4-BE49-F238E27FC236}">
                <a16:creationId xmlns:a16="http://schemas.microsoft.com/office/drawing/2014/main" xmlns="" id="{CB244F9B-3400-4A12-9499-54D20928CA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5086" y="5207487"/>
            <a:ext cx="957619" cy="750898"/>
          </a:xfrm>
          <a:prstGeom prst="rect">
            <a:avLst/>
          </a:prstGeom>
        </p:spPr>
      </p:pic>
      <p:pic>
        <p:nvPicPr>
          <p:cNvPr id="60" name="Imagem 59" descr="Uma imagem contendo pessoa, parede, interior, homem&#10;&#10;Descrição gerada automaticamente">
            <a:extLst>
              <a:ext uri="{FF2B5EF4-FFF2-40B4-BE49-F238E27FC236}">
                <a16:creationId xmlns:a16="http://schemas.microsoft.com/office/drawing/2014/main" xmlns="" id="{27484B4D-9C0E-4A42-846E-21641B8A7E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7868" y="5445742"/>
            <a:ext cx="993775" cy="918470"/>
          </a:xfrm>
          <a:prstGeom prst="rect">
            <a:avLst/>
          </a:prstGeom>
        </p:spPr>
      </p:pic>
      <p:cxnSp>
        <p:nvCxnSpPr>
          <p:cNvPr id="62" name="Conector reto 61">
            <a:extLst>
              <a:ext uri="{FF2B5EF4-FFF2-40B4-BE49-F238E27FC236}">
                <a16:creationId xmlns:a16="http://schemas.microsoft.com/office/drawing/2014/main" xmlns="" id="{FA2C9894-4A87-40D2-B9B5-B97C1FD90658}"/>
              </a:ext>
            </a:extLst>
          </p:cNvPr>
          <p:cNvCxnSpPr/>
          <p:nvPr/>
        </p:nvCxnSpPr>
        <p:spPr>
          <a:xfrm>
            <a:off x="5783311" y="5615325"/>
            <a:ext cx="0" cy="4504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xmlns="" id="{083B6656-9C4C-499D-ADAA-9AB9A99B1AB8}"/>
              </a:ext>
            </a:extLst>
          </p:cNvPr>
          <p:cNvCxnSpPr/>
          <p:nvPr/>
        </p:nvCxnSpPr>
        <p:spPr>
          <a:xfrm>
            <a:off x="5444756" y="4522640"/>
            <a:ext cx="0" cy="8958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xmlns="" id="{2C2EF572-FB8A-4E24-B7D2-5189CA6747BB}"/>
              </a:ext>
            </a:extLst>
          </p:cNvPr>
          <p:cNvCxnSpPr>
            <a:cxnSpLocks/>
            <a:stCxn id="31" idx="2"/>
          </p:cNvCxnSpPr>
          <p:nvPr/>
        </p:nvCxnSpPr>
        <p:spPr>
          <a:xfrm>
            <a:off x="7046184" y="4283864"/>
            <a:ext cx="250909" cy="11346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 name="Imagem 70" descr="Uma imagem contendo homem, vestuário, parede, pessoa&#10;&#10;Descrição gerada automaticamente">
            <a:extLst>
              <a:ext uri="{FF2B5EF4-FFF2-40B4-BE49-F238E27FC236}">
                <a16:creationId xmlns:a16="http://schemas.microsoft.com/office/drawing/2014/main" xmlns="" id="{700A918E-CDC1-4B86-831E-2D3448C26A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1772" y="5341410"/>
            <a:ext cx="1252168" cy="724412"/>
          </a:xfrm>
          <a:prstGeom prst="rect">
            <a:avLst/>
          </a:prstGeom>
        </p:spPr>
      </p:pic>
      <p:sp>
        <p:nvSpPr>
          <p:cNvPr id="72" name="CaixaDeTexto 71">
            <a:extLst>
              <a:ext uri="{FF2B5EF4-FFF2-40B4-BE49-F238E27FC236}">
                <a16:creationId xmlns:a16="http://schemas.microsoft.com/office/drawing/2014/main" xmlns="" id="{24877E55-D1ED-41DA-9276-0B4B2B5B706D}"/>
              </a:ext>
            </a:extLst>
          </p:cNvPr>
          <p:cNvSpPr txBox="1"/>
          <p:nvPr/>
        </p:nvSpPr>
        <p:spPr>
          <a:xfrm rot="19459746">
            <a:off x="2532163" y="3925273"/>
            <a:ext cx="1106158" cy="323165"/>
          </a:xfrm>
          <a:prstGeom prst="rect">
            <a:avLst/>
          </a:prstGeom>
          <a:noFill/>
        </p:spPr>
        <p:txBody>
          <a:bodyPr wrap="square" rtlCol="0">
            <a:spAutoFit/>
          </a:bodyPr>
          <a:lstStyle/>
          <a:p>
            <a:r>
              <a:rPr lang="pt-BR" sz="1500" dirty="0"/>
              <a:t>2º grau</a:t>
            </a:r>
          </a:p>
        </p:txBody>
      </p:sp>
      <p:sp>
        <p:nvSpPr>
          <p:cNvPr id="73" name="CaixaDeTexto 72">
            <a:extLst>
              <a:ext uri="{FF2B5EF4-FFF2-40B4-BE49-F238E27FC236}">
                <a16:creationId xmlns:a16="http://schemas.microsoft.com/office/drawing/2014/main" xmlns="" id="{54B86737-5F86-49D4-B7DE-E7F7C8B72C34}"/>
              </a:ext>
            </a:extLst>
          </p:cNvPr>
          <p:cNvSpPr txBox="1"/>
          <p:nvPr/>
        </p:nvSpPr>
        <p:spPr>
          <a:xfrm>
            <a:off x="9144000" y="1836019"/>
            <a:ext cx="184731" cy="369332"/>
          </a:xfrm>
          <a:prstGeom prst="rect">
            <a:avLst/>
          </a:prstGeom>
          <a:noFill/>
        </p:spPr>
        <p:txBody>
          <a:bodyPr wrap="none" rtlCol="0">
            <a:spAutoFit/>
          </a:bodyPr>
          <a:lstStyle/>
          <a:p>
            <a:endParaRPr lang="pt-BR" dirty="0"/>
          </a:p>
        </p:txBody>
      </p:sp>
      <p:sp>
        <p:nvSpPr>
          <p:cNvPr id="74" name="CaixaDeTexto 73">
            <a:extLst>
              <a:ext uri="{FF2B5EF4-FFF2-40B4-BE49-F238E27FC236}">
                <a16:creationId xmlns:a16="http://schemas.microsoft.com/office/drawing/2014/main" xmlns="" id="{DFAD398C-9C7C-4D97-BDBF-38C1B76D135F}"/>
              </a:ext>
            </a:extLst>
          </p:cNvPr>
          <p:cNvSpPr txBox="1"/>
          <p:nvPr/>
        </p:nvSpPr>
        <p:spPr>
          <a:xfrm rot="18579255">
            <a:off x="3173047" y="4033519"/>
            <a:ext cx="1114058" cy="323165"/>
          </a:xfrm>
          <a:prstGeom prst="rect">
            <a:avLst/>
          </a:prstGeom>
          <a:noFill/>
        </p:spPr>
        <p:txBody>
          <a:bodyPr wrap="square" rtlCol="0">
            <a:spAutoFit/>
          </a:bodyPr>
          <a:lstStyle/>
          <a:p>
            <a:r>
              <a:rPr lang="pt-BR" sz="1500" dirty="0"/>
              <a:t>2º grau</a:t>
            </a:r>
          </a:p>
        </p:txBody>
      </p:sp>
      <p:sp>
        <p:nvSpPr>
          <p:cNvPr id="75" name="CaixaDeTexto 74">
            <a:extLst>
              <a:ext uri="{FF2B5EF4-FFF2-40B4-BE49-F238E27FC236}">
                <a16:creationId xmlns:a16="http://schemas.microsoft.com/office/drawing/2014/main" xmlns="" id="{70E47F18-E8E0-4306-A421-20C18E08EC05}"/>
              </a:ext>
            </a:extLst>
          </p:cNvPr>
          <p:cNvSpPr txBox="1"/>
          <p:nvPr/>
        </p:nvSpPr>
        <p:spPr>
          <a:xfrm rot="17217047">
            <a:off x="3667336" y="4271646"/>
            <a:ext cx="870046" cy="323165"/>
          </a:xfrm>
          <a:prstGeom prst="rect">
            <a:avLst/>
          </a:prstGeom>
          <a:noFill/>
        </p:spPr>
        <p:txBody>
          <a:bodyPr wrap="none" rtlCol="0">
            <a:spAutoFit/>
          </a:bodyPr>
          <a:lstStyle/>
          <a:p>
            <a:r>
              <a:rPr lang="pt-BR" sz="1500" dirty="0"/>
              <a:t>2º grau</a:t>
            </a:r>
          </a:p>
        </p:txBody>
      </p:sp>
      <p:sp>
        <p:nvSpPr>
          <p:cNvPr id="76" name="CaixaDeTexto 75">
            <a:extLst>
              <a:ext uri="{FF2B5EF4-FFF2-40B4-BE49-F238E27FC236}">
                <a16:creationId xmlns:a16="http://schemas.microsoft.com/office/drawing/2014/main" xmlns="" id="{7473CF0A-C49B-4518-8D1F-444ACA0F7C76}"/>
              </a:ext>
            </a:extLst>
          </p:cNvPr>
          <p:cNvSpPr txBox="1"/>
          <p:nvPr/>
        </p:nvSpPr>
        <p:spPr>
          <a:xfrm rot="16200000">
            <a:off x="4734203" y="4787633"/>
            <a:ext cx="946952" cy="323165"/>
          </a:xfrm>
          <a:prstGeom prst="rect">
            <a:avLst/>
          </a:prstGeom>
          <a:noFill/>
        </p:spPr>
        <p:txBody>
          <a:bodyPr wrap="square" rtlCol="0">
            <a:spAutoFit/>
          </a:bodyPr>
          <a:lstStyle/>
          <a:p>
            <a:r>
              <a:rPr lang="pt-BR" sz="1500" dirty="0"/>
              <a:t>2º grau</a:t>
            </a:r>
          </a:p>
        </p:txBody>
      </p:sp>
      <p:sp>
        <p:nvSpPr>
          <p:cNvPr id="77" name="CaixaDeTexto 76">
            <a:extLst>
              <a:ext uri="{FF2B5EF4-FFF2-40B4-BE49-F238E27FC236}">
                <a16:creationId xmlns:a16="http://schemas.microsoft.com/office/drawing/2014/main" xmlns="" id="{41ECABB5-2A1F-4285-84A4-187D229D2B0B}"/>
              </a:ext>
            </a:extLst>
          </p:cNvPr>
          <p:cNvSpPr txBox="1"/>
          <p:nvPr/>
        </p:nvSpPr>
        <p:spPr>
          <a:xfrm rot="4518617">
            <a:off x="6683726" y="4756020"/>
            <a:ext cx="1358020" cy="323165"/>
          </a:xfrm>
          <a:prstGeom prst="rect">
            <a:avLst/>
          </a:prstGeom>
          <a:noFill/>
        </p:spPr>
        <p:txBody>
          <a:bodyPr wrap="square" rtlCol="0">
            <a:spAutoFit/>
          </a:bodyPr>
          <a:lstStyle/>
          <a:p>
            <a:r>
              <a:rPr lang="pt-BR" sz="1500" dirty="0"/>
              <a:t>2º grau</a:t>
            </a:r>
          </a:p>
        </p:txBody>
      </p:sp>
      <p:sp>
        <p:nvSpPr>
          <p:cNvPr id="2" name="Sinal de Multiplicação 1">
            <a:extLst>
              <a:ext uri="{FF2B5EF4-FFF2-40B4-BE49-F238E27FC236}">
                <a16:creationId xmlns:a16="http://schemas.microsoft.com/office/drawing/2014/main" xmlns="" id="{1E8A930F-2364-47BE-8A09-D6FDEE02AFD5}"/>
              </a:ext>
            </a:extLst>
          </p:cNvPr>
          <p:cNvSpPr/>
          <p:nvPr/>
        </p:nvSpPr>
        <p:spPr>
          <a:xfrm>
            <a:off x="3651546" y="2935486"/>
            <a:ext cx="1159114" cy="105984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inal de Multiplicação 3">
            <a:extLst>
              <a:ext uri="{FF2B5EF4-FFF2-40B4-BE49-F238E27FC236}">
                <a16:creationId xmlns:a16="http://schemas.microsoft.com/office/drawing/2014/main" xmlns="" id="{96C628BD-3ED6-469A-83B4-ED7F7FD8FD11}"/>
              </a:ext>
            </a:extLst>
          </p:cNvPr>
          <p:cNvSpPr/>
          <p:nvPr/>
        </p:nvSpPr>
        <p:spPr>
          <a:xfrm>
            <a:off x="4935780" y="1333557"/>
            <a:ext cx="1139163" cy="1046312"/>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xmlns="" id="{AD7257D9-927B-489E-B37B-638D16973BBB}"/>
              </a:ext>
            </a:extLst>
          </p:cNvPr>
          <p:cNvSpPr txBox="1"/>
          <p:nvPr/>
        </p:nvSpPr>
        <p:spPr>
          <a:xfrm>
            <a:off x="1527832" y="4647841"/>
            <a:ext cx="642413" cy="369332"/>
          </a:xfrm>
          <a:prstGeom prst="rect">
            <a:avLst/>
          </a:prstGeom>
          <a:noFill/>
        </p:spPr>
        <p:txBody>
          <a:bodyPr wrap="square" rtlCol="0">
            <a:spAutoFit/>
          </a:bodyPr>
          <a:lstStyle/>
          <a:p>
            <a:r>
              <a:rPr lang="pt-BR" dirty="0"/>
              <a:t>1/5</a:t>
            </a:r>
          </a:p>
        </p:txBody>
      </p:sp>
      <p:sp>
        <p:nvSpPr>
          <p:cNvPr id="9" name="CaixaDeTexto 8">
            <a:extLst>
              <a:ext uri="{FF2B5EF4-FFF2-40B4-BE49-F238E27FC236}">
                <a16:creationId xmlns:a16="http://schemas.microsoft.com/office/drawing/2014/main" xmlns="" id="{5DB97386-8840-4C76-BFE3-EC6C9F11CF5A}"/>
              </a:ext>
            </a:extLst>
          </p:cNvPr>
          <p:cNvSpPr txBox="1"/>
          <p:nvPr/>
        </p:nvSpPr>
        <p:spPr>
          <a:xfrm>
            <a:off x="2176376" y="5294952"/>
            <a:ext cx="665055" cy="369332"/>
          </a:xfrm>
          <a:prstGeom prst="rect">
            <a:avLst/>
          </a:prstGeom>
          <a:noFill/>
        </p:spPr>
        <p:txBody>
          <a:bodyPr wrap="square" rtlCol="0">
            <a:spAutoFit/>
          </a:bodyPr>
          <a:lstStyle/>
          <a:p>
            <a:r>
              <a:rPr lang="pt-BR" dirty="0"/>
              <a:t>1/5</a:t>
            </a:r>
          </a:p>
        </p:txBody>
      </p:sp>
      <p:sp>
        <p:nvSpPr>
          <p:cNvPr id="11" name="CaixaDeTexto 10">
            <a:extLst>
              <a:ext uri="{FF2B5EF4-FFF2-40B4-BE49-F238E27FC236}">
                <a16:creationId xmlns:a16="http://schemas.microsoft.com/office/drawing/2014/main" xmlns="" id="{DF36A3CE-5CE6-4DE5-99A7-7D1AB1F9BA4D}"/>
              </a:ext>
            </a:extLst>
          </p:cNvPr>
          <p:cNvSpPr txBox="1"/>
          <p:nvPr/>
        </p:nvSpPr>
        <p:spPr>
          <a:xfrm>
            <a:off x="3096508" y="5683540"/>
            <a:ext cx="593432" cy="369332"/>
          </a:xfrm>
          <a:prstGeom prst="rect">
            <a:avLst/>
          </a:prstGeom>
          <a:noFill/>
        </p:spPr>
        <p:txBody>
          <a:bodyPr wrap="none" rtlCol="0">
            <a:spAutoFit/>
          </a:bodyPr>
          <a:lstStyle/>
          <a:p>
            <a:r>
              <a:rPr lang="pt-BR" dirty="0"/>
              <a:t>1/5</a:t>
            </a:r>
          </a:p>
        </p:txBody>
      </p:sp>
      <p:sp>
        <p:nvSpPr>
          <p:cNvPr id="12" name="CaixaDeTexto 11">
            <a:extLst>
              <a:ext uri="{FF2B5EF4-FFF2-40B4-BE49-F238E27FC236}">
                <a16:creationId xmlns:a16="http://schemas.microsoft.com/office/drawing/2014/main" xmlns="" id="{9EAC6FE3-756B-4547-B703-FEF669F725DF}"/>
              </a:ext>
            </a:extLst>
          </p:cNvPr>
          <p:cNvSpPr txBox="1"/>
          <p:nvPr/>
        </p:nvSpPr>
        <p:spPr>
          <a:xfrm>
            <a:off x="5289635" y="6353458"/>
            <a:ext cx="593432" cy="369332"/>
          </a:xfrm>
          <a:prstGeom prst="rect">
            <a:avLst/>
          </a:prstGeom>
          <a:noFill/>
        </p:spPr>
        <p:txBody>
          <a:bodyPr wrap="none" rtlCol="0">
            <a:spAutoFit/>
          </a:bodyPr>
          <a:lstStyle/>
          <a:p>
            <a:r>
              <a:rPr lang="pt-BR" dirty="0"/>
              <a:t>1/5</a:t>
            </a:r>
          </a:p>
        </p:txBody>
      </p:sp>
      <p:sp>
        <p:nvSpPr>
          <p:cNvPr id="16" name="CaixaDeTexto 15">
            <a:extLst>
              <a:ext uri="{FF2B5EF4-FFF2-40B4-BE49-F238E27FC236}">
                <a16:creationId xmlns:a16="http://schemas.microsoft.com/office/drawing/2014/main" xmlns="" id="{C64A4985-E5D4-4826-9A0B-0AC13F1E62E5}"/>
              </a:ext>
            </a:extLst>
          </p:cNvPr>
          <p:cNvSpPr txBox="1"/>
          <p:nvPr/>
        </p:nvSpPr>
        <p:spPr>
          <a:xfrm>
            <a:off x="7231996" y="6087807"/>
            <a:ext cx="593432" cy="369332"/>
          </a:xfrm>
          <a:prstGeom prst="rect">
            <a:avLst/>
          </a:prstGeom>
          <a:noFill/>
        </p:spPr>
        <p:txBody>
          <a:bodyPr wrap="none" rtlCol="0">
            <a:spAutoFit/>
          </a:bodyPr>
          <a:lstStyle/>
          <a:p>
            <a:r>
              <a:rPr lang="pt-BR" dirty="0"/>
              <a:t>1/5</a:t>
            </a:r>
          </a:p>
        </p:txBody>
      </p:sp>
      <p:sp>
        <p:nvSpPr>
          <p:cNvPr id="18" name="Sinal de Multiplicação 17">
            <a:extLst>
              <a:ext uri="{FF2B5EF4-FFF2-40B4-BE49-F238E27FC236}">
                <a16:creationId xmlns:a16="http://schemas.microsoft.com/office/drawing/2014/main" xmlns="" id="{5538930B-EC8B-42EE-89BF-B24FA4F8A6C1}"/>
              </a:ext>
            </a:extLst>
          </p:cNvPr>
          <p:cNvSpPr/>
          <p:nvPr/>
        </p:nvSpPr>
        <p:spPr>
          <a:xfrm>
            <a:off x="4919046" y="3183854"/>
            <a:ext cx="1135679" cy="1029123"/>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inal de Multiplicação 19">
            <a:extLst>
              <a:ext uri="{FF2B5EF4-FFF2-40B4-BE49-F238E27FC236}">
                <a16:creationId xmlns:a16="http://schemas.microsoft.com/office/drawing/2014/main" xmlns="" id="{3A0222FD-4C8B-4168-BB0B-BBDA0A292721}"/>
              </a:ext>
            </a:extLst>
          </p:cNvPr>
          <p:cNvSpPr/>
          <p:nvPr/>
        </p:nvSpPr>
        <p:spPr>
          <a:xfrm>
            <a:off x="6290419" y="3010653"/>
            <a:ext cx="1082972" cy="104704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xmlns="" id="{16C75E8F-E64E-49BC-90FA-BE9F11EC78DC}"/>
              </a:ext>
            </a:extLst>
          </p:cNvPr>
          <p:cNvSpPr txBox="1"/>
          <p:nvPr/>
        </p:nvSpPr>
        <p:spPr>
          <a:xfrm>
            <a:off x="1254139" y="1803343"/>
            <a:ext cx="2588509" cy="1384995"/>
          </a:xfrm>
          <a:prstGeom prst="rect">
            <a:avLst/>
          </a:prstGeom>
          <a:noFill/>
        </p:spPr>
        <p:txBody>
          <a:bodyPr wrap="square" rtlCol="0">
            <a:spAutoFit/>
          </a:bodyPr>
          <a:lstStyle/>
          <a:p>
            <a:r>
              <a:rPr lang="pt-BR" sz="2800" dirty="0">
                <a:latin typeface="Garamond" panose="02020404030301010803" pitchFamily="18" charset="0"/>
              </a:rPr>
              <a:t>Todos os filhos faleceram antes do pai</a:t>
            </a:r>
          </a:p>
        </p:txBody>
      </p:sp>
      <p:sp>
        <p:nvSpPr>
          <p:cNvPr id="25" name="CaixaDeTexto 24">
            <a:extLst>
              <a:ext uri="{FF2B5EF4-FFF2-40B4-BE49-F238E27FC236}">
                <a16:creationId xmlns:a16="http://schemas.microsoft.com/office/drawing/2014/main" xmlns="" id="{04B297B0-6A97-43B2-8C57-725373C4EA0A}"/>
              </a:ext>
            </a:extLst>
          </p:cNvPr>
          <p:cNvSpPr txBox="1"/>
          <p:nvPr/>
        </p:nvSpPr>
        <p:spPr>
          <a:xfrm>
            <a:off x="8210227" y="1660318"/>
            <a:ext cx="3363134" cy="2677656"/>
          </a:xfrm>
          <a:prstGeom prst="rect">
            <a:avLst/>
          </a:prstGeom>
          <a:noFill/>
        </p:spPr>
        <p:txBody>
          <a:bodyPr wrap="square" rtlCol="0">
            <a:spAutoFit/>
          </a:bodyPr>
          <a:lstStyle/>
          <a:p>
            <a:r>
              <a:rPr lang="pt-BR" sz="2800" b="1" dirty="0">
                <a:solidFill>
                  <a:schemeClr val="accent5">
                    <a:lumMod val="50000"/>
                  </a:schemeClr>
                </a:solidFill>
                <a:latin typeface="Garamond" panose="02020404030301010803" pitchFamily="18" charset="0"/>
              </a:rPr>
              <a:t>Descendentes da mesma classe têm os mesmos direitos de sucessão de seus ascendentes (art. 1.834, CC)</a:t>
            </a:r>
          </a:p>
        </p:txBody>
      </p:sp>
      <p:sp>
        <p:nvSpPr>
          <p:cNvPr id="28" name="CaixaDeTexto 27">
            <a:extLst>
              <a:ext uri="{FF2B5EF4-FFF2-40B4-BE49-F238E27FC236}">
                <a16:creationId xmlns:a16="http://schemas.microsoft.com/office/drawing/2014/main" xmlns="" id="{75FD0254-B238-4E8D-B6E6-1A840FE121C3}"/>
              </a:ext>
            </a:extLst>
          </p:cNvPr>
          <p:cNvSpPr txBox="1"/>
          <p:nvPr/>
        </p:nvSpPr>
        <p:spPr>
          <a:xfrm>
            <a:off x="8286416" y="4625798"/>
            <a:ext cx="3302322" cy="2092881"/>
          </a:xfrm>
          <a:prstGeom prst="rect">
            <a:avLst/>
          </a:prstGeom>
          <a:noFill/>
        </p:spPr>
        <p:txBody>
          <a:bodyPr wrap="square" rtlCol="0">
            <a:spAutoFit/>
          </a:bodyPr>
          <a:lstStyle/>
          <a:p>
            <a:r>
              <a:rPr lang="pt-BR" sz="2600" dirty="0">
                <a:latin typeface="Garamond" panose="02020404030301010803" pitchFamily="18" charset="0"/>
              </a:rPr>
              <a:t>Só há direito de representação, quando os graus entre parentes da mesma classe são diferentes. </a:t>
            </a:r>
          </a:p>
        </p:txBody>
      </p:sp>
      <p:sp>
        <p:nvSpPr>
          <p:cNvPr id="32" name="CaixaDeTexto 31">
            <a:extLst>
              <a:ext uri="{FF2B5EF4-FFF2-40B4-BE49-F238E27FC236}">
                <a16:creationId xmlns:a16="http://schemas.microsoft.com/office/drawing/2014/main" xmlns="" id="{F6912A96-29CC-4F29-89BB-F557F803E839}"/>
              </a:ext>
            </a:extLst>
          </p:cNvPr>
          <p:cNvSpPr txBox="1"/>
          <p:nvPr/>
        </p:nvSpPr>
        <p:spPr>
          <a:xfrm>
            <a:off x="716291" y="6391485"/>
            <a:ext cx="184731" cy="369332"/>
          </a:xfrm>
          <a:prstGeom prst="rect">
            <a:avLst/>
          </a:prstGeom>
          <a:noFill/>
        </p:spPr>
        <p:txBody>
          <a:bodyPr wrap="none" rtlCol="0">
            <a:spAutoFit/>
          </a:bodyPr>
          <a:lstStyle/>
          <a:p>
            <a:endParaRPr lang="pt-BR" dirty="0"/>
          </a:p>
        </p:txBody>
      </p:sp>
    </p:spTree>
    <p:extLst>
      <p:ext uri="{BB962C8B-B14F-4D97-AF65-F5344CB8AC3E}">
        <p14:creationId xmlns:p14="http://schemas.microsoft.com/office/powerpoint/2010/main" val="143139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03382" y="87112"/>
            <a:ext cx="9980682" cy="658100"/>
          </a:xfrm>
        </p:spPr>
        <p:txBody>
          <a:bodyPr>
            <a:normAutofit/>
          </a:bodyPr>
          <a:lstStyle/>
          <a:p>
            <a:pPr algn="ct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Sucessão</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na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linha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reta</a:t>
            </a:r>
            <a:r>
              <a:rPr lang="en-US" sz="3000" b="1" u="sng" cap="small" dirty="0">
                <a:solidFill>
                  <a:schemeClr val="accent5">
                    <a:lumMod val="50000"/>
                  </a:schemeClr>
                </a:solidFill>
                <a:latin typeface="Garamond" panose="02020404030301010803" pitchFamily="18" charset="0"/>
                <a:cs typeface="Angsana New" panose="02020603050405020304" pitchFamily="18" charset="-34"/>
              </a:rPr>
              <a:t> </a:t>
            </a:r>
            <a:r>
              <a:rPr lang="en-US" sz="3000" b="1" u="sng" cap="small" dirty="0" err="1">
                <a:solidFill>
                  <a:schemeClr val="accent5">
                    <a:lumMod val="50000"/>
                  </a:schemeClr>
                </a:solidFill>
                <a:latin typeface="Garamond" panose="02020404030301010803" pitchFamily="18" charset="0"/>
                <a:cs typeface="Angsana New" panose="02020603050405020304" pitchFamily="18" charset="-34"/>
              </a:rPr>
              <a:t>descendente</a:t>
            </a:r>
            <a:endParaRPr lang="en-US" sz="3000" dirty="0"/>
          </a:p>
        </p:txBody>
      </p:sp>
      <p:cxnSp>
        <p:nvCxnSpPr>
          <p:cNvPr id="6" name="Conector reto 5">
            <a:extLst>
              <a:ext uri="{FF2B5EF4-FFF2-40B4-BE49-F238E27FC236}">
                <a16:creationId xmlns:a16="http://schemas.microsoft.com/office/drawing/2014/main" xmlns="" id="{743F668E-8903-4940-BA5B-CDC2421FB7B6}"/>
              </a:ext>
            </a:extLst>
          </p:cNvPr>
          <p:cNvCxnSpPr>
            <a:cxnSpLocks/>
          </p:cNvCxnSpPr>
          <p:nvPr/>
        </p:nvCxnSpPr>
        <p:spPr>
          <a:xfrm flipH="1">
            <a:off x="6317230" y="1694992"/>
            <a:ext cx="663618" cy="685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0AF5ED3-3EBD-4D77-94B1-4E929DAE346A}"/>
              </a:ext>
            </a:extLst>
          </p:cNvPr>
          <p:cNvCxnSpPr>
            <a:cxnSpLocks/>
            <a:stCxn id="3" idx="2"/>
          </p:cNvCxnSpPr>
          <p:nvPr/>
        </p:nvCxnSpPr>
        <p:spPr>
          <a:xfrm flipH="1">
            <a:off x="7510647" y="1746874"/>
            <a:ext cx="1" cy="95759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350FE437-88D1-405D-A72A-35A499856A9E}"/>
              </a:ext>
            </a:extLst>
          </p:cNvPr>
          <p:cNvCxnSpPr>
            <a:cxnSpLocks/>
          </p:cNvCxnSpPr>
          <p:nvPr/>
        </p:nvCxnSpPr>
        <p:spPr>
          <a:xfrm>
            <a:off x="8044989" y="1694992"/>
            <a:ext cx="611156" cy="8219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Imagem 14" descr="Uma imagem contendo homem, pessoa, parede, interior&#10;&#10;Descrição gerada automaticamente">
            <a:extLst>
              <a:ext uri="{FF2B5EF4-FFF2-40B4-BE49-F238E27FC236}">
                <a16:creationId xmlns:a16="http://schemas.microsoft.com/office/drawing/2014/main" xmlns="" id="{6802DDC4-F3E5-4964-B451-142454F73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1859" y="2363455"/>
            <a:ext cx="1036022" cy="876428"/>
          </a:xfrm>
          <a:prstGeom prst="rect">
            <a:avLst/>
          </a:prstGeom>
        </p:spPr>
      </p:pic>
      <p:pic>
        <p:nvPicPr>
          <p:cNvPr id="17" name="Imagem 16" descr="Uma imagem contendo pessoa, homem, ao ar livre, em pé&#10;&#10;Descrição gerada automaticamente">
            <a:extLst>
              <a:ext uri="{FF2B5EF4-FFF2-40B4-BE49-F238E27FC236}">
                <a16:creationId xmlns:a16="http://schemas.microsoft.com/office/drawing/2014/main" xmlns="" id="{AE6047DF-9A87-4D97-9AFC-E94ED3DD3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813" y="2625515"/>
            <a:ext cx="1075290" cy="814747"/>
          </a:xfrm>
          <a:prstGeom prst="rect">
            <a:avLst/>
          </a:prstGeom>
          <a:solidFill>
            <a:srgbClr val="990000"/>
          </a:solidFill>
        </p:spPr>
      </p:pic>
      <p:pic>
        <p:nvPicPr>
          <p:cNvPr id="19" name="Imagem 18" descr="Uma imagem contendo céu, ao ar livre, pessoa&#10;&#10;Descrição gerada automaticamente">
            <a:extLst>
              <a:ext uri="{FF2B5EF4-FFF2-40B4-BE49-F238E27FC236}">
                <a16:creationId xmlns:a16="http://schemas.microsoft.com/office/drawing/2014/main" xmlns="" id="{AC85DED8-63FF-4765-8D94-C4941EA805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5222" y="2540670"/>
            <a:ext cx="1224366" cy="781121"/>
          </a:xfrm>
          <a:prstGeom prst="rect">
            <a:avLst/>
          </a:prstGeom>
          <a:solidFill>
            <a:srgbClr val="990000"/>
          </a:solidFill>
          <a:ln>
            <a:solidFill>
              <a:schemeClr val="bg1"/>
            </a:solidFill>
          </a:ln>
        </p:spPr>
      </p:pic>
      <p:sp>
        <p:nvSpPr>
          <p:cNvPr id="22" name="CaixaDeTexto 21">
            <a:extLst>
              <a:ext uri="{FF2B5EF4-FFF2-40B4-BE49-F238E27FC236}">
                <a16:creationId xmlns:a16="http://schemas.microsoft.com/office/drawing/2014/main" xmlns="" id="{3C48EBBA-CC30-4BC8-8D8C-8BBABCD3113E}"/>
              </a:ext>
            </a:extLst>
          </p:cNvPr>
          <p:cNvSpPr txBox="1"/>
          <p:nvPr/>
        </p:nvSpPr>
        <p:spPr>
          <a:xfrm rot="3098401">
            <a:off x="8052711" y="2023845"/>
            <a:ext cx="1083666" cy="338554"/>
          </a:xfrm>
          <a:prstGeom prst="rect">
            <a:avLst/>
          </a:prstGeom>
          <a:noFill/>
        </p:spPr>
        <p:txBody>
          <a:bodyPr wrap="square" rtlCol="0">
            <a:spAutoFit/>
          </a:bodyPr>
          <a:lstStyle/>
          <a:p>
            <a:r>
              <a:rPr lang="pt-BR" sz="1600" dirty="0"/>
              <a:t>1º grau</a:t>
            </a:r>
          </a:p>
        </p:txBody>
      </p:sp>
      <p:sp>
        <p:nvSpPr>
          <p:cNvPr id="23" name="CaixaDeTexto 22">
            <a:extLst>
              <a:ext uri="{FF2B5EF4-FFF2-40B4-BE49-F238E27FC236}">
                <a16:creationId xmlns:a16="http://schemas.microsoft.com/office/drawing/2014/main" xmlns="" id="{D34993F3-A70D-42A2-B0C5-AA4D671A10AD}"/>
              </a:ext>
            </a:extLst>
          </p:cNvPr>
          <p:cNvSpPr txBox="1"/>
          <p:nvPr/>
        </p:nvSpPr>
        <p:spPr>
          <a:xfrm rot="18978638">
            <a:off x="6064336" y="1791786"/>
            <a:ext cx="914400" cy="338554"/>
          </a:xfrm>
          <a:prstGeom prst="rect">
            <a:avLst/>
          </a:prstGeom>
          <a:noFill/>
        </p:spPr>
        <p:txBody>
          <a:bodyPr wrap="square" rtlCol="0">
            <a:spAutoFit/>
          </a:bodyPr>
          <a:lstStyle/>
          <a:p>
            <a:r>
              <a:rPr lang="pt-BR" sz="1600" dirty="0"/>
              <a:t>1º grau</a:t>
            </a:r>
          </a:p>
        </p:txBody>
      </p:sp>
      <p:sp>
        <p:nvSpPr>
          <p:cNvPr id="24" name="CaixaDeTexto 23">
            <a:extLst>
              <a:ext uri="{FF2B5EF4-FFF2-40B4-BE49-F238E27FC236}">
                <a16:creationId xmlns:a16="http://schemas.microsoft.com/office/drawing/2014/main" xmlns="" id="{59A529DC-ABD1-4AB4-BD53-8D3F359EDBBB}"/>
              </a:ext>
            </a:extLst>
          </p:cNvPr>
          <p:cNvSpPr txBox="1"/>
          <p:nvPr/>
        </p:nvSpPr>
        <p:spPr>
          <a:xfrm rot="5400000">
            <a:off x="7107998" y="2160180"/>
            <a:ext cx="1059841" cy="338554"/>
          </a:xfrm>
          <a:prstGeom prst="rect">
            <a:avLst/>
          </a:prstGeom>
          <a:noFill/>
        </p:spPr>
        <p:txBody>
          <a:bodyPr wrap="square" rtlCol="0">
            <a:spAutoFit/>
          </a:bodyPr>
          <a:lstStyle/>
          <a:p>
            <a:r>
              <a:rPr lang="pt-BR" sz="1600" dirty="0"/>
              <a:t>1º grau</a:t>
            </a:r>
          </a:p>
        </p:txBody>
      </p:sp>
      <p:pic>
        <p:nvPicPr>
          <p:cNvPr id="3" name="Imagem 2" descr="Uma imagem contendo homem, pessoa, peixe, animal&#10;&#10;Descrição gerada automaticamente">
            <a:extLst>
              <a:ext uri="{FF2B5EF4-FFF2-40B4-BE49-F238E27FC236}">
                <a16:creationId xmlns:a16="http://schemas.microsoft.com/office/drawing/2014/main" xmlns="" id="{C5E5AFCD-5C59-4BA5-9CC5-67C0C8388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403" y="823576"/>
            <a:ext cx="1182489" cy="923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5" name="Conector reto 34">
            <a:extLst>
              <a:ext uri="{FF2B5EF4-FFF2-40B4-BE49-F238E27FC236}">
                <a16:creationId xmlns:a16="http://schemas.microsoft.com/office/drawing/2014/main" xmlns="" id="{09CE1CFB-B7E5-4B57-A2FD-4CC9D8D19A5E}"/>
              </a:ext>
            </a:extLst>
          </p:cNvPr>
          <p:cNvCxnSpPr>
            <a:cxnSpLocks/>
          </p:cNvCxnSpPr>
          <p:nvPr/>
        </p:nvCxnSpPr>
        <p:spPr>
          <a:xfrm flipH="1">
            <a:off x="4332730" y="3249142"/>
            <a:ext cx="1127460" cy="4535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xmlns="" id="{6A34DA7E-C0ED-4744-B4A7-6AAA78EC6969}"/>
              </a:ext>
            </a:extLst>
          </p:cNvPr>
          <p:cNvCxnSpPr>
            <a:cxnSpLocks/>
          </p:cNvCxnSpPr>
          <p:nvPr/>
        </p:nvCxnSpPr>
        <p:spPr>
          <a:xfrm flipH="1">
            <a:off x="5112372" y="3233788"/>
            <a:ext cx="779054" cy="95652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xmlns="" id="{97F08993-CA18-4166-B176-618863C4057D}"/>
              </a:ext>
            </a:extLst>
          </p:cNvPr>
          <p:cNvCxnSpPr>
            <a:cxnSpLocks/>
          </p:cNvCxnSpPr>
          <p:nvPr/>
        </p:nvCxnSpPr>
        <p:spPr>
          <a:xfrm flipH="1">
            <a:off x="6013134" y="3227965"/>
            <a:ext cx="379886" cy="12513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6" name="Imagem 45" descr="Uma imagem contendo pessoa, vestuário, jovem&#10;&#10;Descrição gerada automaticamente">
            <a:extLst>
              <a:ext uri="{FF2B5EF4-FFF2-40B4-BE49-F238E27FC236}">
                <a16:creationId xmlns:a16="http://schemas.microsoft.com/office/drawing/2014/main" xmlns="" id="{060AD4E9-5C40-40D1-86B6-AA4D93720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6846" y="3301584"/>
            <a:ext cx="1041513" cy="877700"/>
          </a:xfrm>
          <a:prstGeom prst="rect">
            <a:avLst/>
          </a:prstGeom>
        </p:spPr>
      </p:pic>
      <p:pic>
        <p:nvPicPr>
          <p:cNvPr id="53" name="Imagem 52" descr="Uma imagem contendo vestuário, ao ar livre, pessoa&#10;&#10;Descrição gerada automaticamente">
            <a:extLst>
              <a:ext uri="{FF2B5EF4-FFF2-40B4-BE49-F238E27FC236}">
                <a16:creationId xmlns:a16="http://schemas.microsoft.com/office/drawing/2014/main" xmlns="" id="{9A48B7CD-AB4D-41C3-8848-C7497D774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8839" y="4206377"/>
            <a:ext cx="1041513" cy="1123681"/>
          </a:xfrm>
          <a:prstGeom prst="rect">
            <a:avLst/>
          </a:prstGeom>
        </p:spPr>
      </p:pic>
      <p:pic>
        <p:nvPicPr>
          <p:cNvPr id="55" name="Imagem 54" descr="Uma imagem contendo pessoa, gravata, homem, edifício&#10;&#10;Descrição gerada automaticamente">
            <a:extLst>
              <a:ext uri="{FF2B5EF4-FFF2-40B4-BE49-F238E27FC236}">
                <a16:creationId xmlns:a16="http://schemas.microsoft.com/office/drawing/2014/main" xmlns="" id="{CB244F9B-3400-4A12-9499-54D20928CA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9895" y="4507146"/>
            <a:ext cx="1202409" cy="1058754"/>
          </a:xfrm>
          <a:prstGeom prst="rect">
            <a:avLst/>
          </a:prstGeom>
        </p:spPr>
      </p:pic>
      <p:pic>
        <p:nvPicPr>
          <p:cNvPr id="60" name="Imagem 59" descr="Uma imagem contendo pessoa, parede, interior, homem&#10;&#10;Descrição gerada automaticamente">
            <a:extLst>
              <a:ext uri="{FF2B5EF4-FFF2-40B4-BE49-F238E27FC236}">
                <a16:creationId xmlns:a16="http://schemas.microsoft.com/office/drawing/2014/main" xmlns="" id="{27484B4D-9C0E-4A42-846E-21641B8A7E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4653" y="4197441"/>
            <a:ext cx="1151355" cy="1058725"/>
          </a:xfrm>
          <a:prstGeom prst="rect">
            <a:avLst/>
          </a:prstGeom>
        </p:spPr>
      </p:pic>
      <p:cxnSp>
        <p:nvCxnSpPr>
          <p:cNvPr id="62" name="Conector reto 61">
            <a:extLst>
              <a:ext uri="{FF2B5EF4-FFF2-40B4-BE49-F238E27FC236}">
                <a16:creationId xmlns:a16="http://schemas.microsoft.com/office/drawing/2014/main" xmlns="" id="{FA2C9894-4A87-40D2-B9B5-B97C1FD90658}"/>
              </a:ext>
            </a:extLst>
          </p:cNvPr>
          <p:cNvCxnSpPr>
            <a:cxnSpLocks/>
          </p:cNvCxnSpPr>
          <p:nvPr/>
        </p:nvCxnSpPr>
        <p:spPr>
          <a:xfrm flipH="1">
            <a:off x="2913592" y="4179284"/>
            <a:ext cx="395213" cy="83581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xmlns="" id="{083B6656-9C4C-499D-ADAA-9AB9A99B1AB8}"/>
              </a:ext>
            </a:extLst>
          </p:cNvPr>
          <p:cNvCxnSpPr>
            <a:cxnSpLocks/>
          </p:cNvCxnSpPr>
          <p:nvPr/>
        </p:nvCxnSpPr>
        <p:spPr>
          <a:xfrm>
            <a:off x="7510552" y="3440262"/>
            <a:ext cx="0" cy="7504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xmlns="" id="{2C2EF572-FB8A-4E24-B7D2-5189CA6747BB}"/>
              </a:ext>
            </a:extLst>
          </p:cNvPr>
          <p:cNvCxnSpPr>
            <a:cxnSpLocks/>
          </p:cNvCxnSpPr>
          <p:nvPr/>
        </p:nvCxnSpPr>
        <p:spPr>
          <a:xfrm>
            <a:off x="9089659" y="3321791"/>
            <a:ext cx="250114" cy="118691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 name="Imagem 70" descr="Uma imagem contendo homem, vestuário, parede, pessoa&#10;&#10;Descrição gerada automaticamente">
            <a:extLst>
              <a:ext uri="{FF2B5EF4-FFF2-40B4-BE49-F238E27FC236}">
                <a16:creationId xmlns:a16="http://schemas.microsoft.com/office/drawing/2014/main" xmlns="" id="{700A918E-CDC1-4B86-831E-2D3448C26A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10706" y="4504053"/>
            <a:ext cx="1373121" cy="988542"/>
          </a:xfrm>
          <a:prstGeom prst="rect">
            <a:avLst/>
          </a:prstGeom>
        </p:spPr>
      </p:pic>
      <p:sp>
        <p:nvSpPr>
          <p:cNvPr id="72" name="CaixaDeTexto 71">
            <a:extLst>
              <a:ext uri="{FF2B5EF4-FFF2-40B4-BE49-F238E27FC236}">
                <a16:creationId xmlns:a16="http://schemas.microsoft.com/office/drawing/2014/main" xmlns="" id="{24877E55-D1ED-41DA-9276-0B4B2B5B706D}"/>
              </a:ext>
            </a:extLst>
          </p:cNvPr>
          <p:cNvSpPr txBox="1"/>
          <p:nvPr/>
        </p:nvSpPr>
        <p:spPr>
          <a:xfrm rot="20478916">
            <a:off x="4186960" y="2904320"/>
            <a:ext cx="1106158" cy="323165"/>
          </a:xfrm>
          <a:prstGeom prst="rect">
            <a:avLst/>
          </a:prstGeom>
          <a:noFill/>
        </p:spPr>
        <p:txBody>
          <a:bodyPr wrap="square" rtlCol="0">
            <a:spAutoFit/>
          </a:bodyPr>
          <a:lstStyle/>
          <a:p>
            <a:r>
              <a:rPr lang="pt-BR" sz="1500" dirty="0"/>
              <a:t>2º grau</a:t>
            </a:r>
          </a:p>
        </p:txBody>
      </p:sp>
      <p:sp>
        <p:nvSpPr>
          <p:cNvPr id="73" name="CaixaDeTexto 72">
            <a:extLst>
              <a:ext uri="{FF2B5EF4-FFF2-40B4-BE49-F238E27FC236}">
                <a16:creationId xmlns:a16="http://schemas.microsoft.com/office/drawing/2014/main" xmlns="" id="{54B86737-5F86-49D4-B7DE-E7F7C8B72C34}"/>
              </a:ext>
            </a:extLst>
          </p:cNvPr>
          <p:cNvSpPr txBox="1"/>
          <p:nvPr/>
        </p:nvSpPr>
        <p:spPr>
          <a:xfrm>
            <a:off x="9144000" y="1836019"/>
            <a:ext cx="184731" cy="369332"/>
          </a:xfrm>
          <a:prstGeom prst="rect">
            <a:avLst/>
          </a:prstGeom>
          <a:noFill/>
        </p:spPr>
        <p:txBody>
          <a:bodyPr wrap="none" rtlCol="0">
            <a:spAutoFit/>
          </a:bodyPr>
          <a:lstStyle/>
          <a:p>
            <a:endParaRPr lang="pt-BR" dirty="0"/>
          </a:p>
        </p:txBody>
      </p:sp>
      <p:sp>
        <p:nvSpPr>
          <p:cNvPr id="74" name="CaixaDeTexto 73">
            <a:extLst>
              <a:ext uri="{FF2B5EF4-FFF2-40B4-BE49-F238E27FC236}">
                <a16:creationId xmlns:a16="http://schemas.microsoft.com/office/drawing/2014/main" xmlns="" id="{DFAD398C-9C7C-4D97-BDBF-38C1B76D135F}"/>
              </a:ext>
            </a:extLst>
          </p:cNvPr>
          <p:cNvSpPr txBox="1"/>
          <p:nvPr/>
        </p:nvSpPr>
        <p:spPr>
          <a:xfrm rot="18579255">
            <a:off x="4793533" y="3278680"/>
            <a:ext cx="1140735" cy="323165"/>
          </a:xfrm>
          <a:prstGeom prst="rect">
            <a:avLst/>
          </a:prstGeom>
          <a:noFill/>
        </p:spPr>
        <p:txBody>
          <a:bodyPr wrap="square" rtlCol="0">
            <a:spAutoFit/>
          </a:bodyPr>
          <a:lstStyle/>
          <a:p>
            <a:r>
              <a:rPr lang="pt-BR" sz="1500" dirty="0"/>
              <a:t>2º grau</a:t>
            </a:r>
          </a:p>
        </p:txBody>
      </p:sp>
      <p:sp>
        <p:nvSpPr>
          <p:cNvPr id="75" name="CaixaDeTexto 74">
            <a:extLst>
              <a:ext uri="{FF2B5EF4-FFF2-40B4-BE49-F238E27FC236}">
                <a16:creationId xmlns:a16="http://schemas.microsoft.com/office/drawing/2014/main" xmlns="" id="{70E47F18-E8E0-4306-A421-20C18E08EC05}"/>
              </a:ext>
            </a:extLst>
          </p:cNvPr>
          <p:cNvSpPr txBox="1"/>
          <p:nvPr/>
        </p:nvSpPr>
        <p:spPr>
          <a:xfrm rot="17217047">
            <a:off x="5451016" y="3612374"/>
            <a:ext cx="870046" cy="323165"/>
          </a:xfrm>
          <a:prstGeom prst="rect">
            <a:avLst/>
          </a:prstGeom>
          <a:noFill/>
        </p:spPr>
        <p:txBody>
          <a:bodyPr wrap="none" rtlCol="0">
            <a:spAutoFit/>
          </a:bodyPr>
          <a:lstStyle/>
          <a:p>
            <a:r>
              <a:rPr lang="pt-BR" sz="1500" dirty="0"/>
              <a:t>2º grau</a:t>
            </a:r>
          </a:p>
        </p:txBody>
      </p:sp>
      <p:sp>
        <p:nvSpPr>
          <p:cNvPr id="76" name="CaixaDeTexto 75">
            <a:extLst>
              <a:ext uri="{FF2B5EF4-FFF2-40B4-BE49-F238E27FC236}">
                <a16:creationId xmlns:a16="http://schemas.microsoft.com/office/drawing/2014/main" xmlns="" id="{7473CF0A-C49B-4518-8D1F-444ACA0F7C76}"/>
              </a:ext>
            </a:extLst>
          </p:cNvPr>
          <p:cNvSpPr txBox="1"/>
          <p:nvPr/>
        </p:nvSpPr>
        <p:spPr>
          <a:xfrm rot="16200000">
            <a:off x="6928253" y="3572565"/>
            <a:ext cx="946952" cy="323165"/>
          </a:xfrm>
          <a:prstGeom prst="rect">
            <a:avLst/>
          </a:prstGeom>
          <a:noFill/>
        </p:spPr>
        <p:txBody>
          <a:bodyPr wrap="square" rtlCol="0">
            <a:spAutoFit/>
          </a:bodyPr>
          <a:lstStyle/>
          <a:p>
            <a:r>
              <a:rPr lang="pt-BR" sz="1500" dirty="0"/>
              <a:t>2º grau</a:t>
            </a:r>
          </a:p>
        </p:txBody>
      </p:sp>
      <p:sp>
        <p:nvSpPr>
          <p:cNvPr id="77" name="CaixaDeTexto 76">
            <a:extLst>
              <a:ext uri="{FF2B5EF4-FFF2-40B4-BE49-F238E27FC236}">
                <a16:creationId xmlns:a16="http://schemas.microsoft.com/office/drawing/2014/main" xmlns="" id="{41ECABB5-2A1F-4285-84A4-187D229D2B0B}"/>
              </a:ext>
            </a:extLst>
          </p:cNvPr>
          <p:cNvSpPr txBox="1"/>
          <p:nvPr/>
        </p:nvSpPr>
        <p:spPr>
          <a:xfrm rot="4518617">
            <a:off x="8739136" y="3823356"/>
            <a:ext cx="1358020" cy="323165"/>
          </a:xfrm>
          <a:prstGeom prst="rect">
            <a:avLst/>
          </a:prstGeom>
          <a:noFill/>
        </p:spPr>
        <p:txBody>
          <a:bodyPr wrap="square" rtlCol="0">
            <a:spAutoFit/>
          </a:bodyPr>
          <a:lstStyle/>
          <a:p>
            <a:r>
              <a:rPr lang="pt-BR" sz="1500" dirty="0"/>
              <a:t>2º grau</a:t>
            </a:r>
          </a:p>
        </p:txBody>
      </p:sp>
      <p:cxnSp>
        <p:nvCxnSpPr>
          <p:cNvPr id="16" name="Conector reto 15">
            <a:extLst>
              <a:ext uri="{FF2B5EF4-FFF2-40B4-BE49-F238E27FC236}">
                <a16:creationId xmlns:a16="http://schemas.microsoft.com/office/drawing/2014/main" xmlns="" id="{D7D06899-5658-4188-AAC5-1DB4BD330F36}"/>
              </a:ext>
            </a:extLst>
          </p:cNvPr>
          <p:cNvCxnSpPr>
            <a:cxnSpLocks/>
          </p:cNvCxnSpPr>
          <p:nvPr/>
        </p:nvCxnSpPr>
        <p:spPr>
          <a:xfrm flipH="1">
            <a:off x="3664141" y="4186156"/>
            <a:ext cx="34271" cy="828941"/>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Imagem 20" descr="Uma imagem contendo pessoa, edifício, mesa, chão&#10;&#10;Descrição gerada automaticamente">
            <a:extLst>
              <a:ext uri="{FF2B5EF4-FFF2-40B4-BE49-F238E27FC236}">
                <a16:creationId xmlns:a16="http://schemas.microsoft.com/office/drawing/2014/main" xmlns="" id="{3F68E862-8CEE-4DE9-97ED-478E380C3A8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25033" y="5036523"/>
            <a:ext cx="1067119" cy="1045998"/>
          </a:xfrm>
          <a:prstGeom prst="rect">
            <a:avLst/>
          </a:prstGeom>
        </p:spPr>
      </p:pic>
      <p:pic>
        <p:nvPicPr>
          <p:cNvPr id="26" name="Imagem 25" descr="Uma imagem contendo cachorro, pessoa, sentado, sorrindo&#10;&#10;Descrição gerada automaticamente">
            <a:extLst>
              <a:ext uri="{FF2B5EF4-FFF2-40B4-BE49-F238E27FC236}">
                <a16:creationId xmlns:a16="http://schemas.microsoft.com/office/drawing/2014/main" xmlns="" id="{BDB8E566-2CDF-48E9-83B9-5687356037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33028" y="5051284"/>
            <a:ext cx="937995" cy="1045998"/>
          </a:xfrm>
          <a:prstGeom prst="rect">
            <a:avLst/>
          </a:prstGeom>
        </p:spPr>
      </p:pic>
      <p:sp>
        <p:nvSpPr>
          <p:cNvPr id="33" name="Sinal de Multiplicação 32">
            <a:extLst>
              <a:ext uri="{FF2B5EF4-FFF2-40B4-BE49-F238E27FC236}">
                <a16:creationId xmlns:a16="http://schemas.microsoft.com/office/drawing/2014/main" xmlns="" id="{3FDCB472-2851-47C5-8189-DCC02EFE5E0F}"/>
              </a:ext>
            </a:extLst>
          </p:cNvPr>
          <p:cNvSpPr/>
          <p:nvPr/>
        </p:nvSpPr>
        <p:spPr>
          <a:xfrm>
            <a:off x="5495199" y="2317390"/>
            <a:ext cx="1068258" cy="92646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inal de Multiplicação 33">
            <a:extLst>
              <a:ext uri="{FF2B5EF4-FFF2-40B4-BE49-F238E27FC236}">
                <a16:creationId xmlns:a16="http://schemas.microsoft.com/office/drawing/2014/main" xmlns="" id="{26336F48-5108-4003-837B-846880EB8937}"/>
              </a:ext>
            </a:extLst>
          </p:cNvPr>
          <p:cNvSpPr/>
          <p:nvPr/>
        </p:nvSpPr>
        <p:spPr>
          <a:xfrm>
            <a:off x="6949025" y="714612"/>
            <a:ext cx="1123055" cy="1121407"/>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xmlns="" id="{153E6074-17BF-4262-99F7-E105C7AD9C95}"/>
              </a:ext>
            </a:extLst>
          </p:cNvPr>
          <p:cNvSpPr txBox="1"/>
          <p:nvPr/>
        </p:nvSpPr>
        <p:spPr>
          <a:xfrm>
            <a:off x="1975960" y="1995819"/>
            <a:ext cx="3525132" cy="461665"/>
          </a:xfrm>
          <a:prstGeom prst="rect">
            <a:avLst/>
          </a:prstGeom>
          <a:noFill/>
        </p:spPr>
        <p:txBody>
          <a:bodyPr wrap="none" rtlCol="0">
            <a:spAutoFit/>
          </a:bodyPr>
          <a:lstStyle/>
          <a:p>
            <a:r>
              <a:rPr lang="pt-BR" sz="2400" b="1" dirty="0">
                <a:latin typeface="Garamond" panose="02020404030301010803" pitchFamily="18" charset="0"/>
              </a:rPr>
              <a:t>Filho faleceu antes do pai</a:t>
            </a:r>
          </a:p>
        </p:txBody>
      </p:sp>
      <p:sp>
        <p:nvSpPr>
          <p:cNvPr id="38" name="Sinal de Multiplicação 37">
            <a:extLst>
              <a:ext uri="{FF2B5EF4-FFF2-40B4-BE49-F238E27FC236}">
                <a16:creationId xmlns:a16="http://schemas.microsoft.com/office/drawing/2014/main" xmlns="" id="{D96D30CF-1DEE-4E53-BEF6-94F69E61CE51}"/>
              </a:ext>
            </a:extLst>
          </p:cNvPr>
          <p:cNvSpPr/>
          <p:nvPr/>
        </p:nvSpPr>
        <p:spPr>
          <a:xfrm>
            <a:off x="3254345" y="3198234"/>
            <a:ext cx="1041382" cy="1084401"/>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a:extLst>
              <a:ext uri="{FF2B5EF4-FFF2-40B4-BE49-F238E27FC236}">
                <a16:creationId xmlns:a16="http://schemas.microsoft.com/office/drawing/2014/main" xmlns="" id="{38973E80-9E57-4D80-932E-A23937CFE94F}"/>
              </a:ext>
            </a:extLst>
          </p:cNvPr>
          <p:cNvSpPr txBox="1"/>
          <p:nvPr/>
        </p:nvSpPr>
        <p:spPr>
          <a:xfrm>
            <a:off x="0" y="2937692"/>
            <a:ext cx="3540906" cy="461665"/>
          </a:xfrm>
          <a:prstGeom prst="rect">
            <a:avLst/>
          </a:prstGeom>
          <a:noFill/>
        </p:spPr>
        <p:txBody>
          <a:bodyPr wrap="none" rtlCol="0">
            <a:spAutoFit/>
          </a:bodyPr>
          <a:lstStyle/>
          <a:p>
            <a:r>
              <a:rPr lang="pt-BR" sz="2400" b="1" dirty="0">
                <a:latin typeface="Garamond" panose="02020404030301010803" pitchFamily="18" charset="0"/>
              </a:rPr>
              <a:t>Neto faleceu antes do avô</a:t>
            </a:r>
          </a:p>
        </p:txBody>
      </p:sp>
      <p:sp>
        <p:nvSpPr>
          <p:cNvPr id="43" name="CaixaDeTexto 42">
            <a:extLst>
              <a:ext uri="{FF2B5EF4-FFF2-40B4-BE49-F238E27FC236}">
                <a16:creationId xmlns:a16="http://schemas.microsoft.com/office/drawing/2014/main" xmlns="" id="{E2D424C1-745A-427B-BD74-1AE889A07E2D}"/>
              </a:ext>
            </a:extLst>
          </p:cNvPr>
          <p:cNvSpPr txBox="1"/>
          <p:nvPr/>
        </p:nvSpPr>
        <p:spPr>
          <a:xfrm>
            <a:off x="9757819" y="2709013"/>
            <a:ext cx="518091" cy="369332"/>
          </a:xfrm>
          <a:prstGeom prst="rect">
            <a:avLst/>
          </a:prstGeom>
          <a:noFill/>
        </p:spPr>
        <p:txBody>
          <a:bodyPr wrap="none" rtlCol="0">
            <a:spAutoFit/>
          </a:bodyPr>
          <a:lstStyle/>
          <a:p>
            <a:r>
              <a:rPr lang="pt-BR" b="1" dirty="0">
                <a:solidFill>
                  <a:schemeClr val="accent5">
                    <a:lumMod val="50000"/>
                  </a:schemeClr>
                </a:solidFill>
              </a:rPr>
              <a:t>1/3</a:t>
            </a:r>
          </a:p>
        </p:txBody>
      </p:sp>
      <p:sp>
        <p:nvSpPr>
          <p:cNvPr id="44" name="CaixaDeTexto 43">
            <a:extLst>
              <a:ext uri="{FF2B5EF4-FFF2-40B4-BE49-F238E27FC236}">
                <a16:creationId xmlns:a16="http://schemas.microsoft.com/office/drawing/2014/main" xmlns="" id="{9DCAED8B-9408-4585-919D-F0FB96BA15D4}"/>
              </a:ext>
            </a:extLst>
          </p:cNvPr>
          <p:cNvSpPr txBox="1"/>
          <p:nvPr/>
        </p:nvSpPr>
        <p:spPr>
          <a:xfrm>
            <a:off x="7577953" y="3388380"/>
            <a:ext cx="518091" cy="369332"/>
          </a:xfrm>
          <a:prstGeom prst="rect">
            <a:avLst/>
          </a:prstGeom>
          <a:noFill/>
        </p:spPr>
        <p:txBody>
          <a:bodyPr wrap="none" rtlCol="0">
            <a:spAutoFit/>
          </a:bodyPr>
          <a:lstStyle/>
          <a:p>
            <a:r>
              <a:rPr lang="pt-BR" b="1" dirty="0">
                <a:solidFill>
                  <a:schemeClr val="accent5">
                    <a:lumMod val="50000"/>
                  </a:schemeClr>
                </a:solidFill>
              </a:rPr>
              <a:t>1/3</a:t>
            </a:r>
          </a:p>
        </p:txBody>
      </p:sp>
      <p:sp>
        <p:nvSpPr>
          <p:cNvPr id="45" name="CaixaDeTexto 44">
            <a:extLst>
              <a:ext uri="{FF2B5EF4-FFF2-40B4-BE49-F238E27FC236}">
                <a16:creationId xmlns:a16="http://schemas.microsoft.com/office/drawing/2014/main" xmlns="" id="{9793494C-834A-4B62-9E2D-DE81F0384A8E}"/>
              </a:ext>
            </a:extLst>
          </p:cNvPr>
          <p:cNvSpPr txBox="1"/>
          <p:nvPr/>
        </p:nvSpPr>
        <p:spPr>
          <a:xfrm>
            <a:off x="480521" y="2339690"/>
            <a:ext cx="4993675" cy="461665"/>
          </a:xfrm>
          <a:prstGeom prst="rect">
            <a:avLst/>
          </a:prstGeom>
          <a:noFill/>
        </p:spPr>
        <p:txBody>
          <a:bodyPr wrap="none" rtlCol="0">
            <a:spAutoFit/>
          </a:bodyPr>
          <a:lstStyle/>
          <a:p>
            <a:r>
              <a:rPr lang="pt-BR" sz="2400" dirty="0">
                <a:latin typeface="Garamond" panose="02020404030301010803" pitchFamily="18" charset="0"/>
              </a:rPr>
              <a:t>(receberia </a:t>
            </a:r>
            <a:r>
              <a:rPr lang="pt-BR" sz="2400" b="1" dirty="0">
                <a:solidFill>
                  <a:schemeClr val="accent5">
                    <a:lumMod val="50000"/>
                  </a:schemeClr>
                </a:solidFill>
                <a:latin typeface="Garamond" panose="02020404030301010803" pitchFamily="18" charset="0"/>
              </a:rPr>
              <a:t>1/3</a:t>
            </a:r>
            <a:r>
              <a:rPr lang="pt-BR" sz="2400" b="1" dirty="0">
                <a:latin typeface="Garamond" panose="02020404030301010803" pitchFamily="18" charset="0"/>
              </a:rPr>
              <a:t>,</a:t>
            </a:r>
            <a:r>
              <a:rPr lang="pt-BR" sz="2400" dirty="0">
                <a:latin typeface="Garamond" panose="02020404030301010803" pitchFamily="18" charset="0"/>
              </a:rPr>
              <a:t> mas faleceu antes do pai)</a:t>
            </a:r>
          </a:p>
        </p:txBody>
      </p:sp>
      <p:sp>
        <p:nvSpPr>
          <p:cNvPr id="47" name="CaixaDeTexto 46">
            <a:extLst>
              <a:ext uri="{FF2B5EF4-FFF2-40B4-BE49-F238E27FC236}">
                <a16:creationId xmlns:a16="http://schemas.microsoft.com/office/drawing/2014/main" xmlns="" id="{3A28F800-D5C4-48B2-8E43-7B00CB1C7ED3}"/>
              </a:ext>
            </a:extLst>
          </p:cNvPr>
          <p:cNvSpPr txBox="1"/>
          <p:nvPr/>
        </p:nvSpPr>
        <p:spPr>
          <a:xfrm>
            <a:off x="40412" y="3334508"/>
            <a:ext cx="3200980" cy="1631216"/>
          </a:xfrm>
          <a:prstGeom prst="rect">
            <a:avLst/>
          </a:prstGeom>
          <a:noFill/>
        </p:spPr>
        <p:txBody>
          <a:bodyPr wrap="square" rtlCol="0">
            <a:spAutoFit/>
          </a:bodyPr>
          <a:lstStyle/>
          <a:p>
            <a:r>
              <a:rPr lang="pt-BR" sz="2000" dirty="0">
                <a:latin typeface="Garamond" panose="02020404030301010803" pitchFamily="18" charset="0"/>
              </a:rPr>
              <a:t>(receberia </a:t>
            </a:r>
            <a:r>
              <a:rPr lang="pt-BR" sz="2000" b="1" dirty="0">
                <a:solidFill>
                  <a:schemeClr val="accent5">
                    <a:lumMod val="50000"/>
                  </a:schemeClr>
                </a:solidFill>
                <a:latin typeface="Garamond" panose="02020404030301010803" pitchFamily="18" charset="0"/>
              </a:rPr>
              <a:t>1/9</a:t>
            </a:r>
            <a:r>
              <a:rPr lang="pt-BR" sz="2000" dirty="0">
                <a:latin typeface="Garamond" panose="02020404030301010803" pitchFamily="18" charset="0"/>
              </a:rPr>
              <a:t> por representação, pois quando o avô morreu, pai já estava morto. Mas, também faleceu antes do avô)</a:t>
            </a:r>
          </a:p>
        </p:txBody>
      </p:sp>
      <p:sp>
        <p:nvSpPr>
          <p:cNvPr id="56" name="CaixaDeTexto 55">
            <a:extLst>
              <a:ext uri="{FF2B5EF4-FFF2-40B4-BE49-F238E27FC236}">
                <a16:creationId xmlns:a16="http://schemas.microsoft.com/office/drawing/2014/main" xmlns="" id="{C51EE806-ADEB-41CE-9C80-E483019A0759}"/>
              </a:ext>
            </a:extLst>
          </p:cNvPr>
          <p:cNvSpPr txBox="1"/>
          <p:nvPr/>
        </p:nvSpPr>
        <p:spPr>
          <a:xfrm rot="17904019">
            <a:off x="2511863" y="4335982"/>
            <a:ext cx="937995" cy="338554"/>
          </a:xfrm>
          <a:prstGeom prst="rect">
            <a:avLst/>
          </a:prstGeom>
          <a:noFill/>
        </p:spPr>
        <p:txBody>
          <a:bodyPr wrap="square" rtlCol="0">
            <a:spAutoFit/>
          </a:bodyPr>
          <a:lstStyle/>
          <a:p>
            <a:r>
              <a:rPr lang="pt-BR" sz="1600" dirty="0"/>
              <a:t>3º grau</a:t>
            </a:r>
          </a:p>
        </p:txBody>
      </p:sp>
      <p:sp>
        <p:nvSpPr>
          <p:cNvPr id="57" name="CaixaDeTexto 56">
            <a:extLst>
              <a:ext uri="{FF2B5EF4-FFF2-40B4-BE49-F238E27FC236}">
                <a16:creationId xmlns:a16="http://schemas.microsoft.com/office/drawing/2014/main" xmlns="" id="{C65A1669-AEE0-4C8A-A542-7E4FB9529A25}"/>
              </a:ext>
            </a:extLst>
          </p:cNvPr>
          <p:cNvSpPr txBox="1"/>
          <p:nvPr/>
        </p:nvSpPr>
        <p:spPr>
          <a:xfrm rot="16408537">
            <a:off x="3170250" y="4433288"/>
            <a:ext cx="791179" cy="338554"/>
          </a:xfrm>
          <a:prstGeom prst="rect">
            <a:avLst/>
          </a:prstGeom>
          <a:noFill/>
        </p:spPr>
        <p:txBody>
          <a:bodyPr wrap="none" rtlCol="0">
            <a:spAutoFit/>
          </a:bodyPr>
          <a:lstStyle/>
          <a:p>
            <a:r>
              <a:rPr lang="pt-BR" sz="1600" dirty="0"/>
              <a:t>3º grau</a:t>
            </a:r>
          </a:p>
        </p:txBody>
      </p:sp>
      <p:sp>
        <p:nvSpPr>
          <p:cNvPr id="58" name="CaixaDeTexto 57">
            <a:extLst>
              <a:ext uri="{FF2B5EF4-FFF2-40B4-BE49-F238E27FC236}">
                <a16:creationId xmlns:a16="http://schemas.microsoft.com/office/drawing/2014/main" xmlns="" id="{C7C7B461-B817-4FA8-8237-1173449161AF}"/>
              </a:ext>
            </a:extLst>
          </p:cNvPr>
          <p:cNvSpPr txBox="1"/>
          <p:nvPr/>
        </p:nvSpPr>
        <p:spPr>
          <a:xfrm>
            <a:off x="4536675" y="5256166"/>
            <a:ext cx="518091" cy="369332"/>
          </a:xfrm>
          <a:prstGeom prst="rect">
            <a:avLst/>
          </a:prstGeom>
          <a:noFill/>
        </p:spPr>
        <p:txBody>
          <a:bodyPr wrap="none" rtlCol="0">
            <a:spAutoFit/>
          </a:bodyPr>
          <a:lstStyle/>
          <a:p>
            <a:r>
              <a:rPr lang="pt-BR" b="1" dirty="0">
                <a:solidFill>
                  <a:schemeClr val="accent5">
                    <a:lumMod val="50000"/>
                  </a:schemeClr>
                </a:solidFill>
              </a:rPr>
              <a:t>1/9</a:t>
            </a:r>
          </a:p>
        </p:txBody>
      </p:sp>
      <p:sp>
        <p:nvSpPr>
          <p:cNvPr id="59" name="CaixaDeTexto 58">
            <a:extLst>
              <a:ext uri="{FF2B5EF4-FFF2-40B4-BE49-F238E27FC236}">
                <a16:creationId xmlns:a16="http://schemas.microsoft.com/office/drawing/2014/main" xmlns="" id="{CBCFB596-C8AB-46A7-B89E-C255AABFDBDD}"/>
              </a:ext>
            </a:extLst>
          </p:cNvPr>
          <p:cNvSpPr txBox="1"/>
          <p:nvPr/>
        </p:nvSpPr>
        <p:spPr>
          <a:xfrm>
            <a:off x="5875307" y="5593726"/>
            <a:ext cx="518091" cy="369332"/>
          </a:xfrm>
          <a:prstGeom prst="rect">
            <a:avLst/>
          </a:prstGeom>
          <a:noFill/>
        </p:spPr>
        <p:txBody>
          <a:bodyPr wrap="none" rtlCol="0">
            <a:spAutoFit/>
          </a:bodyPr>
          <a:lstStyle/>
          <a:p>
            <a:r>
              <a:rPr lang="pt-BR" b="1" dirty="0">
                <a:solidFill>
                  <a:schemeClr val="accent5">
                    <a:lumMod val="50000"/>
                  </a:schemeClr>
                </a:solidFill>
              </a:rPr>
              <a:t>1/9</a:t>
            </a:r>
          </a:p>
        </p:txBody>
      </p:sp>
      <p:sp>
        <p:nvSpPr>
          <p:cNvPr id="61" name="CaixaDeTexto 60">
            <a:extLst>
              <a:ext uri="{FF2B5EF4-FFF2-40B4-BE49-F238E27FC236}">
                <a16:creationId xmlns:a16="http://schemas.microsoft.com/office/drawing/2014/main" xmlns="" id="{BD00892C-51BA-435C-9A2A-5B5FBDDEB42B}"/>
              </a:ext>
            </a:extLst>
          </p:cNvPr>
          <p:cNvSpPr txBox="1"/>
          <p:nvPr/>
        </p:nvSpPr>
        <p:spPr>
          <a:xfrm>
            <a:off x="7487075" y="5234943"/>
            <a:ext cx="301686" cy="369332"/>
          </a:xfrm>
          <a:prstGeom prst="rect">
            <a:avLst/>
          </a:prstGeom>
          <a:noFill/>
        </p:spPr>
        <p:txBody>
          <a:bodyPr wrap="none" rtlCol="0">
            <a:spAutoFit/>
          </a:bodyPr>
          <a:lstStyle/>
          <a:p>
            <a:r>
              <a:rPr lang="pt-BR" b="1" dirty="0">
                <a:solidFill>
                  <a:schemeClr val="accent5">
                    <a:lumMod val="50000"/>
                  </a:schemeClr>
                </a:solidFill>
              </a:rPr>
              <a:t>0</a:t>
            </a:r>
          </a:p>
        </p:txBody>
      </p:sp>
      <p:sp>
        <p:nvSpPr>
          <p:cNvPr id="63" name="CaixaDeTexto 62">
            <a:extLst>
              <a:ext uri="{FF2B5EF4-FFF2-40B4-BE49-F238E27FC236}">
                <a16:creationId xmlns:a16="http://schemas.microsoft.com/office/drawing/2014/main" xmlns="" id="{C93CE710-5C34-47B2-BE06-54B557C635DD}"/>
              </a:ext>
            </a:extLst>
          </p:cNvPr>
          <p:cNvSpPr txBox="1"/>
          <p:nvPr/>
        </p:nvSpPr>
        <p:spPr>
          <a:xfrm>
            <a:off x="9444948" y="5511122"/>
            <a:ext cx="301686" cy="369332"/>
          </a:xfrm>
          <a:prstGeom prst="rect">
            <a:avLst/>
          </a:prstGeom>
          <a:noFill/>
        </p:spPr>
        <p:txBody>
          <a:bodyPr wrap="none" rtlCol="0">
            <a:spAutoFit/>
          </a:bodyPr>
          <a:lstStyle/>
          <a:p>
            <a:r>
              <a:rPr lang="pt-BR" b="1" dirty="0">
                <a:solidFill>
                  <a:schemeClr val="accent5">
                    <a:lumMod val="50000"/>
                  </a:schemeClr>
                </a:solidFill>
              </a:rPr>
              <a:t>0</a:t>
            </a:r>
          </a:p>
        </p:txBody>
      </p:sp>
      <p:sp>
        <p:nvSpPr>
          <p:cNvPr id="65" name="CaixaDeTexto 64">
            <a:extLst>
              <a:ext uri="{FF2B5EF4-FFF2-40B4-BE49-F238E27FC236}">
                <a16:creationId xmlns:a16="http://schemas.microsoft.com/office/drawing/2014/main" xmlns="" id="{AB3CB7EB-2359-4B44-828D-73CAACBFC25E}"/>
              </a:ext>
            </a:extLst>
          </p:cNvPr>
          <p:cNvSpPr txBox="1"/>
          <p:nvPr/>
        </p:nvSpPr>
        <p:spPr>
          <a:xfrm>
            <a:off x="3441233" y="6082521"/>
            <a:ext cx="635110" cy="369332"/>
          </a:xfrm>
          <a:prstGeom prst="rect">
            <a:avLst/>
          </a:prstGeom>
          <a:noFill/>
        </p:spPr>
        <p:txBody>
          <a:bodyPr wrap="none" rtlCol="0">
            <a:spAutoFit/>
          </a:bodyPr>
          <a:lstStyle/>
          <a:p>
            <a:r>
              <a:rPr lang="pt-BR" b="1" dirty="0">
                <a:solidFill>
                  <a:schemeClr val="accent5">
                    <a:lumMod val="50000"/>
                  </a:schemeClr>
                </a:solidFill>
              </a:rPr>
              <a:t>1/18</a:t>
            </a:r>
          </a:p>
        </p:txBody>
      </p:sp>
      <p:sp>
        <p:nvSpPr>
          <p:cNvPr id="67" name="CaixaDeTexto 66">
            <a:extLst>
              <a:ext uri="{FF2B5EF4-FFF2-40B4-BE49-F238E27FC236}">
                <a16:creationId xmlns:a16="http://schemas.microsoft.com/office/drawing/2014/main" xmlns="" id="{D1E052C8-0FDA-4B1E-82DD-6AE7FEF9F7D2}"/>
              </a:ext>
            </a:extLst>
          </p:cNvPr>
          <p:cNvSpPr txBox="1"/>
          <p:nvPr/>
        </p:nvSpPr>
        <p:spPr>
          <a:xfrm>
            <a:off x="2173128" y="6103947"/>
            <a:ext cx="635110" cy="369332"/>
          </a:xfrm>
          <a:prstGeom prst="rect">
            <a:avLst/>
          </a:prstGeom>
          <a:noFill/>
        </p:spPr>
        <p:txBody>
          <a:bodyPr wrap="none" rtlCol="0">
            <a:spAutoFit/>
          </a:bodyPr>
          <a:lstStyle/>
          <a:p>
            <a:r>
              <a:rPr lang="pt-BR" b="1" dirty="0">
                <a:solidFill>
                  <a:schemeClr val="accent5">
                    <a:lumMod val="50000"/>
                  </a:schemeClr>
                </a:solidFill>
              </a:rPr>
              <a:t>1/18</a:t>
            </a:r>
          </a:p>
        </p:txBody>
      </p:sp>
      <p:sp>
        <p:nvSpPr>
          <p:cNvPr id="68" name="CaixaDeTexto 67">
            <a:extLst>
              <a:ext uri="{FF2B5EF4-FFF2-40B4-BE49-F238E27FC236}">
                <a16:creationId xmlns:a16="http://schemas.microsoft.com/office/drawing/2014/main" xmlns="" id="{1CB73F0D-ACED-4E3A-A06F-604D46C371C6}"/>
              </a:ext>
            </a:extLst>
          </p:cNvPr>
          <p:cNvSpPr txBox="1"/>
          <p:nvPr/>
        </p:nvSpPr>
        <p:spPr>
          <a:xfrm>
            <a:off x="196405" y="5297691"/>
            <a:ext cx="1649966" cy="1154162"/>
          </a:xfrm>
          <a:prstGeom prst="rect">
            <a:avLst/>
          </a:prstGeom>
          <a:noFill/>
        </p:spPr>
        <p:txBody>
          <a:bodyPr wrap="square" rtlCol="0">
            <a:spAutoFit/>
          </a:bodyPr>
          <a:lstStyle/>
          <a:p>
            <a:r>
              <a:rPr lang="pt-BR" sz="2300" b="1" dirty="0">
                <a:latin typeface="Garamond" panose="02020404030301010803" pitchFamily="18" charset="0"/>
              </a:rPr>
              <a:t>Bisnetos receberão por estirpe</a:t>
            </a:r>
          </a:p>
        </p:txBody>
      </p:sp>
      <p:sp>
        <p:nvSpPr>
          <p:cNvPr id="69" name="CaixaDeTexto 68">
            <a:extLst>
              <a:ext uri="{FF2B5EF4-FFF2-40B4-BE49-F238E27FC236}">
                <a16:creationId xmlns:a16="http://schemas.microsoft.com/office/drawing/2014/main" xmlns="" id="{B26AC4B5-C5EA-4345-9832-272D7582652F}"/>
              </a:ext>
            </a:extLst>
          </p:cNvPr>
          <p:cNvSpPr txBox="1"/>
          <p:nvPr/>
        </p:nvSpPr>
        <p:spPr>
          <a:xfrm>
            <a:off x="4961783" y="5993134"/>
            <a:ext cx="6923690" cy="492443"/>
          </a:xfrm>
          <a:prstGeom prst="rect">
            <a:avLst/>
          </a:prstGeom>
          <a:noFill/>
        </p:spPr>
        <p:txBody>
          <a:bodyPr wrap="none" rtlCol="0">
            <a:spAutoFit/>
          </a:bodyPr>
          <a:lstStyle/>
          <a:p>
            <a:r>
              <a:rPr lang="pt-BR" sz="2600" b="1" dirty="0">
                <a:solidFill>
                  <a:schemeClr val="accent5">
                    <a:lumMod val="50000"/>
                  </a:schemeClr>
                </a:solidFill>
                <a:latin typeface="Garamond" panose="02020404030301010803" pitchFamily="18" charset="0"/>
              </a:rPr>
              <a:t>Representação na linha descendente é ilimitada</a:t>
            </a:r>
          </a:p>
        </p:txBody>
      </p:sp>
    </p:spTree>
    <p:extLst>
      <p:ext uri="{BB962C8B-B14F-4D97-AF65-F5344CB8AC3E}">
        <p14:creationId xmlns:p14="http://schemas.microsoft.com/office/powerpoint/2010/main" val="151150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38C110D53B04646BB0C4779263D1BB2" ma:contentTypeVersion="12" ma:contentTypeDescription="Crie um novo documento." ma:contentTypeScope="" ma:versionID="f2cbdf118ea79262c35cf52ad347ad5b">
  <xsd:schema xmlns:xsd="http://www.w3.org/2001/XMLSchema" xmlns:xs="http://www.w3.org/2001/XMLSchema" xmlns:p="http://schemas.microsoft.com/office/2006/metadata/properties" xmlns:ns2="c5f66cb3-5864-45ef-b59b-4b4ba760376d" xmlns:ns3="41cec44a-e27f-4fc7-b8be-1a30e4ecf8e1" targetNamespace="http://schemas.microsoft.com/office/2006/metadata/properties" ma:root="true" ma:fieldsID="8281d8df7635c03dd838e4bfdd4fe3d1" ns2:_="" ns3:_="">
    <xsd:import namespace="c5f66cb3-5864-45ef-b59b-4b4ba760376d"/>
    <xsd:import namespace="41cec44a-e27f-4fc7-b8be-1a30e4ecf8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66cb3-5864-45ef-b59b-4b4ba76037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ec44a-e27f-4fc7-b8be-1a30e4ecf8e1" elementFormDefault="qualified">
    <xsd:import namespace="http://schemas.microsoft.com/office/2006/documentManagement/types"/>
    <xsd:import namespace="http://schemas.microsoft.com/office/infopath/2007/PartnerControls"/>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A1A639-E1F4-4F68-A483-2C46CA5FCA80}">
  <ds:schemaRefs>
    <ds:schemaRef ds:uri="http://schemas.microsoft.com/sharepoint/v3/contenttype/forms"/>
  </ds:schemaRefs>
</ds:datastoreItem>
</file>

<file path=customXml/itemProps2.xml><?xml version="1.0" encoding="utf-8"?>
<ds:datastoreItem xmlns:ds="http://schemas.openxmlformats.org/officeDocument/2006/customXml" ds:itemID="{4208139A-9F33-4B03-87A3-E4591A124C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f66cb3-5864-45ef-b59b-4b4ba760376d"/>
    <ds:schemaRef ds:uri="41cec44a-e27f-4fc7-b8be-1a30e4ecf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B7EED0-08D5-4360-8F16-4CA602766878}">
  <ds:schemaRefs>
    <ds:schemaRef ds:uri="http://purl.org/dc/terms/"/>
    <ds:schemaRef ds:uri="http://schemas.openxmlformats.org/package/2006/metadata/core-properties"/>
    <ds:schemaRef ds:uri="c5f66cb3-5864-45ef-b59b-4b4ba760376d"/>
    <ds:schemaRef ds:uri="http://schemas.microsoft.com/office/2006/documentManagement/types"/>
    <ds:schemaRef ds:uri="http://schemas.microsoft.com/office/infopath/2007/PartnerControls"/>
    <ds:schemaRef ds:uri="http://purl.org/dc/elements/1.1/"/>
    <ds:schemaRef ds:uri="http://schemas.microsoft.com/office/2006/metadata/properties"/>
    <ds:schemaRef ds:uri="41cec44a-e27f-4fc7-b8be-1a30e4ecf8e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563</TotalTime>
  <Words>2111</Words>
  <Application>Microsoft Office PowerPoint</Application>
  <PresentationFormat>Widescreen</PresentationFormat>
  <Paragraphs>492</Paragraphs>
  <Slides>43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43</vt:i4>
      </vt:variant>
    </vt:vector>
  </HeadingPairs>
  <TitlesOfParts>
    <vt:vector size="49" baseType="lpstr">
      <vt:lpstr>Angsana New</vt:lpstr>
      <vt:lpstr>Arial</vt:lpstr>
      <vt:lpstr>Calibri</vt:lpstr>
      <vt:lpstr>Calibri Light</vt:lpstr>
      <vt:lpstr>Garamond</vt:lpstr>
      <vt:lpstr>Tema do Office</vt:lpstr>
      <vt:lpstr>Apresentação do PowerPoint</vt:lpstr>
      <vt:lpstr>Sucessão na linha reta descendente</vt:lpstr>
      <vt:lpstr>Sucessão na linha reta descendente</vt:lpstr>
      <vt:lpstr>Sucessão na linha reta descendente</vt:lpstr>
      <vt:lpstr>Sucessão na linha reta descendente</vt:lpstr>
      <vt:lpstr>Sucessão na linha reta descendente</vt:lpstr>
      <vt:lpstr>Sucessão na linha reta descendente</vt:lpstr>
      <vt:lpstr>Sucessão na linha reta descendente</vt:lpstr>
      <vt:lpstr>Sucessão na linha reta descendente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Erika Nicodemos</dc:creator>
  <cp:lastModifiedBy>Romualdo Baptista dos Santos</cp:lastModifiedBy>
  <cp:revision>62</cp:revision>
  <dcterms:created xsi:type="dcterms:W3CDTF">2019-08-23T17:27:13Z</dcterms:created>
  <dcterms:modified xsi:type="dcterms:W3CDTF">2020-09-08T23:46:48Z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0x010100C38C110D53B04646BB0C4779263D1BB2</vt:lpwstr>
  </property>
</Properties>
</file>