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8" r:id="rId1"/>
  </p:sldMasterIdLst>
  <p:sldIdLst>
    <p:sldId id="256" r:id="rId2"/>
    <p:sldId id="338" r:id="rId3"/>
    <p:sldId id="339" r:id="rId4"/>
    <p:sldId id="316" r:id="rId5"/>
    <p:sldId id="345" r:id="rId6"/>
    <p:sldId id="346" r:id="rId7"/>
    <p:sldId id="341" r:id="rId8"/>
    <p:sldId id="340" r:id="rId9"/>
    <p:sldId id="347" r:id="rId10"/>
    <p:sldId id="348" r:id="rId11"/>
    <p:sldId id="349" r:id="rId12"/>
    <p:sldId id="343" r:id="rId13"/>
    <p:sldId id="342" r:id="rId14"/>
    <p:sldId id="351" r:id="rId15"/>
    <p:sldId id="350" r:id="rId16"/>
    <p:sldId id="353" r:id="rId17"/>
    <p:sldId id="354" r:id="rId18"/>
    <p:sldId id="352" r:id="rId19"/>
    <p:sldId id="355" r:id="rId20"/>
    <p:sldId id="356" r:id="rId21"/>
    <p:sldId id="357" r:id="rId22"/>
    <p:sldId id="358" r:id="rId23"/>
    <p:sldId id="360" r:id="rId24"/>
    <p:sldId id="361" r:id="rId25"/>
    <p:sldId id="362" r:id="rId26"/>
    <p:sldId id="364" r:id="rId27"/>
    <p:sldId id="363" r:id="rId28"/>
    <p:sldId id="365" r:id="rId29"/>
    <p:sldId id="366" r:id="rId30"/>
    <p:sldId id="3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33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08"/>
    <p:restoredTop sz="94715"/>
  </p:normalViewPr>
  <p:slideViewPr>
    <p:cSldViewPr snapToGrid="0" snapToObjects="1">
      <p:cViewPr>
        <p:scale>
          <a:sx n="110" d="100"/>
          <a:sy n="110" d="100"/>
        </p:scale>
        <p:origin x="144"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1C76BBB-7DE9-B745-913D-07AF6654A029}"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68C8DB-C625-0D4A-8111-E827CAEBBBD9}" type="slidenum">
              <a:rPr lang="en-GB" smtClean="0"/>
              <a:t>‹#›</a:t>
            </a:fld>
            <a:endParaRPr lang="en-GB"/>
          </a:p>
        </p:txBody>
      </p:sp>
    </p:spTree>
    <p:extLst>
      <p:ext uri="{BB962C8B-B14F-4D97-AF65-F5344CB8AC3E}">
        <p14:creationId xmlns:p14="http://schemas.microsoft.com/office/powerpoint/2010/main" val="915536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C76BBB-7DE9-B745-913D-07AF6654A029}"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68C8DB-C625-0D4A-8111-E827CAEBBBD9}" type="slidenum">
              <a:rPr lang="en-GB" smtClean="0"/>
              <a:t>‹#›</a:t>
            </a:fld>
            <a:endParaRPr lang="en-GB"/>
          </a:p>
        </p:txBody>
      </p:sp>
    </p:spTree>
    <p:extLst>
      <p:ext uri="{BB962C8B-B14F-4D97-AF65-F5344CB8AC3E}">
        <p14:creationId xmlns:p14="http://schemas.microsoft.com/office/powerpoint/2010/main" val="125878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C76BBB-7DE9-B745-913D-07AF6654A029}"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68C8DB-C625-0D4A-8111-E827CAEBBBD9}" type="slidenum">
              <a:rPr lang="en-GB" smtClean="0"/>
              <a:t>‹#›</a:t>
            </a:fld>
            <a:endParaRPr lang="en-GB"/>
          </a:p>
        </p:txBody>
      </p:sp>
    </p:spTree>
    <p:extLst>
      <p:ext uri="{BB962C8B-B14F-4D97-AF65-F5344CB8AC3E}">
        <p14:creationId xmlns:p14="http://schemas.microsoft.com/office/powerpoint/2010/main" val="1591467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C76BBB-7DE9-B745-913D-07AF6654A029}"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68C8DB-C625-0D4A-8111-E827CAEBBBD9}" type="slidenum">
              <a:rPr lang="en-GB" smtClean="0"/>
              <a:t>‹#›</a:t>
            </a:fld>
            <a:endParaRPr lang="en-GB"/>
          </a:p>
        </p:txBody>
      </p:sp>
    </p:spTree>
    <p:extLst>
      <p:ext uri="{BB962C8B-B14F-4D97-AF65-F5344CB8AC3E}">
        <p14:creationId xmlns:p14="http://schemas.microsoft.com/office/powerpoint/2010/main" val="697708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C76BBB-7DE9-B745-913D-07AF6654A029}"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68C8DB-C625-0D4A-8111-E827CAEBBBD9}" type="slidenum">
              <a:rPr lang="en-GB" smtClean="0"/>
              <a:t>‹#›</a:t>
            </a:fld>
            <a:endParaRPr lang="en-GB"/>
          </a:p>
        </p:txBody>
      </p:sp>
    </p:spTree>
    <p:extLst>
      <p:ext uri="{BB962C8B-B14F-4D97-AF65-F5344CB8AC3E}">
        <p14:creationId xmlns:p14="http://schemas.microsoft.com/office/powerpoint/2010/main" val="112964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1C76BBB-7DE9-B745-913D-07AF6654A029}" type="datetimeFigureOut">
              <a:rPr lang="en-GB" smtClean="0"/>
              <a:t>07/05/2020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68C8DB-C625-0D4A-8111-E827CAEBBBD9}" type="slidenum">
              <a:rPr lang="en-GB" smtClean="0"/>
              <a:t>‹#›</a:t>
            </a:fld>
            <a:endParaRPr lang="en-GB"/>
          </a:p>
        </p:txBody>
      </p:sp>
    </p:spTree>
    <p:extLst>
      <p:ext uri="{BB962C8B-B14F-4D97-AF65-F5344CB8AC3E}">
        <p14:creationId xmlns:p14="http://schemas.microsoft.com/office/powerpoint/2010/main" val="1669231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1C76BBB-7DE9-B745-913D-07AF6654A029}" type="datetimeFigureOut">
              <a:rPr lang="en-GB" smtClean="0"/>
              <a:t>07/05/2020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68C8DB-C625-0D4A-8111-E827CAEBBBD9}" type="slidenum">
              <a:rPr lang="en-GB" smtClean="0"/>
              <a:t>‹#›</a:t>
            </a:fld>
            <a:endParaRPr lang="en-GB"/>
          </a:p>
        </p:txBody>
      </p:sp>
    </p:spTree>
    <p:extLst>
      <p:ext uri="{BB962C8B-B14F-4D97-AF65-F5344CB8AC3E}">
        <p14:creationId xmlns:p14="http://schemas.microsoft.com/office/powerpoint/2010/main" val="137493132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1C76BBB-7DE9-B745-913D-07AF6654A029}" type="datetimeFigureOut">
              <a:rPr lang="en-GB" smtClean="0"/>
              <a:t>07/05/2020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68C8DB-C625-0D4A-8111-E827CAEBBBD9}" type="slidenum">
              <a:rPr lang="en-GB" smtClean="0"/>
              <a:t>‹#›</a:t>
            </a:fld>
            <a:endParaRPr lang="en-GB"/>
          </a:p>
        </p:txBody>
      </p:sp>
    </p:spTree>
    <p:extLst>
      <p:ext uri="{BB962C8B-B14F-4D97-AF65-F5344CB8AC3E}">
        <p14:creationId xmlns:p14="http://schemas.microsoft.com/office/powerpoint/2010/main" val="154670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C76BBB-7DE9-B745-913D-07AF6654A029}" type="datetimeFigureOut">
              <a:rPr lang="en-GB" smtClean="0"/>
              <a:t>07/05/2020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68C8DB-C625-0D4A-8111-E827CAEBBBD9}" type="slidenum">
              <a:rPr lang="en-GB" smtClean="0"/>
              <a:t>‹#›</a:t>
            </a:fld>
            <a:endParaRPr lang="en-GB"/>
          </a:p>
        </p:txBody>
      </p:sp>
    </p:spTree>
    <p:extLst>
      <p:ext uri="{BB962C8B-B14F-4D97-AF65-F5344CB8AC3E}">
        <p14:creationId xmlns:p14="http://schemas.microsoft.com/office/powerpoint/2010/main" val="163589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C76BBB-7DE9-B745-913D-07AF6654A029}" type="datetimeFigureOut">
              <a:rPr lang="en-GB" smtClean="0"/>
              <a:t>07/05/2020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68C8DB-C625-0D4A-8111-E827CAEBBBD9}" type="slidenum">
              <a:rPr lang="en-GB" smtClean="0"/>
              <a:t>‹#›</a:t>
            </a:fld>
            <a:endParaRPr lang="en-GB"/>
          </a:p>
        </p:txBody>
      </p:sp>
    </p:spTree>
    <p:extLst>
      <p:ext uri="{BB962C8B-B14F-4D97-AF65-F5344CB8AC3E}">
        <p14:creationId xmlns:p14="http://schemas.microsoft.com/office/powerpoint/2010/main" val="66885160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C76BBB-7DE9-B745-913D-07AF6654A029}" type="datetimeFigureOut">
              <a:rPr lang="en-GB" smtClean="0"/>
              <a:t>07/05/2020</a:t>
            </a:fld>
            <a:endParaRPr lang="en-GB"/>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5C68C8DB-C625-0D4A-8111-E827CAEBBBD9}" type="slidenum">
              <a:rPr lang="en-GB" smtClean="0"/>
              <a:t>‹#›</a:t>
            </a:fld>
            <a:endParaRPr lang="en-GB"/>
          </a:p>
        </p:txBody>
      </p:sp>
    </p:spTree>
    <p:extLst>
      <p:ext uri="{BB962C8B-B14F-4D97-AF65-F5344CB8AC3E}">
        <p14:creationId xmlns:p14="http://schemas.microsoft.com/office/powerpoint/2010/main" val="14595000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C76BBB-7DE9-B745-913D-07AF6654A029}" type="datetimeFigureOut">
              <a:rPr lang="en-GB" smtClean="0"/>
              <a:t>07/05/2020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8C8DB-C625-0D4A-8111-E827CAEBBBD9}" type="slidenum">
              <a:rPr lang="en-GB" smtClean="0"/>
              <a:t>‹#›</a:t>
            </a:fld>
            <a:endParaRPr lang="en-GB"/>
          </a:p>
        </p:txBody>
      </p:sp>
    </p:spTree>
    <p:extLst>
      <p:ext uri="{BB962C8B-B14F-4D97-AF65-F5344CB8AC3E}">
        <p14:creationId xmlns:p14="http://schemas.microsoft.com/office/powerpoint/2010/main" val="996174097"/>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tif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hyperlink" Target="http://theconversation.com/how-britains-colonial-legacy-still-affects-lgbt-politics-around-the-world-95799" TargetMode="External"/><Relationship Id="rId5"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hyperlink" Target="https://www.bbc.com/news/world-asia-india-48442934"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Zra-GADhhVU" TargetMode="External"/><Relationship Id="rId4" Type="http://schemas.openxmlformats.org/officeDocument/2006/relationships/image" Target="../media/image46.jpeg"/><Relationship Id="rId5" Type="http://schemas.openxmlformats.org/officeDocument/2006/relationships/hyperlink" Target="https://www.atlasobscura.com/articles/before-bowie-or-prince-there-was-zeki-murenturkeys-genderbending-rock-star" TargetMode="External"/><Relationship Id="rId6"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hyperlink" Target="https://www.bbc.com/news/world-europe-30942013"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 Id="rId3" Type="http://schemas.openxmlformats.org/officeDocument/2006/relationships/image" Target="../media/image5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 Id="rId3"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hyperlink" Target="https://iranwire.com/en/features/1147" TargetMode="External"/><Relationship Id="rId4" Type="http://schemas.openxmlformats.org/officeDocument/2006/relationships/hyperlink" Target="-%09http:/www.ottomanhistorypodcast.com/p/women-gender-and-sex-in-history.html" TargetMode="External"/><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56.jpeg"/><Relationship Id="rId1" Type="http://schemas.openxmlformats.org/officeDocument/2006/relationships/slideLayout" Target="../slideLayouts/slideLayout6.xml"/><Relationship Id="rId2" Type="http://schemas.openxmlformats.org/officeDocument/2006/relationships/hyperlink" Target="https://www.youtube.com/watch?v=BuqoLyO3Ze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mailto:karabekir.akkoyunlu@uni-graz.at" TargetMode="External"/><Relationship Id="rId4" Type="http://schemas.openxmlformats.org/officeDocument/2006/relationships/image" Target="../media/image57.jpeg"/><Relationship Id="rId1" Type="http://schemas.openxmlformats.org/officeDocument/2006/relationships/slideLayout" Target="../slideLayouts/slideLayout6.xml"/><Relationship Id="rId2" Type="http://schemas.openxmlformats.org/officeDocument/2006/relationships/hyperlink" Target="https://vimeopro.com/urbanschool/english-1b/video/97764879"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hdr.undp.org/en/content/gender-inequality-index-gii"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age result for egypt graffiti"/>
          <p:cNvPicPr>
            <a:picLocks noChangeAspect="1" noChangeArrowheads="1"/>
          </p:cNvPicPr>
          <p:nvPr/>
        </p:nvPicPr>
        <p:blipFill rotWithShape="1">
          <a:blip r:embed="rId2" cstate="screen">
            <a:alphaModFix amt="85000"/>
            <a:extLst>
              <a:ext uri="{28A0092B-C50C-407E-A947-70E740481C1C}">
                <a14:useLocalDpi xmlns:a14="http://schemas.microsoft.com/office/drawing/2010/main"/>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0" y="3770138"/>
            <a:ext cx="9144000" cy="1701713"/>
          </a:xfrm>
        </p:spPr>
        <p:txBody>
          <a:bodyPr>
            <a:normAutofit fontScale="90000"/>
          </a:bodyPr>
          <a:lstStyle/>
          <a:p>
            <a:r>
              <a:rPr lang="en-GB" b="1" dirty="0" smtClean="0">
                <a:solidFill>
                  <a:srgbClr val="FFFFFF"/>
                </a:solidFill>
                <a:latin typeface="Beirut" charset="-78"/>
                <a:ea typeface="Beirut" charset="-78"/>
                <a:cs typeface="Beirut" charset="-78"/>
              </a:rPr>
              <a:t>Major Themes in Contemporary Middle East</a:t>
            </a:r>
            <a:endParaRPr lang="en-GB" b="1" dirty="0">
              <a:solidFill>
                <a:srgbClr val="FFFFFF"/>
              </a:solidFill>
              <a:latin typeface="Beirut" charset="-78"/>
              <a:ea typeface="Beirut" charset="-78"/>
              <a:cs typeface="Beirut" charset="-78"/>
            </a:endParaRPr>
          </a:p>
        </p:txBody>
      </p:sp>
      <p:sp>
        <p:nvSpPr>
          <p:cNvPr id="3" name="Subtitle 2"/>
          <p:cNvSpPr>
            <a:spLocks noGrp="1"/>
          </p:cNvSpPr>
          <p:nvPr>
            <p:ph type="subTitle" idx="1"/>
          </p:nvPr>
        </p:nvSpPr>
        <p:spPr>
          <a:xfrm>
            <a:off x="1524000" y="5471851"/>
            <a:ext cx="9144000" cy="1098395"/>
          </a:xfrm>
        </p:spPr>
        <p:txBody>
          <a:bodyPr>
            <a:normAutofit/>
          </a:bodyPr>
          <a:lstStyle/>
          <a:p>
            <a:r>
              <a:rPr lang="en-US" b="1" dirty="0" smtClean="0"/>
              <a:t>LECTURE </a:t>
            </a:r>
            <a:r>
              <a:rPr lang="en-US" b="1" dirty="0"/>
              <a:t>9</a:t>
            </a:r>
            <a:r>
              <a:rPr lang="en-US" b="1" dirty="0" smtClean="0"/>
              <a:t>.</a:t>
            </a:r>
            <a:endParaRPr lang="en-US" b="1" dirty="0" smtClean="0"/>
          </a:p>
          <a:p>
            <a:r>
              <a:rPr lang="en-US" b="1" dirty="0" smtClean="0"/>
              <a:t>WOMEN’S AND </a:t>
            </a:r>
            <a:r>
              <a:rPr lang="en-US" b="1" dirty="0" smtClean="0"/>
              <a:t>LGBTQ+ </a:t>
            </a:r>
            <a:r>
              <a:rPr lang="en-US" b="1" dirty="0" smtClean="0"/>
              <a:t>STRUGGLES</a:t>
            </a:r>
            <a:endParaRPr lang="en-US" b="1" dirty="0"/>
          </a:p>
        </p:txBody>
      </p:sp>
    </p:spTree>
    <p:extLst>
      <p:ext uri="{BB962C8B-B14F-4D97-AF65-F5344CB8AC3E}">
        <p14:creationId xmlns:p14="http://schemas.microsoft.com/office/powerpoint/2010/main" val="10737843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45460" y="363048"/>
            <a:ext cx="3651467" cy="167660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400" dirty="0">
                <a:ea typeface="+mj-ea"/>
                <a:cs typeface="+mj-cs"/>
              </a:rPr>
              <a:t>Women’s Rights in the Middle East</a:t>
            </a:r>
          </a:p>
          <a:p>
            <a:pPr algn="ctr">
              <a:lnSpc>
                <a:spcPct val="90000"/>
              </a:lnSpc>
              <a:spcBef>
                <a:spcPct val="0"/>
              </a:spcBef>
              <a:spcAft>
                <a:spcPts val="600"/>
              </a:spcAft>
            </a:pPr>
            <a:r>
              <a:rPr lang="en-US" sz="2400" b="1" dirty="0">
                <a:ea typeface="+mj-ea"/>
                <a:cs typeface="+mj-cs"/>
              </a:rPr>
              <a:t>Historical Background</a:t>
            </a:r>
          </a:p>
        </p:txBody>
      </p:sp>
      <p:sp>
        <p:nvSpPr>
          <p:cNvPr id="3" name="TextBox 2"/>
          <p:cNvSpPr txBox="1"/>
          <p:nvPr/>
        </p:nvSpPr>
        <p:spPr>
          <a:xfrm>
            <a:off x="405112" y="1965864"/>
            <a:ext cx="4132161" cy="4818349"/>
          </a:xfrm>
          <a:prstGeom prst="rect">
            <a:avLst/>
          </a:prstGeom>
        </p:spPr>
        <p:txBody>
          <a:bodyPr vert="horz" lIns="91440" tIns="45720" rIns="91440" bIns="45720" rtlCol="0">
            <a:noAutofit/>
          </a:bodyPr>
          <a:lstStyle/>
          <a:p>
            <a:pPr marL="276225" indent="-219075">
              <a:spcAft>
                <a:spcPts val="200"/>
              </a:spcAft>
              <a:buFont typeface="Wingdings" charset="2"/>
              <a:buChar char="§"/>
            </a:pPr>
            <a:r>
              <a:rPr lang="en-US" sz="1700" i="1" dirty="0" smtClean="0"/>
              <a:t>Turn of the 20th century </a:t>
            </a:r>
          </a:p>
          <a:p>
            <a:pPr marL="541338" lvl="1" indent="-230188">
              <a:spcAft>
                <a:spcPts val="200"/>
              </a:spcAft>
              <a:buFont typeface="Wingdings" charset="2"/>
              <a:buChar char="§"/>
            </a:pPr>
            <a:r>
              <a:rPr lang="en-US" sz="1700" dirty="0"/>
              <a:t>Iranian (1905) and Ottoman (1908) Constitutional Revolutions </a:t>
            </a:r>
            <a:endParaRPr lang="en-US" sz="1700" dirty="0" smtClean="0"/>
          </a:p>
          <a:p>
            <a:pPr marL="541338" lvl="1" indent="-230188">
              <a:spcAft>
                <a:spcPts val="200"/>
              </a:spcAft>
              <a:buFont typeface="Wingdings" charset="2"/>
              <a:buChar char="§"/>
            </a:pPr>
            <a:r>
              <a:rPr lang="en-US" sz="1700" dirty="0" smtClean="0"/>
              <a:t>Women’s rights activists in cities like Istanbul, Tehran, Cairo</a:t>
            </a:r>
          </a:p>
          <a:p>
            <a:pPr marL="541338" lvl="1" indent="-230188">
              <a:spcAft>
                <a:spcPts val="200"/>
              </a:spcAft>
              <a:buFont typeface="Wingdings" charset="2"/>
              <a:buChar char="§"/>
            </a:pPr>
            <a:r>
              <a:rPr lang="en-US" sz="1700" dirty="0" smtClean="0"/>
              <a:t>Advocating for suffrage, equality before the law, education, work place</a:t>
            </a:r>
          </a:p>
          <a:p>
            <a:pPr marL="541338" lvl="1" indent="-230188">
              <a:spcAft>
                <a:spcPts val="200"/>
              </a:spcAft>
              <a:buFont typeface="Wingdings" charset="2"/>
              <a:buChar char="§"/>
            </a:pPr>
            <a:r>
              <a:rPr lang="en-US" sz="1700" dirty="0" smtClean="0"/>
              <a:t>Growing number of women’s journals and women’s clubs</a:t>
            </a:r>
          </a:p>
          <a:p>
            <a:pPr marL="541338" lvl="1" indent="-230188">
              <a:spcAft>
                <a:spcPts val="200"/>
              </a:spcAft>
              <a:buFont typeface="Wingdings" charset="2"/>
              <a:buChar char="§"/>
            </a:pPr>
            <a:endParaRPr lang="en-US" sz="1700" dirty="0" smtClean="0"/>
          </a:p>
          <a:p>
            <a:pPr marL="84138" indent="-230188">
              <a:spcAft>
                <a:spcPts val="200"/>
              </a:spcAft>
              <a:buFont typeface="Wingdings" charset="2"/>
              <a:buChar char="§"/>
            </a:pPr>
            <a:r>
              <a:rPr lang="en-US" sz="1700" i="1" dirty="0" smtClean="0"/>
              <a:t>In the Ottoman Empire</a:t>
            </a:r>
            <a:r>
              <a:rPr lang="is-IS" sz="1700" i="1" dirty="0" smtClean="0"/>
              <a:t>…</a:t>
            </a:r>
            <a:endParaRPr lang="en-US" sz="1700" i="1" dirty="0"/>
          </a:p>
          <a:p>
            <a:pPr marL="541338" lvl="1" indent="-230188">
              <a:spcAft>
                <a:spcPts val="200"/>
              </a:spcAft>
              <a:buFont typeface="Wingdings" charset="2"/>
              <a:buChar char="§"/>
            </a:pPr>
            <a:r>
              <a:rPr lang="en-US" sz="1700" dirty="0" smtClean="0"/>
              <a:t>1914: Women admitted to universities</a:t>
            </a:r>
          </a:p>
          <a:p>
            <a:pPr marL="541338" lvl="1" indent="-230188">
              <a:spcAft>
                <a:spcPts val="200"/>
              </a:spcAft>
              <a:buFont typeface="Wingdings" charset="2"/>
              <a:buChar char="§"/>
            </a:pPr>
            <a:r>
              <a:rPr lang="en-US" sz="1700" dirty="0" smtClean="0"/>
              <a:t>1915: Allowed to work in factories and public service (WWI)</a:t>
            </a:r>
          </a:p>
          <a:p>
            <a:pPr marL="541338" lvl="1" indent="-230188">
              <a:spcAft>
                <a:spcPts val="200"/>
              </a:spcAft>
              <a:buFont typeface="Wingdings" charset="2"/>
              <a:buChar char="§"/>
            </a:pPr>
            <a:r>
              <a:rPr lang="en-US" sz="1700" dirty="0" smtClean="0"/>
              <a:t>1917: “Family law” limits polygamy</a:t>
            </a:r>
          </a:p>
          <a:p>
            <a:pPr marL="541338" lvl="1" indent="-230188">
              <a:spcAft>
                <a:spcPts val="200"/>
              </a:spcAft>
              <a:buFont typeface="Wingdings" charset="2"/>
              <a:buChar char="§"/>
            </a:pPr>
            <a:r>
              <a:rPr lang="en-US" sz="1700" dirty="0" smtClean="0"/>
              <a:t>1919: Suffrage becomes ”the” public issue</a:t>
            </a:r>
          </a:p>
          <a:p>
            <a:pPr marL="276225" indent="-219075">
              <a:spcAft>
                <a:spcPts val="200"/>
              </a:spcAft>
              <a:buFont typeface="Wingdings" charset="2"/>
              <a:buChar char="§"/>
            </a:pPr>
            <a:endParaRPr lang="en-US" sz="1600" dirty="0"/>
          </a:p>
        </p:txBody>
      </p:sp>
      <p:pic>
        <p:nvPicPr>
          <p:cNvPr id="3074" name="Picture 2" descr="mage result for zainab fawwaz"/>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77621" y="778094"/>
            <a:ext cx="3532798" cy="5010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ge result for ottoman femini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63053" y="778094"/>
            <a:ext cx="3648075" cy="5010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95571" y="5879939"/>
            <a:ext cx="3183038" cy="830997"/>
          </a:xfrm>
          <a:prstGeom prst="rect">
            <a:avLst/>
          </a:prstGeom>
          <a:noFill/>
        </p:spPr>
        <p:txBody>
          <a:bodyPr wrap="square" rtlCol="0">
            <a:spAutoFit/>
          </a:bodyPr>
          <a:lstStyle/>
          <a:p>
            <a:pPr algn="ctr"/>
            <a:r>
              <a:rPr lang="en-GB" sz="1600" dirty="0" smtClean="0"/>
              <a:t>“Women’s World” magazine published in Istanbul</a:t>
            </a:r>
          </a:p>
          <a:p>
            <a:pPr algn="ctr"/>
            <a:r>
              <a:rPr lang="en-GB" sz="1600" dirty="0" smtClean="0"/>
              <a:t>(1913 – 1921)</a:t>
            </a:r>
            <a:endParaRPr lang="en-GB" sz="1600" dirty="0"/>
          </a:p>
        </p:txBody>
      </p:sp>
      <p:sp>
        <p:nvSpPr>
          <p:cNvPr id="8" name="TextBox 7"/>
          <p:cNvSpPr txBox="1"/>
          <p:nvPr/>
        </p:nvSpPr>
        <p:spPr>
          <a:xfrm>
            <a:off x="4974903" y="5879939"/>
            <a:ext cx="3183038" cy="830997"/>
          </a:xfrm>
          <a:prstGeom prst="rect">
            <a:avLst/>
          </a:prstGeom>
          <a:noFill/>
        </p:spPr>
        <p:txBody>
          <a:bodyPr wrap="square" rtlCol="0">
            <a:spAutoFit/>
          </a:bodyPr>
          <a:lstStyle/>
          <a:p>
            <a:pPr algn="ctr"/>
            <a:r>
              <a:rPr lang="en-GB" sz="1600" dirty="0" err="1" smtClean="0"/>
              <a:t>Zaynab</a:t>
            </a:r>
            <a:r>
              <a:rPr lang="en-GB" sz="1600" dirty="0" smtClean="0"/>
              <a:t> </a:t>
            </a:r>
            <a:r>
              <a:rPr lang="en-GB" sz="1600" dirty="0" err="1" smtClean="0"/>
              <a:t>Fawwaz</a:t>
            </a:r>
            <a:r>
              <a:rPr lang="en-GB" sz="1600" dirty="0" smtClean="0"/>
              <a:t> (1860 – 1914)</a:t>
            </a:r>
          </a:p>
          <a:p>
            <a:pPr algn="ctr"/>
            <a:r>
              <a:rPr lang="en-GB" sz="1600" dirty="0" smtClean="0"/>
              <a:t>Lebanese poet and advocate of women’s rights in Cairo</a:t>
            </a:r>
            <a:endParaRPr lang="en-GB" sz="1600" dirty="0"/>
          </a:p>
        </p:txBody>
      </p:sp>
    </p:spTree>
    <p:extLst>
      <p:ext uri="{BB962C8B-B14F-4D97-AF65-F5344CB8AC3E}">
        <p14:creationId xmlns:p14="http://schemas.microsoft.com/office/powerpoint/2010/main" val="257620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45460" y="363048"/>
            <a:ext cx="3651467" cy="167660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400" dirty="0">
                <a:ea typeface="+mj-ea"/>
                <a:cs typeface="+mj-cs"/>
              </a:rPr>
              <a:t>Women’s Rights in the Middle East</a:t>
            </a:r>
          </a:p>
          <a:p>
            <a:pPr algn="ctr">
              <a:lnSpc>
                <a:spcPct val="90000"/>
              </a:lnSpc>
              <a:spcBef>
                <a:spcPct val="0"/>
              </a:spcBef>
              <a:spcAft>
                <a:spcPts val="600"/>
              </a:spcAft>
            </a:pPr>
            <a:r>
              <a:rPr lang="en-US" sz="2400" b="1" dirty="0">
                <a:ea typeface="+mj-ea"/>
                <a:cs typeface="+mj-cs"/>
              </a:rPr>
              <a:t>Historical Background</a:t>
            </a:r>
          </a:p>
        </p:txBody>
      </p:sp>
      <p:sp>
        <p:nvSpPr>
          <p:cNvPr id="3" name="TextBox 2"/>
          <p:cNvSpPr txBox="1"/>
          <p:nvPr/>
        </p:nvSpPr>
        <p:spPr>
          <a:xfrm>
            <a:off x="405112" y="1965864"/>
            <a:ext cx="4328934" cy="4818349"/>
          </a:xfrm>
          <a:prstGeom prst="rect">
            <a:avLst/>
          </a:prstGeom>
        </p:spPr>
        <p:txBody>
          <a:bodyPr vert="horz" lIns="91440" tIns="45720" rIns="91440" bIns="45720" rtlCol="0">
            <a:noAutofit/>
          </a:bodyPr>
          <a:lstStyle/>
          <a:p>
            <a:pPr marL="276225" indent="-219075">
              <a:spcAft>
                <a:spcPts val="200"/>
              </a:spcAft>
              <a:buFont typeface="Wingdings" charset="2"/>
              <a:buChar char="§"/>
            </a:pPr>
            <a:r>
              <a:rPr lang="en-US" sz="1700" b="1" dirty="0" smtClean="0"/>
              <a:t>Early-mid 20</a:t>
            </a:r>
            <a:r>
              <a:rPr lang="en-US" sz="1700" b="1" baseline="30000" dirty="0" smtClean="0"/>
              <a:t>th</a:t>
            </a:r>
            <a:r>
              <a:rPr lang="en-US" sz="1700" b="1" dirty="0" smtClean="0"/>
              <a:t> Century: The Secular Age</a:t>
            </a:r>
          </a:p>
          <a:p>
            <a:pPr marL="541338" lvl="1" indent="-265113">
              <a:spcAft>
                <a:spcPts val="200"/>
              </a:spcAft>
              <a:buFont typeface="Wingdings" charset="2"/>
              <a:buChar char="§"/>
            </a:pPr>
            <a:r>
              <a:rPr lang="en-US" sz="1700" dirty="0" smtClean="0"/>
              <a:t>Turkey’s Kemal Atatürk a leading champion of women’s rights</a:t>
            </a:r>
          </a:p>
          <a:p>
            <a:pPr marL="541338" lvl="1" indent="-265113">
              <a:spcAft>
                <a:spcPts val="200"/>
              </a:spcAft>
              <a:buFont typeface="Wingdings" charset="2"/>
              <a:buChar char="§"/>
            </a:pPr>
            <a:r>
              <a:rPr lang="en-US" sz="1700" dirty="0" smtClean="0"/>
              <a:t>1926: New Civil Code granting women equality before law</a:t>
            </a:r>
          </a:p>
          <a:p>
            <a:pPr marL="541338" lvl="1" indent="-265113">
              <a:spcAft>
                <a:spcPts val="200"/>
              </a:spcAft>
              <a:buFont typeface="Wingdings" charset="2"/>
              <a:buChar char="§"/>
            </a:pPr>
            <a:r>
              <a:rPr lang="en-US" sz="1700" dirty="0" smtClean="0"/>
              <a:t>1934: Full women’s suffrage</a:t>
            </a:r>
          </a:p>
          <a:p>
            <a:pPr marL="541338" lvl="1" indent="-265113">
              <a:spcAft>
                <a:spcPts val="200"/>
              </a:spcAft>
              <a:buFont typeface="Wingdings" charset="2"/>
              <a:buChar char="§"/>
            </a:pPr>
            <a:r>
              <a:rPr lang="en-US" sz="1700" dirty="0" smtClean="0"/>
              <a:t>1935: 18 women elected to Turkish parliament</a:t>
            </a:r>
          </a:p>
          <a:p>
            <a:pPr marL="541338" lvl="1" indent="-265113">
              <a:spcAft>
                <a:spcPts val="200"/>
              </a:spcAft>
              <a:buFont typeface="Wingdings" charset="2"/>
              <a:buChar char="§"/>
            </a:pPr>
            <a:endParaRPr lang="en-US" sz="1700" dirty="0"/>
          </a:p>
          <a:p>
            <a:pPr marL="276225" indent="-230188">
              <a:spcAft>
                <a:spcPts val="200"/>
              </a:spcAft>
              <a:buFont typeface="Wingdings" charset="2"/>
              <a:buChar char="§"/>
            </a:pPr>
            <a:r>
              <a:rPr lang="en-US" sz="1700" dirty="0" smtClean="0"/>
              <a:t>Kemalist reforms inspire secular rules in the Middle East</a:t>
            </a:r>
          </a:p>
          <a:p>
            <a:pPr marL="733425" lvl="1" indent="-230188">
              <a:spcAft>
                <a:spcPts val="200"/>
              </a:spcAft>
              <a:buFont typeface="Wingdings" charset="2"/>
              <a:buChar char="§"/>
            </a:pPr>
            <a:r>
              <a:rPr lang="en-US" sz="1700" dirty="0" smtClean="0"/>
              <a:t>Reza Shah of Iran in the 1930s</a:t>
            </a:r>
          </a:p>
          <a:p>
            <a:pPr marL="733425" lvl="1" indent="-230188">
              <a:spcAft>
                <a:spcPts val="200"/>
              </a:spcAft>
              <a:buFont typeface="Wingdings" charset="2"/>
              <a:buChar char="§"/>
            </a:pPr>
            <a:r>
              <a:rPr lang="en-US" sz="1700" dirty="0" smtClean="0"/>
              <a:t>Habib </a:t>
            </a:r>
            <a:r>
              <a:rPr lang="en-US" sz="1700" dirty="0" err="1" smtClean="0"/>
              <a:t>Bourguiba</a:t>
            </a:r>
            <a:r>
              <a:rPr lang="en-US" sz="1700" dirty="0" smtClean="0"/>
              <a:t> of Tunisia in the 1950s and 60s</a:t>
            </a:r>
          </a:p>
          <a:p>
            <a:pPr marL="733425" lvl="1" indent="-230188">
              <a:spcAft>
                <a:spcPts val="200"/>
              </a:spcAft>
              <a:buFont typeface="Wingdings" charset="2"/>
              <a:buChar char="§"/>
            </a:pPr>
            <a:endParaRPr lang="en-US" sz="1700" dirty="0" smtClean="0"/>
          </a:p>
          <a:p>
            <a:pPr marL="276225" indent="-230188">
              <a:spcAft>
                <a:spcPts val="200"/>
              </a:spcAft>
              <a:buFont typeface="Wingdings" charset="2"/>
              <a:buChar char="§"/>
            </a:pPr>
            <a:r>
              <a:rPr lang="en-US" sz="1700" dirty="0" err="1" smtClean="0"/>
              <a:t>Secularising</a:t>
            </a:r>
            <a:r>
              <a:rPr lang="en-US" sz="1700" dirty="0" smtClean="0"/>
              <a:t> reforms of Arab Socialism (less bold than Kemalists)</a:t>
            </a:r>
          </a:p>
          <a:p>
            <a:pPr marL="276225" indent="-230188">
              <a:spcAft>
                <a:spcPts val="200"/>
              </a:spcAft>
              <a:buFont typeface="Wingdings" charset="2"/>
              <a:buChar char="§"/>
            </a:pPr>
            <a:endParaRPr lang="en-US" sz="1700" dirty="0" smtClean="0"/>
          </a:p>
          <a:p>
            <a:pPr marL="733425" lvl="1" indent="-230188">
              <a:spcAft>
                <a:spcPts val="200"/>
              </a:spcAft>
              <a:buFont typeface="Wingdings" charset="2"/>
              <a:buChar char="§"/>
            </a:pPr>
            <a:endParaRPr lang="en-US" sz="1700" dirty="0" smtClean="0"/>
          </a:p>
          <a:p>
            <a:pPr marL="733425" lvl="1" indent="-230188">
              <a:spcAft>
                <a:spcPts val="200"/>
              </a:spcAft>
              <a:buFont typeface="Wingdings" charset="2"/>
              <a:buChar char="§"/>
            </a:pPr>
            <a:endParaRPr lang="en-US" sz="1700" dirty="0" smtClean="0"/>
          </a:p>
          <a:p>
            <a:pPr marL="276225" indent="-219075">
              <a:spcAft>
                <a:spcPts val="200"/>
              </a:spcAft>
              <a:buFont typeface="Wingdings" charset="2"/>
              <a:buChar char="§"/>
            </a:pPr>
            <a:endParaRPr lang="en-US" sz="1600" dirty="0"/>
          </a:p>
        </p:txBody>
      </p:sp>
      <p:pic>
        <p:nvPicPr>
          <p:cNvPr id="4098" name="Picture 2" descr="mage result for kemal ataturk kadin haklari"/>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44273" y="121736"/>
            <a:ext cx="5765840" cy="34940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44274" y="3698218"/>
            <a:ext cx="5765840" cy="3085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170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e result for women's suffrage middle ea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8896" y="223660"/>
            <a:ext cx="7402733" cy="65301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64324" y="1688647"/>
            <a:ext cx="3032567" cy="3262432"/>
          </a:xfrm>
          <a:prstGeom prst="rect">
            <a:avLst/>
          </a:prstGeom>
          <a:noFill/>
        </p:spPr>
        <p:txBody>
          <a:bodyPr wrap="square" rtlCol="0">
            <a:spAutoFit/>
          </a:bodyPr>
          <a:lstStyle/>
          <a:p>
            <a:r>
              <a:rPr lang="en-GB" sz="2400" dirty="0" smtClean="0">
                <a:solidFill>
                  <a:srgbClr val="FF0000"/>
                </a:solidFill>
              </a:rPr>
              <a:t>New Zealand </a:t>
            </a:r>
            <a:r>
              <a:rPr lang="en-GB" sz="2400" dirty="0" smtClean="0">
                <a:solidFill>
                  <a:srgbClr val="FF0000"/>
                </a:solidFill>
                <a:sym typeface="Wingdings"/>
              </a:rPr>
              <a:t> 1893</a:t>
            </a:r>
            <a:endParaRPr lang="en-GB" sz="2400" dirty="0" smtClean="0">
              <a:solidFill>
                <a:srgbClr val="FF0000"/>
              </a:solidFill>
            </a:endParaRPr>
          </a:p>
          <a:p>
            <a:r>
              <a:rPr lang="en-GB" sz="2400" dirty="0" smtClean="0">
                <a:solidFill>
                  <a:srgbClr val="FF0000"/>
                </a:solidFill>
              </a:rPr>
              <a:t>Brazil 	</a:t>
            </a:r>
            <a:r>
              <a:rPr lang="en-GB" sz="2400" dirty="0" smtClean="0">
                <a:solidFill>
                  <a:srgbClr val="FF0000"/>
                </a:solidFill>
                <a:sym typeface="Wingdings"/>
              </a:rPr>
              <a:t> 1932</a:t>
            </a:r>
            <a:endParaRPr lang="en-GB" sz="2400" dirty="0" smtClean="0">
              <a:solidFill>
                <a:srgbClr val="FF0000"/>
              </a:solidFill>
            </a:endParaRPr>
          </a:p>
          <a:p>
            <a:r>
              <a:rPr lang="en-GB" sz="2400" dirty="0" smtClean="0"/>
              <a:t>Tunisia </a:t>
            </a:r>
            <a:r>
              <a:rPr lang="en-GB" sz="2400" dirty="0" smtClean="0">
                <a:sym typeface="Wingdings"/>
              </a:rPr>
              <a:t> 1959</a:t>
            </a:r>
          </a:p>
          <a:p>
            <a:r>
              <a:rPr lang="en-GB" sz="2400" dirty="0"/>
              <a:t>Algeria </a:t>
            </a:r>
            <a:r>
              <a:rPr lang="en-GB" sz="2400" dirty="0">
                <a:sym typeface="Wingdings"/>
              </a:rPr>
              <a:t> </a:t>
            </a:r>
            <a:r>
              <a:rPr lang="en-GB" sz="2400" dirty="0" smtClean="0">
                <a:sym typeface="Wingdings"/>
              </a:rPr>
              <a:t>1962</a:t>
            </a:r>
          </a:p>
          <a:p>
            <a:r>
              <a:rPr lang="en-GB" sz="2400" dirty="0">
                <a:sym typeface="Wingdings"/>
              </a:rPr>
              <a:t>Morocco  1963</a:t>
            </a:r>
          </a:p>
          <a:p>
            <a:r>
              <a:rPr lang="en-GB" sz="2400" dirty="0">
                <a:sym typeface="Wingdings"/>
              </a:rPr>
              <a:t>Libya 	 </a:t>
            </a:r>
            <a:r>
              <a:rPr lang="en-GB" sz="2400" dirty="0" smtClean="0">
                <a:sym typeface="Wingdings"/>
              </a:rPr>
              <a:t>1964</a:t>
            </a:r>
          </a:p>
          <a:p>
            <a:r>
              <a:rPr lang="en-GB" sz="2400" dirty="0">
                <a:solidFill>
                  <a:srgbClr val="FF0000"/>
                </a:solidFill>
                <a:sym typeface="Wingdings"/>
              </a:rPr>
              <a:t>France  </a:t>
            </a:r>
            <a:r>
              <a:rPr lang="en-GB" sz="2400" dirty="0" smtClean="0">
                <a:solidFill>
                  <a:srgbClr val="FF0000"/>
                </a:solidFill>
                <a:sym typeface="Wingdings"/>
              </a:rPr>
              <a:t>1965 </a:t>
            </a:r>
            <a:br>
              <a:rPr lang="en-GB" sz="2400" dirty="0" smtClean="0">
                <a:solidFill>
                  <a:srgbClr val="FF0000"/>
                </a:solidFill>
                <a:sym typeface="Wingdings"/>
              </a:rPr>
            </a:br>
            <a:r>
              <a:rPr lang="en-GB" sz="1400" dirty="0" smtClean="0">
                <a:solidFill>
                  <a:srgbClr val="FF0000"/>
                </a:solidFill>
                <a:sym typeface="Wingdings"/>
              </a:rPr>
              <a:t>(1944 only literate women can vote)</a:t>
            </a:r>
            <a:endParaRPr lang="en-GB" sz="2400" dirty="0" smtClean="0">
              <a:sym typeface="Wingdings"/>
            </a:endParaRPr>
          </a:p>
          <a:p>
            <a:r>
              <a:rPr lang="en-GB" sz="2400" dirty="0" smtClean="0">
                <a:solidFill>
                  <a:srgbClr val="FF0000"/>
                </a:solidFill>
                <a:sym typeface="Wingdings"/>
              </a:rPr>
              <a:t>Switzerland  1971</a:t>
            </a:r>
            <a:endParaRPr lang="en-GB" sz="2400" dirty="0">
              <a:solidFill>
                <a:srgbClr val="FF0000"/>
              </a:solidFill>
            </a:endParaRPr>
          </a:p>
        </p:txBody>
      </p:sp>
      <p:sp>
        <p:nvSpPr>
          <p:cNvPr id="4" name="TextBox 3"/>
          <p:cNvSpPr txBox="1"/>
          <p:nvPr/>
        </p:nvSpPr>
        <p:spPr>
          <a:xfrm>
            <a:off x="8076511" y="491671"/>
            <a:ext cx="3408194" cy="584775"/>
          </a:xfrm>
          <a:prstGeom prst="rect">
            <a:avLst/>
          </a:prstGeom>
          <a:noFill/>
        </p:spPr>
        <p:txBody>
          <a:bodyPr wrap="square" rtlCol="0">
            <a:spAutoFit/>
          </a:bodyPr>
          <a:lstStyle/>
          <a:p>
            <a:pPr algn="ctr"/>
            <a:r>
              <a:rPr lang="en-GB" sz="3200" b="1" smtClean="0"/>
              <a:t>Women’s Suffrage</a:t>
            </a:r>
            <a:endParaRPr lang="en-GB" sz="3200" b="1" dirty="0"/>
          </a:p>
        </p:txBody>
      </p:sp>
    </p:spTree>
    <p:extLst>
      <p:ext uri="{BB962C8B-B14F-4D97-AF65-F5344CB8AC3E}">
        <p14:creationId xmlns:p14="http://schemas.microsoft.com/office/powerpoint/2010/main" val="15327835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10359" y="601885"/>
            <a:ext cx="6504972" cy="523220"/>
          </a:xfrm>
          <a:prstGeom prst="rect">
            <a:avLst/>
          </a:prstGeom>
          <a:noFill/>
        </p:spPr>
        <p:txBody>
          <a:bodyPr wrap="square" rtlCol="0">
            <a:spAutoFit/>
          </a:bodyPr>
          <a:lstStyle/>
          <a:p>
            <a:r>
              <a:rPr lang="en-GB" sz="2800" b="1" dirty="0" smtClean="0"/>
              <a:t>Paradoxes of top-down secularisation</a:t>
            </a:r>
            <a:endParaRPr lang="en-GB" sz="2800" b="1" dirty="0"/>
          </a:p>
        </p:txBody>
      </p:sp>
      <p:sp>
        <p:nvSpPr>
          <p:cNvPr id="4" name="TextBox 3"/>
          <p:cNvSpPr txBox="1"/>
          <p:nvPr/>
        </p:nvSpPr>
        <p:spPr>
          <a:xfrm>
            <a:off x="717629" y="1387129"/>
            <a:ext cx="4328934" cy="5511381"/>
          </a:xfrm>
          <a:prstGeom prst="rect">
            <a:avLst/>
          </a:prstGeom>
        </p:spPr>
        <p:txBody>
          <a:bodyPr vert="horz" lIns="91440" tIns="45720" rIns="91440" bIns="45720" rtlCol="0">
            <a:noAutofit/>
          </a:bodyPr>
          <a:lstStyle/>
          <a:p>
            <a:pPr marL="400050" indent="-342900">
              <a:spcAft>
                <a:spcPts val="200"/>
              </a:spcAft>
              <a:buFont typeface="+mj-lt"/>
              <a:buAutoNum type="arabicPeriod"/>
            </a:pPr>
            <a:r>
              <a:rPr lang="en-US" sz="1700" dirty="0" smtClean="0"/>
              <a:t>Women’s “emancipation” in the hands of patriarchal leaders</a:t>
            </a:r>
          </a:p>
          <a:p>
            <a:pPr marL="400050" indent="-342900">
              <a:spcAft>
                <a:spcPts val="200"/>
              </a:spcAft>
              <a:buFont typeface="+mj-lt"/>
              <a:buAutoNum type="arabicPeriod"/>
            </a:pPr>
            <a:endParaRPr lang="en-US" sz="1700" dirty="0"/>
          </a:p>
          <a:p>
            <a:pPr marL="400050" indent="-342900">
              <a:spcAft>
                <a:spcPts val="200"/>
              </a:spcAft>
              <a:buFont typeface="+mj-lt"/>
              <a:buAutoNum type="arabicPeriod"/>
            </a:pPr>
            <a:r>
              <a:rPr lang="en-US" sz="1700" dirty="0" smtClean="0"/>
              <a:t>Granting rights on the one hand, closing space for independent civil society on the other</a:t>
            </a:r>
          </a:p>
          <a:p>
            <a:pPr marL="857250" lvl="1" indent="-342900">
              <a:spcAft>
                <a:spcPts val="200"/>
              </a:spcAft>
              <a:buFont typeface="Arial" charset="0"/>
              <a:buChar char="•"/>
            </a:pPr>
            <a:r>
              <a:rPr lang="en-US" sz="1700" dirty="0" smtClean="0"/>
              <a:t>Turkish Women’s Union (TWU) shut down in 1935 as there was “no more need for it”.</a:t>
            </a:r>
          </a:p>
          <a:p>
            <a:pPr marL="857250" lvl="1" indent="-342900">
              <a:spcAft>
                <a:spcPts val="200"/>
              </a:spcAft>
              <a:buFont typeface="Arial" charset="0"/>
              <a:buChar char="•"/>
            </a:pPr>
            <a:endParaRPr lang="en-US" sz="1700" dirty="0"/>
          </a:p>
          <a:p>
            <a:pPr marL="276225" indent="-230188">
              <a:spcAft>
                <a:spcPts val="200"/>
              </a:spcAft>
              <a:buFont typeface="Wingdings" charset="2"/>
              <a:buChar char="§"/>
            </a:pPr>
            <a:endParaRPr lang="en-US" sz="1700" dirty="0" smtClean="0"/>
          </a:p>
          <a:p>
            <a:pPr marL="733425" lvl="1" indent="-230188">
              <a:spcAft>
                <a:spcPts val="200"/>
              </a:spcAft>
              <a:buFont typeface="Wingdings" charset="2"/>
              <a:buChar char="§"/>
            </a:pPr>
            <a:endParaRPr lang="en-US" sz="1700" dirty="0" smtClean="0"/>
          </a:p>
          <a:p>
            <a:pPr marL="733425" lvl="1" indent="-230188">
              <a:spcAft>
                <a:spcPts val="200"/>
              </a:spcAft>
              <a:buFont typeface="Wingdings" charset="2"/>
              <a:buChar char="§"/>
            </a:pPr>
            <a:endParaRPr lang="en-US" sz="1700" dirty="0" smtClean="0"/>
          </a:p>
          <a:p>
            <a:pPr marL="276225" indent="-219075">
              <a:spcAft>
                <a:spcPts val="200"/>
              </a:spcAft>
              <a:buFont typeface="Wingdings" charset="2"/>
              <a:buChar char="§"/>
            </a:pPr>
            <a:endParaRPr lang="en-US" sz="1600" dirty="0"/>
          </a:p>
        </p:txBody>
      </p:sp>
      <p:pic>
        <p:nvPicPr>
          <p:cNvPr id="5122" name="Picture 2" descr="mage result for kemal atatur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45891" y="1386757"/>
            <a:ext cx="6134582" cy="3490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190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87212" y="560594"/>
            <a:ext cx="6504972" cy="523220"/>
          </a:xfrm>
          <a:prstGeom prst="rect">
            <a:avLst/>
          </a:prstGeom>
          <a:noFill/>
        </p:spPr>
        <p:txBody>
          <a:bodyPr wrap="square" rtlCol="0">
            <a:spAutoFit/>
          </a:bodyPr>
          <a:lstStyle/>
          <a:p>
            <a:r>
              <a:rPr lang="en-GB" sz="2800" b="1" dirty="0" smtClean="0"/>
              <a:t>Paradoxes of top-down secularisation</a:t>
            </a:r>
            <a:endParaRPr lang="en-GB" sz="2800" b="1" dirty="0"/>
          </a:p>
        </p:txBody>
      </p:sp>
      <p:sp>
        <p:nvSpPr>
          <p:cNvPr id="4" name="TextBox 3"/>
          <p:cNvSpPr txBox="1"/>
          <p:nvPr/>
        </p:nvSpPr>
        <p:spPr>
          <a:xfrm>
            <a:off x="798654" y="1195154"/>
            <a:ext cx="4328934" cy="5511381"/>
          </a:xfrm>
          <a:prstGeom prst="rect">
            <a:avLst/>
          </a:prstGeom>
        </p:spPr>
        <p:txBody>
          <a:bodyPr vert="horz" lIns="91440" tIns="45720" rIns="91440" bIns="45720" rtlCol="0">
            <a:noAutofit/>
          </a:bodyPr>
          <a:lstStyle/>
          <a:p>
            <a:pPr marL="400050" indent="-342900">
              <a:spcAft>
                <a:spcPts val="200"/>
              </a:spcAft>
              <a:buFont typeface="+mj-lt"/>
              <a:buAutoNum type="arabicPeriod"/>
            </a:pPr>
            <a:r>
              <a:rPr lang="en-US" sz="1700" dirty="0" smtClean="0"/>
              <a:t>Women’s “emancipation” in the hands of patriarchal leaders</a:t>
            </a:r>
          </a:p>
          <a:p>
            <a:pPr marL="400050" indent="-342900">
              <a:spcAft>
                <a:spcPts val="200"/>
              </a:spcAft>
              <a:buFont typeface="+mj-lt"/>
              <a:buAutoNum type="arabicPeriod"/>
            </a:pPr>
            <a:endParaRPr lang="en-US" sz="1700" dirty="0"/>
          </a:p>
          <a:p>
            <a:pPr marL="400050" indent="-342900">
              <a:spcAft>
                <a:spcPts val="200"/>
              </a:spcAft>
              <a:buFont typeface="+mj-lt"/>
              <a:buAutoNum type="arabicPeriod"/>
            </a:pPr>
            <a:r>
              <a:rPr lang="en-US" sz="1700" dirty="0" smtClean="0"/>
              <a:t>Granting rights on the one hand, closing space for independent civil society on the other</a:t>
            </a:r>
          </a:p>
          <a:p>
            <a:pPr marL="857250" lvl="1" indent="-342900">
              <a:spcAft>
                <a:spcPts val="200"/>
              </a:spcAft>
              <a:buFont typeface="Arial" charset="0"/>
              <a:buChar char="•"/>
            </a:pPr>
            <a:r>
              <a:rPr lang="en-US" sz="1700" dirty="0" smtClean="0"/>
              <a:t>Turkish Women’s Union (TWU) shut down in 1935 as there was “no more need for it”.</a:t>
            </a:r>
          </a:p>
          <a:p>
            <a:pPr marL="857250" lvl="1" indent="-342900">
              <a:spcAft>
                <a:spcPts val="200"/>
              </a:spcAft>
              <a:buFont typeface="Arial" charset="0"/>
              <a:buChar char="•"/>
            </a:pPr>
            <a:endParaRPr lang="en-US" sz="1700" dirty="0"/>
          </a:p>
          <a:p>
            <a:pPr marL="400050" indent="-342900">
              <a:spcAft>
                <a:spcPts val="200"/>
              </a:spcAft>
              <a:buFont typeface="+mj-lt"/>
              <a:buAutoNum type="arabicPeriod"/>
            </a:pPr>
            <a:r>
              <a:rPr lang="en-US" sz="1700" dirty="0" smtClean="0"/>
              <a:t>Transformative for urban middle and upper classes</a:t>
            </a:r>
            <a:r>
              <a:rPr lang="is-IS" sz="1700" dirty="0" smtClean="0"/>
              <a:t>… </a:t>
            </a:r>
            <a:r>
              <a:rPr lang="en-US" sz="1700" dirty="0" smtClean="0"/>
              <a:t>BUT limited impact or intense reaction among the conservative majority in the countryside</a:t>
            </a:r>
            <a:r>
              <a:rPr lang="is-IS" sz="1700" dirty="0" smtClean="0"/>
              <a:t>…</a:t>
            </a:r>
            <a:endParaRPr lang="en-US" sz="1700" dirty="0" smtClean="0"/>
          </a:p>
          <a:p>
            <a:pPr marL="857250" lvl="1" indent="-342900">
              <a:spcAft>
                <a:spcPts val="200"/>
              </a:spcAft>
              <a:buFont typeface="Arial" charset="0"/>
              <a:buChar char="•"/>
            </a:pPr>
            <a:endParaRPr lang="en-US" sz="800" dirty="0" smtClean="0"/>
          </a:p>
          <a:p>
            <a:pPr marL="857250" lvl="1" indent="-342900">
              <a:spcAft>
                <a:spcPts val="200"/>
              </a:spcAft>
              <a:buFont typeface="Arial" charset="0"/>
              <a:buChar char="•"/>
            </a:pPr>
            <a:r>
              <a:rPr lang="en-US" sz="1700" dirty="0" smtClean="0"/>
              <a:t>Populist backlash with </a:t>
            </a:r>
            <a:r>
              <a:rPr lang="en-US" sz="1700" u="sng" dirty="0" smtClean="0"/>
              <a:t>rural to urban migration</a:t>
            </a:r>
            <a:r>
              <a:rPr lang="en-US" sz="1700" dirty="0" smtClean="0"/>
              <a:t> &amp; the </a:t>
            </a:r>
            <a:r>
              <a:rPr lang="en-US" sz="1700" u="sng" dirty="0" smtClean="0"/>
              <a:t>rise of Islamism</a:t>
            </a:r>
          </a:p>
          <a:p>
            <a:pPr marL="1314450" lvl="2" indent="-342900">
              <a:spcAft>
                <a:spcPts val="200"/>
              </a:spcAft>
              <a:buFont typeface="Wingdings" charset="2"/>
              <a:buChar char="Ø"/>
            </a:pPr>
            <a:r>
              <a:rPr lang="en-US" sz="1700" dirty="0" smtClean="0"/>
              <a:t>Iranian Revolution</a:t>
            </a:r>
          </a:p>
          <a:p>
            <a:pPr marL="1314450" lvl="2" indent="-342900">
              <a:spcAft>
                <a:spcPts val="200"/>
              </a:spcAft>
              <a:buFont typeface="Wingdings" charset="2"/>
              <a:buChar char="Ø"/>
            </a:pPr>
            <a:r>
              <a:rPr lang="en-US" sz="1700" dirty="0" smtClean="0"/>
              <a:t>The AKP in Turkey</a:t>
            </a:r>
          </a:p>
          <a:p>
            <a:pPr marL="1314450" lvl="2" indent="-342900">
              <a:spcAft>
                <a:spcPts val="200"/>
              </a:spcAft>
              <a:buFont typeface="Wingdings" charset="2"/>
              <a:buChar char="Ø"/>
            </a:pPr>
            <a:r>
              <a:rPr lang="en-US" sz="1700" dirty="0" smtClean="0"/>
              <a:t>Arab Spring Revolutions?</a:t>
            </a:r>
          </a:p>
          <a:p>
            <a:pPr marL="276225" indent="-230188">
              <a:spcAft>
                <a:spcPts val="200"/>
              </a:spcAft>
              <a:buFont typeface="Wingdings" charset="2"/>
              <a:buChar char="§"/>
            </a:pPr>
            <a:endParaRPr lang="en-US" sz="1700" dirty="0" smtClean="0"/>
          </a:p>
          <a:p>
            <a:pPr marL="733425" lvl="1" indent="-230188">
              <a:spcAft>
                <a:spcPts val="200"/>
              </a:spcAft>
              <a:buFont typeface="Wingdings" charset="2"/>
              <a:buChar char="§"/>
            </a:pPr>
            <a:endParaRPr lang="en-US" sz="1700" dirty="0" smtClean="0"/>
          </a:p>
          <a:p>
            <a:pPr marL="733425" lvl="1" indent="-230188">
              <a:spcAft>
                <a:spcPts val="200"/>
              </a:spcAft>
              <a:buFont typeface="Wingdings" charset="2"/>
              <a:buChar char="§"/>
            </a:pPr>
            <a:endParaRPr lang="en-US" sz="1700" dirty="0" smtClean="0"/>
          </a:p>
          <a:p>
            <a:pPr marL="276225" indent="-219075">
              <a:spcAft>
                <a:spcPts val="200"/>
              </a:spcAft>
              <a:buFont typeface="Wingdings" charset="2"/>
              <a:buChar char="§"/>
            </a:pPr>
            <a:endParaRPr lang="en-US" sz="1600" dirty="0"/>
          </a:p>
        </p:txBody>
      </p:sp>
      <p:sp>
        <p:nvSpPr>
          <p:cNvPr id="5" name="TextBox 4"/>
          <p:cNvSpPr txBox="1"/>
          <p:nvPr/>
        </p:nvSpPr>
        <p:spPr>
          <a:xfrm>
            <a:off x="5127588" y="5379878"/>
            <a:ext cx="6516546" cy="1200329"/>
          </a:xfrm>
          <a:prstGeom prst="rect">
            <a:avLst/>
          </a:prstGeom>
          <a:solidFill>
            <a:srgbClr val="FF0000"/>
          </a:solidFill>
        </p:spPr>
        <p:txBody>
          <a:bodyPr wrap="square" rtlCol="0">
            <a:spAutoFit/>
          </a:bodyPr>
          <a:lstStyle/>
          <a:p>
            <a:pPr algn="ctr"/>
            <a:r>
              <a:rPr lang="en-GB" dirty="0" smtClean="0">
                <a:solidFill>
                  <a:schemeClr val="bg1"/>
                </a:solidFill>
                <a:latin typeface="Calibri" charset="0"/>
                <a:ea typeface="Calibri" charset="0"/>
                <a:cs typeface="Calibri" charset="0"/>
              </a:rPr>
              <a:t>“In </a:t>
            </a:r>
            <a:r>
              <a:rPr lang="en-GB" dirty="0">
                <a:solidFill>
                  <a:schemeClr val="bg1"/>
                </a:solidFill>
                <a:latin typeface="Calibri" charset="0"/>
                <a:ea typeface="Calibri" charset="0"/>
                <a:cs typeface="Calibri" charset="0"/>
              </a:rPr>
              <a:t>societies based on communal, kinship and patronage allegiances ‘democracy’ is never liberalism. Are we witnessing the effects of this principle </a:t>
            </a:r>
            <a:r>
              <a:rPr lang="en-GB" dirty="0" smtClean="0">
                <a:solidFill>
                  <a:schemeClr val="bg1"/>
                </a:solidFill>
                <a:latin typeface="Calibri" charset="0"/>
                <a:ea typeface="Calibri" charset="0"/>
                <a:cs typeface="Calibri" charset="0"/>
              </a:rPr>
              <a:t>in present </a:t>
            </a:r>
            <a:r>
              <a:rPr lang="en-GB" dirty="0">
                <a:solidFill>
                  <a:schemeClr val="bg1"/>
                </a:solidFill>
                <a:latin typeface="Calibri" charset="0"/>
                <a:ea typeface="Calibri" charset="0"/>
                <a:cs typeface="Calibri" charset="0"/>
              </a:rPr>
              <a:t>day situations</a:t>
            </a:r>
            <a:r>
              <a:rPr lang="en-GB" dirty="0" smtClean="0">
                <a:solidFill>
                  <a:schemeClr val="bg1"/>
                </a:solidFill>
                <a:latin typeface="Calibri" charset="0"/>
                <a:ea typeface="Calibri" charset="0"/>
                <a:cs typeface="Calibri" charset="0"/>
              </a:rPr>
              <a:t>?” </a:t>
            </a:r>
          </a:p>
          <a:p>
            <a:pPr algn="ctr"/>
            <a:r>
              <a:rPr lang="en-GB" dirty="0" smtClean="0">
                <a:solidFill>
                  <a:schemeClr val="bg1"/>
                </a:solidFill>
                <a:latin typeface="Calibri" charset="0"/>
                <a:ea typeface="Calibri" charset="0"/>
                <a:cs typeface="Calibri" charset="0"/>
              </a:rPr>
              <a:t>– Sami </a:t>
            </a:r>
            <a:r>
              <a:rPr lang="en-GB" dirty="0" err="1" smtClean="0">
                <a:solidFill>
                  <a:schemeClr val="bg1"/>
                </a:solidFill>
                <a:latin typeface="Calibri" charset="0"/>
                <a:ea typeface="Calibri" charset="0"/>
                <a:cs typeface="Calibri" charset="0"/>
              </a:rPr>
              <a:t>Zubaida</a:t>
            </a:r>
            <a:endParaRPr lang="en-GB" dirty="0">
              <a:solidFill>
                <a:schemeClr val="bg1"/>
              </a:solidFill>
              <a:latin typeface="Calibri" charset="0"/>
              <a:ea typeface="Calibri" charset="0"/>
              <a:cs typeface="Calibri" charset="0"/>
            </a:endParaRPr>
          </a:p>
        </p:txBody>
      </p:sp>
      <p:pic>
        <p:nvPicPr>
          <p:cNvPr id="2" name="Picture 1"/>
          <p:cNvPicPr>
            <a:picLocks noChangeAspect="1"/>
          </p:cNvPicPr>
          <p:nvPr/>
        </p:nvPicPr>
        <p:blipFill>
          <a:blip r:embed="rId2"/>
          <a:stretch>
            <a:fillRect/>
          </a:stretch>
        </p:blipFill>
        <p:spPr>
          <a:xfrm>
            <a:off x="5471854" y="1299326"/>
            <a:ext cx="5828014" cy="3649527"/>
          </a:xfrm>
          <a:prstGeom prst="rect">
            <a:avLst/>
          </a:prstGeom>
        </p:spPr>
      </p:pic>
      <p:sp>
        <p:nvSpPr>
          <p:cNvPr id="8" name="TextBox 7"/>
          <p:cNvSpPr txBox="1"/>
          <p:nvPr/>
        </p:nvSpPr>
        <p:spPr>
          <a:xfrm>
            <a:off x="5471854" y="4948853"/>
            <a:ext cx="5828014" cy="338554"/>
          </a:xfrm>
          <a:prstGeom prst="rect">
            <a:avLst/>
          </a:prstGeom>
          <a:noFill/>
        </p:spPr>
        <p:txBody>
          <a:bodyPr wrap="square" rtlCol="0">
            <a:spAutoFit/>
          </a:bodyPr>
          <a:lstStyle/>
          <a:p>
            <a:pPr algn="ctr"/>
            <a:r>
              <a:rPr lang="en-GB" sz="1600" dirty="0" smtClean="0"/>
              <a:t>Iranian women protest mandatory veil in 1979</a:t>
            </a:r>
            <a:endParaRPr lang="en-GB" sz="1600" dirty="0"/>
          </a:p>
        </p:txBody>
      </p:sp>
    </p:spTree>
    <p:extLst>
      <p:ext uri="{BB962C8B-B14F-4D97-AF65-F5344CB8AC3E}">
        <p14:creationId xmlns:p14="http://schemas.microsoft.com/office/powerpoint/2010/main" val="1265337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73752" y="560594"/>
            <a:ext cx="7118432" cy="523220"/>
          </a:xfrm>
          <a:prstGeom prst="rect">
            <a:avLst/>
          </a:prstGeom>
          <a:noFill/>
        </p:spPr>
        <p:txBody>
          <a:bodyPr wrap="square" rtlCol="0">
            <a:spAutoFit/>
          </a:bodyPr>
          <a:lstStyle/>
          <a:p>
            <a:r>
              <a:rPr lang="en-GB" sz="2800" b="1" dirty="0" smtClean="0"/>
              <a:t>Religious populism in the neo-liberal age</a:t>
            </a:r>
            <a:endParaRPr lang="en-GB" sz="2800" b="1" dirty="0"/>
          </a:p>
        </p:txBody>
      </p:sp>
      <p:sp>
        <p:nvSpPr>
          <p:cNvPr id="4" name="TextBox 3"/>
          <p:cNvSpPr txBox="1"/>
          <p:nvPr/>
        </p:nvSpPr>
        <p:spPr>
          <a:xfrm>
            <a:off x="717629" y="1387129"/>
            <a:ext cx="4328934" cy="5511381"/>
          </a:xfrm>
          <a:prstGeom prst="rect">
            <a:avLst/>
          </a:prstGeom>
        </p:spPr>
        <p:txBody>
          <a:bodyPr vert="horz" lIns="91440" tIns="45720" rIns="91440" bIns="45720" rtlCol="0">
            <a:noAutofit/>
          </a:bodyPr>
          <a:lstStyle/>
          <a:p>
            <a:pPr marL="11113" lvl="1" algn="ctr">
              <a:spcAft>
                <a:spcPts val="200"/>
              </a:spcAft>
            </a:pPr>
            <a:r>
              <a:rPr lang="en-US" sz="1700" b="1" dirty="0" smtClean="0"/>
              <a:t>The Case of Turkey under the AKP</a:t>
            </a:r>
          </a:p>
          <a:p>
            <a:pPr marL="11113" lvl="1" algn="ctr">
              <a:spcAft>
                <a:spcPts val="200"/>
              </a:spcAft>
            </a:pPr>
            <a:endParaRPr lang="en-US" sz="1700" b="1" dirty="0"/>
          </a:p>
          <a:p>
            <a:pPr marL="296863" lvl="1" indent="-285750">
              <a:spcAft>
                <a:spcPts val="200"/>
              </a:spcAft>
              <a:buFont typeface="Wingdings" charset="2"/>
              <a:buChar char="§"/>
            </a:pPr>
            <a:r>
              <a:rPr lang="en-US" sz="1700" dirty="0" smtClean="0"/>
              <a:t>Promotion of women’s role as home-maker and child bearer</a:t>
            </a:r>
          </a:p>
          <a:p>
            <a:pPr marL="296863" lvl="1" indent="-285750">
              <a:spcAft>
                <a:spcPts val="200"/>
              </a:spcAft>
              <a:buFont typeface="Wingdings" charset="2"/>
              <a:buChar char="§"/>
            </a:pPr>
            <a:endParaRPr lang="en-US" sz="1700" dirty="0"/>
          </a:p>
          <a:p>
            <a:pPr marL="296863" lvl="1" indent="-285750">
              <a:spcAft>
                <a:spcPts val="200"/>
              </a:spcAft>
              <a:buFont typeface="Wingdings" charset="2"/>
              <a:buChar char="§"/>
            </a:pPr>
            <a:r>
              <a:rPr lang="en-US" sz="1700" dirty="0" smtClean="0"/>
              <a:t>Erdogan: “I do not believe men and women were created equal”</a:t>
            </a:r>
          </a:p>
          <a:p>
            <a:pPr marL="296863" lvl="1" indent="-285750">
              <a:spcAft>
                <a:spcPts val="200"/>
              </a:spcAft>
              <a:buFont typeface="Wingdings" charset="2"/>
              <a:buChar char="§"/>
            </a:pPr>
            <a:endParaRPr lang="en-US" sz="1700" dirty="0"/>
          </a:p>
          <a:p>
            <a:pPr marL="296863" lvl="1" indent="-285750">
              <a:spcAft>
                <a:spcPts val="200"/>
              </a:spcAft>
              <a:buFont typeface="Wingdings" charset="2"/>
              <a:buChar char="§"/>
            </a:pPr>
            <a:r>
              <a:rPr lang="en-US" sz="1700" dirty="0" smtClean="0"/>
              <a:t>Feminists seen as inauthentic or anti-women, imitators of the “immoral” West.</a:t>
            </a:r>
          </a:p>
          <a:p>
            <a:pPr marL="296863" lvl="1" indent="-285750">
              <a:spcAft>
                <a:spcPts val="200"/>
              </a:spcAft>
              <a:buFont typeface="Wingdings" charset="2"/>
              <a:buChar char="§"/>
            </a:pPr>
            <a:endParaRPr lang="en-US" sz="1700" dirty="0"/>
          </a:p>
          <a:p>
            <a:pPr marL="296863" lvl="1" indent="-285750">
              <a:spcAft>
                <a:spcPts val="200"/>
              </a:spcAft>
              <a:buFont typeface="Wingdings" charset="2"/>
              <a:buChar char="§"/>
            </a:pPr>
            <a:r>
              <a:rPr lang="en-US" sz="1700" dirty="0" smtClean="0"/>
              <a:t>Violence against women in Turkey skyrockets: 1400% increase in murder rates b/w 2002 and 2011.</a:t>
            </a:r>
          </a:p>
          <a:p>
            <a:pPr marL="733425" lvl="1" indent="-230188">
              <a:spcAft>
                <a:spcPts val="200"/>
              </a:spcAft>
              <a:buFont typeface="Wingdings" charset="2"/>
              <a:buChar char="§"/>
            </a:pPr>
            <a:endParaRPr lang="en-US" sz="1700" dirty="0" smtClean="0"/>
          </a:p>
          <a:p>
            <a:pPr marL="733425" lvl="1" indent="-230188">
              <a:spcAft>
                <a:spcPts val="200"/>
              </a:spcAft>
              <a:buFont typeface="Wingdings" charset="2"/>
              <a:buChar char="§"/>
            </a:pPr>
            <a:endParaRPr lang="en-US" sz="1700" dirty="0" smtClean="0"/>
          </a:p>
          <a:p>
            <a:pPr marL="276225" indent="-219075">
              <a:spcAft>
                <a:spcPts val="200"/>
              </a:spcAft>
              <a:buFont typeface="Wingdings" charset="2"/>
              <a:buChar char="§"/>
            </a:pP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32968" y="1238490"/>
            <a:ext cx="5648811" cy="4560426"/>
          </a:xfrm>
          <a:prstGeom prst="rect">
            <a:avLst/>
          </a:prstGeom>
        </p:spPr>
      </p:pic>
      <p:grpSp>
        <p:nvGrpSpPr>
          <p:cNvPr id="8" name="Group 7"/>
          <p:cNvGrpSpPr/>
          <p:nvPr/>
        </p:nvGrpSpPr>
        <p:grpSpPr>
          <a:xfrm>
            <a:off x="5503442" y="3877050"/>
            <a:ext cx="3490088" cy="2980950"/>
            <a:chOff x="5734936" y="3974351"/>
            <a:chExt cx="3490088" cy="298095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4936" y="3974351"/>
              <a:ext cx="3490088" cy="596751"/>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4936" y="4571102"/>
              <a:ext cx="3490088" cy="2384199"/>
            </a:xfrm>
            <a:prstGeom prst="rect">
              <a:avLst/>
            </a:prstGeom>
          </p:spPr>
        </p:pic>
      </p:grpSp>
    </p:spTree>
    <p:extLst>
      <p:ext uri="{BB962C8B-B14F-4D97-AF65-F5344CB8AC3E}">
        <p14:creationId xmlns:p14="http://schemas.microsoft.com/office/powerpoint/2010/main" val="5367787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age result for women's march in turke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07498" y="1840375"/>
            <a:ext cx="5537211" cy="36822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73752" y="560594"/>
            <a:ext cx="7118432" cy="523220"/>
          </a:xfrm>
          <a:prstGeom prst="rect">
            <a:avLst/>
          </a:prstGeom>
          <a:noFill/>
        </p:spPr>
        <p:txBody>
          <a:bodyPr wrap="square" rtlCol="0">
            <a:spAutoFit/>
          </a:bodyPr>
          <a:lstStyle/>
          <a:p>
            <a:r>
              <a:rPr lang="en-GB" sz="2800" b="1" dirty="0" smtClean="0"/>
              <a:t>Religious populism in the neo-liberal age</a:t>
            </a:r>
            <a:endParaRPr lang="en-GB" sz="2800" b="1" dirty="0"/>
          </a:p>
        </p:txBody>
      </p:sp>
      <p:sp>
        <p:nvSpPr>
          <p:cNvPr id="4" name="TextBox 3"/>
          <p:cNvSpPr txBox="1"/>
          <p:nvPr/>
        </p:nvSpPr>
        <p:spPr>
          <a:xfrm>
            <a:off x="717628" y="1387129"/>
            <a:ext cx="5889870" cy="5511381"/>
          </a:xfrm>
          <a:prstGeom prst="rect">
            <a:avLst/>
          </a:prstGeom>
        </p:spPr>
        <p:txBody>
          <a:bodyPr vert="horz" lIns="91440" tIns="45720" rIns="91440" bIns="45720" rtlCol="0">
            <a:noAutofit/>
          </a:bodyPr>
          <a:lstStyle/>
          <a:p>
            <a:pPr marL="11113" lvl="1" algn="ctr">
              <a:spcAft>
                <a:spcPts val="200"/>
              </a:spcAft>
            </a:pPr>
            <a:r>
              <a:rPr lang="en-US" sz="1700" b="1" dirty="0" smtClean="0"/>
              <a:t>The Case of Turkey under the AKP</a:t>
            </a:r>
          </a:p>
          <a:p>
            <a:pPr marL="11113" lvl="1" algn="ctr">
              <a:spcAft>
                <a:spcPts val="200"/>
              </a:spcAft>
            </a:pPr>
            <a:endParaRPr lang="en-US" sz="1700" b="1" dirty="0"/>
          </a:p>
          <a:p>
            <a:pPr marL="296863" lvl="1" indent="-285750">
              <a:spcAft>
                <a:spcPts val="200"/>
              </a:spcAft>
              <a:buFont typeface="Wingdings" charset="2"/>
              <a:buChar char="§"/>
            </a:pPr>
            <a:r>
              <a:rPr lang="en-US" sz="1700" dirty="0" smtClean="0"/>
              <a:t>Prof. </a:t>
            </a:r>
            <a:r>
              <a:rPr lang="en-US" sz="1700" dirty="0" err="1" smtClean="0"/>
              <a:t>Deniz</a:t>
            </a:r>
            <a:r>
              <a:rPr lang="en-US" sz="1700" dirty="0" smtClean="0"/>
              <a:t> </a:t>
            </a:r>
            <a:r>
              <a:rPr lang="en-US" sz="1700" dirty="0" err="1" smtClean="0"/>
              <a:t>Kandiyoti</a:t>
            </a:r>
            <a:r>
              <a:rPr lang="en-US" sz="1700" dirty="0" smtClean="0"/>
              <a:t> (SOAS) on Turkey’s new “gender regime”:</a:t>
            </a:r>
          </a:p>
          <a:p>
            <a:pPr marL="296863" lvl="1" indent="-285750">
              <a:spcAft>
                <a:spcPts val="200"/>
              </a:spcAft>
              <a:buFont typeface="Wingdings" charset="2"/>
              <a:buChar char="§"/>
            </a:pPr>
            <a:endParaRPr lang="en-US" sz="1050" dirty="0"/>
          </a:p>
          <a:p>
            <a:pPr marL="354013" lvl="1" indent="-342900">
              <a:spcAft>
                <a:spcPts val="200"/>
              </a:spcAft>
              <a:buFont typeface="+mj-lt"/>
              <a:buAutoNum type="arabicPeriod"/>
            </a:pPr>
            <a:r>
              <a:rPr lang="en-US" sz="1700" dirty="0" smtClean="0"/>
              <a:t>Gender roles play a key function in delineating the authentic/national “us” from inauthentic/anti-national “them”.</a:t>
            </a:r>
          </a:p>
          <a:p>
            <a:pPr marL="354013" lvl="1" indent="-342900">
              <a:spcAft>
                <a:spcPts val="200"/>
              </a:spcAft>
              <a:buFont typeface="+mj-lt"/>
              <a:buAutoNum type="arabicPeriod"/>
            </a:pPr>
            <a:endParaRPr lang="en-US" sz="800" dirty="0"/>
          </a:p>
          <a:p>
            <a:pPr marL="354013" lvl="1" indent="-342900">
              <a:spcAft>
                <a:spcPts val="200"/>
              </a:spcAft>
              <a:buFont typeface="+mj-lt"/>
              <a:buAutoNum type="arabicPeriod"/>
            </a:pPr>
            <a:r>
              <a:rPr lang="en-US" sz="1700" dirty="0" smtClean="0"/>
              <a:t>They also link neo-liberalism with religious populism, wherein responsibility for social protection is transferred from the state to the family or private (religious) foundations.</a:t>
            </a:r>
          </a:p>
          <a:p>
            <a:pPr marL="354013" lvl="1" indent="-342900">
              <a:spcAft>
                <a:spcPts val="200"/>
              </a:spcAft>
              <a:buFont typeface="+mj-lt"/>
              <a:buAutoNum type="arabicPeriod"/>
            </a:pPr>
            <a:endParaRPr lang="en-US" sz="700" dirty="0"/>
          </a:p>
          <a:p>
            <a:pPr marL="354013" lvl="1" indent="-342900">
              <a:spcAft>
                <a:spcPts val="200"/>
              </a:spcAft>
              <a:buFont typeface="+mj-lt"/>
              <a:buAutoNum type="arabicPeriod"/>
            </a:pPr>
            <a:r>
              <a:rPr lang="en-US" sz="1700" dirty="0" smtClean="0"/>
              <a:t>Women can enjoy citizenship rights in this new “gender regime” so long as they “know their place” and show gratitude to male benefactors. Violence against those who reject this “gender regime” is thus </a:t>
            </a:r>
            <a:r>
              <a:rPr lang="en-US" sz="1700" dirty="0" err="1" smtClean="0"/>
              <a:t>normalised</a:t>
            </a:r>
            <a:r>
              <a:rPr lang="en-US" sz="1700" dirty="0" smtClean="0"/>
              <a:t>.</a:t>
            </a:r>
          </a:p>
          <a:p>
            <a:pPr marL="354013" lvl="1" indent="-342900">
              <a:spcAft>
                <a:spcPts val="200"/>
              </a:spcAft>
              <a:buFont typeface="+mj-lt"/>
              <a:buAutoNum type="arabicPeriod"/>
            </a:pPr>
            <a:endParaRPr lang="en-US" sz="1200" dirty="0"/>
          </a:p>
          <a:p>
            <a:pPr marL="354013" lvl="1" indent="-342900">
              <a:spcAft>
                <a:spcPts val="200"/>
              </a:spcAft>
              <a:buFont typeface="Wingdings" charset="2"/>
              <a:buChar char="Ø"/>
            </a:pPr>
            <a:r>
              <a:rPr lang="en-US" sz="1700" dirty="0" smtClean="0"/>
              <a:t>Violence is a sign of “patriarchy in crisis” - not hegemony! “</a:t>
            </a:r>
            <a:r>
              <a:rPr lang="en-US" sz="1700" dirty="0"/>
              <a:t>M</a:t>
            </a:r>
            <a:r>
              <a:rPr lang="en-US" sz="1700" dirty="0" smtClean="0"/>
              <a:t>asculinist restoration” against women’s resistance.</a:t>
            </a:r>
          </a:p>
          <a:p>
            <a:pPr marL="354013" lvl="1" indent="-342900">
              <a:spcAft>
                <a:spcPts val="200"/>
              </a:spcAft>
              <a:buFont typeface="+mj-lt"/>
              <a:buAutoNum type="arabicPeriod"/>
            </a:pPr>
            <a:endParaRPr lang="en-US" sz="1700" dirty="0"/>
          </a:p>
          <a:p>
            <a:pPr marL="296863" lvl="1" indent="-285750">
              <a:spcAft>
                <a:spcPts val="200"/>
              </a:spcAft>
              <a:buFont typeface="Wingdings" charset="2"/>
              <a:buChar char="§"/>
            </a:pPr>
            <a:endParaRPr lang="en-US" sz="1700" dirty="0" smtClean="0"/>
          </a:p>
          <a:p>
            <a:pPr marL="733425" lvl="1" indent="-230188">
              <a:spcAft>
                <a:spcPts val="200"/>
              </a:spcAft>
              <a:buFont typeface="Wingdings" charset="2"/>
              <a:buChar char="§"/>
            </a:pPr>
            <a:endParaRPr lang="en-US" sz="1700" dirty="0" smtClean="0"/>
          </a:p>
          <a:p>
            <a:pPr marL="733425" lvl="1" indent="-230188">
              <a:spcAft>
                <a:spcPts val="200"/>
              </a:spcAft>
              <a:buFont typeface="Wingdings" charset="2"/>
              <a:buChar char="§"/>
            </a:pPr>
            <a:endParaRPr lang="en-US" sz="1700" dirty="0" smtClean="0"/>
          </a:p>
          <a:p>
            <a:pPr marL="276225" indent="-219075">
              <a:spcAft>
                <a:spcPts val="200"/>
              </a:spcAft>
              <a:buFont typeface="Wingdings" charset="2"/>
              <a:buChar char="§"/>
            </a:pPr>
            <a:endParaRPr lang="en-US" sz="1600" dirty="0"/>
          </a:p>
        </p:txBody>
      </p:sp>
      <p:grpSp>
        <p:nvGrpSpPr>
          <p:cNvPr id="11" name="Group 10"/>
          <p:cNvGrpSpPr/>
          <p:nvPr/>
        </p:nvGrpSpPr>
        <p:grpSpPr>
          <a:xfrm rot="709314">
            <a:off x="6306121" y="5374522"/>
            <a:ext cx="3009418" cy="902825"/>
            <a:chOff x="6065134" y="5265952"/>
            <a:chExt cx="3009418" cy="902825"/>
          </a:xfrm>
        </p:grpSpPr>
        <p:sp>
          <p:nvSpPr>
            <p:cNvPr id="10" name="Left Arrow 9"/>
            <p:cNvSpPr/>
            <p:nvPr/>
          </p:nvSpPr>
          <p:spPr>
            <a:xfrm>
              <a:off x="6065134" y="5265952"/>
              <a:ext cx="3009418" cy="9028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597570" y="5532699"/>
              <a:ext cx="2257063" cy="369332"/>
            </a:xfrm>
            <a:prstGeom prst="rect">
              <a:avLst/>
            </a:prstGeom>
            <a:noFill/>
          </p:spPr>
          <p:txBody>
            <a:bodyPr wrap="square" rtlCol="0">
              <a:spAutoFit/>
            </a:bodyPr>
            <a:lstStyle/>
            <a:p>
              <a:pPr algn="ctr"/>
              <a:r>
                <a:rPr lang="en-GB" b="1" dirty="0" smtClean="0">
                  <a:solidFill>
                    <a:schemeClr val="bg1"/>
                  </a:solidFill>
                </a:rPr>
                <a:t>Patriarchal Bargain</a:t>
              </a:r>
              <a:endParaRPr lang="en-GB" b="1" dirty="0">
                <a:solidFill>
                  <a:schemeClr val="bg1"/>
                </a:solidFill>
              </a:endParaRPr>
            </a:p>
          </p:txBody>
        </p:sp>
      </p:grpSp>
    </p:spTree>
    <p:extLst>
      <p:ext uri="{BB962C8B-B14F-4D97-AF65-F5344CB8AC3E}">
        <p14:creationId xmlns:p14="http://schemas.microsoft.com/office/powerpoint/2010/main" val="10513392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73752" y="560594"/>
            <a:ext cx="7118432" cy="523220"/>
          </a:xfrm>
          <a:prstGeom prst="rect">
            <a:avLst/>
          </a:prstGeom>
          <a:noFill/>
        </p:spPr>
        <p:txBody>
          <a:bodyPr wrap="square" rtlCol="0">
            <a:spAutoFit/>
          </a:bodyPr>
          <a:lstStyle/>
          <a:p>
            <a:r>
              <a:rPr lang="en-GB" sz="2800" b="1" dirty="0" smtClean="0"/>
              <a:t>Religious populism in the neo-liberal age</a:t>
            </a:r>
            <a:endParaRPr lang="en-GB" sz="2800" b="1" dirty="0"/>
          </a:p>
        </p:txBody>
      </p:sp>
      <p:sp>
        <p:nvSpPr>
          <p:cNvPr id="4" name="TextBox 3"/>
          <p:cNvSpPr txBox="1"/>
          <p:nvPr/>
        </p:nvSpPr>
        <p:spPr>
          <a:xfrm>
            <a:off x="1655179" y="1200344"/>
            <a:ext cx="8137005" cy="684739"/>
          </a:xfrm>
          <a:prstGeom prst="rect">
            <a:avLst/>
          </a:prstGeom>
        </p:spPr>
        <p:txBody>
          <a:bodyPr vert="horz" lIns="91440" tIns="45720" rIns="91440" bIns="45720" rtlCol="0">
            <a:noAutofit/>
          </a:bodyPr>
          <a:lstStyle/>
          <a:p>
            <a:pPr marL="11113" lvl="1" algn="ctr">
              <a:spcAft>
                <a:spcPts val="200"/>
              </a:spcAft>
            </a:pPr>
            <a:r>
              <a:rPr lang="en-US" sz="1700" b="1" dirty="0" smtClean="0"/>
              <a:t>“Patriarchal Bargain”</a:t>
            </a:r>
          </a:p>
          <a:p>
            <a:pPr marL="11113" lvl="1" algn="ctr">
              <a:spcAft>
                <a:spcPts val="200"/>
              </a:spcAft>
            </a:pPr>
            <a:r>
              <a:rPr lang="en-US" sz="1700" b="1" dirty="0" smtClean="0"/>
              <a:t>Only in majority Muslim countries? </a:t>
            </a:r>
          </a:p>
          <a:p>
            <a:pPr marL="354013" lvl="1" indent="-342900">
              <a:spcAft>
                <a:spcPts val="200"/>
              </a:spcAft>
              <a:buFont typeface="+mj-lt"/>
              <a:buAutoNum type="arabicPeriod"/>
            </a:pPr>
            <a:endParaRPr lang="en-US" sz="1700" dirty="0"/>
          </a:p>
          <a:p>
            <a:pPr marL="296863" lvl="1" indent="-285750">
              <a:spcAft>
                <a:spcPts val="200"/>
              </a:spcAft>
              <a:buFont typeface="Wingdings" charset="2"/>
              <a:buChar char="§"/>
            </a:pPr>
            <a:endParaRPr lang="en-US" sz="1700" dirty="0" smtClean="0"/>
          </a:p>
          <a:p>
            <a:pPr marL="733425" lvl="1" indent="-230188">
              <a:spcAft>
                <a:spcPts val="200"/>
              </a:spcAft>
              <a:buFont typeface="Wingdings" charset="2"/>
              <a:buChar char="§"/>
            </a:pPr>
            <a:endParaRPr lang="en-US" sz="1700" dirty="0" smtClean="0"/>
          </a:p>
          <a:p>
            <a:pPr marL="733425" lvl="1" indent="-230188">
              <a:spcAft>
                <a:spcPts val="200"/>
              </a:spcAft>
              <a:buFont typeface="Wingdings" charset="2"/>
              <a:buChar char="§"/>
            </a:pPr>
            <a:endParaRPr lang="en-US" sz="1700" dirty="0" smtClean="0"/>
          </a:p>
          <a:p>
            <a:pPr marL="276225" indent="-219075">
              <a:spcAft>
                <a:spcPts val="200"/>
              </a:spcAft>
              <a:buFont typeface="Wingdings" charset="2"/>
              <a:buChar char="§"/>
            </a:pPr>
            <a:endParaRPr lang="en-US" sz="1600" dirty="0"/>
          </a:p>
        </p:txBody>
      </p:sp>
      <p:grpSp>
        <p:nvGrpSpPr>
          <p:cNvPr id="11" name="Group 10"/>
          <p:cNvGrpSpPr/>
          <p:nvPr/>
        </p:nvGrpSpPr>
        <p:grpSpPr>
          <a:xfrm rot="19828112">
            <a:off x="9196124" y="83771"/>
            <a:ext cx="3308987" cy="1687312"/>
            <a:chOff x="6065134" y="5265952"/>
            <a:chExt cx="3009418" cy="902825"/>
          </a:xfrm>
        </p:grpSpPr>
        <p:sp>
          <p:nvSpPr>
            <p:cNvPr id="10" name="Left Arrow 9"/>
            <p:cNvSpPr/>
            <p:nvPr/>
          </p:nvSpPr>
          <p:spPr>
            <a:xfrm>
              <a:off x="6065134" y="5265952"/>
              <a:ext cx="3009418" cy="9028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597570" y="5495046"/>
              <a:ext cx="2257063" cy="444639"/>
            </a:xfrm>
            <a:prstGeom prst="rect">
              <a:avLst/>
            </a:prstGeom>
            <a:noFill/>
          </p:spPr>
          <p:txBody>
            <a:bodyPr wrap="square" rtlCol="0">
              <a:spAutoFit/>
            </a:bodyPr>
            <a:lstStyle/>
            <a:p>
              <a:pPr algn="ctr"/>
              <a:r>
                <a:rPr lang="en-GB" sz="2400" b="1" dirty="0" smtClean="0">
                  <a:solidFill>
                    <a:schemeClr val="bg1"/>
                  </a:solidFill>
                </a:rPr>
                <a:t>Patriarchal Bargain</a:t>
              </a:r>
              <a:endParaRPr lang="en-GB" sz="2400" b="1" dirty="0">
                <a:solidFill>
                  <a:schemeClr val="bg1"/>
                </a:solidFill>
              </a:endParaRPr>
            </a:p>
          </p:txBody>
        </p:sp>
      </p:gr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94672" y="2068988"/>
            <a:ext cx="4090365" cy="36257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35300"/>
            <a:ext cx="4194672" cy="3659444"/>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5037" y="1886788"/>
            <a:ext cx="3978269" cy="1613277"/>
          </a:xfrm>
          <a:prstGeom prst="rect">
            <a:avLst/>
          </a:prstGeom>
        </p:spPr>
      </p:pic>
      <p:sp>
        <p:nvSpPr>
          <p:cNvPr id="6" name="TextBox 5"/>
          <p:cNvSpPr txBox="1"/>
          <p:nvPr/>
        </p:nvSpPr>
        <p:spPr>
          <a:xfrm>
            <a:off x="2967608" y="6211669"/>
            <a:ext cx="6940321" cy="646331"/>
          </a:xfrm>
          <a:prstGeom prst="rect">
            <a:avLst/>
          </a:prstGeom>
          <a:noFill/>
        </p:spPr>
        <p:txBody>
          <a:bodyPr wrap="square" rtlCol="0">
            <a:spAutoFit/>
          </a:bodyPr>
          <a:lstStyle/>
          <a:p>
            <a:pPr algn="ctr"/>
            <a:r>
              <a:rPr lang="en-GB" b="1" dirty="0" smtClean="0"/>
              <a:t>Nor is patriarchy only produced by religious populists</a:t>
            </a:r>
          </a:p>
          <a:p>
            <a:pPr marL="285750" indent="-285750" algn="ctr">
              <a:buFont typeface="Wingdings" charset="2"/>
              <a:buChar char="Ø"/>
            </a:pPr>
            <a:r>
              <a:rPr lang="en-GB" b="1" dirty="0" smtClean="0"/>
              <a:t>Militarism is the embodiment of authoritarian heteronormativity</a:t>
            </a:r>
            <a:endParaRPr lang="en-GB" b="1" dirty="0"/>
          </a:p>
        </p:txBody>
      </p:sp>
      <p:pic>
        <p:nvPicPr>
          <p:cNvPr id="10242" name="Picture 2" desc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85036" y="3500065"/>
            <a:ext cx="3906963" cy="219906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88098" y="5703837"/>
            <a:ext cx="3183038" cy="338554"/>
          </a:xfrm>
          <a:prstGeom prst="rect">
            <a:avLst/>
          </a:prstGeom>
          <a:noFill/>
        </p:spPr>
        <p:txBody>
          <a:bodyPr wrap="square" rtlCol="0">
            <a:spAutoFit/>
          </a:bodyPr>
          <a:lstStyle/>
          <a:p>
            <a:pPr algn="ctr"/>
            <a:r>
              <a:rPr lang="en-GB" sz="1600" smtClean="0"/>
              <a:t>United States</a:t>
            </a:r>
            <a:endParaRPr lang="en-GB" sz="1600" dirty="0" smtClean="0"/>
          </a:p>
        </p:txBody>
      </p:sp>
      <p:sp>
        <p:nvSpPr>
          <p:cNvPr id="14" name="TextBox 13"/>
          <p:cNvSpPr txBox="1"/>
          <p:nvPr/>
        </p:nvSpPr>
        <p:spPr>
          <a:xfrm>
            <a:off x="4641449" y="5703837"/>
            <a:ext cx="3183038" cy="338554"/>
          </a:xfrm>
          <a:prstGeom prst="rect">
            <a:avLst/>
          </a:prstGeom>
          <a:noFill/>
        </p:spPr>
        <p:txBody>
          <a:bodyPr wrap="square" rtlCol="0">
            <a:spAutoFit/>
          </a:bodyPr>
          <a:lstStyle/>
          <a:p>
            <a:pPr algn="ctr"/>
            <a:r>
              <a:rPr lang="en-GB" sz="1600" dirty="0" smtClean="0"/>
              <a:t>Brazil</a:t>
            </a:r>
          </a:p>
        </p:txBody>
      </p:sp>
      <p:sp>
        <p:nvSpPr>
          <p:cNvPr id="15" name="TextBox 14"/>
          <p:cNvSpPr txBox="1"/>
          <p:nvPr/>
        </p:nvSpPr>
        <p:spPr>
          <a:xfrm>
            <a:off x="8646998" y="5703837"/>
            <a:ext cx="3183038" cy="338554"/>
          </a:xfrm>
          <a:prstGeom prst="rect">
            <a:avLst/>
          </a:prstGeom>
          <a:noFill/>
        </p:spPr>
        <p:txBody>
          <a:bodyPr wrap="square" rtlCol="0">
            <a:spAutoFit/>
          </a:bodyPr>
          <a:lstStyle/>
          <a:p>
            <a:pPr algn="ctr"/>
            <a:r>
              <a:rPr lang="en-GB" sz="1600" dirty="0" smtClean="0"/>
              <a:t>Israel</a:t>
            </a:r>
          </a:p>
        </p:txBody>
      </p:sp>
    </p:spTree>
    <p:extLst>
      <p:ext uri="{BB962C8B-B14F-4D97-AF65-F5344CB8AC3E}">
        <p14:creationId xmlns:p14="http://schemas.microsoft.com/office/powerpoint/2010/main" val="28143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nodeType="withEffect">
                                  <p:stCondLst>
                                    <p:cond delay="0"/>
                                  </p:stCondLst>
                                  <p:childTnLst>
                                    <p:set>
                                      <p:cBhvr>
                                        <p:cTn id="15" dur="1" fill="hold">
                                          <p:stCondLst>
                                            <p:cond delay="0"/>
                                          </p:stCondLst>
                                        </p:cTn>
                                        <p:tgtEl>
                                          <p:spTgt spid="10242"/>
                                        </p:tgtEl>
                                        <p:attrNameLst>
                                          <p:attrName>style.visibility</p:attrName>
                                        </p:attrNameLst>
                                      </p:cBhvr>
                                      <p:to>
                                        <p:strVal val="visible"/>
                                      </p:to>
                                    </p:set>
                                    <p:animEffect transition="in" filter="dissolve">
                                      <p:cBhvr>
                                        <p:cTn id="16" dur="500"/>
                                        <p:tgtEl>
                                          <p:spTgt spid="1024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par>
                                <p:cTn id="26" presetID="9"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7451" y="745788"/>
            <a:ext cx="7118432" cy="523220"/>
          </a:xfrm>
          <a:prstGeom prst="rect">
            <a:avLst/>
          </a:prstGeom>
          <a:noFill/>
        </p:spPr>
        <p:txBody>
          <a:bodyPr wrap="square" rtlCol="0">
            <a:spAutoFit/>
          </a:bodyPr>
          <a:lstStyle/>
          <a:p>
            <a:pPr algn="ctr"/>
            <a:r>
              <a:rPr lang="en-GB" sz="2800" b="1" dirty="0" smtClean="0"/>
              <a:t>Paradoxes of religious populism</a:t>
            </a:r>
            <a:endParaRPr lang="en-GB" sz="2800" b="1" dirty="0"/>
          </a:p>
        </p:txBody>
      </p:sp>
      <p:sp>
        <p:nvSpPr>
          <p:cNvPr id="5" name="TextBox 4"/>
          <p:cNvSpPr txBox="1"/>
          <p:nvPr/>
        </p:nvSpPr>
        <p:spPr>
          <a:xfrm>
            <a:off x="717629" y="1653347"/>
            <a:ext cx="4328934" cy="5511381"/>
          </a:xfrm>
          <a:prstGeom prst="rect">
            <a:avLst/>
          </a:prstGeom>
        </p:spPr>
        <p:txBody>
          <a:bodyPr vert="horz" lIns="91440" tIns="45720" rIns="91440" bIns="45720" rtlCol="0">
            <a:noAutofit/>
          </a:bodyPr>
          <a:lstStyle/>
          <a:p>
            <a:pPr marL="400050" indent="-342900">
              <a:spcAft>
                <a:spcPts val="200"/>
              </a:spcAft>
              <a:buFont typeface="+mj-lt"/>
              <a:buAutoNum type="arabicPeriod"/>
            </a:pPr>
            <a:r>
              <a:rPr lang="en-US" sz="1700" dirty="0" smtClean="0"/>
              <a:t>Forced imposition of religious restrictions creates societal tensions and reaction against conservative norms and values </a:t>
            </a:r>
          </a:p>
          <a:p>
            <a:pPr marL="857250" lvl="1" indent="-342900">
              <a:spcAft>
                <a:spcPts val="200"/>
              </a:spcAft>
              <a:buFont typeface="Arial" charset="0"/>
              <a:buChar char="•"/>
            </a:pPr>
            <a:r>
              <a:rPr lang="en-US" sz="1700" dirty="0"/>
              <a:t>F</a:t>
            </a:r>
            <a:r>
              <a:rPr lang="en-US" sz="1700" dirty="0" smtClean="0"/>
              <a:t>uel for the feminist movement</a:t>
            </a:r>
          </a:p>
          <a:p>
            <a:pPr marL="400050" indent="-342900">
              <a:spcAft>
                <a:spcPts val="200"/>
              </a:spcAft>
              <a:buFont typeface="+mj-lt"/>
              <a:buAutoNum type="arabicPeriod"/>
            </a:pPr>
            <a:endParaRPr lang="en-US" sz="1700" dirty="0"/>
          </a:p>
          <a:p>
            <a:pPr marL="400050" indent="-342900">
              <a:spcAft>
                <a:spcPts val="200"/>
              </a:spcAft>
              <a:buFont typeface="+mj-lt"/>
              <a:buAutoNum type="arabicPeriod"/>
            </a:pPr>
            <a:r>
              <a:rPr lang="en-US" sz="1700" dirty="0" smtClean="0"/>
              <a:t>Often empowers conservative women, some of whom eventually stop accepting the limits of the “patriarchal bargain”</a:t>
            </a:r>
          </a:p>
          <a:p>
            <a:pPr marL="857250" lvl="1" indent="-342900">
              <a:spcAft>
                <a:spcPts val="200"/>
              </a:spcAft>
              <a:buFont typeface="Arial" charset="0"/>
              <a:buChar char="•"/>
            </a:pPr>
            <a:r>
              <a:rPr lang="en-US" sz="1700" dirty="0" smtClean="0"/>
              <a:t>Educated Iranian women from the provinces at the first lines of protest against the Islamic Republic</a:t>
            </a:r>
          </a:p>
          <a:p>
            <a:pPr marL="857250" lvl="1" indent="-342900">
              <a:spcAft>
                <a:spcPts val="200"/>
              </a:spcAft>
              <a:buFont typeface="Arial" charset="0"/>
              <a:buChar char="•"/>
            </a:pPr>
            <a:r>
              <a:rPr lang="en-US" sz="1700" dirty="0" smtClean="0"/>
              <a:t>Muslim (not Islamist) feminism?</a:t>
            </a:r>
          </a:p>
          <a:p>
            <a:pPr marL="857250" lvl="1" indent="-342900">
              <a:spcAft>
                <a:spcPts val="200"/>
              </a:spcAft>
              <a:buFont typeface="Arial" charset="0"/>
              <a:buChar char="•"/>
            </a:pPr>
            <a:r>
              <a:rPr lang="en-US" sz="1700" dirty="0" smtClean="0"/>
              <a:t>Orthodox feminism in Israel?</a:t>
            </a:r>
          </a:p>
          <a:p>
            <a:pPr marL="857250" lvl="1" indent="-342900">
              <a:spcAft>
                <a:spcPts val="200"/>
              </a:spcAft>
              <a:buFont typeface="Arial" charset="0"/>
              <a:buChar char="•"/>
            </a:pPr>
            <a:endParaRPr lang="en-US" sz="1700" dirty="0"/>
          </a:p>
          <a:p>
            <a:pPr marL="92075" lvl="1" algn="ctr">
              <a:spcAft>
                <a:spcPts val="200"/>
              </a:spcAft>
            </a:pPr>
            <a:r>
              <a:rPr lang="en-US" sz="1700" b="1" dirty="0" smtClean="0"/>
              <a:t>WHY NOT? </a:t>
            </a:r>
          </a:p>
          <a:p>
            <a:pPr marL="92075" lvl="1" algn="ctr">
              <a:spcAft>
                <a:spcPts val="200"/>
              </a:spcAft>
            </a:pPr>
            <a:r>
              <a:rPr lang="en-US" sz="1700" b="1" dirty="0" smtClean="0"/>
              <a:t>IDENTITIES ARE NOT FIXED </a:t>
            </a:r>
          </a:p>
          <a:p>
            <a:pPr marL="92075" lvl="1" algn="ctr">
              <a:spcAft>
                <a:spcPts val="200"/>
              </a:spcAft>
            </a:pPr>
            <a:r>
              <a:rPr lang="en-US" sz="1700" b="1" dirty="0" smtClean="0"/>
              <a:t>OR SINGULAR!</a:t>
            </a:r>
          </a:p>
          <a:p>
            <a:pPr marL="400050" indent="-342900">
              <a:spcAft>
                <a:spcPts val="200"/>
              </a:spcAft>
              <a:buFont typeface="Arial" charset="0"/>
              <a:buChar char="•"/>
            </a:pPr>
            <a:endParaRPr lang="en-US" sz="1700" dirty="0" smtClean="0"/>
          </a:p>
          <a:p>
            <a:pPr marL="857250" lvl="1" indent="-342900">
              <a:spcAft>
                <a:spcPts val="200"/>
              </a:spcAft>
              <a:buFont typeface="Arial" charset="0"/>
              <a:buChar char="•"/>
            </a:pPr>
            <a:endParaRPr lang="en-US" sz="1700" dirty="0" smtClean="0"/>
          </a:p>
          <a:p>
            <a:pPr marL="400050" indent="-342900">
              <a:spcAft>
                <a:spcPts val="200"/>
              </a:spcAft>
              <a:buFont typeface="+mj-lt"/>
              <a:buAutoNum type="arabicPeriod"/>
            </a:pPr>
            <a:endParaRPr lang="en-US" sz="1700" dirty="0"/>
          </a:p>
          <a:p>
            <a:pPr marL="857250" lvl="1" indent="-342900">
              <a:spcAft>
                <a:spcPts val="200"/>
              </a:spcAft>
              <a:buFont typeface="+mj-lt"/>
              <a:buAutoNum type="arabicPeriod"/>
            </a:pPr>
            <a:endParaRPr lang="en-US" sz="1700" dirty="0" smtClean="0"/>
          </a:p>
          <a:p>
            <a:pPr marL="400050" indent="-342900">
              <a:spcAft>
                <a:spcPts val="200"/>
              </a:spcAft>
              <a:buFont typeface="+mj-lt"/>
              <a:buAutoNum type="arabicPeriod"/>
            </a:pPr>
            <a:endParaRPr lang="en-US" sz="1700" dirty="0" smtClean="0"/>
          </a:p>
          <a:p>
            <a:pPr marL="857250" lvl="1" indent="-342900">
              <a:spcAft>
                <a:spcPts val="200"/>
              </a:spcAft>
              <a:buFont typeface="Arial" charset="0"/>
              <a:buChar char="•"/>
            </a:pPr>
            <a:endParaRPr lang="en-US" sz="1700" dirty="0"/>
          </a:p>
          <a:p>
            <a:pPr marL="276225" indent="-230188">
              <a:spcAft>
                <a:spcPts val="200"/>
              </a:spcAft>
              <a:buFont typeface="Wingdings" charset="2"/>
              <a:buChar char="§"/>
            </a:pPr>
            <a:endParaRPr lang="en-US" sz="1700" dirty="0" smtClean="0"/>
          </a:p>
          <a:p>
            <a:pPr marL="733425" lvl="1" indent="-230188">
              <a:spcAft>
                <a:spcPts val="200"/>
              </a:spcAft>
              <a:buFont typeface="Wingdings" charset="2"/>
              <a:buChar char="§"/>
            </a:pPr>
            <a:endParaRPr lang="en-US" sz="1700" dirty="0" smtClean="0"/>
          </a:p>
          <a:p>
            <a:pPr marL="733425" lvl="1" indent="-230188">
              <a:spcAft>
                <a:spcPts val="200"/>
              </a:spcAft>
              <a:buFont typeface="Wingdings" charset="2"/>
              <a:buChar char="§"/>
            </a:pPr>
            <a:endParaRPr lang="en-US" sz="1700" dirty="0" smtClean="0"/>
          </a:p>
          <a:p>
            <a:pPr marL="276225" indent="-219075">
              <a:spcAft>
                <a:spcPts val="200"/>
              </a:spcAft>
              <a:buFont typeface="Wingdings" charset="2"/>
              <a:buChar char="§"/>
            </a:pPr>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75699" y="4247908"/>
            <a:ext cx="4900339" cy="2401747"/>
          </a:xfrm>
          <a:prstGeom prst="rect">
            <a:avLst/>
          </a:prstGeom>
        </p:spPr>
      </p:pic>
      <p:pic>
        <p:nvPicPr>
          <p:cNvPr id="9218" name="Picture 2" descr="mage result for islamic femini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86576" y="1513351"/>
            <a:ext cx="4678583" cy="2490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29132" y="2715065"/>
            <a:ext cx="6865034" cy="830997"/>
          </a:xfrm>
          <a:prstGeom prst="rect">
            <a:avLst/>
          </a:prstGeom>
          <a:noFill/>
        </p:spPr>
        <p:txBody>
          <a:bodyPr wrap="square" rtlCol="0">
            <a:spAutoFit/>
          </a:bodyPr>
          <a:lstStyle/>
          <a:p>
            <a:pPr algn="ctr"/>
            <a:r>
              <a:rPr lang="en-GB" sz="4800" b="1" dirty="0"/>
              <a:t>2</a:t>
            </a:r>
            <a:r>
              <a:rPr lang="en-GB" sz="4800" b="1" dirty="0" smtClean="0"/>
              <a:t>. </a:t>
            </a:r>
            <a:r>
              <a:rPr lang="en-GB" sz="4800" b="1" dirty="0" smtClean="0"/>
              <a:t>LGBTQ+ </a:t>
            </a:r>
            <a:r>
              <a:rPr lang="en-GB" sz="4800" b="1" dirty="0" smtClean="0"/>
              <a:t>Struggles</a:t>
            </a:r>
            <a:endParaRPr lang="en-GB" sz="4800" b="1" dirty="0"/>
          </a:p>
        </p:txBody>
      </p:sp>
    </p:spTree>
    <p:extLst>
      <p:ext uri="{BB962C8B-B14F-4D97-AF65-F5344CB8AC3E}">
        <p14:creationId xmlns:p14="http://schemas.microsoft.com/office/powerpoint/2010/main" val="17471165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ge result for women's lgbt movement turkey"/>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0"/>
            <a:ext cx="9141724"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2530" name="Picture 2" descr="mage result for women's lgbt movement turkey"/>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90353"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 y="3597"/>
            <a:ext cx="6513342" cy="707886"/>
          </a:xfrm>
          <a:prstGeom prst="rect">
            <a:avLst/>
          </a:prstGeom>
          <a:solidFill>
            <a:schemeClr val="bg1">
              <a:alpha val="59000"/>
            </a:schemeClr>
          </a:solidFill>
        </p:spPr>
        <p:txBody>
          <a:bodyPr wrap="square" rtlCol="0">
            <a:spAutoFit/>
          </a:bodyPr>
          <a:lstStyle/>
          <a:p>
            <a:pPr algn="ctr"/>
            <a:r>
              <a:rPr lang="en-GB" sz="4000" b="1" dirty="0" smtClean="0">
                <a:solidFill>
                  <a:srgbClr val="7030A0"/>
                </a:solidFill>
              </a:rPr>
              <a:t>Women’s &amp; </a:t>
            </a:r>
            <a:r>
              <a:rPr lang="en-GB" sz="4000" b="1" dirty="0" smtClean="0">
                <a:solidFill>
                  <a:srgbClr val="7030A0"/>
                </a:solidFill>
              </a:rPr>
              <a:t>LGBTQ+ </a:t>
            </a:r>
            <a:r>
              <a:rPr lang="en-GB" sz="4000" b="1" dirty="0" smtClean="0">
                <a:solidFill>
                  <a:srgbClr val="7030A0"/>
                </a:solidFill>
              </a:rPr>
              <a:t>struggles</a:t>
            </a:r>
            <a:endParaRPr lang="en-GB" sz="4000" b="1" dirty="0">
              <a:solidFill>
                <a:srgbClr val="7030A0"/>
              </a:solidFill>
            </a:endParaRPr>
          </a:p>
        </p:txBody>
      </p:sp>
    </p:spTree>
    <p:extLst>
      <p:ext uri="{BB962C8B-B14F-4D97-AF65-F5344CB8AC3E}">
        <p14:creationId xmlns:p14="http://schemas.microsoft.com/office/powerpoint/2010/main" val="1774647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6769" y="5603191"/>
            <a:ext cx="5665945" cy="1254809"/>
          </a:xfrm>
          <a:prstGeom prst="rect">
            <a:avLst/>
          </a:prstGeom>
        </p:spPr>
      </p:pic>
      <p:sp>
        <p:nvSpPr>
          <p:cNvPr id="2" name="TextBox 1"/>
          <p:cNvSpPr txBox="1"/>
          <p:nvPr/>
        </p:nvSpPr>
        <p:spPr>
          <a:xfrm>
            <a:off x="2379700" y="559190"/>
            <a:ext cx="7707086" cy="584775"/>
          </a:xfrm>
          <a:prstGeom prst="rect">
            <a:avLst/>
          </a:prstGeom>
          <a:noFill/>
        </p:spPr>
        <p:txBody>
          <a:bodyPr wrap="square" rtlCol="0">
            <a:spAutoFit/>
          </a:bodyPr>
          <a:lstStyle/>
          <a:p>
            <a:pPr algn="ctr"/>
            <a:r>
              <a:rPr lang="en-GB" sz="3200" b="1" dirty="0" smtClean="0"/>
              <a:t>In the News</a:t>
            </a:r>
            <a:endParaRPr lang="en-GB" sz="3200" b="1"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52332" y="1109240"/>
            <a:ext cx="3567915" cy="31193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062" y="1109240"/>
            <a:ext cx="4537276" cy="234389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84785" y="1728740"/>
            <a:ext cx="4147446" cy="4204067"/>
          </a:xfrm>
          <a:prstGeom prst="rect">
            <a:avLst/>
          </a:prstGeom>
        </p:spPr>
      </p:pic>
    </p:spTree>
    <p:extLst>
      <p:ext uri="{BB962C8B-B14F-4D97-AF65-F5344CB8AC3E}">
        <p14:creationId xmlns:p14="http://schemas.microsoft.com/office/powerpoint/2010/main" val="19251589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9699" y="316122"/>
            <a:ext cx="7707086" cy="584775"/>
          </a:xfrm>
          <a:prstGeom prst="rect">
            <a:avLst/>
          </a:prstGeom>
          <a:noFill/>
        </p:spPr>
        <p:txBody>
          <a:bodyPr wrap="square" rtlCol="0">
            <a:spAutoFit/>
          </a:bodyPr>
          <a:lstStyle/>
          <a:p>
            <a:pPr algn="ctr"/>
            <a:r>
              <a:rPr lang="en-GB" sz="3200" b="1" dirty="0" smtClean="0"/>
              <a:t>The Numbers</a:t>
            </a:r>
            <a:endParaRPr lang="en-GB" sz="3200" b="1" dirty="0"/>
          </a:p>
        </p:txBody>
      </p:sp>
      <p:pic>
        <p:nvPicPr>
          <p:cNvPr id="11266" name="Picture 2" descr="https://cdn.static-economist.com/sites/default/files/images/2018/06/blogs/open-future/20180609_wom984_0.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735"/>
            <a:ext cx="3750197" cy="689592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013-Homosexuality-0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65507" y="1170719"/>
            <a:ext cx="3735470" cy="47897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013-Homosexuality-0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373016" y="1690293"/>
            <a:ext cx="3427537" cy="46761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5928" y="6442089"/>
            <a:ext cx="4629873" cy="307777"/>
          </a:xfrm>
          <a:prstGeom prst="rect">
            <a:avLst/>
          </a:prstGeom>
          <a:noFill/>
        </p:spPr>
        <p:txBody>
          <a:bodyPr wrap="square" rtlCol="0">
            <a:spAutoFit/>
          </a:bodyPr>
          <a:lstStyle/>
          <a:p>
            <a:r>
              <a:rPr lang="en-GB" sz="1400" b="1" dirty="0"/>
              <a:t>Pew Research “The Global Divide on </a:t>
            </a:r>
            <a:r>
              <a:rPr lang="en-GB" sz="1400" b="1" dirty="0" smtClean="0"/>
              <a:t>Homosexuality” 2013</a:t>
            </a:r>
            <a:endParaRPr lang="en-GB" sz="1400" b="1" dirty="0"/>
          </a:p>
        </p:txBody>
      </p:sp>
    </p:spTree>
    <p:extLst>
      <p:ext uri="{BB962C8B-B14F-4D97-AF65-F5344CB8AC3E}">
        <p14:creationId xmlns:p14="http://schemas.microsoft.com/office/powerpoint/2010/main" val="7461468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48930" y="10"/>
            <a:ext cx="3651467" cy="167660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a:ea typeface="+mj-ea"/>
                <a:cs typeface="+mj-cs"/>
              </a:rPr>
              <a:t>The History</a:t>
            </a:r>
          </a:p>
        </p:txBody>
      </p:sp>
      <p:sp>
        <p:nvSpPr>
          <p:cNvPr id="8" name="TextBox 7"/>
          <p:cNvSpPr txBox="1"/>
          <p:nvPr/>
        </p:nvSpPr>
        <p:spPr>
          <a:xfrm>
            <a:off x="370390" y="1250067"/>
            <a:ext cx="4268665" cy="5607934"/>
          </a:xfrm>
          <a:prstGeom prst="rect">
            <a:avLst/>
          </a:prstGeom>
        </p:spPr>
        <p:txBody>
          <a:bodyPr vert="horz" lIns="91440" tIns="45720" rIns="91440" bIns="45720" rtlCol="0">
            <a:normAutofit/>
          </a:bodyPr>
          <a:lstStyle/>
          <a:p>
            <a:pPr marL="296863" lvl="1" indent="-228600">
              <a:spcAft>
                <a:spcPts val="300"/>
              </a:spcAft>
              <a:buFont typeface="Arial" panose="020B0604020202020204" pitchFamily="34" charset="0"/>
              <a:buChar char="•"/>
            </a:pPr>
            <a:r>
              <a:rPr lang="en-US" b="1" dirty="0" smtClean="0"/>
              <a:t>Things </a:t>
            </a:r>
            <a:r>
              <a:rPr lang="en-US" b="1" dirty="0"/>
              <a:t>weren’t always this way! </a:t>
            </a:r>
            <a:endParaRPr lang="en-US" b="1" dirty="0" smtClean="0"/>
          </a:p>
          <a:p>
            <a:pPr marL="296863" lvl="1" indent="-228600">
              <a:spcAft>
                <a:spcPts val="300"/>
              </a:spcAft>
              <a:buFont typeface="Arial" panose="020B0604020202020204" pitchFamily="34" charset="0"/>
              <a:buChar char="•"/>
            </a:pPr>
            <a:endParaRPr lang="en-US" sz="300" dirty="0"/>
          </a:p>
          <a:p>
            <a:pPr marL="296863" lvl="1" indent="-228600">
              <a:spcAft>
                <a:spcPts val="300"/>
              </a:spcAft>
              <a:buFont typeface="Arial" panose="020B0604020202020204" pitchFamily="34" charset="0"/>
              <a:buChar char="•"/>
            </a:pPr>
            <a:r>
              <a:rPr lang="en-US" dirty="0" smtClean="0"/>
              <a:t>In Islam “sodomy” is considered a sin</a:t>
            </a:r>
            <a:r>
              <a:rPr lang="is-IS" dirty="0" smtClean="0"/>
              <a:t>…</a:t>
            </a:r>
          </a:p>
          <a:p>
            <a:pPr marL="296863" lvl="1" indent="-228600">
              <a:spcAft>
                <a:spcPts val="300"/>
              </a:spcAft>
              <a:buFont typeface="Arial" panose="020B0604020202020204" pitchFamily="34" charset="0"/>
              <a:buChar char="•"/>
            </a:pPr>
            <a:endParaRPr lang="en-US" sz="300" dirty="0"/>
          </a:p>
          <a:p>
            <a:pPr marL="296863" lvl="1" indent="-228600">
              <a:spcAft>
                <a:spcPts val="300"/>
              </a:spcAft>
              <a:buFont typeface="Arial" panose="020B0604020202020204" pitchFamily="34" charset="0"/>
              <a:buChar char="•"/>
            </a:pPr>
            <a:r>
              <a:rPr lang="is-IS" dirty="0" smtClean="0"/>
              <a:t>…But </a:t>
            </a:r>
            <a:r>
              <a:rPr lang="en-US" dirty="0" smtClean="0"/>
              <a:t>since medieval times, “homoeroticism” – esp. in poetry and literature – was very common, even seen as sophisticated, urbane.</a:t>
            </a:r>
          </a:p>
          <a:p>
            <a:pPr marL="296863" lvl="1" indent="-228600">
              <a:spcAft>
                <a:spcPts val="300"/>
              </a:spcAft>
              <a:buFont typeface="Arial" panose="020B0604020202020204" pitchFamily="34" charset="0"/>
              <a:buChar char="•"/>
            </a:pPr>
            <a:endParaRPr lang="en-US" sz="300" dirty="0"/>
          </a:p>
          <a:p>
            <a:pPr marL="296863" lvl="1" indent="-228600">
              <a:spcAft>
                <a:spcPts val="300"/>
              </a:spcAft>
              <a:buFont typeface="Arial" panose="020B0604020202020204" pitchFamily="34" charset="0"/>
              <a:buChar char="•"/>
            </a:pPr>
            <a:r>
              <a:rPr lang="en-US" dirty="0" smtClean="0"/>
              <a:t>Fluid identities: No binary definition of sexes (hetero and homo)</a:t>
            </a:r>
          </a:p>
          <a:p>
            <a:pPr marL="296863" lvl="1" indent="-228600">
              <a:spcAft>
                <a:spcPts val="300"/>
              </a:spcAft>
              <a:buFont typeface="Arial" panose="020B0604020202020204" pitchFamily="34" charset="0"/>
              <a:buChar char="•"/>
            </a:pPr>
            <a:endParaRPr lang="en-US" sz="300" dirty="0"/>
          </a:p>
          <a:p>
            <a:pPr marL="296863" lvl="1" indent="-228600">
              <a:spcAft>
                <a:spcPts val="300"/>
              </a:spcAft>
              <a:buFont typeface="Arial" panose="020B0604020202020204" pitchFamily="34" charset="0"/>
              <a:buChar char="•"/>
            </a:pPr>
            <a:r>
              <a:rPr lang="en-US" dirty="0" smtClean="0"/>
              <a:t>Many “Oriental” cultures implicitly </a:t>
            </a:r>
            <a:r>
              <a:rPr lang="en-US" dirty="0" err="1" smtClean="0"/>
              <a:t>recognised</a:t>
            </a:r>
            <a:r>
              <a:rPr lang="en-US" dirty="0" smtClean="0"/>
              <a:t> a third gender </a:t>
            </a:r>
          </a:p>
          <a:p>
            <a:pPr marL="296863" lvl="1" indent="-228600">
              <a:spcAft>
                <a:spcPts val="300"/>
              </a:spcAft>
              <a:buFont typeface="Arial" panose="020B0604020202020204" pitchFamily="34" charset="0"/>
              <a:buChar char="•"/>
            </a:pPr>
            <a:endParaRPr lang="en-US" sz="300" dirty="0"/>
          </a:p>
          <a:p>
            <a:pPr marL="296863" lvl="1" indent="-228600">
              <a:spcAft>
                <a:spcPts val="300"/>
              </a:spcAft>
              <a:buFont typeface="Arial" panose="020B0604020202020204" pitchFamily="34" charset="0"/>
              <a:buChar char="•"/>
            </a:pPr>
            <a:r>
              <a:rPr lang="en-US" dirty="0" smtClean="0"/>
              <a:t>Eunuchs (transgender) earned a living looking after children, or singing and dancing in public(as women couldn’t)</a:t>
            </a:r>
          </a:p>
          <a:p>
            <a:pPr marL="296863" lvl="1" indent="-228600">
              <a:spcAft>
                <a:spcPts val="300"/>
              </a:spcAft>
              <a:buFont typeface="Arial" panose="020B0604020202020204" pitchFamily="34" charset="0"/>
              <a:buChar char="•"/>
            </a:pPr>
            <a:endParaRPr lang="en-US" sz="300" dirty="0"/>
          </a:p>
          <a:p>
            <a:pPr marL="296863" lvl="1" indent="-228600">
              <a:spcAft>
                <a:spcPts val="300"/>
              </a:spcAft>
              <a:buFont typeface="Arial" panose="020B0604020202020204" pitchFamily="34" charset="0"/>
              <a:buChar char="•"/>
            </a:pPr>
            <a:r>
              <a:rPr lang="en-US" dirty="0"/>
              <a:t>R</a:t>
            </a:r>
            <a:r>
              <a:rPr lang="en-US" dirty="0" smtClean="0"/>
              <a:t>elationships </a:t>
            </a:r>
            <a:r>
              <a:rPr lang="en-US" dirty="0"/>
              <a:t>between older men and young boys </a:t>
            </a:r>
            <a:r>
              <a:rPr lang="en-US" dirty="0" smtClean="0"/>
              <a:t>more socially acceptable than b/w unmarried men and women.</a:t>
            </a:r>
            <a:endParaRPr lang="en-US" dirty="0"/>
          </a:p>
        </p:txBody>
      </p:sp>
      <p:pic>
        <p:nvPicPr>
          <p:cNvPr id="13314" name="Picture 2" descr="mage result for islamic medieval homosexuality"/>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639054" y="439837"/>
            <a:ext cx="7552945" cy="5972537"/>
            <a:chOff x="2627453" y="1053296"/>
            <a:chExt cx="6628438" cy="5304094"/>
          </a:xfrm>
        </p:grpSpPr>
        <p:grpSp>
          <p:nvGrpSpPr>
            <p:cNvPr id="6" name="Group 5"/>
            <p:cNvGrpSpPr/>
            <p:nvPr/>
          </p:nvGrpSpPr>
          <p:grpSpPr>
            <a:xfrm>
              <a:off x="2627453" y="1053296"/>
              <a:ext cx="6628438" cy="4878729"/>
              <a:chOff x="1770926" y="1156553"/>
              <a:chExt cx="7508114" cy="5701447"/>
            </a:xfrm>
          </p:grpSpPr>
          <p:pic>
            <p:nvPicPr>
              <p:cNvPr id="9" name="Picture 2" descr="p&gt;Turkey, probably Istanbul, 18th century. An erotic scene, "/>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0926" y="2353132"/>
                <a:ext cx="7508114" cy="45048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70926" y="1156553"/>
                <a:ext cx="7508114" cy="1196579"/>
              </a:xfrm>
              <a:prstGeom prst="rect">
                <a:avLst/>
              </a:prstGeom>
            </p:spPr>
          </p:pic>
        </p:grpSp>
        <p:sp>
          <p:nvSpPr>
            <p:cNvPr id="7" name="TextBox 6"/>
            <p:cNvSpPr txBox="1"/>
            <p:nvPr/>
          </p:nvSpPr>
          <p:spPr>
            <a:xfrm>
              <a:off x="2627453" y="6018836"/>
              <a:ext cx="6628438" cy="338554"/>
            </a:xfrm>
            <a:prstGeom prst="rect">
              <a:avLst/>
            </a:prstGeom>
            <a:noFill/>
          </p:spPr>
          <p:txBody>
            <a:bodyPr wrap="square" rtlCol="0">
              <a:spAutoFit/>
            </a:bodyPr>
            <a:lstStyle/>
            <a:p>
              <a:r>
                <a:rPr lang="en-GB" sz="1600" dirty="0" smtClean="0"/>
                <a:t>Istanbul</a:t>
              </a:r>
              <a:r>
                <a:rPr lang="en-GB" sz="1600" dirty="0"/>
                <a:t>, 18th century. An erotic scene, ascribed to Abdullah Bukhari. 1743 CE.</a:t>
              </a:r>
            </a:p>
          </p:txBody>
        </p:sp>
      </p:grpSp>
      <p:grpSp>
        <p:nvGrpSpPr>
          <p:cNvPr id="4" name="Group 3"/>
          <p:cNvGrpSpPr/>
          <p:nvPr/>
        </p:nvGrpSpPr>
        <p:grpSpPr>
          <a:xfrm>
            <a:off x="4639053" y="838311"/>
            <a:ext cx="7552946" cy="5492853"/>
            <a:chOff x="4639053" y="838311"/>
            <a:chExt cx="7552946" cy="5492853"/>
          </a:xfrm>
        </p:grpSpPr>
        <p:pic>
          <p:nvPicPr>
            <p:cNvPr id="15362" name="Picture 2" descr="mage result for orientalism co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9053" y="838311"/>
              <a:ext cx="7552946" cy="51181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98032" y="5961832"/>
              <a:ext cx="5034987" cy="369332"/>
            </a:xfrm>
            <a:prstGeom prst="rect">
              <a:avLst/>
            </a:prstGeom>
            <a:noFill/>
          </p:spPr>
          <p:txBody>
            <a:bodyPr wrap="square" rtlCol="0">
              <a:spAutoFit/>
            </a:bodyPr>
            <a:lstStyle/>
            <a:p>
              <a:r>
                <a:rPr lang="en-GB" dirty="0"/>
                <a:t>Snake Charmer - </a:t>
              </a:r>
              <a:r>
                <a:rPr lang="en-GB" dirty="0" smtClean="0"/>
                <a:t>Jean-Léon </a:t>
              </a:r>
              <a:r>
                <a:rPr lang="en-GB" dirty="0" err="1" smtClean="0"/>
                <a:t>Gérôme</a:t>
              </a:r>
              <a:r>
                <a:rPr lang="en-GB" dirty="0" smtClean="0"/>
                <a:t>, 1880</a:t>
              </a:r>
              <a:endParaRPr lang="en-GB" dirty="0"/>
            </a:p>
          </p:txBody>
        </p:sp>
      </p:grpSp>
    </p:spTree>
    <p:extLst>
      <p:ext uri="{BB962C8B-B14F-4D97-AF65-F5344CB8AC3E}">
        <p14:creationId xmlns:p14="http://schemas.microsoft.com/office/powerpoint/2010/main" val="142982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hidden"/>
                                      </p:to>
                                    </p:set>
                                  </p:childTnLst>
                                </p:cTn>
                              </p:par>
                              <p:par>
                                <p:cTn id="7" presetID="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48930" y="10"/>
            <a:ext cx="3651467" cy="167660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a:ea typeface="+mj-ea"/>
                <a:cs typeface="+mj-cs"/>
              </a:rPr>
              <a:t>The History</a:t>
            </a:r>
          </a:p>
        </p:txBody>
      </p:sp>
      <p:sp>
        <p:nvSpPr>
          <p:cNvPr id="8" name="TextBox 7"/>
          <p:cNvSpPr txBox="1"/>
          <p:nvPr/>
        </p:nvSpPr>
        <p:spPr>
          <a:xfrm>
            <a:off x="370390" y="1250067"/>
            <a:ext cx="4268665" cy="5607934"/>
          </a:xfrm>
          <a:prstGeom prst="rect">
            <a:avLst/>
          </a:prstGeom>
        </p:spPr>
        <p:txBody>
          <a:bodyPr vert="horz" lIns="91440" tIns="45720" rIns="91440" bIns="45720" rtlCol="0">
            <a:normAutofit/>
          </a:bodyPr>
          <a:lstStyle/>
          <a:p>
            <a:pPr marL="68263" lvl="1" algn="ctr">
              <a:spcAft>
                <a:spcPts val="300"/>
              </a:spcAft>
            </a:pPr>
            <a:r>
              <a:rPr lang="en-US" b="1" dirty="0" smtClean="0"/>
              <a:t>What happened??</a:t>
            </a:r>
            <a:endParaRPr lang="en-US" dirty="0"/>
          </a:p>
          <a:p>
            <a:pPr marL="68263" lvl="1" algn="ctr">
              <a:spcAft>
                <a:spcPts val="300"/>
              </a:spcAft>
            </a:pPr>
            <a:endParaRPr lang="en-US" b="1" dirty="0"/>
          </a:p>
          <a:p>
            <a:pPr marL="411163" lvl="1" indent="-342900">
              <a:spcAft>
                <a:spcPts val="300"/>
              </a:spcAft>
              <a:buFont typeface="+mj-lt"/>
              <a:buAutoNum type="arabicPeriod"/>
            </a:pPr>
            <a:r>
              <a:rPr lang="en-US" b="1" dirty="0" smtClean="0"/>
              <a:t>Legacy of Colonialism</a:t>
            </a:r>
          </a:p>
          <a:p>
            <a:pPr marL="411163" lvl="1" indent="-342900">
              <a:spcAft>
                <a:spcPts val="300"/>
              </a:spcAft>
              <a:buFont typeface="+mj-lt"/>
              <a:buAutoNum type="arabicPeriod"/>
            </a:pPr>
            <a:endParaRPr lang="en-US" b="1" dirty="0"/>
          </a:p>
          <a:p>
            <a:pPr marL="411163" lvl="1" indent="-342900">
              <a:spcAft>
                <a:spcPts val="300"/>
              </a:spcAft>
              <a:buFont typeface="Wingdings" charset="2"/>
              <a:buChar char="§"/>
            </a:pPr>
            <a:r>
              <a:rPr lang="en-US" dirty="0" smtClean="0"/>
              <a:t>Victorian Britain </a:t>
            </a:r>
            <a:r>
              <a:rPr lang="en-US" dirty="0" err="1" smtClean="0"/>
              <a:t>criminalises</a:t>
            </a:r>
            <a:r>
              <a:rPr lang="en-US" dirty="0" smtClean="0"/>
              <a:t> homosexuality at home and in colonies from 1890s onwards.</a:t>
            </a:r>
          </a:p>
          <a:p>
            <a:pPr marL="411163" lvl="1" indent="-342900">
              <a:spcAft>
                <a:spcPts val="300"/>
              </a:spcAft>
              <a:buFont typeface="Wingdings" charset="2"/>
              <a:buChar char="§"/>
            </a:pPr>
            <a:r>
              <a:rPr lang="en-US" dirty="0" smtClean="0"/>
              <a:t>Laws defended on moral and religious grounds (“to protect Christianity”)</a:t>
            </a:r>
          </a:p>
          <a:p>
            <a:pPr marL="411163" lvl="1" indent="-342900">
              <a:spcAft>
                <a:spcPts val="300"/>
              </a:spcAft>
              <a:buFont typeface="Wingdings" charset="2"/>
              <a:buChar char="§"/>
            </a:pPr>
            <a:r>
              <a:rPr lang="en-US" dirty="0" smtClean="0"/>
              <a:t>Many former colonies maintained these laws after independence</a:t>
            </a:r>
          </a:p>
          <a:p>
            <a:pPr marL="411163" lvl="1" indent="-342900">
              <a:spcAft>
                <a:spcPts val="300"/>
              </a:spcAft>
              <a:buFont typeface="Wingdings" charset="2"/>
              <a:buChar char="§"/>
            </a:pPr>
            <a:r>
              <a:rPr lang="en-US" dirty="0" smtClean="0"/>
              <a:t>British-educated “</a:t>
            </a:r>
            <a:r>
              <a:rPr lang="en-US" dirty="0" err="1" smtClean="0"/>
              <a:t>westernised</a:t>
            </a:r>
            <a:r>
              <a:rPr lang="en-US" dirty="0" smtClean="0"/>
              <a:t> elites” came to see homosexuality as sign of “Oriental weakness” – linking nationalism with heteronormativity.</a:t>
            </a:r>
            <a:endParaRPr lang="en-US" dirty="0"/>
          </a:p>
        </p:txBody>
      </p:sp>
      <p:pic>
        <p:nvPicPr>
          <p:cNvPr id="12" name="Picture 11">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66076" y="99456"/>
            <a:ext cx="5825924" cy="6763024"/>
          </a:xfrm>
          <a:prstGeom prst="rect">
            <a:avLst/>
          </a:prstGeom>
        </p:spPr>
      </p:pic>
      <p:pic>
        <p:nvPicPr>
          <p:cNvPr id="13" name="Picture 12">
            <a:hlinkClick r:id="rId4"/>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39055" y="4399167"/>
            <a:ext cx="4646030" cy="1893923"/>
          </a:xfrm>
          <a:prstGeom prst="rect">
            <a:avLst/>
          </a:prstGeom>
          <a:ln w="38100" cmpd="sng">
            <a:solidFill>
              <a:schemeClr val="tx1"/>
            </a:solidFill>
          </a:ln>
        </p:spPr>
      </p:pic>
    </p:spTree>
    <p:extLst>
      <p:ext uri="{BB962C8B-B14F-4D97-AF65-F5344CB8AC3E}">
        <p14:creationId xmlns:p14="http://schemas.microsoft.com/office/powerpoint/2010/main" val="2629128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48930" y="10"/>
            <a:ext cx="3651467" cy="167660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a:ea typeface="+mj-ea"/>
                <a:cs typeface="+mj-cs"/>
              </a:rPr>
              <a:t>The History</a:t>
            </a:r>
          </a:p>
        </p:txBody>
      </p:sp>
      <p:sp>
        <p:nvSpPr>
          <p:cNvPr id="8" name="TextBox 7"/>
          <p:cNvSpPr txBox="1"/>
          <p:nvPr/>
        </p:nvSpPr>
        <p:spPr>
          <a:xfrm>
            <a:off x="370390" y="1250067"/>
            <a:ext cx="4268665" cy="5607934"/>
          </a:xfrm>
          <a:prstGeom prst="rect">
            <a:avLst/>
          </a:prstGeom>
        </p:spPr>
        <p:txBody>
          <a:bodyPr vert="horz" lIns="91440" tIns="45720" rIns="91440" bIns="45720" rtlCol="0">
            <a:normAutofit/>
          </a:bodyPr>
          <a:lstStyle/>
          <a:p>
            <a:pPr marL="68263" lvl="1" algn="ctr">
              <a:spcAft>
                <a:spcPts val="300"/>
              </a:spcAft>
            </a:pPr>
            <a:r>
              <a:rPr lang="en-US" b="1" dirty="0" smtClean="0"/>
              <a:t>What happened??</a:t>
            </a:r>
            <a:endParaRPr lang="en-US" dirty="0"/>
          </a:p>
          <a:p>
            <a:pPr marL="68263" lvl="1" algn="ctr">
              <a:spcAft>
                <a:spcPts val="300"/>
              </a:spcAft>
            </a:pPr>
            <a:endParaRPr lang="en-US" b="1" dirty="0"/>
          </a:p>
          <a:p>
            <a:pPr marL="68263" lvl="1" algn="ctr">
              <a:spcAft>
                <a:spcPts val="300"/>
              </a:spcAft>
            </a:pPr>
            <a:r>
              <a:rPr lang="en-US" i="1" dirty="0" smtClean="0"/>
              <a:t>Still, in many Middle Eastern societies sexual identities remained relatively fluid until the 1980s.</a:t>
            </a:r>
          </a:p>
          <a:p>
            <a:pPr marL="68263" lvl="1">
              <a:spcAft>
                <a:spcPts val="300"/>
              </a:spcAft>
            </a:pPr>
            <a:endParaRPr lang="en-US" dirty="0"/>
          </a:p>
          <a:p>
            <a:pPr marL="68263" lvl="1">
              <a:spcAft>
                <a:spcPts val="300"/>
              </a:spcAft>
            </a:pPr>
            <a:r>
              <a:rPr lang="en-US" b="1" dirty="0" smtClean="0"/>
              <a:t>Ex.</a:t>
            </a:r>
            <a:r>
              <a:rPr lang="en-US" dirty="0" smtClean="0"/>
              <a:t> </a:t>
            </a:r>
            <a:r>
              <a:rPr lang="en-US" dirty="0" err="1" smtClean="0"/>
              <a:t>Zeki</a:t>
            </a:r>
            <a:r>
              <a:rPr lang="en-US" dirty="0" smtClean="0"/>
              <a:t> </a:t>
            </a:r>
            <a:r>
              <a:rPr lang="en-US" dirty="0" err="1" smtClean="0"/>
              <a:t>Müren</a:t>
            </a:r>
            <a:r>
              <a:rPr lang="en-US" dirty="0" smtClean="0"/>
              <a:t>, a.k.a. </a:t>
            </a:r>
            <a:r>
              <a:rPr lang="en-US" dirty="0"/>
              <a:t>”The Sun of </a:t>
            </a:r>
            <a:r>
              <a:rPr lang="en-US" dirty="0" smtClean="0"/>
              <a:t>Art”, the Turkish David Bowie</a:t>
            </a:r>
          </a:p>
          <a:p>
            <a:pPr marL="354013" lvl="1" indent="-285750">
              <a:spcAft>
                <a:spcPts val="300"/>
              </a:spcAft>
              <a:buFont typeface="Wingdings" charset="2"/>
              <a:buChar char="§"/>
            </a:pPr>
            <a:endParaRPr lang="en-US" sz="1200" dirty="0"/>
          </a:p>
          <a:p>
            <a:pPr marL="354013" lvl="1" indent="-285750">
              <a:spcAft>
                <a:spcPts val="300"/>
              </a:spcAft>
              <a:buFont typeface="Wingdings" charset="2"/>
              <a:buChar char="§"/>
            </a:pPr>
            <a:r>
              <a:rPr lang="en-US" dirty="0" smtClean="0"/>
              <a:t>An effeminate cross-dresser, arguably the most popular and respected Turkish artist from the 1960s to the 90s.</a:t>
            </a:r>
          </a:p>
          <a:p>
            <a:pPr marL="354013" lvl="1" indent="-285750">
              <a:spcAft>
                <a:spcPts val="300"/>
              </a:spcAft>
              <a:buFont typeface="Wingdings" charset="2"/>
              <a:buChar char="§"/>
            </a:pPr>
            <a:endParaRPr lang="en-US" sz="1200" dirty="0"/>
          </a:p>
          <a:p>
            <a:pPr marL="354013" lvl="1" indent="-285750">
              <a:spcAft>
                <a:spcPts val="300"/>
              </a:spcAft>
              <a:buFont typeface="Wingdings" charset="2"/>
              <a:buChar char="§"/>
            </a:pPr>
            <a:r>
              <a:rPr lang="en-US" dirty="0" smtClean="0"/>
              <a:t>Regularly performed on state television singing classical Turkish songs</a:t>
            </a:r>
          </a:p>
          <a:p>
            <a:pPr marL="354013" lvl="1" indent="-285750">
              <a:spcAft>
                <a:spcPts val="300"/>
              </a:spcAft>
              <a:buFont typeface="Wingdings" charset="2"/>
              <a:buChar char="§"/>
            </a:pPr>
            <a:endParaRPr lang="en-US" sz="1200" dirty="0"/>
          </a:p>
          <a:p>
            <a:pPr marL="354013" lvl="1" indent="-285750">
              <a:spcAft>
                <a:spcPts val="300"/>
              </a:spcAft>
              <a:buFont typeface="Wingdings" charset="2"/>
              <a:buChar char="§"/>
            </a:pPr>
            <a:r>
              <a:rPr lang="en-US" dirty="0">
                <a:hlinkClick r:id="rId2"/>
              </a:rPr>
              <a:t>https://www.bbc.com/news/world-europe-30942013</a:t>
            </a:r>
            <a:endParaRPr lang="en-US" dirty="0" smtClean="0"/>
          </a:p>
          <a:p>
            <a:pPr marL="68263" lvl="1">
              <a:spcAft>
                <a:spcPts val="300"/>
              </a:spcAft>
            </a:pPr>
            <a:endParaRPr lang="en-US" dirty="0"/>
          </a:p>
          <a:p>
            <a:pPr marL="68263" lvl="1">
              <a:spcAft>
                <a:spcPts val="300"/>
              </a:spcAft>
            </a:pPr>
            <a:endParaRPr lang="en-US" dirty="0" smtClean="0"/>
          </a:p>
          <a:p>
            <a:pPr marL="68263" lvl="1">
              <a:spcAft>
                <a:spcPts val="300"/>
              </a:spcAft>
            </a:pPr>
            <a:endParaRPr lang="en-US" dirty="0"/>
          </a:p>
          <a:p>
            <a:pPr marL="68263" lvl="1">
              <a:spcAft>
                <a:spcPts val="300"/>
              </a:spcAft>
            </a:pPr>
            <a:endParaRPr lang="en-US" dirty="0"/>
          </a:p>
        </p:txBody>
      </p:sp>
      <p:pic>
        <p:nvPicPr>
          <p:cNvPr id="17410" name="Picture 2" descr="mage result for zeki muren kostum">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8283" y="0"/>
            <a:ext cx="4572000" cy="46972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5"/>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80605" y="4626658"/>
            <a:ext cx="6004935" cy="2231342"/>
          </a:xfrm>
          <a:prstGeom prst="rect">
            <a:avLst/>
          </a:prstGeom>
        </p:spPr>
      </p:pic>
    </p:spTree>
    <p:extLst>
      <p:ext uri="{BB962C8B-B14F-4D97-AF65-F5344CB8AC3E}">
        <p14:creationId xmlns:p14="http://schemas.microsoft.com/office/powerpoint/2010/main" val="14192248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48930" y="10"/>
            <a:ext cx="3651467" cy="167660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a:ea typeface="+mj-ea"/>
                <a:cs typeface="+mj-cs"/>
              </a:rPr>
              <a:t>The History</a:t>
            </a:r>
          </a:p>
        </p:txBody>
      </p:sp>
      <p:sp>
        <p:nvSpPr>
          <p:cNvPr id="8" name="TextBox 7"/>
          <p:cNvSpPr txBox="1"/>
          <p:nvPr/>
        </p:nvSpPr>
        <p:spPr>
          <a:xfrm>
            <a:off x="370390" y="1250067"/>
            <a:ext cx="4268665" cy="5607934"/>
          </a:xfrm>
          <a:prstGeom prst="rect">
            <a:avLst/>
          </a:prstGeom>
        </p:spPr>
        <p:txBody>
          <a:bodyPr vert="horz" lIns="91440" tIns="45720" rIns="91440" bIns="45720" rtlCol="0">
            <a:normAutofit/>
          </a:bodyPr>
          <a:lstStyle/>
          <a:p>
            <a:pPr marL="68263" lvl="1" algn="ctr">
              <a:spcAft>
                <a:spcPts val="300"/>
              </a:spcAft>
            </a:pPr>
            <a:r>
              <a:rPr lang="en-US" b="1" dirty="0" smtClean="0"/>
              <a:t>What happened??</a:t>
            </a:r>
            <a:endParaRPr lang="en-US" dirty="0"/>
          </a:p>
          <a:p>
            <a:pPr marL="411163" lvl="1" indent="-342900">
              <a:spcAft>
                <a:spcPts val="300"/>
              </a:spcAft>
              <a:buFont typeface="+mj-lt"/>
              <a:buAutoNum type="arabicPeriod"/>
            </a:pPr>
            <a:endParaRPr lang="en-US" b="1" dirty="0" smtClean="0"/>
          </a:p>
          <a:p>
            <a:pPr marL="411163" lvl="1" indent="-342900">
              <a:spcAft>
                <a:spcPts val="300"/>
              </a:spcAft>
              <a:buFont typeface="+mj-lt"/>
              <a:buAutoNum type="arabicPeriod" startAt="2"/>
            </a:pPr>
            <a:r>
              <a:rPr lang="en-US" b="1" dirty="0" smtClean="0"/>
              <a:t>Rise of Islamism in the 1980s</a:t>
            </a:r>
          </a:p>
          <a:p>
            <a:pPr marL="411163" lvl="1" indent="-342900">
              <a:spcAft>
                <a:spcPts val="300"/>
              </a:spcAft>
              <a:buFont typeface="+mj-lt"/>
              <a:buAutoNum type="arabicPeriod" startAt="2"/>
            </a:pPr>
            <a:endParaRPr lang="en-US" b="1" dirty="0"/>
          </a:p>
          <a:p>
            <a:pPr marL="411163" lvl="1" indent="-342900">
              <a:spcAft>
                <a:spcPts val="300"/>
              </a:spcAft>
              <a:buFont typeface="Wingdings" charset="2"/>
              <a:buChar char="§"/>
            </a:pPr>
            <a:r>
              <a:rPr lang="en-US" dirty="0" smtClean="0"/>
              <a:t>Coincides with the AIDS epidemic &amp; the rise of gay-rights movements in the West.</a:t>
            </a:r>
          </a:p>
          <a:p>
            <a:pPr marL="411163" lvl="1" indent="-342900">
              <a:spcAft>
                <a:spcPts val="300"/>
              </a:spcAft>
              <a:buFont typeface="Wingdings" charset="2"/>
              <a:buChar char="§"/>
            </a:pPr>
            <a:endParaRPr lang="en-US" dirty="0" smtClean="0"/>
          </a:p>
          <a:p>
            <a:pPr marL="411163" lvl="1" indent="-342900">
              <a:spcAft>
                <a:spcPts val="300"/>
              </a:spcAft>
              <a:buFont typeface="Wingdings" charset="2"/>
              <a:buChar char="§"/>
            </a:pPr>
            <a:r>
              <a:rPr lang="en-US" dirty="0" smtClean="0"/>
              <a:t>Seen as example of Western immorality and cultural imperialism</a:t>
            </a:r>
          </a:p>
          <a:p>
            <a:pPr marL="411163" lvl="1" indent="-342900">
              <a:spcAft>
                <a:spcPts val="300"/>
              </a:spcAft>
              <a:buFont typeface="Wingdings" charset="2"/>
              <a:buChar char="§"/>
            </a:pPr>
            <a:endParaRPr lang="en-US" dirty="0" smtClean="0"/>
          </a:p>
          <a:p>
            <a:pPr marL="411163" lvl="1" indent="-342900">
              <a:spcAft>
                <a:spcPts val="300"/>
              </a:spcAft>
              <a:buFont typeface="Wingdings" charset="2"/>
              <a:buChar char="§"/>
            </a:pPr>
            <a:r>
              <a:rPr lang="en-US" dirty="0" smtClean="0"/>
              <a:t>Accusations of “exporting homosexuality”</a:t>
            </a:r>
          </a:p>
          <a:p>
            <a:pPr marL="411163" lvl="1" indent="-342900">
              <a:spcAft>
                <a:spcPts val="300"/>
              </a:spcAft>
              <a:buFont typeface="Wingdings" charset="2"/>
              <a:buChar char="§"/>
            </a:pPr>
            <a:endParaRPr lang="en-US" dirty="0" smtClean="0"/>
          </a:p>
          <a:p>
            <a:pPr marL="411163" lvl="1" indent="-342900">
              <a:spcAft>
                <a:spcPts val="300"/>
              </a:spcAft>
              <a:buFont typeface="Wingdings" charset="2"/>
              <a:buChar char="§"/>
            </a:pPr>
            <a:r>
              <a:rPr lang="en-US" dirty="0" smtClean="0"/>
              <a:t>Militarists &amp; nationalists embrace the same portrayal to appeal to masses</a:t>
            </a:r>
          </a:p>
          <a:p>
            <a:pPr marL="411163" lvl="1" indent="-342900">
              <a:spcAft>
                <a:spcPts val="300"/>
              </a:spcAft>
              <a:buFont typeface="Wingdings" charset="2"/>
              <a:buChar char="§"/>
            </a:pPr>
            <a:endParaRPr lang="en-US" dirty="0"/>
          </a:p>
        </p:txBody>
      </p:sp>
      <p:pic>
        <p:nvPicPr>
          <p:cNvPr id="18434" name="Picture 2" descr="mage result for islamic revolution khomein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8937" y="1250067"/>
            <a:ext cx="7494629" cy="512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0551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48930" y="10"/>
            <a:ext cx="3651467" cy="1676603"/>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400" b="1" dirty="0">
              <a:ea typeface="+mj-ea"/>
              <a:cs typeface="+mj-cs"/>
            </a:endParaRPr>
          </a:p>
        </p:txBody>
      </p:sp>
      <p:sp>
        <p:nvSpPr>
          <p:cNvPr id="8" name="TextBox 7"/>
          <p:cNvSpPr txBox="1"/>
          <p:nvPr/>
        </p:nvSpPr>
        <p:spPr>
          <a:xfrm>
            <a:off x="492730" y="1676613"/>
            <a:ext cx="4901073" cy="5036703"/>
          </a:xfrm>
          <a:prstGeom prst="rect">
            <a:avLst/>
          </a:prstGeom>
        </p:spPr>
        <p:txBody>
          <a:bodyPr vert="horz" lIns="91440" tIns="45720" rIns="91440" bIns="45720" rtlCol="0">
            <a:normAutofit lnSpcReduction="10000"/>
          </a:bodyPr>
          <a:lstStyle/>
          <a:p>
            <a:pPr marL="68263" lvl="1" algn="ctr">
              <a:spcAft>
                <a:spcPts val="300"/>
              </a:spcAft>
            </a:pPr>
            <a:r>
              <a:rPr lang="en-US" i="1" dirty="0"/>
              <a:t>S</a:t>
            </a:r>
            <a:r>
              <a:rPr lang="en-US" i="1" dirty="0" smtClean="0"/>
              <a:t>truggle continues with LGBT movements better </a:t>
            </a:r>
            <a:r>
              <a:rPr lang="en-US" i="1" dirty="0" err="1" smtClean="0"/>
              <a:t>organised</a:t>
            </a:r>
            <a:r>
              <a:rPr lang="en-US" i="1" dirty="0" smtClean="0"/>
              <a:t> and </a:t>
            </a:r>
            <a:r>
              <a:rPr lang="en-US" i="1" dirty="0" err="1" smtClean="0"/>
              <a:t>mobilised</a:t>
            </a:r>
            <a:endParaRPr lang="en-US" i="1" dirty="0" smtClean="0"/>
          </a:p>
          <a:p>
            <a:pPr marL="68263" lvl="1">
              <a:spcAft>
                <a:spcPts val="300"/>
              </a:spcAft>
            </a:pPr>
            <a:endParaRPr lang="en-US" b="1" dirty="0"/>
          </a:p>
          <a:p>
            <a:pPr marL="354013" lvl="1" indent="-285750">
              <a:spcAft>
                <a:spcPts val="300"/>
              </a:spcAft>
              <a:buFont typeface="Wingdings" charset="2"/>
              <a:buChar char="§"/>
            </a:pPr>
            <a:r>
              <a:rPr lang="en-US" dirty="0" smtClean="0"/>
              <a:t>Until banned by government in 2015, Turkey had the largest Pride Parades in the Muslim world.</a:t>
            </a:r>
          </a:p>
          <a:p>
            <a:pPr marL="354013" lvl="1" indent="-285750">
              <a:spcAft>
                <a:spcPts val="300"/>
              </a:spcAft>
              <a:buFont typeface="Wingdings" charset="2"/>
              <a:buChar char="§"/>
            </a:pPr>
            <a:endParaRPr lang="en-US" dirty="0" smtClean="0"/>
          </a:p>
          <a:p>
            <a:pPr marL="354013" lvl="1" indent="-285750">
              <a:spcAft>
                <a:spcPts val="300"/>
              </a:spcAft>
              <a:buFont typeface="Wingdings" charset="2"/>
              <a:buChar char="§"/>
            </a:pPr>
            <a:r>
              <a:rPr lang="en-US" dirty="0" smtClean="0"/>
              <a:t>Lebanese courts consistently refuse to punish homosexual acts despite the constitution and conservative pressure.</a:t>
            </a:r>
          </a:p>
          <a:p>
            <a:pPr marL="354013" lvl="1" indent="-285750">
              <a:spcAft>
                <a:spcPts val="300"/>
              </a:spcAft>
              <a:buFont typeface="Wingdings" charset="2"/>
              <a:buChar char="§"/>
            </a:pPr>
            <a:endParaRPr lang="en-US" dirty="0"/>
          </a:p>
          <a:p>
            <a:pPr marL="354013" lvl="1" indent="-285750">
              <a:spcAft>
                <a:spcPts val="300"/>
              </a:spcAft>
              <a:buFont typeface="Wingdings" charset="2"/>
              <a:buChar char="§"/>
            </a:pPr>
            <a:r>
              <a:rPr lang="en-US" dirty="0" smtClean="0"/>
              <a:t>In 2014, Iraq accepted UN recommendation to fight discrimination, </a:t>
            </a:r>
            <a:r>
              <a:rPr lang="en-US" dirty="0" err="1" smtClean="0"/>
              <a:t>inc.</a:t>
            </a:r>
            <a:r>
              <a:rPr lang="en-US" dirty="0" smtClean="0"/>
              <a:t> sexual discrimination</a:t>
            </a:r>
          </a:p>
          <a:p>
            <a:pPr marL="354013" lvl="1" indent="-285750">
              <a:spcAft>
                <a:spcPts val="300"/>
              </a:spcAft>
              <a:buFont typeface="Wingdings" charset="2"/>
              <a:buChar char="§"/>
            </a:pPr>
            <a:endParaRPr lang="en-US" dirty="0"/>
          </a:p>
          <a:p>
            <a:pPr marL="354013" lvl="1" indent="-285750">
              <a:spcAft>
                <a:spcPts val="300"/>
              </a:spcAft>
              <a:buFont typeface="Wingdings" charset="2"/>
              <a:buChar char="§"/>
            </a:pPr>
            <a:r>
              <a:rPr lang="en-US" dirty="0" smtClean="0"/>
              <a:t>+ </a:t>
            </a:r>
            <a:r>
              <a:rPr lang="en-US" dirty="0" err="1" smtClean="0"/>
              <a:t>Mobilisation</a:t>
            </a:r>
            <a:r>
              <a:rPr lang="en-US" dirty="0" smtClean="0"/>
              <a:t> beyond the region as LGBT+ rights are threatened from Asia to Africa, from Russia to the USA.</a:t>
            </a:r>
            <a:endParaRPr lang="en-US" dirty="0"/>
          </a:p>
          <a:p>
            <a:pPr marL="354013" lvl="1" indent="-285750">
              <a:spcAft>
                <a:spcPts val="300"/>
              </a:spcAft>
              <a:buFont typeface="Arial" charset="0"/>
              <a:buChar char="•"/>
            </a:pPr>
            <a:endParaRPr lang="en-US" dirty="0" smtClean="0"/>
          </a:p>
          <a:p>
            <a:pPr marL="354013" lvl="1" indent="-285750">
              <a:spcAft>
                <a:spcPts val="300"/>
              </a:spcAft>
              <a:buFont typeface="Arial" charset="0"/>
              <a:buChar char="•"/>
            </a:pPr>
            <a:endParaRPr lang="en-US" dirty="0"/>
          </a:p>
          <a:p>
            <a:pPr marL="354013" lvl="1" indent="-285750">
              <a:spcAft>
                <a:spcPts val="300"/>
              </a:spcAft>
              <a:buFont typeface="Arial" charset="0"/>
              <a:buChar char="•"/>
            </a:pPr>
            <a:endParaRPr lang="en-US" dirty="0"/>
          </a:p>
          <a:p>
            <a:pPr marL="411163" lvl="1" indent="-342900">
              <a:spcAft>
                <a:spcPts val="300"/>
              </a:spcAft>
              <a:buFont typeface="Wingdings" charset="2"/>
              <a:buChar char="§"/>
            </a:pPr>
            <a:endParaRPr lang="en-US" dirty="0" smtClean="0"/>
          </a:p>
          <a:p>
            <a:pPr marL="411163" lvl="1" indent="-342900">
              <a:spcAft>
                <a:spcPts val="300"/>
              </a:spcAft>
              <a:buFont typeface="Wingdings" charset="2"/>
              <a:buChar char="§"/>
            </a:pPr>
            <a:endParaRPr lang="en-US" dirty="0"/>
          </a:p>
        </p:txBody>
      </p:sp>
      <p:pic>
        <p:nvPicPr>
          <p:cNvPr id="19460" name="Picture 4" descr="mage result for pride parade istanbu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87342" y="11575"/>
            <a:ext cx="6404658" cy="68464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1330" y="152410"/>
            <a:ext cx="3651467" cy="167660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smtClean="0">
                <a:ea typeface="+mj-ea"/>
                <a:cs typeface="+mj-cs"/>
              </a:rPr>
              <a:t>Today</a:t>
            </a:r>
            <a:endParaRPr lang="en-US" sz="4400" b="1" dirty="0">
              <a:ea typeface="+mj-ea"/>
              <a:cs typeface="+mj-cs"/>
            </a:endParaRPr>
          </a:p>
        </p:txBody>
      </p:sp>
    </p:spTree>
    <p:extLst>
      <p:ext uri="{BB962C8B-B14F-4D97-AF65-F5344CB8AC3E}">
        <p14:creationId xmlns:p14="http://schemas.microsoft.com/office/powerpoint/2010/main" val="67194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48930" y="10"/>
            <a:ext cx="3651467" cy="1676603"/>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400" b="1" dirty="0">
              <a:ea typeface="+mj-ea"/>
              <a:cs typeface="+mj-cs"/>
            </a:endParaRPr>
          </a:p>
        </p:txBody>
      </p:sp>
      <p:sp>
        <p:nvSpPr>
          <p:cNvPr id="8" name="TextBox 7"/>
          <p:cNvSpPr txBox="1"/>
          <p:nvPr/>
        </p:nvSpPr>
        <p:spPr>
          <a:xfrm>
            <a:off x="492730" y="1433545"/>
            <a:ext cx="5063118" cy="5233473"/>
          </a:xfrm>
          <a:prstGeom prst="rect">
            <a:avLst/>
          </a:prstGeom>
        </p:spPr>
        <p:txBody>
          <a:bodyPr vert="horz" lIns="91440" tIns="45720" rIns="91440" bIns="45720" rtlCol="0">
            <a:normAutofit/>
          </a:bodyPr>
          <a:lstStyle/>
          <a:p>
            <a:pPr marL="68263" lvl="1">
              <a:spcAft>
                <a:spcPts val="300"/>
              </a:spcAft>
            </a:pPr>
            <a:endParaRPr lang="en-US" b="1" dirty="0"/>
          </a:p>
          <a:p>
            <a:pPr marL="354013" lvl="1" indent="-285750">
              <a:spcAft>
                <a:spcPts val="300"/>
              </a:spcAft>
              <a:buFont typeface="Wingdings" charset="2"/>
              <a:buChar char="§"/>
            </a:pPr>
            <a:r>
              <a:rPr lang="en-US" dirty="0" smtClean="0"/>
              <a:t>A regional exception</a:t>
            </a:r>
            <a:r>
              <a:rPr lang="is-IS" dirty="0" smtClean="0"/>
              <a:t>…</a:t>
            </a:r>
            <a:endParaRPr lang="en-US" dirty="0" smtClean="0"/>
          </a:p>
          <a:p>
            <a:pPr marL="354013" lvl="1" indent="-285750">
              <a:spcAft>
                <a:spcPts val="300"/>
              </a:spcAft>
              <a:buFont typeface="Wingdings" charset="2"/>
              <a:buChar char="§"/>
            </a:pPr>
            <a:endParaRPr lang="en-US" dirty="0" smtClean="0"/>
          </a:p>
          <a:p>
            <a:pPr marL="354013" lvl="1" indent="-285750">
              <a:spcAft>
                <a:spcPts val="300"/>
              </a:spcAft>
              <a:buFont typeface="Wingdings" charset="2"/>
              <a:buChar char="§"/>
            </a:pPr>
            <a:r>
              <a:rPr lang="en-US" dirty="0" smtClean="0"/>
              <a:t>The most tolerant in the region</a:t>
            </a:r>
          </a:p>
          <a:p>
            <a:pPr marL="354013" lvl="1" indent="-285750">
              <a:spcAft>
                <a:spcPts val="300"/>
              </a:spcAft>
              <a:buFont typeface="Wingdings" charset="2"/>
              <a:buChar char="§"/>
            </a:pPr>
            <a:endParaRPr lang="en-US" dirty="0"/>
          </a:p>
          <a:p>
            <a:pPr marL="354013" lvl="1" indent="-285750">
              <a:spcAft>
                <a:spcPts val="300"/>
              </a:spcAft>
              <a:buFont typeface="Wingdings" charset="2"/>
              <a:buChar char="§"/>
            </a:pPr>
            <a:r>
              <a:rPr lang="en-US" dirty="0" smtClean="0"/>
              <a:t>Same sex couples gained legal rights and protection in the 1990s. They can adopt children since 2008.</a:t>
            </a:r>
          </a:p>
          <a:p>
            <a:pPr marL="354013" lvl="1" indent="-285750">
              <a:spcAft>
                <a:spcPts val="300"/>
              </a:spcAft>
              <a:buFont typeface="Wingdings" charset="2"/>
              <a:buChar char="§"/>
            </a:pPr>
            <a:endParaRPr lang="en-US" dirty="0"/>
          </a:p>
          <a:p>
            <a:pPr marL="354013" lvl="1" indent="-285750">
              <a:spcAft>
                <a:spcPts val="300"/>
              </a:spcAft>
              <a:buFont typeface="Wingdings" charset="2"/>
              <a:buChar char="§"/>
            </a:pPr>
            <a:r>
              <a:rPr lang="en-US" dirty="0" smtClean="0"/>
              <a:t>Tel Aviv one of the most ’gay-friendly’ cities in the world.</a:t>
            </a:r>
          </a:p>
          <a:p>
            <a:pPr marL="354013" lvl="1" indent="-285750">
              <a:spcAft>
                <a:spcPts val="300"/>
              </a:spcAft>
              <a:buFont typeface="Wingdings" charset="2"/>
              <a:buChar char="§"/>
            </a:pPr>
            <a:endParaRPr lang="en-US" dirty="0"/>
          </a:p>
          <a:p>
            <a:pPr marL="354013" lvl="1" indent="-285750">
              <a:spcAft>
                <a:spcPts val="300"/>
              </a:spcAft>
              <a:buFont typeface="Wingdings" charset="2"/>
              <a:buChar char="§"/>
            </a:pPr>
            <a:endParaRPr lang="en-US" dirty="0" smtClean="0"/>
          </a:p>
          <a:p>
            <a:pPr marL="354013" lvl="1" indent="-285750">
              <a:spcAft>
                <a:spcPts val="300"/>
              </a:spcAft>
              <a:buFont typeface="Arial" charset="0"/>
              <a:buChar char="•"/>
            </a:pPr>
            <a:endParaRPr lang="en-US" dirty="0"/>
          </a:p>
          <a:p>
            <a:pPr marL="354013" lvl="1" indent="-285750">
              <a:spcAft>
                <a:spcPts val="300"/>
              </a:spcAft>
              <a:buFont typeface="Arial" charset="0"/>
              <a:buChar char="•"/>
            </a:pPr>
            <a:endParaRPr lang="en-US" dirty="0"/>
          </a:p>
          <a:p>
            <a:pPr marL="411163" lvl="1" indent="-342900">
              <a:spcAft>
                <a:spcPts val="300"/>
              </a:spcAft>
              <a:buFont typeface="Wingdings" charset="2"/>
              <a:buChar char="§"/>
            </a:pPr>
            <a:endParaRPr lang="en-US" dirty="0" smtClean="0"/>
          </a:p>
          <a:p>
            <a:pPr marL="411163" lvl="1" indent="-342900">
              <a:spcAft>
                <a:spcPts val="300"/>
              </a:spcAft>
              <a:buFont typeface="Wingdings" charset="2"/>
              <a:buChar char="§"/>
            </a:pPr>
            <a:endParaRPr lang="en-US" dirty="0"/>
          </a:p>
        </p:txBody>
      </p:sp>
      <p:sp>
        <p:nvSpPr>
          <p:cNvPr id="7" name="TextBox 6"/>
          <p:cNvSpPr txBox="1"/>
          <p:nvPr/>
        </p:nvSpPr>
        <p:spPr>
          <a:xfrm>
            <a:off x="1198555" y="163985"/>
            <a:ext cx="3651467" cy="167660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smtClean="0">
                <a:ea typeface="+mj-ea"/>
                <a:cs typeface="+mj-cs"/>
              </a:rPr>
              <a:t>Israel</a:t>
            </a:r>
            <a:endParaRPr lang="en-US" sz="4400" b="1" dirty="0">
              <a:ea typeface="+mj-ea"/>
              <a:cs typeface="+mj-cs"/>
            </a:endParaRPr>
          </a:p>
        </p:txBody>
      </p:sp>
      <p:pic>
        <p:nvPicPr>
          <p:cNvPr id="19466" name="Picture 10" descr="mage result for tel aviv pride parad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37669" y="-1"/>
            <a:ext cx="5988113" cy="3982095"/>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mage result for tel aviv pride parad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37669" y="4050281"/>
            <a:ext cx="5988114" cy="2616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4684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48930" y="10"/>
            <a:ext cx="3651467" cy="1676603"/>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400" b="1" dirty="0">
              <a:ea typeface="+mj-ea"/>
              <a:cs typeface="+mj-cs"/>
            </a:endParaRPr>
          </a:p>
        </p:txBody>
      </p:sp>
      <p:sp>
        <p:nvSpPr>
          <p:cNvPr id="8" name="TextBox 7"/>
          <p:cNvSpPr txBox="1"/>
          <p:nvPr/>
        </p:nvSpPr>
        <p:spPr>
          <a:xfrm>
            <a:off x="492730" y="1433545"/>
            <a:ext cx="5063118" cy="5233473"/>
          </a:xfrm>
          <a:prstGeom prst="rect">
            <a:avLst/>
          </a:prstGeom>
        </p:spPr>
        <p:txBody>
          <a:bodyPr vert="horz" lIns="91440" tIns="45720" rIns="91440" bIns="45720" rtlCol="0">
            <a:normAutofit/>
          </a:bodyPr>
          <a:lstStyle/>
          <a:p>
            <a:pPr marL="354013" lvl="1" indent="-285750">
              <a:spcAft>
                <a:spcPts val="300"/>
              </a:spcAft>
              <a:buFont typeface="Wingdings" charset="2"/>
              <a:buChar char="§"/>
            </a:pPr>
            <a:endParaRPr lang="en-US" dirty="0"/>
          </a:p>
          <a:p>
            <a:pPr marL="68263" lvl="1" algn="ctr">
              <a:spcAft>
                <a:spcPts val="300"/>
              </a:spcAft>
            </a:pPr>
            <a:r>
              <a:rPr lang="en-US" sz="2800" b="1" dirty="0" err="1" smtClean="0">
                <a:solidFill>
                  <a:srgbClr val="7030A0"/>
                </a:solidFill>
              </a:rPr>
              <a:t>Pinkwashing</a:t>
            </a:r>
            <a:endParaRPr lang="en-US" b="1" dirty="0" smtClean="0">
              <a:solidFill>
                <a:srgbClr val="7030A0"/>
              </a:solidFill>
            </a:endParaRPr>
          </a:p>
          <a:p>
            <a:pPr marL="68263" lvl="1" algn="ctr">
              <a:spcAft>
                <a:spcPts val="300"/>
              </a:spcAft>
            </a:pPr>
            <a:endParaRPr lang="en-US" b="1" dirty="0" smtClean="0">
              <a:solidFill>
                <a:srgbClr val="7030A0"/>
              </a:solidFill>
            </a:endParaRPr>
          </a:p>
          <a:p>
            <a:pPr marL="354013" lvl="1" indent="-285750">
              <a:spcAft>
                <a:spcPts val="300"/>
              </a:spcAft>
              <a:buFont typeface="Wingdings" charset="2"/>
              <a:buChar char="§"/>
            </a:pPr>
            <a:r>
              <a:rPr lang="en-US" dirty="0" smtClean="0">
                <a:sym typeface="Wingdings"/>
              </a:rPr>
              <a:t>Coined from “whitewashing”</a:t>
            </a:r>
          </a:p>
          <a:p>
            <a:pPr marL="354013" lvl="1" indent="-285750">
              <a:spcAft>
                <a:spcPts val="300"/>
              </a:spcAft>
              <a:buFont typeface="Wingdings" charset="2"/>
              <a:buChar char="§"/>
            </a:pPr>
            <a:endParaRPr lang="en-US" dirty="0">
              <a:sym typeface="Wingdings"/>
            </a:endParaRPr>
          </a:p>
          <a:p>
            <a:pPr marL="354013" lvl="1" indent="-285750">
              <a:spcAft>
                <a:spcPts val="300"/>
              </a:spcAft>
              <a:buFont typeface="Wingdings" charset="2"/>
              <a:buChar char="§"/>
            </a:pPr>
            <a:r>
              <a:rPr lang="en-US" dirty="0" smtClean="0">
                <a:sym typeface="Wingdings"/>
              </a:rPr>
              <a:t>Using Israel’s LGBT+ friendly laws and culture</a:t>
            </a:r>
            <a:r>
              <a:rPr lang="is-IS" dirty="0" smtClean="0">
                <a:sym typeface="Wingdings"/>
              </a:rPr>
              <a:t>…</a:t>
            </a:r>
            <a:r>
              <a:rPr lang="en-US" dirty="0" smtClean="0">
                <a:sym typeface="Wingdings"/>
              </a:rPr>
              <a:t> </a:t>
            </a:r>
          </a:p>
          <a:p>
            <a:pPr marL="354013" lvl="1" indent="-285750">
              <a:spcAft>
                <a:spcPts val="300"/>
              </a:spcAft>
              <a:buFont typeface="Wingdings" charset="2"/>
              <a:buChar char="§"/>
            </a:pPr>
            <a:endParaRPr lang="en-US" dirty="0">
              <a:sym typeface="Wingdings"/>
            </a:endParaRPr>
          </a:p>
          <a:p>
            <a:pPr marL="811213" lvl="2" indent="-285750">
              <a:spcAft>
                <a:spcPts val="700"/>
              </a:spcAft>
              <a:buFont typeface="Wingdings" charset="2"/>
              <a:buChar char="§"/>
            </a:pPr>
            <a:r>
              <a:rPr lang="en-US" dirty="0">
                <a:sym typeface="Wingdings"/>
              </a:rPr>
              <a:t>T</a:t>
            </a:r>
            <a:r>
              <a:rPr lang="en-US" dirty="0" smtClean="0">
                <a:sym typeface="Wingdings"/>
              </a:rPr>
              <a:t>o present it as an open, progressive society,</a:t>
            </a:r>
          </a:p>
          <a:p>
            <a:pPr marL="811213" lvl="2" indent="-285750">
              <a:spcAft>
                <a:spcPts val="700"/>
              </a:spcAft>
              <a:buFont typeface="Wingdings" charset="2"/>
              <a:buChar char="§"/>
            </a:pPr>
            <a:r>
              <a:rPr lang="en-US" dirty="0">
                <a:sym typeface="Wingdings"/>
              </a:rPr>
              <a:t>G</a:t>
            </a:r>
            <a:r>
              <a:rPr lang="en-US" dirty="0" smtClean="0">
                <a:sym typeface="Wingdings"/>
              </a:rPr>
              <a:t>ain LGBT+ support worldwide, </a:t>
            </a:r>
          </a:p>
          <a:p>
            <a:pPr marL="811213" lvl="2" indent="-285750">
              <a:spcAft>
                <a:spcPts val="700"/>
              </a:spcAft>
              <a:buFont typeface="Wingdings" charset="2"/>
              <a:buChar char="§"/>
            </a:pPr>
            <a:r>
              <a:rPr lang="en-US" dirty="0" smtClean="0">
                <a:sym typeface="Wingdings"/>
              </a:rPr>
              <a:t>Cover up its human rights abuses and treatment of (backward, Muslim) Palestinians. </a:t>
            </a:r>
            <a:endParaRPr lang="en-US" dirty="0"/>
          </a:p>
          <a:p>
            <a:pPr marL="354013" lvl="1" indent="-285750">
              <a:spcAft>
                <a:spcPts val="300"/>
              </a:spcAft>
              <a:buFont typeface="Wingdings" charset="2"/>
              <a:buChar char="§"/>
            </a:pPr>
            <a:endParaRPr lang="en-US" dirty="0" smtClean="0"/>
          </a:p>
          <a:p>
            <a:pPr marL="354013" lvl="1" indent="-285750">
              <a:spcAft>
                <a:spcPts val="300"/>
              </a:spcAft>
              <a:buFont typeface="Arial" charset="0"/>
              <a:buChar char="•"/>
            </a:pPr>
            <a:endParaRPr lang="en-US" dirty="0"/>
          </a:p>
          <a:p>
            <a:pPr marL="354013" lvl="1" indent="-285750">
              <a:spcAft>
                <a:spcPts val="300"/>
              </a:spcAft>
              <a:buFont typeface="Arial" charset="0"/>
              <a:buChar char="•"/>
            </a:pPr>
            <a:endParaRPr lang="en-US" dirty="0"/>
          </a:p>
          <a:p>
            <a:pPr marL="411163" lvl="1" indent="-342900">
              <a:spcAft>
                <a:spcPts val="300"/>
              </a:spcAft>
              <a:buFont typeface="Wingdings" charset="2"/>
              <a:buChar char="§"/>
            </a:pPr>
            <a:endParaRPr lang="en-US" dirty="0" smtClean="0"/>
          </a:p>
          <a:p>
            <a:pPr marL="411163" lvl="1" indent="-342900">
              <a:spcAft>
                <a:spcPts val="300"/>
              </a:spcAft>
              <a:buFont typeface="Wingdings" charset="2"/>
              <a:buChar char="§"/>
            </a:pPr>
            <a:endParaRPr lang="en-US" dirty="0"/>
          </a:p>
        </p:txBody>
      </p:sp>
      <p:sp>
        <p:nvSpPr>
          <p:cNvPr id="7" name="TextBox 6"/>
          <p:cNvSpPr txBox="1"/>
          <p:nvPr/>
        </p:nvSpPr>
        <p:spPr>
          <a:xfrm>
            <a:off x="1198555" y="152410"/>
            <a:ext cx="3651467" cy="167660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smtClean="0">
                <a:ea typeface="+mj-ea"/>
                <a:cs typeface="+mj-cs"/>
              </a:rPr>
              <a:t>Israel</a:t>
            </a:r>
            <a:endParaRPr lang="en-US" sz="4400" b="1" dirty="0">
              <a:ea typeface="+mj-ea"/>
              <a:cs typeface="+mj-cs"/>
            </a:endParaRPr>
          </a:p>
        </p:txBody>
      </p:sp>
      <p:pic>
        <p:nvPicPr>
          <p:cNvPr id="19462" name="Picture 6" descr="mage result for israel pinkwash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17967" y="-86750"/>
            <a:ext cx="5750883" cy="383152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mage result for israel pinkwash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17967" y="3831218"/>
            <a:ext cx="5750884" cy="3026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1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dissolve">
                                      <p:cBhvr>
                                        <p:cTn id="7" dur="500"/>
                                        <p:tgtEl>
                                          <p:spTgt spid="8">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dissolve">
                                      <p:cBhvr>
                                        <p:cTn id="10" dur="500"/>
                                        <p:tgtEl>
                                          <p:spTgt spid="8">
                                            <p:txEl>
                                              <p:pRg st="5" end="5"/>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animEffect transition="in" filter="dissolve">
                                      <p:cBhvr>
                                        <p:cTn id="13" dur="500"/>
                                        <p:tgtEl>
                                          <p:spTgt spid="8">
                                            <p:txEl>
                                              <p:pRg st="7" end="7"/>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8">
                                            <p:txEl>
                                              <p:pRg st="8" end="8"/>
                                            </p:txEl>
                                          </p:spTgt>
                                        </p:tgtEl>
                                        <p:attrNameLst>
                                          <p:attrName>style.visibility</p:attrName>
                                        </p:attrNameLst>
                                      </p:cBhvr>
                                      <p:to>
                                        <p:strVal val="visible"/>
                                      </p:to>
                                    </p:set>
                                    <p:animEffect transition="in" filter="dissolve">
                                      <p:cBhvr>
                                        <p:cTn id="16" dur="500"/>
                                        <p:tgtEl>
                                          <p:spTgt spid="8">
                                            <p:txEl>
                                              <p:pRg st="8" end="8"/>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animEffect transition="in" filter="dissolve">
                                      <p:cBhvr>
                                        <p:cTn id="19"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0862" y="636609"/>
            <a:ext cx="5023412" cy="5607934"/>
          </a:xfrm>
          <a:prstGeom prst="rect">
            <a:avLst/>
          </a:prstGeom>
        </p:spPr>
        <p:txBody>
          <a:bodyPr vert="horz" lIns="91440" tIns="45720" rIns="91440" bIns="45720" rtlCol="0">
            <a:normAutofit lnSpcReduction="10000"/>
          </a:bodyPr>
          <a:lstStyle/>
          <a:p>
            <a:pPr marL="68263" lvl="1" algn="ctr">
              <a:spcAft>
                <a:spcPts val="300"/>
              </a:spcAft>
            </a:pPr>
            <a:r>
              <a:rPr lang="en-US" sz="2800" b="1" dirty="0" smtClean="0"/>
              <a:t>Recommended material:</a:t>
            </a:r>
          </a:p>
          <a:p>
            <a:pPr marL="68263" lvl="1" algn="ctr">
              <a:spcAft>
                <a:spcPts val="300"/>
              </a:spcAft>
            </a:pPr>
            <a:endParaRPr lang="en-US" sz="1500" dirty="0" smtClean="0"/>
          </a:p>
          <a:p>
            <a:pPr marL="68263" lvl="1" algn="ctr">
              <a:spcAft>
                <a:spcPts val="300"/>
              </a:spcAft>
            </a:pPr>
            <a:r>
              <a:rPr lang="en-US" sz="2800" i="1" dirty="0" smtClean="0"/>
              <a:t>Documentary:</a:t>
            </a:r>
            <a:br>
              <a:rPr lang="en-US" sz="2800" i="1" dirty="0" smtClean="0"/>
            </a:br>
            <a:endParaRPr lang="en-US" sz="1100" i="1" dirty="0" smtClean="0"/>
          </a:p>
          <a:p>
            <a:pPr marL="354013" lvl="1" indent="-285750" algn="ctr">
              <a:spcAft>
                <a:spcPts val="300"/>
              </a:spcAft>
              <a:buFont typeface="Arial" charset="0"/>
              <a:buChar char="•"/>
            </a:pPr>
            <a:r>
              <a:rPr lang="en-US" sz="2800" dirty="0" smtClean="0">
                <a:hlinkClick r:id="rId2"/>
              </a:rPr>
              <a:t>Feminism Inshallah: The Story of Arab Feminism</a:t>
            </a:r>
            <a:r>
              <a:rPr lang="en-US" sz="2800" dirty="0" smtClean="0"/>
              <a:t> (2014)</a:t>
            </a:r>
            <a:br>
              <a:rPr lang="en-US" sz="2800" dirty="0" smtClean="0"/>
            </a:br>
            <a:r>
              <a:rPr lang="en-US" sz="2800" dirty="0" smtClean="0"/>
              <a:t/>
            </a:r>
            <a:br>
              <a:rPr lang="en-US" sz="2800" dirty="0" smtClean="0"/>
            </a:br>
            <a:r>
              <a:rPr lang="en-US" sz="2800" dirty="0" smtClean="0"/>
              <a:t>Podcasts:</a:t>
            </a:r>
            <a:br>
              <a:rPr lang="en-US" sz="2800" dirty="0" smtClean="0"/>
            </a:br>
            <a:endParaRPr lang="en-US" sz="1100" dirty="0" smtClean="0"/>
          </a:p>
          <a:p>
            <a:pPr marL="354013" lvl="1" indent="-285750" algn="ctr">
              <a:spcAft>
                <a:spcPts val="300"/>
              </a:spcAft>
              <a:buFont typeface="Arial" charset="0"/>
              <a:buChar char="•"/>
            </a:pPr>
            <a:r>
              <a:rPr lang="en-US" sz="2800" dirty="0" smtClean="0">
                <a:hlinkClick r:id="rId3"/>
              </a:rPr>
              <a:t>Gay in Iran</a:t>
            </a:r>
            <a:endParaRPr lang="en-US" sz="2800" dirty="0" smtClean="0"/>
          </a:p>
          <a:p>
            <a:pPr marL="354013" lvl="1" indent="-285750" algn="ctr">
              <a:spcAft>
                <a:spcPts val="300"/>
              </a:spcAft>
              <a:buFont typeface="Arial" charset="0"/>
              <a:buChar char="•"/>
            </a:pPr>
            <a:endParaRPr lang="en-US" sz="2800" dirty="0"/>
          </a:p>
          <a:p>
            <a:pPr marL="354013" lvl="1" indent="-285750" algn="ctr">
              <a:spcAft>
                <a:spcPts val="300"/>
              </a:spcAft>
              <a:buFont typeface="Arial" charset="0"/>
              <a:buChar char="•"/>
            </a:pPr>
            <a:r>
              <a:rPr lang="en-GB" sz="2800" u="sng" dirty="0">
                <a:hlinkClick r:id="rId4" action="ppaction://hlinkfile"/>
              </a:rPr>
              <a:t>Ottoman History Podcast: Women, Gender, and Sex in the Ottoman World</a:t>
            </a:r>
            <a:endParaRPr lang="en-US" sz="2800" dirty="0"/>
          </a:p>
          <a:p>
            <a:pPr marL="354013" lvl="1" indent="-285750" algn="ctr">
              <a:spcAft>
                <a:spcPts val="300"/>
              </a:spcAft>
              <a:buFont typeface="Arial" charset="0"/>
              <a:buChar char="•"/>
            </a:pPr>
            <a:endParaRPr lang="en-US" sz="2800" b="1" dirty="0" smtClean="0"/>
          </a:p>
          <a:p>
            <a:pPr marL="354013" lvl="1" indent="-285750" algn="ctr">
              <a:spcAft>
                <a:spcPts val="300"/>
              </a:spcAft>
              <a:buFont typeface="Arial" charset="0"/>
              <a:buChar char="•"/>
            </a:pPr>
            <a:endParaRPr lang="en-US" sz="2800" b="1" dirty="0"/>
          </a:p>
          <a:p>
            <a:pPr marL="354013" lvl="1" indent="-285750" algn="ctr">
              <a:spcAft>
                <a:spcPts val="300"/>
              </a:spcAft>
              <a:buFont typeface="Arial" charset="0"/>
              <a:buChar char="•"/>
            </a:pPr>
            <a:endParaRPr lang="en-US" dirty="0" smtClean="0"/>
          </a:p>
          <a:p>
            <a:pPr marL="68263" lvl="1">
              <a:spcAft>
                <a:spcPts val="300"/>
              </a:spcAft>
            </a:pPr>
            <a:endParaRPr lang="en-US" dirty="0"/>
          </a:p>
          <a:p>
            <a:pPr marL="68263" lvl="1">
              <a:spcAft>
                <a:spcPts val="300"/>
              </a:spcAft>
            </a:pPr>
            <a:endParaRPr lang="en-US" dirty="0" smtClean="0"/>
          </a:p>
          <a:p>
            <a:pPr marL="68263" lvl="1">
              <a:spcAft>
                <a:spcPts val="300"/>
              </a:spcAft>
            </a:pPr>
            <a:endParaRPr lang="en-US" dirty="0"/>
          </a:p>
          <a:p>
            <a:pPr marL="68263" lvl="1">
              <a:spcAft>
                <a:spcPts val="300"/>
              </a:spcAft>
            </a:pPr>
            <a:endParaRPr lang="en-US" dirty="0"/>
          </a:p>
        </p:txBody>
      </p:sp>
      <p:pic>
        <p:nvPicPr>
          <p:cNvPr id="1026" name="Picture 2" descr="eminism Inshallah | Kanop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73388" y="173617"/>
            <a:ext cx="4526990" cy="25464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ranwire.com/media/filer_public_thumbnails/filer_public/1a/39/1a39ca15-b870-4d2f-96fa-4a95742cb81f/podcast_gay_in_iran__930x510_q85_box-0%2C55%2C629%2C377_crop_subsampling-2_upscale.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09215" y="2476981"/>
            <a:ext cx="4256973" cy="23344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men, Gender, and Sex in the Ottoman World - Podcast – Podtail"/>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48027" y="4002669"/>
            <a:ext cx="2752351" cy="2756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811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29132" y="2715065"/>
            <a:ext cx="6865034" cy="830997"/>
          </a:xfrm>
          <a:prstGeom prst="rect">
            <a:avLst/>
          </a:prstGeom>
          <a:noFill/>
        </p:spPr>
        <p:txBody>
          <a:bodyPr wrap="square" rtlCol="0">
            <a:spAutoFit/>
          </a:bodyPr>
          <a:lstStyle/>
          <a:p>
            <a:pPr algn="ctr"/>
            <a:r>
              <a:rPr lang="en-GB" sz="4800" b="1" smtClean="0"/>
              <a:t>1. </a:t>
            </a:r>
            <a:r>
              <a:rPr lang="en-GB" sz="4800" b="1" dirty="0" smtClean="0"/>
              <a:t>Women’s Struggles</a:t>
            </a:r>
            <a:endParaRPr lang="en-GB" sz="4800" b="1" dirty="0"/>
          </a:p>
        </p:txBody>
      </p:sp>
    </p:spTree>
    <p:extLst>
      <p:ext uri="{BB962C8B-B14F-4D97-AF65-F5344CB8AC3E}">
        <p14:creationId xmlns:p14="http://schemas.microsoft.com/office/powerpoint/2010/main" val="2658295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23688" y="682907"/>
            <a:ext cx="4768769" cy="5863555"/>
          </a:xfrm>
          <a:prstGeom prst="rect">
            <a:avLst/>
          </a:prstGeom>
        </p:spPr>
        <p:txBody>
          <a:bodyPr vert="horz" lIns="91440" tIns="45720" rIns="91440" bIns="45720" rtlCol="0">
            <a:normAutofit fontScale="92500" lnSpcReduction="10000"/>
          </a:bodyPr>
          <a:lstStyle/>
          <a:p>
            <a:pPr marL="68263" lvl="1" algn="ctr">
              <a:spcAft>
                <a:spcPts val="300"/>
              </a:spcAft>
            </a:pPr>
            <a:r>
              <a:rPr lang="en-US" sz="2800" b="1" dirty="0" smtClean="0"/>
              <a:t>NEXT WEEK - 15 May</a:t>
            </a:r>
          </a:p>
          <a:p>
            <a:pPr marL="68263" lvl="1" algn="ctr">
              <a:spcAft>
                <a:spcPts val="300"/>
              </a:spcAft>
            </a:pPr>
            <a:endParaRPr lang="en-US" b="1" dirty="0" smtClean="0"/>
          </a:p>
          <a:p>
            <a:pPr marL="411163" lvl="1" indent="-342900" algn="ctr">
              <a:spcAft>
                <a:spcPts val="300"/>
              </a:spcAft>
              <a:buAutoNum type="arabicPeriod"/>
            </a:pPr>
            <a:r>
              <a:rPr lang="en-US" b="1" dirty="0" smtClean="0"/>
              <a:t>Movie Screening: </a:t>
            </a:r>
            <a:br>
              <a:rPr lang="en-US" b="1" dirty="0" smtClean="0"/>
            </a:br>
            <a:r>
              <a:rPr lang="en-US" sz="1100" b="1" dirty="0" smtClean="0"/>
              <a:t/>
            </a:r>
            <a:br>
              <a:rPr lang="en-US" sz="1100" b="1" dirty="0" smtClean="0"/>
            </a:br>
            <a:r>
              <a:rPr lang="en-US" sz="2600" b="1" dirty="0" smtClean="0"/>
              <a:t>Persepolis </a:t>
            </a:r>
            <a:r>
              <a:rPr lang="en-US" sz="1700" dirty="0" smtClean="0"/>
              <a:t>(2007)</a:t>
            </a:r>
            <a:r>
              <a:rPr lang="en-US" sz="2200" dirty="0" smtClean="0">
                <a:hlinkClick r:id="rId2"/>
              </a:rPr>
              <a:t> </a:t>
            </a:r>
            <a:r>
              <a:rPr lang="en-US" dirty="0" smtClean="0">
                <a:hlinkClick r:id="rId2"/>
              </a:rPr>
              <a:t>https</a:t>
            </a:r>
            <a:r>
              <a:rPr lang="en-US" dirty="0">
                <a:hlinkClick r:id="rId2"/>
              </a:rPr>
              <a:t>://vimeopro.com/urbanschool/english-1b/video/97764879</a:t>
            </a:r>
            <a:endParaRPr lang="en-US" b="1" dirty="0" smtClean="0"/>
          </a:p>
          <a:p>
            <a:pPr marL="411163" lvl="1" indent="-342900" algn="ctr">
              <a:spcAft>
                <a:spcPts val="300"/>
              </a:spcAft>
              <a:buAutoNum type="arabicPeriod"/>
            </a:pPr>
            <a:endParaRPr lang="en-US" b="1" dirty="0"/>
          </a:p>
          <a:p>
            <a:pPr marL="411163" lvl="1" indent="-342900" algn="ctr">
              <a:spcAft>
                <a:spcPts val="300"/>
              </a:spcAft>
              <a:buAutoNum type="arabicPeriod"/>
            </a:pPr>
            <a:r>
              <a:rPr lang="en-US" b="1" dirty="0" smtClean="0"/>
              <a:t>Discussion Forum</a:t>
            </a:r>
            <a:br>
              <a:rPr lang="en-US" b="1" dirty="0" smtClean="0"/>
            </a:br>
            <a:r>
              <a:rPr lang="en-US" sz="1100" b="1" dirty="0" smtClean="0"/>
              <a:t/>
            </a:r>
            <a:br>
              <a:rPr lang="en-US" sz="1100" b="1" dirty="0" smtClean="0"/>
            </a:br>
            <a:r>
              <a:rPr lang="en-US" b="1" dirty="0" smtClean="0"/>
              <a:t>Google Meet @15h00</a:t>
            </a:r>
            <a:br>
              <a:rPr lang="en-US" b="1" dirty="0" smtClean="0"/>
            </a:br>
            <a:r>
              <a:rPr lang="en-US" dirty="0" smtClean="0"/>
              <a:t>(Link will be emailed and put on Moodle 10 mins before meeting)</a:t>
            </a:r>
          </a:p>
          <a:p>
            <a:pPr marL="411163" lvl="1" indent="-342900" algn="ctr">
              <a:spcAft>
                <a:spcPts val="300"/>
              </a:spcAft>
              <a:buAutoNum type="arabicPeriod"/>
            </a:pPr>
            <a:endParaRPr lang="en-US" b="1" dirty="0"/>
          </a:p>
          <a:p>
            <a:pPr marL="411163" lvl="1" indent="-342900" algn="ctr">
              <a:spcAft>
                <a:spcPts val="300"/>
              </a:spcAft>
              <a:buAutoNum type="arabicPeriod"/>
            </a:pPr>
            <a:r>
              <a:rPr lang="en-US" b="1" dirty="0" smtClean="0"/>
              <a:t>2</a:t>
            </a:r>
            <a:r>
              <a:rPr lang="en-US" b="1" baseline="30000" dirty="0" smtClean="0"/>
              <a:t>nd</a:t>
            </a:r>
            <a:r>
              <a:rPr lang="en-US" b="1" dirty="0" smtClean="0"/>
              <a:t> Response Paper </a:t>
            </a:r>
            <a:r>
              <a:rPr lang="en-US" b="1" dirty="0"/>
              <a:t>Due </a:t>
            </a:r>
            <a:br>
              <a:rPr lang="en-US" b="1" dirty="0"/>
            </a:br>
            <a:r>
              <a:rPr lang="en-US" sz="1100" b="1" dirty="0"/>
              <a:t/>
            </a:r>
            <a:br>
              <a:rPr lang="en-US" sz="1100" b="1" dirty="0"/>
            </a:br>
            <a:r>
              <a:rPr lang="en-US" i="1" dirty="0"/>
              <a:t>“In conservative societies, democracy can pose a threat to women’s rights.” Do you agree? </a:t>
            </a:r>
            <a:r>
              <a:rPr lang="en-US" dirty="0"/>
              <a:t>Discuss in the context of the history and politics of the Middle East.</a:t>
            </a:r>
            <a:r>
              <a:rPr lang="en-US" b="1" dirty="0" smtClean="0"/>
              <a:t/>
            </a:r>
            <a:br>
              <a:rPr lang="en-US" b="1" dirty="0" smtClean="0"/>
            </a:br>
            <a:r>
              <a:rPr lang="en-US" b="1" dirty="0" smtClean="0"/>
              <a:t/>
            </a:r>
            <a:br>
              <a:rPr lang="en-US" b="1" dirty="0" smtClean="0"/>
            </a:br>
            <a:r>
              <a:rPr lang="en-US" b="1" dirty="0" smtClean="0"/>
              <a:t>Email to </a:t>
            </a:r>
            <a:r>
              <a:rPr lang="en-US" b="1" dirty="0" smtClean="0">
                <a:hlinkClick r:id="rId3"/>
              </a:rPr>
              <a:t>karabekir.akkoyunlu@uni-graz.at</a:t>
            </a:r>
            <a:r>
              <a:rPr lang="en-US" b="1" dirty="0" smtClean="0"/>
              <a:t> by 13h00 on 15/05</a:t>
            </a:r>
            <a:endParaRPr lang="en-US" dirty="0" smtClean="0"/>
          </a:p>
          <a:p>
            <a:pPr marL="68263" lvl="1">
              <a:spcAft>
                <a:spcPts val="300"/>
              </a:spcAft>
            </a:pPr>
            <a:endParaRPr lang="en-US" dirty="0"/>
          </a:p>
          <a:p>
            <a:pPr marL="68263" lvl="1">
              <a:spcAft>
                <a:spcPts val="300"/>
              </a:spcAft>
            </a:pPr>
            <a:endParaRPr lang="en-US" dirty="0"/>
          </a:p>
        </p:txBody>
      </p:sp>
      <p:pic>
        <p:nvPicPr>
          <p:cNvPr id="2052" name="Picture 4" descr="ersepolis (filme) – Wikipédia, a enciclopédia liv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77650" y="427286"/>
            <a:ext cx="4124325" cy="6119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7639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9700" y="559190"/>
            <a:ext cx="7707086" cy="584775"/>
          </a:xfrm>
          <a:prstGeom prst="rect">
            <a:avLst/>
          </a:prstGeom>
          <a:noFill/>
        </p:spPr>
        <p:txBody>
          <a:bodyPr wrap="square" rtlCol="0">
            <a:spAutoFit/>
          </a:bodyPr>
          <a:lstStyle/>
          <a:p>
            <a:pPr algn="ctr"/>
            <a:r>
              <a:rPr lang="en-GB" sz="3200" b="1" dirty="0" smtClean="0"/>
              <a:t>The Images</a:t>
            </a:r>
            <a:endParaRPr lang="en-GB" sz="3200" b="1"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35606" y="2418895"/>
            <a:ext cx="6001649" cy="3546429"/>
          </a:xfrm>
          <a:prstGeom prst="rect">
            <a:avLst/>
          </a:prstGeom>
        </p:spPr>
      </p:pic>
      <p:pic>
        <p:nvPicPr>
          <p:cNvPr id="5" name="Picture 4"/>
          <p:cNvPicPr>
            <a:picLocks noChangeAspect="1"/>
          </p:cNvPicPr>
          <p:nvPr/>
        </p:nvPicPr>
        <p:blipFill>
          <a:blip r:embed="rId3"/>
          <a:stretch>
            <a:fillRect/>
          </a:stretch>
        </p:blipFill>
        <p:spPr>
          <a:xfrm>
            <a:off x="519919" y="1517939"/>
            <a:ext cx="5319643" cy="354642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919" y="5247082"/>
            <a:ext cx="5380153" cy="116778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97917" y="1517939"/>
            <a:ext cx="6039338" cy="805696"/>
          </a:xfrm>
          <a:prstGeom prst="rect">
            <a:avLst/>
          </a:prstGeom>
        </p:spPr>
      </p:pic>
    </p:spTree>
    <p:extLst>
      <p:ext uri="{BB962C8B-B14F-4D97-AF65-F5344CB8AC3E}">
        <p14:creationId xmlns:p14="http://schemas.microsoft.com/office/powerpoint/2010/main" val="17449687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9700" y="559190"/>
            <a:ext cx="7707086" cy="1077218"/>
          </a:xfrm>
          <a:prstGeom prst="rect">
            <a:avLst/>
          </a:prstGeom>
          <a:noFill/>
        </p:spPr>
        <p:txBody>
          <a:bodyPr wrap="square" rtlCol="0">
            <a:spAutoFit/>
          </a:bodyPr>
          <a:lstStyle/>
          <a:p>
            <a:pPr algn="ctr"/>
            <a:r>
              <a:rPr lang="en-GB" sz="3200" b="1" dirty="0" smtClean="0"/>
              <a:t>The News: </a:t>
            </a:r>
          </a:p>
          <a:p>
            <a:pPr algn="ctr"/>
            <a:r>
              <a:rPr lang="en-GB" sz="3200" b="1" dirty="0" smtClean="0"/>
              <a:t>“The Rights</a:t>
            </a:r>
            <a:r>
              <a:rPr lang="is-IS" sz="3200" b="1" dirty="0" smtClean="0"/>
              <a:t>”</a:t>
            </a:r>
            <a:endParaRPr lang="en-GB" sz="3200" b="1"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3349" y="1863525"/>
            <a:ext cx="5855979" cy="441188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3243" y="1863525"/>
            <a:ext cx="5760247" cy="3975260"/>
          </a:xfrm>
          <a:prstGeom prst="rect">
            <a:avLst/>
          </a:prstGeom>
        </p:spPr>
      </p:pic>
    </p:spTree>
    <p:extLst>
      <p:ext uri="{BB962C8B-B14F-4D97-AF65-F5344CB8AC3E}">
        <p14:creationId xmlns:p14="http://schemas.microsoft.com/office/powerpoint/2010/main" val="594011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9700" y="559190"/>
            <a:ext cx="7707086" cy="1077218"/>
          </a:xfrm>
          <a:prstGeom prst="rect">
            <a:avLst/>
          </a:prstGeom>
          <a:noFill/>
        </p:spPr>
        <p:txBody>
          <a:bodyPr wrap="square" rtlCol="0">
            <a:spAutoFit/>
          </a:bodyPr>
          <a:lstStyle/>
          <a:p>
            <a:pPr algn="ctr"/>
            <a:r>
              <a:rPr lang="en-GB" sz="3200" b="1" dirty="0" smtClean="0"/>
              <a:t>The News: </a:t>
            </a:r>
          </a:p>
          <a:p>
            <a:pPr algn="ctr"/>
            <a:r>
              <a:rPr lang="en-GB" sz="3200" b="1" dirty="0" smtClean="0"/>
              <a:t>“The Fights</a:t>
            </a:r>
            <a:r>
              <a:rPr lang="is-IS" sz="3200" b="1" dirty="0" smtClean="0"/>
              <a:t>”</a:t>
            </a:r>
            <a:endParaRPr lang="en-GB" sz="3200" b="1"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272" y="1786878"/>
            <a:ext cx="5971029" cy="484541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3243" y="1786878"/>
            <a:ext cx="5619233" cy="4842892"/>
          </a:xfrm>
          <a:prstGeom prst="rect">
            <a:avLst/>
          </a:prstGeom>
        </p:spPr>
      </p:pic>
    </p:spTree>
    <p:extLst>
      <p:ext uri="{BB962C8B-B14F-4D97-AF65-F5344CB8AC3E}">
        <p14:creationId xmlns:p14="http://schemas.microsoft.com/office/powerpoint/2010/main" val="7525905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8658" y="29903"/>
            <a:ext cx="3684607" cy="6828097"/>
          </a:xfrm>
          <a:prstGeom prst="rect">
            <a:avLst/>
          </a:prstGeom>
        </p:spPr>
      </p:pic>
      <p:grpSp>
        <p:nvGrpSpPr>
          <p:cNvPr id="7" name="Group 6"/>
          <p:cNvGrpSpPr/>
          <p:nvPr/>
        </p:nvGrpSpPr>
        <p:grpSpPr>
          <a:xfrm>
            <a:off x="4271058" y="659757"/>
            <a:ext cx="7191736" cy="5892844"/>
            <a:chOff x="4263341" y="76203"/>
            <a:chExt cx="7824486" cy="6479169"/>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3341" y="76203"/>
              <a:ext cx="6096000" cy="6299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08420" y="1099595"/>
              <a:ext cx="5679407" cy="4977115"/>
            </a:xfrm>
            <a:prstGeom prst="rect">
              <a:avLst/>
            </a:prstGeom>
          </p:spPr>
        </p:pic>
        <p:sp>
          <p:nvSpPr>
            <p:cNvPr id="6" name="TextBox 5"/>
            <p:cNvSpPr txBox="1"/>
            <p:nvPr/>
          </p:nvSpPr>
          <p:spPr>
            <a:xfrm>
              <a:off x="6111432" y="6216972"/>
              <a:ext cx="5292173" cy="338400"/>
            </a:xfrm>
            <a:prstGeom prst="rect">
              <a:avLst/>
            </a:prstGeom>
            <a:noFill/>
          </p:spPr>
          <p:txBody>
            <a:bodyPr wrap="square" rtlCol="0">
              <a:spAutoFit/>
            </a:bodyPr>
            <a:lstStyle/>
            <a:p>
              <a:r>
                <a:rPr lang="en-GB" sz="1400" b="1" dirty="0" smtClean="0"/>
                <a:t>World Economic Forum (WEF) Global Gender Gap Report 2017</a:t>
              </a:r>
              <a:endParaRPr lang="en-GB" sz="1400" b="1" dirty="0"/>
            </a:p>
          </p:txBody>
        </p:sp>
      </p:grpSp>
      <p:sp>
        <p:nvSpPr>
          <p:cNvPr id="8" name="TextBox 7"/>
          <p:cNvSpPr txBox="1"/>
          <p:nvPr/>
        </p:nvSpPr>
        <p:spPr>
          <a:xfrm>
            <a:off x="5444537" y="74982"/>
            <a:ext cx="3408194" cy="584775"/>
          </a:xfrm>
          <a:prstGeom prst="rect">
            <a:avLst/>
          </a:prstGeom>
          <a:noFill/>
        </p:spPr>
        <p:txBody>
          <a:bodyPr wrap="square" rtlCol="0">
            <a:spAutoFit/>
          </a:bodyPr>
          <a:lstStyle/>
          <a:p>
            <a:pPr algn="ctr"/>
            <a:r>
              <a:rPr lang="en-GB" sz="3200" b="1" dirty="0" smtClean="0"/>
              <a:t>The Numbers</a:t>
            </a:r>
            <a:endParaRPr lang="en-GB" sz="3200" b="1" dirty="0"/>
          </a:p>
        </p:txBody>
      </p:sp>
    </p:spTree>
    <p:extLst>
      <p:ext uri="{BB962C8B-B14F-4D97-AF65-F5344CB8AC3E}">
        <p14:creationId xmlns:p14="http://schemas.microsoft.com/office/powerpoint/2010/main" val="330879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48140" y="269823"/>
            <a:ext cx="3408194" cy="584775"/>
          </a:xfrm>
          <a:prstGeom prst="rect">
            <a:avLst/>
          </a:prstGeom>
          <a:noFill/>
        </p:spPr>
        <p:txBody>
          <a:bodyPr wrap="square" rtlCol="0">
            <a:spAutoFit/>
          </a:bodyPr>
          <a:lstStyle/>
          <a:p>
            <a:pPr algn="ctr"/>
            <a:r>
              <a:rPr lang="en-GB" sz="3200" b="1" dirty="0" smtClean="0"/>
              <a:t>The Numbers</a:t>
            </a:r>
            <a:endParaRPr lang="en-GB" sz="3200" b="1" dirty="0"/>
          </a:p>
        </p:txBody>
      </p:sp>
      <p:graphicFrame>
        <p:nvGraphicFramePr>
          <p:cNvPr id="10" name="Table 9"/>
          <p:cNvGraphicFramePr>
            <a:graphicFrameLocks noGrp="1"/>
          </p:cNvGraphicFramePr>
          <p:nvPr>
            <p:extLst>
              <p:ext uri="{D42A27DB-BD31-4B8C-83A1-F6EECF244321}">
                <p14:modId xmlns:p14="http://schemas.microsoft.com/office/powerpoint/2010/main" val="1562978039"/>
              </p:ext>
            </p:extLst>
          </p:nvPr>
        </p:nvGraphicFramePr>
        <p:xfrm>
          <a:off x="0" y="0"/>
          <a:ext cx="8128001" cy="6878320"/>
        </p:xfrm>
        <a:graphic>
          <a:graphicData uri="http://schemas.openxmlformats.org/drawingml/2006/table">
            <a:tbl>
              <a:tblPr firstRow="1" bandRow="1">
                <a:tableStyleId>{5C22544A-7EE6-4342-B048-85BDC9FD1C3A}</a:tableStyleId>
              </a:tblPr>
              <a:tblGrid>
                <a:gridCol w="1161143"/>
                <a:gridCol w="1161143"/>
                <a:gridCol w="1161143"/>
                <a:gridCol w="1161143"/>
                <a:gridCol w="1161143"/>
                <a:gridCol w="1161143"/>
                <a:gridCol w="1161143"/>
              </a:tblGrid>
              <a:tr h="370840">
                <a:tc>
                  <a:txBody>
                    <a:bodyPr/>
                    <a:lstStyle/>
                    <a:p>
                      <a:pPr algn="ctr"/>
                      <a:endParaRPr lang="en-GB" sz="1200" dirty="0"/>
                    </a:p>
                  </a:txBody>
                  <a:tcPr anchor="ctr"/>
                </a:tc>
                <a:tc>
                  <a:txBody>
                    <a:bodyPr/>
                    <a:lstStyle/>
                    <a:p>
                      <a:pPr algn="ctr"/>
                      <a:r>
                        <a:rPr lang="en-GB" sz="1800" dirty="0" smtClean="0"/>
                        <a:t>HDI</a:t>
                      </a:r>
                      <a:endParaRPr lang="en-GB" sz="1800" dirty="0"/>
                    </a:p>
                  </a:txBody>
                  <a:tcPr anchor="ctr"/>
                </a:tc>
                <a:tc>
                  <a:txBody>
                    <a:bodyPr/>
                    <a:lstStyle/>
                    <a:p>
                      <a:pPr algn="ctr"/>
                      <a:r>
                        <a:rPr lang="en-GB" sz="1800" dirty="0" smtClean="0"/>
                        <a:t>GII</a:t>
                      </a:r>
                      <a:endParaRPr lang="en-GB" sz="1800" dirty="0"/>
                    </a:p>
                  </a:txBody>
                  <a:tcPr anchor="ctr"/>
                </a:tc>
                <a:tc>
                  <a:txBody>
                    <a:bodyPr/>
                    <a:lstStyle/>
                    <a:p>
                      <a:pPr algn="ctr"/>
                      <a:r>
                        <a:rPr lang="en-GB" sz="1400" dirty="0" smtClean="0"/>
                        <a:t>Maternal Mortality (Deaths</a:t>
                      </a:r>
                      <a:r>
                        <a:rPr lang="en-GB" sz="1400" baseline="0" dirty="0" smtClean="0"/>
                        <a:t> per 100k births)</a:t>
                      </a:r>
                      <a:endParaRPr lang="en-GB" sz="1400" dirty="0"/>
                    </a:p>
                  </a:txBody>
                  <a:tcPr anchor="ctr"/>
                </a:tc>
                <a:tc>
                  <a:txBody>
                    <a:bodyPr/>
                    <a:lstStyle/>
                    <a:p>
                      <a:pPr algn="ctr"/>
                      <a:r>
                        <a:rPr lang="en-GB" sz="1400" dirty="0" smtClean="0"/>
                        <a:t>% of Seats held in Parliament</a:t>
                      </a:r>
                      <a:endParaRPr lang="en-GB"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a:t>
                      </a:r>
                      <a:r>
                        <a:rPr lang="en-GB" sz="1400" baseline="0" dirty="0" smtClean="0"/>
                        <a:t> Women w/ Secondary education</a:t>
                      </a:r>
                      <a:endParaRPr lang="en-GB" sz="1400" dirty="0" smtClean="0"/>
                    </a:p>
                  </a:txBody>
                  <a:tcPr anchor="ctr"/>
                </a:tc>
                <a:tc>
                  <a:txBody>
                    <a:bodyPr/>
                    <a:lstStyle/>
                    <a:p>
                      <a:pPr algn="ctr"/>
                      <a:r>
                        <a:rPr lang="en-GB" sz="1400" dirty="0" smtClean="0"/>
                        <a:t>% Women in Labour</a:t>
                      </a:r>
                      <a:r>
                        <a:rPr lang="en-GB" sz="1400" baseline="0" dirty="0" smtClean="0"/>
                        <a:t> Force</a:t>
                      </a:r>
                      <a:endParaRPr lang="en-GB" sz="1400" dirty="0"/>
                    </a:p>
                  </a:txBody>
                  <a:tcPr anchor="ctr"/>
                </a:tc>
              </a:tr>
              <a:tr h="370840">
                <a:tc>
                  <a:txBody>
                    <a:bodyPr/>
                    <a:lstStyle/>
                    <a:p>
                      <a:pPr algn="ctr"/>
                      <a:r>
                        <a:rPr lang="en-GB" sz="1600" dirty="0" smtClean="0"/>
                        <a:t>Israel </a:t>
                      </a:r>
                      <a:endParaRPr lang="en-GB" sz="1600" dirty="0"/>
                    </a:p>
                  </a:txBody>
                  <a:tcPr anchor="ctr"/>
                </a:tc>
                <a:tc>
                  <a:txBody>
                    <a:bodyPr/>
                    <a:lstStyle/>
                    <a:p>
                      <a:pPr algn="ctr"/>
                      <a:r>
                        <a:rPr lang="en-GB" sz="1600" dirty="0" smtClean="0"/>
                        <a:t>22</a:t>
                      </a:r>
                      <a:endParaRPr lang="en-GB" sz="1600" dirty="0"/>
                    </a:p>
                  </a:txBody>
                  <a:tcPr anchor="ctr"/>
                </a:tc>
                <a:tc>
                  <a:txBody>
                    <a:bodyPr/>
                    <a:lstStyle/>
                    <a:p>
                      <a:pPr algn="ctr"/>
                      <a:r>
                        <a:rPr lang="en-GB" sz="1600" dirty="0" smtClean="0"/>
                        <a:t>21</a:t>
                      </a:r>
                      <a:endParaRPr lang="en-GB" sz="1600" dirty="0"/>
                    </a:p>
                  </a:txBody>
                  <a:tcPr anchor="ctr"/>
                </a:tc>
                <a:tc>
                  <a:txBody>
                    <a:bodyPr/>
                    <a:lstStyle/>
                    <a:p>
                      <a:pPr algn="ctr"/>
                      <a:r>
                        <a:rPr lang="en-GB" sz="1600" dirty="0" smtClean="0"/>
                        <a:t>5</a:t>
                      </a:r>
                      <a:endParaRPr lang="en-GB" sz="1600" dirty="0"/>
                    </a:p>
                  </a:txBody>
                  <a:tcPr anchor="ctr"/>
                </a:tc>
                <a:tc>
                  <a:txBody>
                    <a:bodyPr/>
                    <a:lstStyle/>
                    <a:p>
                      <a:pPr algn="ctr"/>
                      <a:r>
                        <a:rPr lang="en-GB" sz="1600" dirty="0" smtClean="0"/>
                        <a:t>27.5</a:t>
                      </a:r>
                      <a:endParaRPr lang="en-GB" sz="1600" dirty="0"/>
                    </a:p>
                  </a:txBody>
                  <a:tcPr anchor="ctr"/>
                </a:tc>
                <a:tc>
                  <a:txBody>
                    <a:bodyPr/>
                    <a:lstStyle/>
                    <a:p>
                      <a:pPr algn="ctr"/>
                      <a:r>
                        <a:rPr lang="en-GB" sz="1600" dirty="0" smtClean="0"/>
                        <a:t>87.8</a:t>
                      </a:r>
                      <a:endParaRPr lang="en-GB" sz="1600" dirty="0"/>
                    </a:p>
                  </a:txBody>
                  <a:tcPr anchor="ctr"/>
                </a:tc>
                <a:tc>
                  <a:txBody>
                    <a:bodyPr/>
                    <a:lstStyle/>
                    <a:p>
                      <a:pPr algn="ctr"/>
                      <a:r>
                        <a:rPr lang="en-GB" sz="1600" dirty="0" smtClean="0"/>
                        <a:t>59</a:t>
                      </a:r>
                      <a:endParaRPr lang="en-GB" sz="1600" dirty="0"/>
                    </a:p>
                  </a:txBody>
                  <a:tcPr anchor="ctr"/>
                </a:tc>
              </a:tr>
              <a:tr h="370840">
                <a:tc>
                  <a:txBody>
                    <a:bodyPr/>
                    <a:lstStyle/>
                    <a:p>
                      <a:pPr algn="ctr"/>
                      <a:r>
                        <a:rPr lang="en-GB" sz="1600" dirty="0" smtClean="0"/>
                        <a:t>UAE</a:t>
                      </a:r>
                      <a:endParaRPr lang="en-GB" sz="1600" dirty="0"/>
                    </a:p>
                  </a:txBody>
                  <a:tcPr anchor="ctr"/>
                </a:tc>
                <a:tc>
                  <a:txBody>
                    <a:bodyPr/>
                    <a:lstStyle/>
                    <a:p>
                      <a:pPr algn="ctr"/>
                      <a:r>
                        <a:rPr lang="en-GB" sz="1600" dirty="0" smtClean="0"/>
                        <a:t>42</a:t>
                      </a:r>
                      <a:endParaRPr lang="en-GB" sz="1600" dirty="0"/>
                    </a:p>
                  </a:txBody>
                  <a:tcPr anchor="ctr"/>
                </a:tc>
                <a:tc>
                  <a:txBody>
                    <a:bodyPr/>
                    <a:lstStyle/>
                    <a:p>
                      <a:pPr algn="ctr"/>
                      <a:r>
                        <a:rPr lang="en-GB" sz="1600" dirty="0" smtClean="0"/>
                        <a:t>49</a:t>
                      </a:r>
                      <a:endParaRPr lang="en-GB" sz="1600" dirty="0"/>
                    </a:p>
                  </a:txBody>
                  <a:tcPr anchor="ctr"/>
                </a:tc>
                <a:tc>
                  <a:txBody>
                    <a:bodyPr/>
                    <a:lstStyle/>
                    <a:p>
                      <a:pPr algn="ctr"/>
                      <a:r>
                        <a:rPr lang="en-GB" sz="1600" dirty="0" smtClean="0"/>
                        <a:t>6</a:t>
                      </a:r>
                      <a:endParaRPr lang="en-GB" sz="1600" dirty="0"/>
                    </a:p>
                  </a:txBody>
                  <a:tcPr anchor="ctr"/>
                </a:tc>
                <a:tc>
                  <a:txBody>
                    <a:bodyPr/>
                    <a:lstStyle/>
                    <a:p>
                      <a:pPr algn="ctr"/>
                      <a:r>
                        <a:rPr lang="en-GB" sz="1600" dirty="0" smtClean="0"/>
                        <a:t>22.5</a:t>
                      </a:r>
                      <a:endParaRPr lang="en-GB" sz="1600" dirty="0"/>
                    </a:p>
                  </a:txBody>
                  <a:tcPr anchor="ctr"/>
                </a:tc>
                <a:tc>
                  <a:txBody>
                    <a:bodyPr/>
                    <a:lstStyle/>
                    <a:p>
                      <a:pPr algn="ctr"/>
                      <a:r>
                        <a:rPr lang="en-GB" sz="1600" dirty="0" smtClean="0"/>
                        <a:t>78.8</a:t>
                      </a:r>
                      <a:endParaRPr lang="en-GB" sz="1600" dirty="0"/>
                    </a:p>
                  </a:txBody>
                  <a:tcPr anchor="ctr"/>
                </a:tc>
                <a:tc>
                  <a:txBody>
                    <a:bodyPr/>
                    <a:lstStyle/>
                    <a:p>
                      <a:pPr algn="ctr"/>
                      <a:r>
                        <a:rPr lang="en-GB" sz="1600" dirty="0" smtClean="0"/>
                        <a:t>41</a:t>
                      </a:r>
                      <a:endParaRPr lang="en-GB" sz="1600" dirty="0"/>
                    </a:p>
                  </a:txBody>
                  <a:tcPr anchor="ctr"/>
                </a:tc>
              </a:tr>
              <a:tr h="370840">
                <a:tc>
                  <a:txBody>
                    <a:bodyPr/>
                    <a:lstStyle/>
                    <a:p>
                      <a:pPr algn="ctr"/>
                      <a:r>
                        <a:rPr lang="en-GB" sz="1600" dirty="0" smtClean="0"/>
                        <a:t>Qatar</a:t>
                      </a:r>
                      <a:endParaRPr lang="en-GB" sz="1600" dirty="0"/>
                    </a:p>
                  </a:txBody>
                  <a:tcPr anchor="ctr"/>
                </a:tc>
                <a:tc>
                  <a:txBody>
                    <a:bodyPr/>
                    <a:lstStyle/>
                    <a:p>
                      <a:pPr algn="ctr"/>
                      <a:r>
                        <a:rPr lang="en-GB" sz="1600" dirty="0" smtClean="0"/>
                        <a:t>37</a:t>
                      </a:r>
                      <a:endParaRPr lang="en-GB" sz="1600" dirty="0"/>
                    </a:p>
                  </a:txBody>
                  <a:tcPr anchor="ctr"/>
                </a:tc>
                <a:tc>
                  <a:txBody>
                    <a:bodyPr/>
                    <a:lstStyle/>
                    <a:p>
                      <a:pPr algn="ctr"/>
                      <a:r>
                        <a:rPr lang="en-GB" sz="1600" dirty="0" smtClean="0"/>
                        <a:t>44</a:t>
                      </a:r>
                      <a:endParaRPr lang="en-GB" sz="1600" dirty="0"/>
                    </a:p>
                  </a:txBody>
                  <a:tcPr anchor="ctr"/>
                </a:tc>
                <a:tc>
                  <a:txBody>
                    <a:bodyPr/>
                    <a:lstStyle/>
                    <a:p>
                      <a:pPr algn="ctr"/>
                      <a:r>
                        <a:rPr lang="en-GB" sz="1600" dirty="0" smtClean="0"/>
                        <a:t>13</a:t>
                      </a:r>
                      <a:endParaRPr lang="en-GB" sz="1600" dirty="0"/>
                    </a:p>
                  </a:txBody>
                  <a:tcPr anchor="ctr"/>
                </a:tc>
                <a:tc>
                  <a:txBody>
                    <a:bodyPr/>
                    <a:lstStyle/>
                    <a:p>
                      <a:pPr algn="ctr"/>
                      <a:r>
                        <a:rPr lang="en-GB" sz="1600" dirty="0" smtClean="0"/>
                        <a:t>9.8</a:t>
                      </a:r>
                      <a:endParaRPr lang="en-GB" sz="1600" dirty="0"/>
                    </a:p>
                  </a:txBody>
                  <a:tcPr anchor="ctr"/>
                </a:tc>
                <a:tc>
                  <a:txBody>
                    <a:bodyPr/>
                    <a:lstStyle/>
                    <a:p>
                      <a:pPr algn="ctr"/>
                      <a:r>
                        <a:rPr lang="en-GB" sz="1600" dirty="0" smtClean="0"/>
                        <a:t>71</a:t>
                      </a:r>
                      <a:endParaRPr lang="en-GB" sz="1600" dirty="0"/>
                    </a:p>
                  </a:txBody>
                  <a:tcPr anchor="ctr"/>
                </a:tc>
                <a:tc>
                  <a:txBody>
                    <a:bodyPr/>
                    <a:lstStyle/>
                    <a:p>
                      <a:pPr algn="ctr"/>
                      <a:r>
                        <a:rPr lang="en-GB" sz="1600" dirty="0" smtClean="0"/>
                        <a:t>58</a:t>
                      </a:r>
                      <a:endParaRPr lang="en-GB" sz="1600" dirty="0"/>
                    </a:p>
                  </a:txBody>
                  <a:tcPr anchor="ctr"/>
                </a:tc>
              </a:tr>
              <a:tr h="370840">
                <a:tc>
                  <a:txBody>
                    <a:bodyPr/>
                    <a:lstStyle/>
                    <a:p>
                      <a:pPr algn="ctr"/>
                      <a:r>
                        <a:rPr lang="en-GB" sz="1600" dirty="0" smtClean="0"/>
                        <a:t>S.</a:t>
                      </a:r>
                      <a:r>
                        <a:rPr lang="en-GB" sz="1600" baseline="0" dirty="0" smtClean="0"/>
                        <a:t> Arabia</a:t>
                      </a:r>
                      <a:endParaRPr lang="en-GB" sz="1600" dirty="0"/>
                    </a:p>
                  </a:txBody>
                  <a:tcPr anchor="ctr"/>
                </a:tc>
                <a:tc>
                  <a:txBody>
                    <a:bodyPr/>
                    <a:lstStyle/>
                    <a:p>
                      <a:pPr algn="ctr"/>
                      <a:r>
                        <a:rPr lang="en-GB" sz="1600" dirty="0" smtClean="0"/>
                        <a:t>39</a:t>
                      </a:r>
                      <a:endParaRPr lang="en-GB" sz="1600" dirty="0"/>
                    </a:p>
                  </a:txBody>
                  <a:tcPr anchor="ctr"/>
                </a:tc>
                <a:tc>
                  <a:txBody>
                    <a:bodyPr/>
                    <a:lstStyle/>
                    <a:p>
                      <a:pPr algn="ctr"/>
                      <a:r>
                        <a:rPr lang="en-GB" sz="1600" dirty="0" smtClean="0"/>
                        <a:t>50</a:t>
                      </a:r>
                      <a:endParaRPr lang="en-GB" sz="1600" dirty="0"/>
                    </a:p>
                  </a:txBody>
                  <a:tcPr anchor="ctr"/>
                </a:tc>
                <a:tc>
                  <a:txBody>
                    <a:bodyPr/>
                    <a:lstStyle/>
                    <a:p>
                      <a:pPr algn="ctr"/>
                      <a:r>
                        <a:rPr lang="en-GB" sz="1600" dirty="0" smtClean="0"/>
                        <a:t>12</a:t>
                      </a:r>
                      <a:endParaRPr lang="en-GB" sz="1600" dirty="0"/>
                    </a:p>
                  </a:txBody>
                  <a:tcPr anchor="ctr"/>
                </a:tc>
                <a:tc>
                  <a:txBody>
                    <a:bodyPr/>
                    <a:lstStyle/>
                    <a:p>
                      <a:pPr algn="ctr"/>
                      <a:r>
                        <a:rPr lang="en-GB" sz="1600" b="0" dirty="0" smtClean="0"/>
                        <a:t>19.9</a:t>
                      </a:r>
                      <a:r>
                        <a:rPr lang="en-GB" sz="1600" dirty="0" smtClean="0"/>
                        <a:t>*</a:t>
                      </a:r>
                      <a:endParaRPr lang="en-GB" sz="1600" dirty="0"/>
                    </a:p>
                  </a:txBody>
                  <a:tcPr anchor="ctr"/>
                </a:tc>
                <a:tc>
                  <a:txBody>
                    <a:bodyPr/>
                    <a:lstStyle/>
                    <a:p>
                      <a:pPr algn="ctr"/>
                      <a:r>
                        <a:rPr lang="en-GB" sz="1600" u="sng" dirty="0" smtClean="0"/>
                        <a:t>67.8</a:t>
                      </a:r>
                      <a:endParaRPr lang="en-GB" sz="1600" u="sng" dirty="0"/>
                    </a:p>
                  </a:txBody>
                  <a:tcPr anchor="ctr"/>
                </a:tc>
                <a:tc>
                  <a:txBody>
                    <a:bodyPr/>
                    <a:lstStyle/>
                    <a:p>
                      <a:pPr algn="ctr"/>
                      <a:r>
                        <a:rPr lang="en-GB" sz="1600" u="sng" dirty="0" smtClean="0"/>
                        <a:t>16.8</a:t>
                      </a:r>
                      <a:endParaRPr lang="en-GB" sz="1600" u="sng" dirty="0"/>
                    </a:p>
                  </a:txBody>
                  <a:tcPr anchor="ctr"/>
                </a:tc>
              </a:tr>
              <a:tr h="370840">
                <a:tc>
                  <a:txBody>
                    <a:bodyPr/>
                    <a:lstStyle/>
                    <a:p>
                      <a:pPr algn="ctr"/>
                      <a:r>
                        <a:rPr lang="en-GB" sz="1600" dirty="0" smtClean="0"/>
                        <a:t>Kuwait</a:t>
                      </a:r>
                      <a:endParaRPr lang="en-GB" sz="1600" dirty="0"/>
                    </a:p>
                  </a:txBody>
                  <a:tcPr anchor="ctr"/>
                </a:tc>
                <a:tc>
                  <a:txBody>
                    <a:bodyPr/>
                    <a:lstStyle/>
                    <a:p>
                      <a:pPr algn="ctr"/>
                      <a:r>
                        <a:rPr lang="en-GB" sz="1600" dirty="0" smtClean="0"/>
                        <a:t>59</a:t>
                      </a:r>
                      <a:endParaRPr lang="en-GB" sz="1600" dirty="0"/>
                    </a:p>
                  </a:txBody>
                  <a:tcPr anchor="ctr"/>
                </a:tc>
                <a:tc>
                  <a:txBody>
                    <a:bodyPr/>
                    <a:lstStyle/>
                    <a:p>
                      <a:pPr algn="ctr"/>
                      <a:r>
                        <a:rPr lang="en-GB" sz="1600" dirty="0" smtClean="0"/>
                        <a:t>57</a:t>
                      </a:r>
                      <a:endParaRPr lang="en-GB" sz="1600" dirty="0"/>
                    </a:p>
                  </a:txBody>
                  <a:tcPr anchor="ctr"/>
                </a:tc>
                <a:tc>
                  <a:txBody>
                    <a:bodyPr/>
                    <a:lstStyle/>
                    <a:p>
                      <a:pPr algn="ctr"/>
                      <a:r>
                        <a:rPr lang="en-GB" sz="1600" dirty="0" smtClean="0"/>
                        <a:t>4</a:t>
                      </a:r>
                      <a:endParaRPr lang="en-GB" sz="1600" dirty="0"/>
                    </a:p>
                  </a:txBody>
                  <a:tcPr anchor="ctr"/>
                </a:tc>
                <a:tc>
                  <a:txBody>
                    <a:bodyPr/>
                    <a:lstStyle/>
                    <a:p>
                      <a:pPr algn="ctr"/>
                      <a:r>
                        <a:rPr lang="en-GB" sz="1600" dirty="0" smtClean="0"/>
                        <a:t>3.1</a:t>
                      </a:r>
                      <a:endParaRPr lang="en-GB" sz="1600" dirty="0"/>
                    </a:p>
                  </a:txBody>
                  <a:tcPr anchor="ctr"/>
                </a:tc>
                <a:tc>
                  <a:txBody>
                    <a:bodyPr/>
                    <a:lstStyle/>
                    <a:p>
                      <a:pPr algn="ctr"/>
                      <a:r>
                        <a:rPr lang="en-GB" sz="1600" dirty="0" smtClean="0"/>
                        <a:t>54.8</a:t>
                      </a:r>
                      <a:endParaRPr lang="en-GB" sz="1600" dirty="0"/>
                    </a:p>
                  </a:txBody>
                  <a:tcPr anchor="ctr"/>
                </a:tc>
                <a:tc>
                  <a:txBody>
                    <a:bodyPr/>
                    <a:lstStyle/>
                    <a:p>
                      <a:pPr algn="ctr"/>
                      <a:r>
                        <a:rPr lang="en-GB" sz="1600" dirty="0" smtClean="0"/>
                        <a:t>47.4</a:t>
                      </a:r>
                      <a:endParaRPr lang="en-GB" sz="1600" dirty="0"/>
                    </a:p>
                  </a:txBody>
                  <a:tcPr anchor="ctr"/>
                </a:tc>
              </a:tr>
              <a:tr h="370840">
                <a:tc>
                  <a:txBody>
                    <a:bodyPr/>
                    <a:lstStyle/>
                    <a:p>
                      <a:pPr algn="ctr"/>
                      <a:r>
                        <a:rPr lang="en-GB" sz="1600" dirty="0" smtClean="0"/>
                        <a:t>Iran</a:t>
                      </a:r>
                      <a:endParaRPr lang="en-GB" sz="1600" dirty="0"/>
                    </a:p>
                  </a:txBody>
                  <a:tcPr anchor="ctr"/>
                </a:tc>
                <a:tc>
                  <a:txBody>
                    <a:bodyPr/>
                    <a:lstStyle/>
                    <a:p>
                      <a:pPr algn="ctr"/>
                      <a:r>
                        <a:rPr lang="en-GB" sz="1600" dirty="0" smtClean="0"/>
                        <a:t>60</a:t>
                      </a:r>
                      <a:endParaRPr lang="en-GB" sz="1600" dirty="0"/>
                    </a:p>
                  </a:txBody>
                  <a:tcPr anchor="ctr"/>
                </a:tc>
                <a:tc>
                  <a:txBody>
                    <a:bodyPr/>
                    <a:lstStyle/>
                    <a:p>
                      <a:pPr algn="ctr"/>
                      <a:r>
                        <a:rPr lang="en-GB" sz="1600" dirty="0" smtClean="0"/>
                        <a:t>109</a:t>
                      </a:r>
                      <a:endParaRPr lang="en-GB" sz="1600" dirty="0"/>
                    </a:p>
                  </a:txBody>
                  <a:tcPr anchor="ctr"/>
                </a:tc>
                <a:tc>
                  <a:txBody>
                    <a:bodyPr/>
                    <a:lstStyle/>
                    <a:p>
                      <a:pPr algn="ctr"/>
                      <a:r>
                        <a:rPr lang="en-GB" sz="1600" dirty="0" smtClean="0"/>
                        <a:t>25</a:t>
                      </a:r>
                      <a:endParaRPr lang="en-GB" sz="1600" dirty="0"/>
                    </a:p>
                  </a:txBody>
                  <a:tcPr anchor="ctr"/>
                </a:tc>
                <a:tc>
                  <a:txBody>
                    <a:bodyPr/>
                    <a:lstStyle/>
                    <a:p>
                      <a:pPr algn="ctr"/>
                      <a:r>
                        <a:rPr lang="en-GB" sz="1600" dirty="0" smtClean="0"/>
                        <a:t>5.9</a:t>
                      </a:r>
                      <a:endParaRPr lang="en-GB" sz="1600" dirty="0"/>
                    </a:p>
                  </a:txBody>
                  <a:tcPr anchor="ctr"/>
                </a:tc>
                <a:tc>
                  <a:txBody>
                    <a:bodyPr/>
                    <a:lstStyle/>
                    <a:p>
                      <a:pPr algn="ctr"/>
                      <a:r>
                        <a:rPr lang="en-GB" sz="1600" u="sng" dirty="0" smtClean="0"/>
                        <a:t>65.8</a:t>
                      </a:r>
                      <a:endParaRPr lang="en-GB" sz="1600" u="sng" dirty="0"/>
                    </a:p>
                  </a:txBody>
                  <a:tcPr anchor="ctr"/>
                </a:tc>
                <a:tc>
                  <a:txBody>
                    <a:bodyPr/>
                    <a:lstStyle/>
                    <a:p>
                      <a:pPr algn="ctr"/>
                      <a:r>
                        <a:rPr lang="en-GB" sz="1600" u="sng" dirty="0" smtClean="0"/>
                        <a:t>16</a:t>
                      </a:r>
                      <a:endParaRPr lang="en-GB" sz="1600" u="sng" dirty="0"/>
                    </a:p>
                  </a:txBody>
                  <a:tcPr anchor="ctr"/>
                </a:tc>
              </a:tr>
              <a:tr h="370840">
                <a:tc>
                  <a:txBody>
                    <a:bodyPr/>
                    <a:lstStyle/>
                    <a:p>
                      <a:pPr algn="ctr"/>
                      <a:r>
                        <a:rPr lang="en-GB" sz="1600" dirty="0" smtClean="0"/>
                        <a:t>Turkey</a:t>
                      </a:r>
                      <a:endParaRPr lang="en-GB" sz="1600" dirty="0"/>
                    </a:p>
                  </a:txBody>
                  <a:tcPr anchor="ctr"/>
                </a:tc>
                <a:tc>
                  <a:txBody>
                    <a:bodyPr/>
                    <a:lstStyle/>
                    <a:p>
                      <a:pPr algn="ctr"/>
                      <a:r>
                        <a:rPr lang="en-GB" sz="1600" dirty="0" smtClean="0"/>
                        <a:t>64</a:t>
                      </a:r>
                      <a:endParaRPr lang="en-GB" sz="1600" dirty="0"/>
                    </a:p>
                  </a:txBody>
                  <a:tcPr anchor="ctr"/>
                </a:tc>
                <a:tc>
                  <a:txBody>
                    <a:bodyPr/>
                    <a:lstStyle/>
                    <a:p>
                      <a:pPr algn="ctr"/>
                      <a:r>
                        <a:rPr lang="en-GB" sz="1600" dirty="0" smtClean="0"/>
                        <a:t>69</a:t>
                      </a:r>
                      <a:endParaRPr lang="en-GB" sz="1600" dirty="0"/>
                    </a:p>
                  </a:txBody>
                  <a:tcPr anchor="ctr"/>
                </a:tc>
                <a:tc>
                  <a:txBody>
                    <a:bodyPr/>
                    <a:lstStyle/>
                    <a:p>
                      <a:pPr algn="ctr"/>
                      <a:r>
                        <a:rPr lang="en-GB" sz="1600" dirty="0" smtClean="0"/>
                        <a:t>16</a:t>
                      </a:r>
                      <a:endParaRPr lang="en-GB" sz="1600" dirty="0"/>
                    </a:p>
                  </a:txBody>
                  <a:tcPr anchor="ctr"/>
                </a:tc>
                <a:tc>
                  <a:txBody>
                    <a:bodyPr/>
                    <a:lstStyle/>
                    <a:p>
                      <a:pPr algn="ctr"/>
                      <a:r>
                        <a:rPr lang="en-GB" sz="1600" dirty="0" smtClean="0"/>
                        <a:t>14.6</a:t>
                      </a:r>
                      <a:endParaRPr lang="en-GB" sz="1600" dirty="0"/>
                    </a:p>
                  </a:txBody>
                  <a:tcPr anchor="ctr"/>
                </a:tc>
                <a:tc>
                  <a:txBody>
                    <a:bodyPr/>
                    <a:lstStyle/>
                    <a:p>
                      <a:pPr algn="ctr"/>
                      <a:r>
                        <a:rPr lang="en-GB" sz="1600" dirty="0" smtClean="0"/>
                        <a:t>44.9</a:t>
                      </a:r>
                      <a:endParaRPr lang="en-GB" sz="1600" dirty="0"/>
                    </a:p>
                  </a:txBody>
                  <a:tcPr anchor="ctr"/>
                </a:tc>
                <a:tc>
                  <a:txBody>
                    <a:bodyPr/>
                    <a:lstStyle/>
                    <a:p>
                      <a:pPr algn="ctr"/>
                      <a:r>
                        <a:rPr lang="en-GB" sz="1600" dirty="0" smtClean="0"/>
                        <a:t>32.4</a:t>
                      </a:r>
                      <a:endParaRPr lang="en-GB" sz="1600" dirty="0"/>
                    </a:p>
                  </a:txBody>
                  <a:tcPr anchor="ctr"/>
                </a:tc>
              </a:tr>
              <a:tr h="370840">
                <a:tc>
                  <a:txBody>
                    <a:bodyPr/>
                    <a:lstStyle/>
                    <a:p>
                      <a:pPr algn="ctr"/>
                      <a:r>
                        <a:rPr lang="en-GB" sz="1600" b="1" i="1" dirty="0" smtClean="0"/>
                        <a:t>Brazil</a:t>
                      </a:r>
                      <a:endParaRPr lang="en-GB" sz="1600" b="1" i="1" dirty="0"/>
                    </a:p>
                  </a:txBody>
                  <a:tcPr anchor="ctr"/>
                </a:tc>
                <a:tc>
                  <a:txBody>
                    <a:bodyPr/>
                    <a:lstStyle/>
                    <a:p>
                      <a:pPr algn="ctr"/>
                      <a:r>
                        <a:rPr lang="en-GB" sz="1600" b="1" i="1" dirty="0" smtClean="0"/>
                        <a:t>79</a:t>
                      </a:r>
                      <a:endParaRPr lang="en-GB" sz="1600" b="1" i="1" dirty="0"/>
                    </a:p>
                  </a:txBody>
                  <a:tcPr anchor="ctr"/>
                </a:tc>
                <a:tc>
                  <a:txBody>
                    <a:bodyPr/>
                    <a:lstStyle/>
                    <a:p>
                      <a:pPr algn="ctr"/>
                      <a:r>
                        <a:rPr lang="en-GB" sz="1600" b="1" i="1" dirty="0" smtClean="0"/>
                        <a:t>94</a:t>
                      </a:r>
                      <a:endParaRPr lang="en-GB" sz="1600" b="1" i="1" dirty="0"/>
                    </a:p>
                  </a:txBody>
                  <a:tcPr anchor="ctr"/>
                </a:tc>
                <a:tc>
                  <a:txBody>
                    <a:bodyPr/>
                    <a:lstStyle/>
                    <a:p>
                      <a:pPr algn="ctr"/>
                      <a:r>
                        <a:rPr lang="en-GB" sz="1600" b="1" i="1" dirty="0" smtClean="0"/>
                        <a:t>44</a:t>
                      </a:r>
                      <a:endParaRPr lang="en-GB" sz="1600" b="1" i="1" dirty="0"/>
                    </a:p>
                  </a:txBody>
                  <a:tcPr anchor="ctr"/>
                </a:tc>
                <a:tc>
                  <a:txBody>
                    <a:bodyPr/>
                    <a:lstStyle/>
                    <a:p>
                      <a:pPr algn="ctr"/>
                      <a:r>
                        <a:rPr lang="en-GB" sz="1600" b="1" i="1" dirty="0" smtClean="0"/>
                        <a:t>11.3</a:t>
                      </a:r>
                      <a:endParaRPr lang="en-GB" sz="1600" b="1" i="1" dirty="0"/>
                    </a:p>
                  </a:txBody>
                  <a:tcPr anchor="ctr"/>
                </a:tc>
                <a:tc>
                  <a:txBody>
                    <a:bodyPr/>
                    <a:lstStyle/>
                    <a:p>
                      <a:pPr algn="ctr"/>
                      <a:r>
                        <a:rPr lang="en-GB" sz="1600" b="1" i="1" dirty="0" smtClean="0"/>
                        <a:t>61</a:t>
                      </a:r>
                      <a:endParaRPr lang="en-GB" sz="1600" b="1" i="1" dirty="0"/>
                    </a:p>
                  </a:txBody>
                  <a:tcPr anchor="ctr"/>
                </a:tc>
                <a:tc>
                  <a:txBody>
                    <a:bodyPr/>
                    <a:lstStyle/>
                    <a:p>
                      <a:pPr algn="ctr"/>
                      <a:r>
                        <a:rPr lang="en-GB" sz="1600" b="1" i="1" dirty="0" smtClean="0"/>
                        <a:t>53.2</a:t>
                      </a:r>
                      <a:endParaRPr lang="en-GB" sz="1600" b="1" i="1" dirty="0"/>
                    </a:p>
                  </a:txBody>
                  <a:tcPr anchor="ctr"/>
                </a:tc>
              </a:tr>
              <a:tr h="370840">
                <a:tc>
                  <a:txBody>
                    <a:bodyPr/>
                    <a:lstStyle/>
                    <a:p>
                      <a:pPr algn="ctr"/>
                      <a:r>
                        <a:rPr lang="en-GB" sz="1600" dirty="0" smtClean="0"/>
                        <a:t>Lebanon</a:t>
                      </a:r>
                      <a:endParaRPr lang="en-GB" sz="1600" dirty="0"/>
                    </a:p>
                  </a:txBody>
                  <a:tcPr anchor="ctr"/>
                </a:tc>
                <a:tc>
                  <a:txBody>
                    <a:bodyPr/>
                    <a:lstStyle/>
                    <a:p>
                      <a:pPr algn="ctr"/>
                      <a:r>
                        <a:rPr lang="en-GB" sz="1600" dirty="0" smtClean="0"/>
                        <a:t>80</a:t>
                      </a:r>
                      <a:endParaRPr lang="en-GB" sz="1600" dirty="0"/>
                    </a:p>
                  </a:txBody>
                  <a:tcPr anchor="ctr"/>
                </a:tc>
                <a:tc>
                  <a:txBody>
                    <a:bodyPr/>
                    <a:lstStyle/>
                    <a:p>
                      <a:pPr algn="ctr"/>
                      <a:r>
                        <a:rPr lang="en-GB" sz="1600" dirty="0" smtClean="0"/>
                        <a:t>85</a:t>
                      </a:r>
                      <a:endParaRPr lang="en-GB" sz="1600" dirty="0"/>
                    </a:p>
                  </a:txBody>
                  <a:tcPr anchor="ctr"/>
                </a:tc>
                <a:tc>
                  <a:txBody>
                    <a:bodyPr/>
                    <a:lstStyle/>
                    <a:p>
                      <a:pPr algn="ctr"/>
                      <a:r>
                        <a:rPr lang="en-GB" sz="1600" dirty="0" smtClean="0"/>
                        <a:t>15</a:t>
                      </a:r>
                      <a:endParaRPr lang="en-GB" sz="1600" dirty="0"/>
                    </a:p>
                  </a:txBody>
                  <a:tcPr anchor="ctr"/>
                </a:tc>
                <a:tc>
                  <a:txBody>
                    <a:bodyPr/>
                    <a:lstStyle/>
                    <a:p>
                      <a:pPr algn="ctr"/>
                      <a:r>
                        <a:rPr lang="en-GB" sz="1600" dirty="0" smtClean="0"/>
                        <a:t>3.1</a:t>
                      </a:r>
                      <a:endParaRPr lang="en-GB" sz="1600" dirty="0"/>
                    </a:p>
                  </a:txBody>
                  <a:tcPr anchor="ctr"/>
                </a:tc>
                <a:tc>
                  <a:txBody>
                    <a:bodyPr/>
                    <a:lstStyle/>
                    <a:p>
                      <a:pPr algn="ctr"/>
                      <a:r>
                        <a:rPr lang="en-GB" sz="1600" dirty="0" smtClean="0"/>
                        <a:t>53</a:t>
                      </a:r>
                      <a:endParaRPr lang="en-GB" sz="1600" dirty="0"/>
                    </a:p>
                  </a:txBody>
                  <a:tcPr anchor="ctr"/>
                </a:tc>
                <a:tc>
                  <a:txBody>
                    <a:bodyPr/>
                    <a:lstStyle/>
                    <a:p>
                      <a:pPr algn="ctr"/>
                      <a:r>
                        <a:rPr lang="en-GB" sz="1600" dirty="0" smtClean="0"/>
                        <a:t>23.2</a:t>
                      </a:r>
                      <a:endParaRPr lang="en-GB" sz="1600" dirty="0"/>
                    </a:p>
                  </a:txBody>
                  <a:tcPr anchor="ctr"/>
                </a:tc>
              </a:tr>
              <a:tr h="370840">
                <a:tc>
                  <a:txBody>
                    <a:bodyPr/>
                    <a:lstStyle/>
                    <a:p>
                      <a:pPr algn="ctr"/>
                      <a:r>
                        <a:rPr lang="en-GB" sz="1600" dirty="0" smtClean="0"/>
                        <a:t>Algeria</a:t>
                      </a:r>
                      <a:endParaRPr lang="en-GB" sz="1600" dirty="0"/>
                    </a:p>
                  </a:txBody>
                  <a:tcPr anchor="ctr"/>
                </a:tc>
                <a:tc>
                  <a:txBody>
                    <a:bodyPr/>
                    <a:lstStyle/>
                    <a:p>
                      <a:pPr algn="ctr"/>
                      <a:r>
                        <a:rPr lang="en-GB" sz="1600" dirty="0" smtClean="0"/>
                        <a:t>85</a:t>
                      </a:r>
                      <a:endParaRPr lang="en-GB" sz="1600" dirty="0"/>
                    </a:p>
                  </a:txBody>
                  <a:tcPr anchor="ctr"/>
                </a:tc>
                <a:tc>
                  <a:txBody>
                    <a:bodyPr/>
                    <a:lstStyle/>
                    <a:p>
                      <a:pPr algn="ctr"/>
                      <a:r>
                        <a:rPr lang="en-GB" sz="1600" dirty="0" smtClean="0"/>
                        <a:t>100</a:t>
                      </a:r>
                      <a:endParaRPr lang="en-GB" sz="1600" dirty="0"/>
                    </a:p>
                  </a:txBody>
                  <a:tcPr anchor="ctr"/>
                </a:tc>
                <a:tc>
                  <a:txBody>
                    <a:bodyPr/>
                    <a:lstStyle/>
                    <a:p>
                      <a:pPr algn="ctr"/>
                      <a:r>
                        <a:rPr lang="en-GB" sz="1600" dirty="0" smtClean="0"/>
                        <a:t>140</a:t>
                      </a:r>
                      <a:endParaRPr lang="en-GB" sz="1600" dirty="0"/>
                    </a:p>
                  </a:txBody>
                  <a:tcPr anchor="ctr"/>
                </a:tc>
                <a:tc>
                  <a:txBody>
                    <a:bodyPr/>
                    <a:lstStyle/>
                    <a:p>
                      <a:pPr algn="ctr"/>
                      <a:r>
                        <a:rPr lang="en-GB" sz="1600" dirty="0" smtClean="0"/>
                        <a:t>21.3</a:t>
                      </a:r>
                      <a:endParaRPr lang="en-GB" sz="1600" dirty="0"/>
                    </a:p>
                  </a:txBody>
                  <a:tcPr anchor="ctr"/>
                </a:tc>
                <a:tc>
                  <a:txBody>
                    <a:bodyPr/>
                    <a:lstStyle/>
                    <a:p>
                      <a:pPr algn="ctr"/>
                      <a:r>
                        <a:rPr lang="en-GB" sz="1600" dirty="0" smtClean="0"/>
                        <a:t>37.5</a:t>
                      </a:r>
                      <a:endParaRPr lang="en-GB" sz="1600" dirty="0"/>
                    </a:p>
                  </a:txBody>
                  <a:tcPr anchor="ctr"/>
                </a:tc>
                <a:tc>
                  <a:txBody>
                    <a:bodyPr/>
                    <a:lstStyle/>
                    <a:p>
                      <a:pPr algn="ctr"/>
                      <a:r>
                        <a:rPr lang="en-GB" sz="1600" dirty="0" smtClean="0"/>
                        <a:t>15.2</a:t>
                      </a:r>
                      <a:endParaRPr lang="en-GB" sz="1600" dirty="0"/>
                    </a:p>
                  </a:txBody>
                  <a:tcPr anchor="ctr"/>
                </a:tc>
              </a:tr>
              <a:tr h="370840">
                <a:tc>
                  <a:txBody>
                    <a:bodyPr/>
                    <a:lstStyle/>
                    <a:p>
                      <a:pPr algn="ctr"/>
                      <a:r>
                        <a:rPr lang="en-GB" sz="1600" dirty="0" smtClean="0"/>
                        <a:t>Tunisia</a:t>
                      </a:r>
                      <a:endParaRPr lang="en-GB" sz="1600" dirty="0"/>
                    </a:p>
                  </a:txBody>
                  <a:tcPr anchor="ctr"/>
                </a:tc>
                <a:tc>
                  <a:txBody>
                    <a:bodyPr/>
                    <a:lstStyle/>
                    <a:p>
                      <a:pPr algn="ctr"/>
                      <a:r>
                        <a:rPr lang="en-GB" sz="1600" dirty="0" smtClean="0"/>
                        <a:t>95</a:t>
                      </a:r>
                      <a:endParaRPr lang="en-GB" sz="1600" dirty="0"/>
                    </a:p>
                  </a:txBody>
                  <a:tcPr anchor="ctr"/>
                </a:tc>
                <a:tc>
                  <a:txBody>
                    <a:bodyPr/>
                    <a:lstStyle/>
                    <a:p>
                      <a:pPr algn="ctr"/>
                      <a:r>
                        <a:rPr lang="en-GB" sz="1600" dirty="0" smtClean="0"/>
                        <a:t>63</a:t>
                      </a:r>
                      <a:endParaRPr lang="en-GB" sz="1600" dirty="0"/>
                    </a:p>
                  </a:txBody>
                  <a:tcPr anchor="ctr"/>
                </a:tc>
                <a:tc>
                  <a:txBody>
                    <a:bodyPr/>
                    <a:lstStyle/>
                    <a:p>
                      <a:pPr algn="ctr"/>
                      <a:r>
                        <a:rPr lang="en-GB" sz="1600" dirty="0" smtClean="0"/>
                        <a:t>62</a:t>
                      </a:r>
                      <a:endParaRPr lang="en-GB" sz="1600" dirty="0"/>
                    </a:p>
                  </a:txBody>
                  <a:tcPr anchor="ctr"/>
                </a:tc>
                <a:tc>
                  <a:txBody>
                    <a:bodyPr/>
                    <a:lstStyle/>
                    <a:p>
                      <a:pPr algn="ctr"/>
                      <a:r>
                        <a:rPr lang="en-GB" sz="1600" dirty="0" smtClean="0"/>
                        <a:t>31.3</a:t>
                      </a:r>
                      <a:endParaRPr lang="en-GB" sz="1600" dirty="0"/>
                    </a:p>
                  </a:txBody>
                  <a:tcPr anchor="ctr"/>
                </a:tc>
                <a:tc>
                  <a:txBody>
                    <a:bodyPr/>
                    <a:lstStyle/>
                    <a:p>
                      <a:pPr algn="ctr"/>
                      <a:r>
                        <a:rPr lang="en-GB" sz="1600" dirty="0" smtClean="0"/>
                        <a:t>41.2</a:t>
                      </a:r>
                      <a:endParaRPr lang="en-GB" sz="1600" dirty="0"/>
                    </a:p>
                  </a:txBody>
                  <a:tcPr anchor="ctr"/>
                </a:tc>
                <a:tc>
                  <a:txBody>
                    <a:bodyPr/>
                    <a:lstStyle/>
                    <a:p>
                      <a:pPr algn="ctr"/>
                      <a:r>
                        <a:rPr lang="en-GB" sz="1600" dirty="0" smtClean="0"/>
                        <a:t>24.3</a:t>
                      </a:r>
                      <a:endParaRPr lang="en-GB" sz="1600" dirty="0"/>
                    </a:p>
                  </a:txBody>
                  <a:tcPr anchor="ctr"/>
                </a:tc>
              </a:tr>
              <a:tr h="370840">
                <a:tc>
                  <a:txBody>
                    <a:bodyPr/>
                    <a:lstStyle/>
                    <a:p>
                      <a:pPr algn="ctr"/>
                      <a:r>
                        <a:rPr lang="en-GB" sz="1600" dirty="0" smtClean="0"/>
                        <a:t>Egypt</a:t>
                      </a:r>
                      <a:endParaRPr lang="en-GB" sz="1600" dirty="0"/>
                    </a:p>
                  </a:txBody>
                  <a:tcPr anchor="ctr"/>
                </a:tc>
                <a:tc>
                  <a:txBody>
                    <a:bodyPr/>
                    <a:lstStyle/>
                    <a:p>
                      <a:pPr algn="ctr"/>
                      <a:r>
                        <a:rPr lang="en-GB" sz="1600" dirty="0" smtClean="0"/>
                        <a:t>125</a:t>
                      </a:r>
                      <a:endParaRPr lang="en-GB" sz="1600" dirty="0"/>
                    </a:p>
                  </a:txBody>
                  <a:tcPr anchor="ctr"/>
                </a:tc>
                <a:tc>
                  <a:txBody>
                    <a:bodyPr/>
                    <a:lstStyle/>
                    <a:p>
                      <a:pPr algn="ctr"/>
                      <a:r>
                        <a:rPr lang="en-GB" sz="1600" dirty="0" smtClean="0"/>
                        <a:t>101</a:t>
                      </a:r>
                      <a:endParaRPr lang="en-GB" sz="1600" dirty="0"/>
                    </a:p>
                  </a:txBody>
                  <a:tcPr anchor="ctr"/>
                </a:tc>
                <a:tc>
                  <a:txBody>
                    <a:bodyPr/>
                    <a:lstStyle/>
                    <a:p>
                      <a:pPr algn="ctr"/>
                      <a:r>
                        <a:rPr lang="en-GB" sz="1600" dirty="0" smtClean="0"/>
                        <a:t>33</a:t>
                      </a:r>
                      <a:endParaRPr lang="en-GB" sz="1600" dirty="0"/>
                    </a:p>
                  </a:txBody>
                  <a:tcPr anchor="ctr"/>
                </a:tc>
                <a:tc>
                  <a:txBody>
                    <a:bodyPr/>
                    <a:lstStyle/>
                    <a:p>
                      <a:pPr algn="ctr"/>
                      <a:r>
                        <a:rPr lang="en-GB" sz="1600" dirty="0" smtClean="0"/>
                        <a:t>14.9</a:t>
                      </a:r>
                      <a:endParaRPr lang="en-GB" sz="1600" dirty="0"/>
                    </a:p>
                  </a:txBody>
                  <a:tcPr anchor="ctr"/>
                </a:tc>
                <a:tc>
                  <a:txBody>
                    <a:bodyPr/>
                    <a:lstStyle/>
                    <a:p>
                      <a:pPr algn="ctr"/>
                      <a:r>
                        <a:rPr lang="en-GB" sz="1600" dirty="0" smtClean="0"/>
                        <a:t>58.2</a:t>
                      </a:r>
                      <a:endParaRPr lang="en-GB" sz="1600" dirty="0"/>
                    </a:p>
                  </a:txBody>
                  <a:tcPr anchor="ctr"/>
                </a:tc>
                <a:tc>
                  <a:txBody>
                    <a:bodyPr/>
                    <a:lstStyle/>
                    <a:p>
                      <a:pPr algn="ctr"/>
                      <a:r>
                        <a:rPr lang="en-GB" sz="1600" dirty="0" smtClean="0"/>
                        <a:t>22.2</a:t>
                      </a:r>
                      <a:endParaRPr lang="en-GB" sz="1600" dirty="0"/>
                    </a:p>
                  </a:txBody>
                  <a:tcPr anchor="ctr"/>
                </a:tc>
              </a:tr>
              <a:tr h="370840">
                <a:tc>
                  <a:txBody>
                    <a:bodyPr/>
                    <a:lstStyle/>
                    <a:p>
                      <a:pPr algn="ctr"/>
                      <a:r>
                        <a:rPr lang="en-GB" sz="1600" dirty="0" smtClean="0"/>
                        <a:t>Iraq</a:t>
                      </a:r>
                      <a:endParaRPr lang="en-GB" sz="1600" dirty="0"/>
                    </a:p>
                  </a:txBody>
                  <a:tcPr anchor="ctr"/>
                </a:tc>
                <a:tc>
                  <a:txBody>
                    <a:bodyPr/>
                    <a:lstStyle/>
                    <a:p>
                      <a:pPr algn="ctr"/>
                      <a:r>
                        <a:rPr lang="en-GB" sz="1600" dirty="0" smtClean="0"/>
                        <a:t>120</a:t>
                      </a:r>
                      <a:endParaRPr lang="en-GB" sz="1600" dirty="0"/>
                    </a:p>
                  </a:txBody>
                  <a:tcPr anchor="ctr"/>
                </a:tc>
                <a:tc>
                  <a:txBody>
                    <a:bodyPr/>
                    <a:lstStyle/>
                    <a:p>
                      <a:pPr algn="ctr"/>
                      <a:r>
                        <a:rPr lang="en-GB" sz="1600" dirty="0" smtClean="0"/>
                        <a:t>123</a:t>
                      </a:r>
                      <a:endParaRPr lang="en-GB" sz="1600" dirty="0"/>
                    </a:p>
                  </a:txBody>
                  <a:tcPr anchor="ctr"/>
                </a:tc>
                <a:tc>
                  <a:txBody>
                    <a:bodyPr/>
                    <a:lstStyle/>
                    <a:p>
                      <a:pPr algn="ctr"/>
                      <a:r>
                        <a:rPr lang="en-GB" sz="1600" dirty="0" smtClean="0"/>
                        <a:t>50</a:t>
                      </a:r>
                      <a:endParaRPr lang="en-GB" sz="1600" dirty="0"/>
                    </a:p>
                  </a:txBody>
                  <a:tcPr anchor="ctr"/>
                </a:tc>
                <a:tc>
                  <a:txBody>
                    <a:bodyPr/>
                    <a:lstStyle/>
                    <a:p>
                      <a:pPr algn="ctr"/>
                      <a:r>
                        <a:rPr lang="en-GB" sz="1600" dirty="0" smtClean="0"/>
                        <a:t>25.3</a:t>
                      </a:r>
                      <a:endParaRPr lang="en-GB" sz="1600" dirty="0"/>
                    </a:p>
                  </a:txBody>
                  <a:tcPr anchor="ctr"/>
                </a:tc>
                <a:tc>
                  <a:txBody>
                    <a:bodyPr/>
                    <a:lstStyle/>
                    <a:p>
                      <a:pPr algn="ctr"/>
                      <a:r>
                        <a:rPr lang="en-GB" sz="1600" dirty="0" smtClean="0"/>
                        <a:t>38.7</a:t>
                      </a:r>
                      <a:endParaRPr lang="en-GB" sz="1600" dirty="0"/>
                    </a:p>
                  </a:txBody>
                  <a:tcPr anchor="ctr"/>
                </a:tc>
                <a:tc>
                  <a:txBody>
                    <a:bodyPr/>
                    <a:lstStyle/>
                    <a:p>
                      <a:pPr algn="ctr"/>
                      <a:r>
                        <a:rPr lang="en-GB" sz="1600" dirty="0" smtClean="0"/>
                        <a:t>18.7</a:t>
                      </a:r>
                      <a:endParaRPr lang="en-GB" sz="1600" dirty="0"/>
                    </a:p>
                  </a:txBody>
                  <a:tcPr anchor="ctr"/>
                </a:tc>
              </a:tr>
              <a:tr h="370840">
                <a:tc>
                  <a:txBody>
                    <a:bodyPr/>
                    <a:lstStyle/>
                    <a:p>
                      <a:pPr algn="ctr"/>
                      <a:r>
                        <a:rPr lang="en-GB" sz="1600" dirty="0" smtClean="0"/>
                        <a:t>Morocco</a:t>
                      </a:r>
                      <a:endParaRPr lang="en-GB" sz="1600" dirty="0"/>
                    </a:p>
                  </a:txBody>
                  <a:tcPr anchor="ctr"/>
                </a:tc>
                <a:tc>
                  <a:txBody>
                    <a:bodyPr/>
                    <a:lstStyle/>
                    <a:p>
                      <a:pPr algn="ctr"/>
                      <a:r>
                        <a:rPr lang="en-GB" sz="1600" dirty="0" smtClean="0"/>
                        <a:t>123</a:t>
                      </a:r>
                      <a:endParaRPr lang="en-GB" sz="1600" dirty="0"/>
                    </a:p>
                  </a:txBody>
                  <a:tcPr anchor="ctr"/>
                </a:tc>
                <a:tc>
                  <a:txBody>
                    <a:bodyPr/>
                    <a:lstStyle/>
                    <a:p>
                      <a:pPr algn="ctr"/>
                      <a:r>
                        <a:rPr lang="en-GB" sz="1600" dirty="0" smtClean="0"/>
                        <a:t>119</a:t>
                      </a:r>
                      <a:endParaRPr lang="en-GB" sz="1600" dirty="0"/>
                    </a:p>
                  </a:txBody>
                  <a:tcPr anchor="ctr"/>
                </a:tc>
                <a:tc>
                  <a:txBody>
                    <a:bodyPr/>
                    <a:lstStyle/>
                    <a:p>
                      <a:pPr algn="ctr"/>
                      <a:r>
                        <a:rPr lang="en-GB" sz="1600" dirty="0" smtClean="0"/>
                        <a:t>121</a:t>
                      </a:r>
                      <a:endParaRPr lang="en-GB" sz="1600" dirty="0"/>
                    </a:p>
                  </a:txBody>
                  <a:tcPr anchor="ctr"/>
                </a:tc>
                <a:tc>
                  <a:txBody>
                    <a:bodyPr/>
                    <a:lstStyle/>
                    <a:p>
                      <a:pPr algn="ctr"/>
                      <a:r>
                        <a:rPr lang="en-GB" sz="1600" dirty="0" smtClean="0"/>
                        <a:t>18.4</a:t>
                      </a:r>
                      <a:endParaRPr lang="en-GB" sz="1600" dirty="0"/>
                    </a:p>
                  </a:txBody>
                  <a:tcPr anchor="ctr"/>
                </a:tc>
                <a:tc>
                  <a:txBody>
                    <a:bodyPr/>
                    <a:lstStyle/>
                    <a:p>
                      <a:pPr algn="ctr"/>
                      <a:r>
                        <a:rPr lang="en-GB" sz="1600" dirty="0" smtClean="0"/>
                        <a:t>28</a:t>
                      </a:r>
                      <a:endParaRPr lang="en-GB" sz="1600" dirty="0"/>
                    </a:p>
                  </a:txBody>
                  <a:tcPr anchor="ctr"/>
                </a:tc>
                <a:tc>
                  <a:txBody>
                    <a:bodyPr/>
                    <a:lstStyle/>
                    <a:p>
                      <a:pPr algn="ctr"/>
                      <a:r>
                        <a:rPr lang="en-GB" sz="1600" dirty="0" smtClean="0"/>
                        <a:t>25</a:t>
                      </a:r>
                      <a:endParaRPr lang="en-GB" sz="1600" dirty="0"/>
                    </a:p>
                  </a:txBody>
                  <a:tcPr anchor="ctr"/>
                </a:tc>
              </a:tr>
              <a:tr h="370840">
                <a:tc>
                  <a:txBody>
                    <a:bodyPr/>
                    <a:lstStyle/>
                    <a:p>
                      <a:pPr algn="ctr"/>
                      <a:r>
                        <a:rPr lang="en-GB" sz="1600" dirty="0" smtClean="0"/>
                        <a:t>Syria</a:t>
                      </a:r>
                      <a:endParaRPr lang="en-GB" sz="1600" dirty="0"/>
                    </a:p>
                  </a:txBody>
                  <a:tcPr anchor="ctr"/>
                </a:tc>
                <a:tc>
                  <a:txBody>
                    <a:bodyPr/>
                    <a:lstStyle/>
                    <a:p>
                      <a:pPr algn="ctr"/>
                      <a:r>
                        <a:rPr lang="en-GB" sz="1600" dirty="0" smtClean="0"/>
                        <a:t>155</a:t>
                      </a:r>
                      <a:endParaRPr lang="en-GB" sz="1600" dirty="0"/>
                    </a:p>
                  </a:txBody>
                  <a:tcPr anchor="ctr"/>
                </a:tc>
                <a:tc>
                  <a:txBody>
                    <a:bodyPr/>
                    <a:lstStyle/>
                    <a:p>
                      <a:pPr algn="ctr"/>
                      <a:r>
                        <a:rPr lang="en-GB" sz="1600" dirty="0" smtClean="0"/>
                        <a:t>136</a:t>
                      </a:r>
                      <a:endParaRPr lang="en-GB" sz="1600" dirty="0"/>
                    </a:p>
                  </a:txBody>
                  <a:tcPr anchor="ctr"/>
                </a:tc>
                <a:tc>
                  <a:txBody>
                    <a:bodyPr/>
                    <a:lstStyle/>
                    <a:p>
                      <a:pPr algn="ctr"/>
                      <a:r>
                        <a:rPr lang="en-GB" sz="1600" dirty="0" smtClean="0"/>
                        <a:t>68</a:t>
                      </a:r>
                      <a:endParaRPr lang="en-GB" sz="1600" dirty="0"/>
                    </a:p>
                  </a:txBody>
                  <a:tcPr anchor="ctr"/>
                </a:tc>
                <a:tc>
                  <a:txBody>
                    <a:bodyPr/>
                    <a:lstStyle/>
                    <a:p>
                      <a:pPr algn="ctr"/>
                      <a:r>
                        <a:rPr lang="en-GB" sz="1600" dirty="0" smtClean="0"/>
                        <a:t>13.2</a:t>
                      </a:r>
                      <a:endParaRPr lang="en-GB" sz="1600" dirty="0"/>
                    </a:p>
                  </a:txBody>
                  <a:tcPr anchor="ctr"/>
                </a:tc>
                <a:tc>
                  <a:txBody>
                    <a:bodyPr/>
                    <a:lstStyle/>
                    <a:p>
                      <a:pPr algn="ctr"/>
                      <a:r>
                        <a:rPr lang="en-GB" sz="1600" dirty="0" smtClean="0"/>
                        <a:t>37.1</a:t>
                      </a:r>
                      <a:endParaRPr lang="en-GB" sz="1600" dirty="0"/>
                    </a:p>
                  </a:txBody>
                  <a:tcPr anchor="ctr"/>
                </a:tc>
                <a:tc>
                  <a:txBody>
                    <a:bodyPr/>
                    <a:lstStyle/>
                    <a:p>
                      <a:pPr algn="ctr"/>
                      <a:r>
                        <a:rPr lang="en-GB" sz="1600" dirty="0" smtClean="0"/>
                        <a:t>11.9</a:t>
                      </a:r>
                      <a:endParaRPr lang="en-GB" sz="1600" dirty="0"/>
                    </a:p>
                  </a:txBody>
                  <a:tcPr anchor="ctr"/>
                </a:tc>
              </a:tr>
              <a:tr h="370840">
                <a:tc>
                  <a:txBody>
                    <a:bodyPr/>
                    <a:lstStyle/>
                    <a:p>
                      <a:pPr algn="ctr"/>
                      <a:r>
                        <a:rPr lang="en-GB" sz="1600" dirty="0" smtClean="0"/>
                        <a:t>Yemen</a:t>
                      </a:r>
                      <a:endParaRPr lang="en-GB" sz="1600" dirty="0"/>
                    </a:p>
                  </a:txBody>
                  <a:tcPr anchor="ctr"/>
                </a:tc>
                <a:tc>
                  <a:txBody>
                    <a:bodyPr/>
                    <a:lstStyle/>
                    <a:p>
                      <a:pPr algn="ctr"/>
                      <a:r>
                        <a:rPr lang="en-GB" sz="1600" dirty="0" smtClean="0"/>
                        <a:t>178</a:t>
                      </a:r>
                      <a:endParaRPr lang="en-GB" sz="1600" dirty="0"/>
                    </a:p>
                  </a:txBody>
                  <a:tcPr anchor="ctr"/>
                </a:tc>
                <a:tc>
                  <a:txBody>
                    <a:bodyPr/>
                    <a:lstStyle/>
                    <a:p>
                      <a:pPr algn="ctr"/>
                      <a:r>
                        <a:rPr lang="en-GB" sz="1600" dirty="0" smtClean="0"/>
                        <a:t>160</a:t>
                      </a:r>
                      <a:endParaRPr lang="en-GB" sz="1600" dirty="0"/>
                    </a:p>
                  </a:txBody>
                  <a:tcPr anchor="ctr"/>
                </a:tc>
                <a:tc>
                  <a:txBody>
                    <a:bodyPr/>
                    <a:lstStyle/>
                    <a:p>
                      <a:pPr algn="ctr"/>
                      <a:r>
                        <a:rPr lang="en-GB" sz="1600" dirty="0" smtClean="0"/>
                        <a:t>385</a:t>
                      </a:r>
                      <a:endParaRPr lang="en-GB" sz="1600" dirty="0"/>
                    </a:p>
                  </a:txBody>
                  <a:tcPr anchor="ctr"/>
                </a:tc>
                <a:tc>
                  <a:txBody>
                    <a:bodyPr/>
                    <a:lstStyle/>
                    <a:p>
                      <a:pPr algn="ctr"/>
                      <a:r>
                        <a:rPr lang="en-GB" sz="1600" dirty="0" smtClean="0"/>
                        <a:t>0.5</a:t>
                      </a:r>
                      <a:endParaRPr lang="en-GB" sz="1600" dirty="0"/>
                    </a:p>
                  </a:txBody>
                  <a:tcPr anchor="ctr"/>
                </a:tc>
                <a:tc>
                  <a:txBody>
                    <a:bodyPr/>
                    <a:lstStyle/>
                    <a:p>
                      <a:pPr algn="ctr"/>
                      <a:r>
                        <a:rPr lang="en-GB" sz="1600" dirty="0" smtClean="0"/>
                        <a:t>18.7</a:t>
                      </a:r>
                      <a:endParaRPr lang="en-GB" sz="1600" dirty="0"/>
                    </a:p>
                  </a:txBody>
                  <a:tcPr anchor="ctr"/>
                </a:tc>
                <a:tc>
                  <a:txBody>
                    <a:bodyPr/>
                    <a:lstStyle/>
                    <a:p>
                      <a:pPr algn="ctr"/>
                      <a:r>
                        <a:rPr lang="en-GB" sz="1600" dirty="0" smtClean="0"/>
                        <a:t>6</a:t>
                      </a:r>
                      <a:endParaRPr lang="en-GB" sz="1600" dirty="0"/>
                    </a:p>
                  </a:txBody>
                  <a:tcPr anchor="ctr"/>
                </a:tc>
              </a:tr>
            </a:tbl>
          </a:graphicData>
        </a:graphic>
      </p:graphicFrame>
      <p:sp>
        <p:nvSpPr>
          <p:cNvPr id="11" name="TextBox 10"/>
          <p:cNvSpPr txBox="1"/>
          <p:nvPr/>
        </p:nvSpPr>
        <p:spPr>
          <a:xfrm>
            <a:off x="8356923" y="1307939"/>
            <a:ext cx="3499412" cy="1915909"/>
          </a:xfrm>
          <a:prstGeom prst="rect">
            <a:avLst/>
          </a:prstGeom>
          <a:noFill/>
        </p:spPr>
        <p:txBody>
          <a:bodyPr wrap="square" rtlCol="0">
            <a:spAutoFit/>
          </a:bodyPr>
          <a:lstStyle/>
          <a:p>
            <a:r>
              <a:rPr lang="en-GB" b="1" dirty="0" smtClean="0"/>
              <a:t>Gender Inequality Index (GII) of the UNDP</a:t>
            </a:r>
          </a:p>
          <a:p>
            <a:endParaRPr lang="en-GB" sz="1050" dirty="0" smtClean="0"/>
          </a:p>
          <a:p>
            <a:r>
              <a:rPr lang="en-GB" sz="1600" dirty="0" smtClean="0"/>
              <a:t>An aggregate of three dimensions: Health, Empowerment and Labour market</a:t>
            </a:r>
          </a:p>
          <a:p>
            <a:endParaRPr lang="en-GB" sz="1200" dirty="0"/>
          </a:p>
          <a:p>
            <a:r>
              <a:rPr lang="en-GB" sz="1050" dirty="0">
                <a:hlinkClick r:id="rId2"/>
              </a:rPr>
              <a:t>http://hdr.undp.org/en/content/gender-inequality-index-gii</a:t>
            </a:r>
            <a:endParaRPr lang="en-GB" sz="1050" dirty="0"/>
          </a:p>
        </p:txBody>
      </p:sp>
      <p:sp>
        <p:nvSpPr>
          <p:cNvPr id="13" name="TextBox 12"/>
          <p:cNvSpPr txBox="1"/>
          <p:nvPr/>
        </p:nvSpPr>
        <p:spPr>
          <a:xfrm>
            <a:off x="8448140" y="5592051"/>
            <a:ext cx="3499412" cy="1077218"/>
          </a:xfrm>
          <a:prstGeom prst="rect">
            <a:avLst/>
          </a:prstGeom>
          <a:noFill/>
        </p:spPr>
        <p:txBody>
          <a:bodyPr wrap="square" rtlCol="0">
            <a:spAutoFit/>
          </a:bodyPr>
          <a:lstStyle/>
          <a:p>
            <a:r>
              <a:rPr lang="en-GB" sz="1600" b="1" dirty="0" smtClean="0"/>
              <a:t>* </a:t>
            </a:r>
            <a:r>
              <a:rPr lang="en-GB" sz="1600" dirty="0" smtClean="0"/>
              <a:t>Since 2013, Saudi Arabia has a 20% quota for women in its Consultative Assembly (</a:t>
            </a:r>
            <a:r>
              <a:rPr lang="en-GB" sz="1600" dirty="0" err="1" smtClean="0"/>
              <a:t>Shura</a:t>
            </a:r>
            <a:r>
              <a:rPr lang="en-GB" sz="1600" dirty="0" smtClean="0"/>
              <a:t>). Since 2015, women can take part in municipal elections.</a:t>
            </a:r>
            <a:endParaRPr lang="en-GB" sz="1000" dirty="0"/>
          </a:p>
        </p:txBody>
      </p:sp>
    </p:spTree>
    <p:extLst>
      <p:ext uri="{BB962C8B-B14F-4D97-AF65-F5344CB8AC3E}">
        <p14:creationId xmlns:p14="http://schemas.microsoft.com/office/powerpoint/2010/main" val="15867233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45460" y="189423"/>
            <a:ext cx="3651467" cy="167660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400" dirty="0">
                <a:ea typeface="+mj-ea"/>
                <a:cs typeface="+mj-cs"/>
              </a:rPr>
              <a:t>Women’s Rights in the Middle East</a:t>
            </a:r>
          </a:p>
          <a:p>
            <a:pPr algn="ctr">
              <a:lnSpc>
                <a:spcPct val="90000"/>
              </a:lnSpc>
              <a:spcBef>
                <a:spcPct val="0"/>
              </a:spcBef>
              <a:spcAft>
                <a:spcPts val="600"/>
              </a:spcAft>
            </a:pPr>
            <a:r>
              <a:rPr lang="en-US" sz="2400" b="1" dirty="0">
                <a:ea typeface="+mj-ea"/>
                <a:cs typeface="+mj-cs"/>
              </a:rPr>
              <a:t>Historical Background</a:t>
            </a:r>
          </a:p>
        </p:txBody>
      </p:sp>
      <p:sp>
        <p:nvSpPr>
          <p:cNvPr id="3" name="TextBox 2"/>
          <p:cNvSpPr txBox="1"/>
          <p:nvPr/>
        </p:nvSpPr>
        <p:spPr>
          <a:xfrm>
            <a:off x="405112" y="1769089"/>
            <a:ext cx="4233944" cy="4818349"/>
          </a:xfrm>
          <a:prstGeom prst="rect">
            <a:avLst/>
          </a:prstGeom>
        </p:spPr>
        <p:txBody>
          <a:bodyPr vert="horz" lIns="91440" tIns="45720" rIns="91440" bIns="45720" rtlCol="0">
            <a:noAutofit/>
          </a:bodyPr>
          <a:lstStyle/>
          <a:p>
            <a:pPr marL="276225" indent="-219075">
              <a:spcAft>
                <a:spcPts val="200"/>
              </a:spcAft>
              <a:buFont typeface="Wingdings" charset="2"/>
              <a:buChar char="§"/>
            </a:pPr>
            <a:r>
              <a:rPr lang="en-US" sz="1700" i="1" dirty="0"/>
              <a:t>Medieval &amp; early </a:t>
            </a:r>
            <a:r>
              <a:rPr lang="en-US" sz="1700" i="1" dirty="0" smtClean="0"/>
              <a:t>modern O.E. &amp; Iran</a:t>
            </a:r>
            <a:endParaRPr lang="en-US" sz="1700" i="1" dirty="0"/>
          </a:p>
          <a:p>
            <a:pPr marL="541338" lvl="2" indent="-230188">
              <a:spcAft>
                <a:spcPts val="200"/>
              </a:spcAft>
              <a:buFont typeface="Wingdings" charset="2"/>
              <a:buChar char="§"/>
            </a:pPr>
            <a:r>
              <a:rPr lang="en-US" sz="1700" dirty="0"/>
              <a:t>Patriarchal societies. </a:t>
            </a:r>
          </a:p>
          <a:p>
            <a:pPr marL="541338" lvl="2" indent="-230188">
              <a:spcAft>
                <a:spcPts val="200"/>
              </a:spcAft>
              <a:buFont typeface="Wingdings" charset="2"/>
              <a:buChar char="§"/>
            </a:pPr>
            <a:r>
              <a:rPr lang="en-US" sz="1700" dirty="0" smtClean="0"/>
              <a:t>Men </a:t>
            </a:r>
            <a:r>
              <a:rPr lang="en-US" sz="1700" dirty="0"/>
              <a:t>above women in eyes of the law. </a:t>
            </a:r>
          </a:p>
          <a:p>
            <a:pPr marL="541338" lvl="2" indent="-230188">
              <a:spcAft>
                <a:spcPts val="200"/>
              </a:spcAft>
              <a:buFont typeface="Wingdings" charset="2"/>
              <a:buChar char="§"/>
            </a:pPr>
            <a:r>
              <a:rPr lang="en-US" sz="1700" dirty="0"/>
              <a:t>Polygamy </a:t>
            </a:r>
            <a:r>
              <a:rPr lang="en-US" sz="1700" dirty="0" smtClean="0"/>
              <a:t>is legal for men.</a:t>
            </a:r>
          </a:p>
          <a:p>
            <a:pPr marL="541338" lvl="2" indent="-230188">
              <a:spcAft>
                <a:spcPts val="200"/>
              </a:spcAft>
              <a:buFont typeface="Wingdings" charset="2"/>
              <a:buChar char="§"/>
            </a:pPr>
            <a:r>
              <a:rPr lang="en-US" sz="1700" dirty="0"/>
              <a:t>Women have limited public visibility (especially in urban, wealthy families). </a:t>
            </a:r>
            <a:endParaRPr lang="en-US" sz="1700" dirty="0" smtClean="0"/>
          </a:p>
          <a:p>
            <a:pPr marL="541338" lvl="2" indent="-230188">
              <a:spcAft>
                <a:spcPts val="200"/>
              </a:spcAft>
              <a:buFont typeface="Wingdings" charset="2"/>
              <a:buChar char="§"/>
            </a:pPr>
            <a:r>
              <a:rPr lang="en-US" sz="1700" dirty="0" smtClean="0"/>
              <a:t>Different story in the countryside</a:t>
            </a:r>
            <a:endParaRPr lang="en-US" sz="1700" dirty="0"/>
          </a:p>
          <a:p>
            <a:pPr marL="857250" lvl="1" indent="-342900">
              <a:spcAft>
                <a:spcPts val="200"/>
              </a:spcAft>
              <a:buFont typeface="Wingdings" charset="2"/>
              <a:buChar char="§"/>
            </a:pPr>
            <a:endParaRPr lang="en-US" sz="1700" dirty="0"/>
          </a:p>
          <a:p>
            <a:pPr marL="230188" indent="-173038">
              <a:spcAft>
                <a:spcPts val="200"/>
              </a:spcAft>
              <a:buFont typeface="Wingdings" charset="2"/>
              <a:buChar char="§"/>
            </a:pPr>
            <a:r>
              <a:rPr lang="en-US" sz="1700" i="1" dirty="0"/>
              <a:t>19</a:t>
            </a:r>
            <a:r>
              <a:rPr lang="en-US" sz="1700" i="1" baseline="30000" dirty="0"/>
              <a:t>th</a:t>
            </a:r>
            <a:r>
              <a:rPr lang="en-US" sz="1700" i="1" dirty="0"/>
              <a:t> </a:t>
            </a:r>
            <a:r>
              <a:rPr lang="en-US" sz="1700" i="1" dirty="0" smtClean="0"/>
              <a:t>century: Socio-political transformation</a:t>
            </a:r>
            <a:endParaRPr lang="en-US" sz="1700" i="1" dirty="0"/>
          </a:p>
          <a:p>
            <a:pPr marL="587375" lvl="1" indent="-230188">
              <a:spcAft>
                <a:spcPts val="200"/>
              </a:spcAft>
              <a:buFont typeface="Wingdings" charset="2"/>
              <a:buChar char="§"/>
            </a:pPr>
            <a:r>
              <a:rPr lang="en-US" sz="1700" dirty="0"/>
              <a:t>Emergence of </a:t>
            </a:r>
            <a:r>
              <a:rPr lang="en-US" sz="1700" dirty="0" smtClean="0"/>
              <a:t>new </a:t>
            </a:r>
            <a:r>
              <a:rPr lang="en-US" sz="1700" dirty="0"/>
              <a:t>urban </a:t>
            </a:r>
            <a:r>
              <a:rPr lang="en-US" sz="1700" u="sng" dirty="0" smtClean="0"/>
              <a:t>middle-classes</a:t>
            </a:r>
            <a:r>
              <a:rPr lang="en-US" sz="1700" dirty="0" smtClean="0"/>
              <a:t>; decline in polygamy.</a:t>
            </a:r>
          </a:p>
          <a:p>
            <a:pPr marL="587375" lvl="1" indent="-230188">
              <a:spcAft>
                <a:spcPts val="200"/>
              </a:spcAft>
              <a:buFont typeface="Wingdings" charset="2"/>
              <a:buChar char="§"/>
            </a:pPr>
            <a:r>
              <a:rPr lang="en-US" sz="1700" dirty="0" smtClean="0"/>
              <a:t>Secular reforms </a:t>
            </a:r>
            <a:r>
              <a:rPr lang="en-US" sz="1700" i="1" dirty="0"/>
              <a:t>(</a:t>
            </a:r>
            <a:r>
              <a:rPr lang="en-US" sz="1700" i="1" dirty="0" err="1"/>
              <a:t>Tanzimat</a:t>
            </a:r>
            <a:r>
              <a:rPr lang="en-US" sz="1700" i="1" dirty="0" smtClean="0"/>
              <a:t>) </a:t>
            </a:r>
            <a:r>
              <a:rPr lang="en-US" sz="1700" dirty="0" smtClean="0"/>
              <a:t>limiting scope of Sharia law</a:t>
            </a:r>
            <a:endParaRPr lang="en-US" sz="1700" i="1" dirty="0" smtClean="0"/>
          </a:p>
          <a:p>
            <a:pPr marL="587375" lvl="1" indent="-230188">
              <a:spcAft>
                <a:spcPts val="200"/>
              </a:spcAft>
              <a:buFont typeface="Wingdings" charset="2"/>
              <a:buChar char="§"/>
            </a:pPr>
            <a:r>
              <a:rPr lang="en-US" sz="1700" dirty="0" smtClean="0"/>
              <a:t>New </a:t>
            </a:r>
            <a:r>
              <a:rPr lang="en-US" sz="1700" dirty="0"/>
              <a:t>education opportunities, greater engagement in public life</a:t>
            </a:r>
          </a:p>
          <a:p>
            <a:pPr marL="587375" lvl="1" indent="-230188">
              <a:spcAft>
                <a:spcPts val="200"/>
              </a:spcAft>
              <a:buFont typeface="Wingdings" charset="2"/>
              <a:buChar char="§"/>
            </a:pPr>
            <a:r>
              <a:rPr lang="en-US" sz="1700" dirty="0"/>
              <a:t>First struggles for women’s emancipation </a:t>
            </a:r>
            <a:r>
              <a:rPr lang="en-US" sz="1700" u="sng" dirty="0" smtClean="0"/>
              <a:t>simultaneously</a:t>
            </a:r>
            <a:r>
              <a:rPr lang="en-US" sz="1700" dirty="0" smtClean="0"/>
              <a:t> </a:t>
            </a:r>
            <a:r>
              <a:rPr lang="en-US" sz="1700" dirty="0"/>
              <a:t>with Western </a:t>
            </a:r>
            <a:r>
              <a:rPr lang="en-US" sz="1700" dirty="0" smtClean="0"/>
              <a:t>counterparts</a:t>
            </a:r>
            <a:endParaRPr lang="en-US" sz="1700" dirty="0"/>
          </a:p>
        </p:txBody>
      </p:sp>
      <p:pic>
        <p:nvPicPr>
          <p:cNvPr id="2050" name="Picture 2" descr="mage result for men costumes traditional ottoman empire"/>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732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24399</TotalTime>
  <Words>1591</Words>
  <Application>Microsoft Macintosh PowerPoint</Application>
  <PresentationFormat>Widescreen</PresentationFormat>
  <Paragraphs>390</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Beirut</vt:lpstr>
      <vt:lpstr>Calibri</vt:lpstr>
      <vt:lpstr>Calibri Light</vt:lpstr>
      <vt:lpstr>Wingdings</vt:lpstr>
      <vt:lpstr>Arial</vt:lpstr>
      <vt:lpstr>Office Theme</vt:lpstr>
      <vt:lpstr>Major Themes in Contemporary Middle East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Major Themes in the Middle East</dc:title>
  <dc:creator>Ali Cevat Akkoyunlu</dc:creator>
  <cp:lastModifiedBy>Ali Cevat Akkoyunlu</cp:lastModifiedBy>
  <cp:revision>245</cp:revision>
  <dcterms:created xsi:type="dcterms:W3CDTF">2019-02-24T18:03:31Z</dcterms:created>
  <dcterms:modified xsi:type="dcterms:W3CDTF">2020-05-08T15:57:45Z</dcterms:modified>
</cp:coreProperties>
</file>