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76" r:id="rId25"/>
    <p:sldId id="277"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1692"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C80D2CE-6B2D-46FA-8503-16538785F0FB}" type="datetimeFigureOut">
              <a:rPr lang="pt-BR" smtClean="0"/>
              <a:t>24/04/2023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197164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C80D2CE-6B2D-46FA-8503-16538785F0FB}" type="datetimeFigureOut">
              <a:rPr lang="pt-BR" smtClean="0"/>
              <a:t>24/04/2023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289760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1"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1"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C80D2CE-6B2D-46FA-8503-16538785F0FB}" type="datetimeFigureOut">
              <a:rPr lang="pt-BR" smtClean="0"/>
              <a:t>24/04/2023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420741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C80D2CE-6B2D-46FA-8503-16538785F0FB}" type="datetimeFigureOut">
              <a:rPr lang="pt-BR" smtClean="0"/>
              <a:t>24/04/2023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307707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40"/>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C80D2CE-6B2D-46FA-8503-16538785F0FB}" type="datetimeFigureOut">
              <a:rPr lang="pt-BR" smtClean="0"/>
              <a:t>24/04/2023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367342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C80D2CE-6B2D-46FA-8503-16538785F0FB}" type="datetimeFigureOut">
              <a:rPr lang="pt-BR" smtClean="0"/>
              <a:t>24/04/2023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394800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7"/>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9"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1"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C80D2CE-6B2D-46FA-8503-16538785F0FB}" type="datetimeFigureOut">
              <a:rPr lang="pt-BR" smtClean="0"/>
              <a:t>24/04/2023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98551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C80D2CE-6B2D-46FA-8503-16538785F0FB}" type="datetimeFigureOut">
              <a:rPr lang="pt-BR" smtClean="0"/>
              <a:t>24/04/2023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162125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C80D2CE-6B2D-46FA-8503-16538785F0FB}" type="datetimeFigureOut">
              <a:rPr lang="pt-BR" smtClean="0"/>
              <a:t>24/04/2023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218883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C80D2CE-6B2D-46FA-8503-16538785F0FB}" type="datetimeFigureOut">
              <a:rPr lang="pt-BR" smtClean="0"/>
              <a:t>24/04/2023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51515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C80D2CE-6B2D-46FA-8503-16538785F0FB}" type="datetimeFigureOut">
              <a:rPr lang="pt-BR" smtClean="0"/>
              <a:t>24/04/2023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C46232-D666-47B7-8675-61A1632C801F}" type="slidenum">
              <a:rPr lang="pt-BR" smtClean="0"/>
              <a:t>‹nº›</a:t>
            </a:fld>
            <a:endParaRPr lang="pt-BR"/>
          </a:p>
        </p:txBody>
      </p:sp>
    </p:spTree>
    <p:extLst>
      <p:ext uri="{BB962C8B-B14F-4D97-AF65-F5344CB8AC3E}">
        <p14:creationId xmlns:p14="http://schemas.microsoft.com/office/powerpoint/2010/main" val="348343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0D2CE-6B2D-46FA-8503-16538785F0FB}" type="datetimeFigureOut">
              <a:rPr lang="pt-BR" smtClean="0"/>
              <a:t>24/04/2023</a:t>
            </a:fld>
            <a:endParaRPr lang="pt-BR"/>
          </a:p>
        </p:txBody>
      </p:sp>
      <p:sp>
        <p:nvSpPr>
          <p:cNvPr id="5" name="Espaço Reservado para Rodapé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46232-D666-47B7-8675-61A1632C801F}" type="slidenum">
              <a:rPr lang="pt-BR" smtClean="0"/>
              <a:t>‹nº›</a:t>
            </a:fld>
            <a:endParaRPr lang="pt-BR"/>
          </a:p>
        </p:txBody>
      </p:sp>
    </p:spTree>
    <p:extLst>
      <p:ext uri="{BB962C8B-B14F-4D97-AF65-F5344CB8AC3E}">
        <p14:creationId xmlns:p14="http://schemas.microsoft.com/office/powerpoint/2010/main" val="228908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837" y="2065372"/>
            <a:ext cx="4283676" cy="2421924"/>
          </a:xfrm>
          <a:prstGeom prst="rect">
            <a:avLst/>
          </a:prstGeom>
        </p:spPr>
      </p:pic>
      <p:sp>
        <p:nvSpPr>
          <p:cNvPr id="11" name="CaixaDeTexto 10"/>
          <p:cNvSpPr txBox="1"/>
          <p:nvPr/>
        </p:nvSpPr>
        <p:spPr>
          <a:xfrm>
            <a:off x="10174394" y="7578652"/>
            <a:ext cx="5888330" cy="369332"/>
          </a:xfrm>
          <a:prstGeom prst="rect">
            <a:avLst/>
          </a:prstGeom>
          <a:noFill/>
        </p:spPr>
        <p:txBody>
          <a:bodyPr wrap="square" rtlCol="0">
            <a:spAutoFit/>
          </a:bodyPr>
          <a:lstStyle/>
          <a:p>
            <a:endParaRPr lang="pt-BR" dirty="0"/>
          </a:p>
        </p:txBody>
      </p:sp>
    </p:spTree>
    <p:extLst>
      <p:ext uri="{BB962C8B-B14F-4D97-AF65-F5344CB8AC3E}">
        <p14:creationId xmlns:p14="http://schemas.microsoft.com/office/powerpoint/2010/main" val="1462819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724930" y="354227"/>
            <a:ext cx="10116065" cy="5909310"/>
          </a:xfrm>
          <a:prstGeom prst="rect">
            <a:avLst/>
          </a:prstGeom>
          <a:noFill/>
        </p:spPr>
        <p:txBody>
          <a:bodyPr wrap="square" rtlCol="0">
            <a:spAutoFit/>
          </a:bodyPr>
          <a:lstStyle/>
          <a:p>
            <a:pPr indent="449580" algn="just"/>
            <a:r>
              <a:rPr lang="pt-BR" dirty="0">
                <a:latin typeface="Times New Roman" panose="02020603050405020304" pitchFamily="18" charset="0"/>
                <a:ea typeface="Times New Roman" panose="02020603050405020304" pitchFamily="18" charset="0"/>
              </a:rPr>
              <a:t>Sendo </a:t>
            </a:r>
            <a:r>
              <a:rPr lang="pt-BR" dirty="0">
                <a:latin typeface="Times New Roman" panose="02020603050405020304" pitchFamily="18" charset="0"/>
                <a:ea typeface="Times New Roman" panose="02020603050405020304" pitchFamily="18" charset="0"/>
              </a:rPr>
              <a:t>os fatos </a:t>
            </a:r>
            <a:r>
              <a:rPr lang="pt-BR" dirty="0" err="1">
                <a:latin typeface="Times New Roman" panose="02020603050405020304" pitchFamily="18" charset="0"/>
                <a:ea typeface="Times New Roman" panose="02020603050405020304" pitchFamily="18" charset="0"/>
              </a:rPr>
              <a:t>lingüísticos</a:t>
            </a:r>
            <a:r>
              <a:rPr lang="pt-BR" dirty="0">
                <a:latin typeface="Times New Roman" panose="02020603050405020304" pitchFamily="18" charset="0"/>
                <a:ea typeface="Times New Roman" panose="02020603050405020304" pitchFamily="18" charset="0"/>
              </a:rPr>
              <a:t> históricos, como resolver esse problema do ponto de vista do objetivismo abstrato? Segundo Bakhtin, essa tendência não consegue superar este impasse, uma vez que para uma visão sincrônica e não histórica é impossível perceber o aspecto dialético contido nos fatos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Isto é, não se pode analisar os fenômenos </a:t>
            </a:r>
            <a:r>
              <a:rPr lang="pt-BR" dirty="0" err="1">
                <a:latin typeface="Times New Roman" panose="02020603050405020304" pitchFamily="18" charset="0"/>
                <a:ea typeface="Times New Roman" panose="02020603050405020304" pitchFamily="18" charset="0"/>
              </a:rPr>
              <a:t>lingüísticos</a:t>
            </a:r>
            <a:r>
              <a:rPr lang="pt-BR" dirty="0">
                <a:latin typeface="Times New Roman" panose="02020603050405020304" pitchFamily="18" charset="0"/>
                <a:ea typeface="Times New Roman" panose="02020603050405020304" pitchFamily="18" charset="0"/>
              </a:rPr>
              <a:t> sem levar em conta o contexto e o papel dos sujeitos inseridos neste contexto. Nas palavras do autor, entre o presente da língua e a sua história não há entendimento</a:t>
            </a:r>
            <a:r>
              <a:rPr lang="pt-BR" dirty="0">
                <a:latin typeface="Times New Roman" panose="02020603050405020304" pitchFamily="18" charset="0"/>
                <a:ea typeface="Times New Roman" panose="02020603050405020304" pitchFamily="18" charset="0"/>
              </a:rPr>
              <a:t>.</a:t>
            </a: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Principal  </a:t>
            </a:r>
            <a:r>
              <a:rPr lang="pt-BR" dirty="0">
                <a:latin typeface="Times New Roman" panose="02020603050405020304" pitchFamily="18" charset="0"/>
                <a:ea typeface="Times New Roman" panose="02020603050405020304" pitchFamily="18" charset="0"/>
              </a:rPr>
              <a:t>representante dessa </a:t>
            </a:r>
            <a:r>
              <a:rPr lang="pt-BR" dirty="0">
                <a:latin typeface="Times New Roman" panose="02020603050405020304" pitchFamily="18" charset="0"/>
                <a:ea typeface="Times New Roman" panose="02020603050405020304" pitchFamily="18" charset="0"/>
              </a:rPr>
              <a:t>orientação: </a:t>
            </a:r>
            <a:r>
              <a:rPr lang="pt-BR" b="1" dirty="0">
                <a:latin typeface="Times New Roman" panose="02020603050405020304" pitchFamily="18" charset="0"/>
                <a:ea typeface="Times New Roman" panose="02020603050405020304" pitchFamily="18" charset="0"/>
              </a:rPr>
              <a:t>Ferdinand </a:t>
            </a:r>
            <a:r>
              <a:rPr lang="pt-BR" b="1" dirty="0">
                <a:latin typeface="Times New Roman" panose="02020603050405020304" pitchFamily="18" charset="0"/>
                <a:ea typeface="Times New Roman" panose="02020603050405020304" pitchFamily="18" charset="0"/>
              </a:rPr>
              <a:t>Saussure</a:t>
            </a:r>
            <a:r>
              <a:rPr lang="pt-BR" dirty="0">
                <a:latin typeface="Times New Roman" panose="02020603050405020304" pitchFamily="18" charset="0"/>
                <a:ea typeface="Times New Roman" panose="02020603050405020304" pitchFamily="18" charset="0"/>
              </a:rPr>
              <a:t>, que aprofundou os conceitos dessa orientação tornando-se uma leitura imprescindível sobre os fenômenos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contemporâneos</a:t>
            </a:r>
            <a:r>
              <a:rPr lang="pt-BR" dirty="0">
                <a:latin typeface="Times New Roman" panose="02020603050405020304" pitchFamily="18" charset="0"/>
                <a:ea typeface="Times New Roman" panose="02020603050405020304" pitchFamily="18" charset="0"/>
              </a:rPr>
              <a:t>.</a:t>
            </a: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Segundo Bakhtin, p</a:t>
            </a:r>
            <a:r>
              <a:rPr lang="pt-BR" i="1" dirty="0">
                <a:latin typeface="Times New Roman" panose="02020603050405020304" pitchFamily="18" charset="0"/>
                <a:ea typeface="Times New Roman" panose="02020603050405020304" pitchFamily="18" charset="0"/>
              </a:rPr>
              <a:t>ara Saussure a língua e a fala são os elementos constitutivos da linguagem. E esta seria a totalidade  de todas as manifestações( físicas, fisiológicas e psíquicas)  da comunicação </a:t>
            </a:r>
            <a:r>
              <a:rPr lang="pt-BR" i="1" dirty="0">
                <a:latin typeface="Times New Roman" panose="02020603050405020304" pitchFamily="18" charset="0"/>
                <a:ea typeface="Times New Roman" panose="02020603050405020304" pitchFamily="18" charset="0"/>
              </a:rPr>
              <a:t>linguística.</a:t>
            </a:r>
          </a:p>
          <a:p>
            <a:pPr indent="449580" algn="just"/>
            <a:endParaRPr lang="pt-BR" i="1" dirty="0">
              <a:latin typeface="Times New Roman" panose="02020603050405020304" pitchFamily="18" charset="0"/>
              <a:ea typeface="Times New Roman" panose="02020603050405020304" pitchFamily="18" charset="0"/>
            </a:endParaRPr>
          </a:p>
          <a:p>
            <a:pPr indent="449580" algn="just"/>
            <a:endParaRPr lang="pt-BR" i="1" dirty="0">
              <a:latin typeface="Times New Roman" panose="02020603050405020304" pitchFamily="18" charset="0"/>
              <a:ea typeface="Times New Roman" panose="02020603050405020304" pitchFamily="18" charset="0"/>
            </a:endParaRPr>
          </a:p>
          <a:p>
            <a:pPr indent="449580" algn="just"/>
            <a:r>
              <a:rPr lang="pt-BR" i="1" dirty="0">
                <a:latin typeface="Times New Roman" panose="02020603050405020304" pitchFamily="18" charset="0"/>
                <a:ea typeface="Times New Roman" panose="02020603050405020304" pitchFamily="18" charset="0"/>
              </a:rPr>
              <a:t> </a:t>
            </a:r>
            <a:r>
              <a:rPr lang="pt-BR" dirty="0">
                <a:latin typeface="Times New Roman" panose="02020603050405020304" pitchFamily="18" charset="0"/>
                <a:ea typeface="Times New Roman" panose="02020603050405020304" pitchFamily="18" charset="0"/>
              </a:rPr>
              <a:t>Para Saussure não se pode analisar os fenômenos no universo restrito da linguagem devidos ao seu caráter complexo e contraditório. Seria necessário partir de uma metodologia em que a língua fosse o objeto desencadeador da análise </a:t>
            </a:r>
            <a:r>
              <a:rPr lang="pt-BR" dirty="0">
                <a:latin typeface="Times New Roman" panose="02020603050405020304" pitchFamily="18" charset="0"/>
                <a:ea typeface="Times New Roman" panose="02020603050405020304" pitchFamily="18" charset="0"/>
              </a:rPr>
              <a:t>linguística, </a:t>
            </a:r>
            <a:r>
              <a:rPr lang="pt-BR" dirty="0">
                <a:latin typeface="Times New Roman" panose="02020603050405020304" pitchFamily="18" charset="0"/>
                <a:ea typeface="Times New Roman" panose="02020603050405020304" pitchFamily="18" charset="0"/>
              </a:rPr>
              <a:t>visto que esta é uma totalidade dotada de normas estáveis. Sendo assim a língua pertencendo ao domínio social e a fala, ao domínio individual, só era possível partir da primeira para a compreensão dos fatos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e nunca da segunda.   </a:t>
            </a:r>
            <a:endParaRPr lang="pt-BR" i="1"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 </a:t>
            </a:r>
            <a:endParaRPr lang="pt-BR" dirty="0">
              <a:latin typeface="Times New Roman" panose="02020603050405020304" pitchFamily="18" charset="0"/>
              <a:ea typeface="Times New Roman" panose="02020603050405020304" pitchFamily="18" charset="0"/>
            </a:endParaRPr>
          </a:p>
          <a:p>
            <a:pPr indent="449580" algn="just"/>
            <a:endParaRPr lang="pt-BR" i="1" dirty="0">
              <a:latin typeface="Times New Roman" panose="02020603050405020304" pitchFamily="18" charset="0"/>
              <a:ea typeface="Times New Roman" panose="02020603050405020304" pitchFamily="18" charset="0"/>
            </a:endParaRPr>
          </a:p>
          <a:p>
            <a:pPr indent="449580" algn="just"/>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582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1054443" y="527222"/>
            <a:ext cx="9028671" cy="3693319"/>
          </a:xfrm>
          <a:prstGeom prst="rect">
            <a:avLst/>
          </a:prstGeom>
          <a:noFill/>
        </p:spPr>
        <p:txBody>
          <a:bodyPr wrap="square" rtlCol="0">
            <a:spAutoFit/>
          </a:bodyPr>
          <a:lstStyle/>
          <a:p>
            <a:pPr indent="449580" algn="just"/>
            <a:r>
              <a:rPr lang="pt-BR" dirty="0">
                <a:latin typeface="Times New Roman" panose="02020603050405020304" pitchFamily="18" charset="0"/>
                <a:ea typeface="Times New Roman" panose="02020603050405020304" pitchFamily="18" charset="0"/>
              </a:rPr>
              <a:t>Verifica-se </a:t>
            </a:r>
            <a:r>
              <a:rPr lang="pt-BR" dirty="0">
                <a:latin typeface="Times New Roman" panose="02020603050405020304" pitchFamily="18" charset="0"/>
                <a:ea typeface="Times New Roman" panose="02020603050405020304" pitchFamily="18" charset="0"/>
              </a:rPr>
              <a:t>a ausência do papel os sujeitos falantes na produção dos fatos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marca indelével do estruturalismo</a:t>
            </a:r>
            <a:r>
              <a:rPr lang="pt-BR" dirty="0">
                <a:latin typeface="Times New Roman" panose="02020603050405020304" pitchFamily="18" charset="0"/>
                <a:ea typeface="Times New Roman" panose="02020603050405020304" pitchFamily="18" charset="0"/>
              </a:rPr>
              <a:t>.</a:t>
            </a: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Resumindo as duas orientações em suas diferenças básicas, teremos, segundo o texto: a primeira é histórica e mutável; a segunda é não histórica e imutável. </a:t>
            </a:r>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  </a:t>
            </a:r>
            <a:endParaRPr lang="pt-BR" dirty="0">
              <a:latin typeface="Times New Roman" panose="02020603050405020304" pitchFamily="18" charset="0"/>
              <a:ea typeface="Times New Roman" panose="02020603050405020304" pitchFamily="18" charset="0"/>
            </a:endParaRPr>
          </a:p>
          <a:p>
            <a:r>
              <a:rPr lang="pt-BR" dirty="0">
                <a:latin typeface="Times New Roman" panose="02020603050405020304" pitchFamily="18" charset="0"/>
                <a:ea typeface="Times New Roman" panose="02020603050405020304" pitchFamily="18" charset="0"/>
              </a:rPr>
              <a:t>Neste </a:t>
            </a:r>
            <a:r>
              <a:rPr lang="pt-BR" dirty="0">
                <a:latin typeface="Times New Roman" panose="02020603050405020304" pitchFamily="18" charset="0"/>
                <a:ea typeface="Times New Roman" panose="02020603050405020304" pitchFamily="18" charset="0"/>
              </a:rPr>
              <a:t>capítulo 4, </a:t>
            </a:r>
            <a:r>
              <a:rPr lang="pt-BR" dirty="0">
                <a:latin typeface="Times New Roman" panose="02020603050405020304" pitchFamily="18" charset="0"/>
                <a:ea typeface="Times New Roman" panose="02020603050405020304" pitchFamily="18" charset="0"/>
              </a:rPr>
              <a:t>Bakhtin não se define nem por uma nem por outra orientação da filosofia da linguagem</a:t>
            </a:r>
            <a:r>
              <a:rPr lang="pt-BR" dirty="0">
                <a:latin typeface="Times New Roman" panose="02020603050405020304" pitchFamily="18" charset="0"/>
                <a:ea typeface="Times New Roman" panose="02020603050405020304" pitchFamily="18" charset="0"/>
              </a:rPr>
              <a:t>, contudo</a:t>
            </a:r>
            <a:r>
              <a:rPr lang="pt-BR" dirty="0">
                <a:latin typeface="Times New Roman" panose="02020603050405020304" pitchFamily="18" charset="0"/>
                <a:ea typeface="Times New Roman" panose="02020603050405020304" pitchFamily="18" charset="0"/>
              </a:rPr>
              <a:t>, pode-se perceber  que o referido autor demonstra uma grande preocupação tanto com o ecletismo quanto com o positivismo, manifestando uma certa afinidade com a primeira orientação, devido às preocupações sociais e ideológicas dessa tendência, uma vez que o autor tem sua base teórica de análise no materialismo </a:t>
            </a:r>
            <a:r>
              <a:rPr lang="pt-BR" dirty="0">
                <a:latin typeface="Times New Roman" panose="02020603050405020304" pitchFamily="18" charset="0"/>
                <a:ea typeface="Times New Roman" panose="02020603050405020304" pitchFamily="18" charset="0"/>
              </a:rPr>
              <a:t>histórico.</a:t>
            </a:r>
          </a:p>
          <a:p>
            <a:endParaRPr lang="pt-BR"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2917488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Capitulo  5 </a:t>
            </a:r>
            <a:endParaRPr lang="pt-BR" dirty="0"/>
          </a:p>
        </p:txBody>
      </p:sp>
      <p:sp>
        <p:nvSpPr>
          <p:cNvPr id="4" name="CaixaDeTexto 3"/>
          <p:cNvSpPr txBox="1"/>
          <p:nvPr/>
        </p:nvSpPr>
        <p:spPr>
          <a:xfrm>
            <a:off x="502508" y="1853514"/>
            <a:ext cx="10280822" cy="3831818"/>
          </a:xfrm>
          <a:prstGeom prst="rect">
            <a:avLst/>
          </a:prstGeom>
          <a:noFill/>
        </p:spPr>
        <p:txBody>
          <a:bodyPr wrap="square" rtlCol="0">
            <a:spAutoFit/>
          </a:bodyPr>
          <a:lstStyle/>
          <a:p>
            <a:pPr algn="just">
              <a:lnSpc>
                <a:spcPct val="150000"/>
              </a:lnSpc>
            </a:pPr>
            <a:r>
              <a:rPr lang="pt-BR" dirty="0">
                <a:latin typeface="Times New Roman" panose="02020603050405020304" pitchFamily="18" charset="0"/>
                <a:ea typeface="Times New Roman" panose="02020603050405020304" pitchFamily="18" charset="0"/>
              </a:rPr>
              <a:t>O autor inicia o texto fazendo algumas críticas ao objetivismo abstrato. </a:t>
            </a:r>
          </a:p>
          <a:p>
            <a:pPr indent="449580" algn="just">
              <a:lnSpc>
                <a:spcPct val="150000"/>
              </a:lnSpc>
            </a:pPr>
            <a:r>
              <a:rPr lang="pt-BR" dirty="0">
                <a:latin typeface="Times New Roman" panose="02020603050405020304" pitchFamily="18" charset="0"/>
                <a:ea typeface="Times New Roman" panose="02020603050405020304" pitchFamily="18" charset="0"/>
              </a:rPr>
              <a:t>Segundo Bakhtin, para o objetivismo abstrato, o fato </a:t>
            </a:r>
            <a:r>
              <a:rPr lang="pt-BR" dirty="0">
                <a:latin typeface="Times New Roman" panose="02020603050405020304" pitchFamily="18" charset="0"/>
                <a:ea typeface="Times New Roman" panose="02020603050405020304" pitchFamily="18" charset="0"/>
              </a:rPr>
              <a:t>linguístico </a:t>
            </a:r>
            <a:r>
              <a:rPr lang="pt-BR" dirty="0">
                <a:latin typeface="Times New Roman" panose="02020603050405020304" pitchFamily="18" charset="0"/>
                <a:ea typeface="Times New Roman" panose="02020603050405020304" pitchFamily="18" charset="0"/>
              </a:rPr>
              <a:t>existe a despeito dos indivíduo que o realizam. Ele é independente dos sujeitos. E A língua é vista como um sistema fechado, imutável para cada indivíduo. </a:t>
            </a:r>
          </a:p>
          <a:p>
            <a:pPr indent="449580" algn="just">
              <a:lnSpc>
                <a:spcPct val="150000"/>
              </a:lnSpc>
            </a:pPr>
            <a:r>
              <a:rPr lang="pt-BR" dirty="0">
                <a:latin typeface="Times New Roman" panose="02020603050405020304" pitchFamily="18" charset="0"/>
                <a:ea typeface="Times New Roman" panose="02020603050405020304" pitchFamily="18" charset="0"/>
              </a:rPr>
              <a:t>Contudo, o que se verifica é que o fato </a:t>
            </a:r>
            <a:r>
              <a:rPr lang="pt-BR" dirty="0">
                <a:latin typeface="Times New Roman" panose="02020603050405020304" pitchFamily="18" charset="0"/>
                <a:ea typeface="Times New Roman" panose="02020603050405020304" pitchFamily="18" charset="0"/>
              </a:rPr>
              <a:t>linguístico </a:t>
            </a:r>
            <a:r>
              <a:rPr lang="pt-BR" dirty="0">
                <a:latin typeface="Times New Roman" panose="02020603050405020304" pitchFamily="18" charset="0"/>
                <a:ea typeface="Times New Roman" panose="02020603050405020304" pitchFamily="18" charset="0"/>
              </a:rPr>
              <a:t>só se realiza dentro de um contexto e depende de fatores históricos e sociais, sendo de fundamental importância o papel dos sujeitos para a sua concretização. Portanto, a língua está em constante mutação. Dessa forma, entendê-la como um sistema sincrônico não passa de uma tarefa fictícia, irrealizável; daí porque Bakhtin denominar essa tendência de objetivismo abstrato, ou seja, ao analisarmos o fato objetivamente, perceberemos que ele não passa de uma abstração, de uma ficção</a:t>
            </a:r>
            <a:r>
              <a:rPr lang="pt-BR" dirty="0">
                <a:latin typeface="Times New Roman" panose="02020603050405020304" pitchFamily="18" charset="0"/>
                <a:ea typeface="Times New Roman" panose="02020603050405020304" pitchFamily="18" charset="0"/>
              </a:rPr>
              <a:t>.</a:t>
            </a:r>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7707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5" name="Retângulo 4"/>
          <p:cNvSpPr/>
          <p:nvPr/>
        </p:nvSpPr>
        <p:spPr>
          <a:xfrm>
            <a:off x="609599" y="774357"/>
            <a:ext cx="9415849" cy="5909310"/>
          </a:xfrm>
          <a:prstGeom prst="rect">
            <a:avLst/>
          </a:prstGeom>
        </p:spPr>
        <p:txBody>
          <a:bodyPr wrap="square">
            <a:spAutoFit/>
          </a:bodyPr>
          <a:lstStyle/>
          <a:p>
            <a:pPr indent="449580" algn="just">
              <a:lnSpc>
                <a:spcPct val="150000"/>
              </a:lnSpc>
            </a:pPr>
            <a:r>
              <a:rPr lang="pt-BR" dirty="0">
                <a:latin typeface="Times New Roman" panose="02020603050405020304" pitchFamily="18" charset="0"/>
                <a:ea typeface="Times New Roman" panose="02020603050405020304" pitchFamily="18" charset="0"/>
              </a:rPr>
              <a:t>É </a:t>
            </a:r>
            <a:r>
              <a:rPr lang="pt-BR" dirty="0">
                <a:latin typeface="Times New Roman" panose="02020603050405020304" pitchFamily="18" charset="0"/>
                <a:ea typeface="Times New Roman" panose="02020603050405020304" pitchFamily="18" charset="0"/>
              </a:rPr>
              <a:t>possível conceber a língua como um sistema relativamente imutável quando um grupo de pessoas a utilizam no seu dia-a-dia, pois neste caso não se pode pensar em um sistema que está se modificando e sim que ele existe e é dessa maneira que ele funciona. Caso contrário, seria impossível o processo comunicacional. Isto é, quando o falante utiliza a língua é daquele jeito e não de outro, não está mudando e nem mudará. </a:t>
            </a:r>
            <a:endParaRPr lang="pt-BR" dirty="0">
              <a:latin typeface="Times New Roman" panose="02020603050405020304" pitchFamily="18" charset="0"/>
              <a:ea typeface="Times New Roman" panose="02020603050405020304" pitchFamily="18" charset="0"/>
            </a:endParaRPr>
          </a:p>
          <a:p>
            <a:pPr indent="449580" algn="just">
              <a:lnSpc>
                <a:spcPct val="150000"/>
              </a:lnSpc>
            </a:pPr>
            <a:endParaRPr lang="pt-BR" dirty="0">
              <a:latin typeface="Times New Roman" panose="02020603050405020304" pitchFamily="18" charset="0"/>
              <a:ea typeface="Times New Roman" panose="02020603050405020304" pitchFamily="18" charset="0"/>
            </a:endParaRPr>
          </a:p>
          <a:p>
            <a:pPr algn="just">
              <a:lnSpc>
                <a:spcPct val="150000"/>
              </a:lnSpc>
            </a:pPr>
            <a:r>
              <a:rPr lang="pt-BR" dirty="0">
                <a:latin typeface="Times New Roman" panose="02020603050405020304" pitchFamily="18" charset="0"/>
                <a:ea typeface="Times New Roman" panose="02020603050405020304" pitchFamily="18" charset="0"/>
              </a:rPr>
              <a:t>Porém</a:t>
            </a:r>
            <a:r>
              <a:rPr lang="pt-BR" dirty="0">
                <a:latin typeface="Times New Roman" panose="02020603050405020304" pitchFamily="18" charset="0"/>
                <a:ea typeface="Times New Roman" panose="02020603050405020304" pitchFamily="18" charset="0"/>
              </a:rPr>
              <a:t>, é mais sensato afirmar que o falante se utiliza das normas da língua para satisfazer as suas necessidades de comunicação, tanto do ponto de vista do locutor como do receptor, as normas são adaptadas ao contexto da enunciação, sendo, portanto flexível</a:t>
            </a:r>
            <a:r>
              <a:rPr lang="pt-BR" dirty="0">
                <a:latin typeface="Times New Roman" panose="02020603050405020304" pitchFamily="18" charset="0"/>
                <a:ea typeface="Times New Roman" panose="02020603050405020304" pitchFamily="18" charset="0"/>
              </a:rPr>
              <a:t>.</a:t>
            </a:r>
          </a:p>
          <a:p>
            <a:pPr algn="just">
              <a:lnSpc>
                <a:spcPct val="150000"/>
              </a:lnSpc>
            </a:pPr>
            <a:endParaRPr lang="pt-BR" dirty="0">
              <a:latin typeface="Times New Roman" panose="02020603050405020304" pitchFamily="18" charset="0"/>
              <a:ea typeface="Times New Roman" panose="02020603050405020304" pitchFamily="18" charset="0"/>
            </a:endParaRPr>
          </a:p>
          <a:p>
            <a:pPr algn="just">
              <a:lnSpc>
                <a:spcPct val="150000"/>
              </a:lnSpc>
            </a:pPr>
            <a:r>
              <a:rPr lang="pt-BR" dirty="0">
                <a:latin typeface="Times New Roman" panose="02020603050405020304" pitchFamily="18" charset="0"/>
                <a:ea typeface="Times New Roman" panose="02020603050405020304" pitchFamily="18" charset="0"/>
              </a:rPr>
              <a:t>O </a:t>
            </a:r>
            <a:r>
              <a:rPr lang="pt-BR" dirty="0">
                <a:latin typeface="Times New Roman" panose="02020603050405020304" pitchFamily="18" charset="0"/>
                <a:ea typeface="Times New Roman" panose="02020603050405020304" pitchFamily="18" charset="0"/>
              </a:rPr>
              <a:t>autor faz-nos um alerta para que não confundamos sinal com signo. Aquele estaria no domínio do objeto, do instrumento, estando destituído de ideologia, enquanto que o </a:t>
            </a:r>
            <a:r>
              <a:rPr lang="pt-BR" b="1" dirty="0">
                <a:latin typeface="Times New Roman" panose="02020603050405020304" pitchFamily="18" charset="0"/>
                <a:ea typeface="Times New Roman" panose="02020603050405020304" pitchFamily="18" charset="0"/>
              </a:rPr>
              <a:t>signo  é ideológico</a:t>
            </a:r>
            <a:r>
              <a:rPr lang="pt-BR" dirty="0">
                <a:latin typeface="Times New Roman" panose="02020603050405020304" pitchFamily="18" charset="0"/>
                <a:ea typeface="Times New Roman" panose="02020603050405020304" pitchFamily="18" charset="0"/>
              </a:rPr>
              <a:t>.</a:t>
            </a:r>
          </a:p>
          <a:p>
            <a:pPr algn="just">
              <a:lnSpc>
                <a:spcPct val="150000"/>
              </a:lnSpc>
            </a:pPr>
            <a:endParaRPr lang="pt-BR" dirty="0">
              <a:latin typeface="Times New Roman" panose="02020603050405020304" pitchFamily="18" charset="0"/>
              <a:ea typeface="Times New Roman" panose="02020603050405020304" pitchFamily="18" charset="0"/>
            </a:endParaRPr>
          </a:p>
          <a:p>
            <a:pPr algn="just">
              <a:lnSpc>
                <a:spcPct val="150000"/>
              </a:lnSpc>
            </a:pPr>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2234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494271" y="510747"/>
            <a:ext cx="10585622" cy="6797972"/>
          </a:xfrm>
          <a:prstGeom prst="rect">
            <a:avLst/>
          </a:prstGeom>
          <a:noFill/>
        </p:spPr>
        <p:txBody>
          <a:bodyPr wrap="square" rtlCol="0">
            <a:spAutoFit/>
          </a:bodyPr>
          <a:lstStyle/>
          <a:p>
            <a:pPr algn="just">
              <a:lnSpc>
                <a:spcPct val="150000"/>
              </a:lnSpc>
            </a:pPr>
            <a:r>
              <a:rPr lang="pt-BR" dirty="0">
                <a:latin typeface="Times New Roman" panose="02020603050405020304" pitchFamily="18" charset="0"/>
                <a:ea typeface="Times New Roman" panose="02020603050405020304" pitchFamily="18" charset="0"/>
              </a:rPr>
              <a:t>Para Bakhtin, a palavra está sempre carregada de um conteúdo ideológico ou vivencial, uma vez que quando ela é utilizada não tem importância em si mesma e sim o que ela representa naquele dado momento e naquele dado contexto. É nesse momento que ela se realiza, se concretiza. </a:t>
            </a:r>
          </a:p>
          <a:p>
            <a:pPr algn="just">
              <a:lnSpc>
                <a:spcPct val="150000"/>
              </a:lnSpc>
            </a:pPr>
            <a:r>
              <a:rPr lang="pt-BR" dirty="0">
                <a:latin typeface="Times New Roman" panose="02020603050405020304" pitchFamily="18" charset="0"/>
                <a:ea typeface="Times New Roman" panose="02020603050405020304" pitchFamily="18" charset="0"/>
              </a:rPr>
              <a:t>Segundo o autor, um dos erros mais grosseiros do objetivismo abstrato é separar a língua do seu componente ideológico ou vivencial</a:t>
            </a:r>
            <a:r>
              <a:rPr lang="pt-BR" dirty="0">
                <a:latin typeface="Times New Roman" panose="02020603050405020304" pitchFamily="18" charset="0"/>
                <a:ea typeface="Times New Roman" panose="02020603050405020304" pitchFamily="18" charset="0"/>
              </a:rPr>
              <a:t>.</a:t>
            </a:r>
          </a:p>
          <a:p>
            <a:pPr algn="just">
              <a:lnSpc>
                <a:spcPct val="150000"/>
              </a:lnSpc>
            </a:pPr>
            <a:r>
              <a:rPr lang="pt-BR" dirty="0">
                <a:solidFill>
                  <a:srgbClr val="0000FF"/>
                </a:solidFill>
                <a:latin typeface="Times New Roman" panose="02020603050405020304" pitchFamily="18" charset="0"/>
                <a:ea typeface="Times New Roman" panose="02020603050405020304" pitchFamily="18" charset="0"/>
              </a:rPr>
              <a:t>As línguas que podem ser analisadas do ponto de vista de um sistema fechado e imutável são as línguas mortas, eis uma grande utilidade para essa tendência, deu origem á filologia. Em decorrência das necessidades filológicas pode-se afirmar que surgiu a </a:t>
            </a:r>
            <a:r>
              <a:rPr lang="pt-BR" dirty="0">
                <a:solidFill>
                  <a:srgbClr val="0000FF"/>
                </a:solidFill>
                <a:latin typeface="Times New Roman" panose="02020603050405020304" pitchFamily="18" charset="0"/>
                <a:ea typeface="Times New Roman" panose="02020603050405020304" pitchFamily="18" charset="0"/>
              </a:rPr>
              <a:t>linguística.</a:t>
            </a:r>
            <a:endParaRPr lang="pt-BR" dirty="0">
              <a:solidFill>
                <a:srgbClr val="0000FF"/>
              </a:solidFill>
              <a:latin typeface="Times New Roman" panose="02020603050405020304" pitchFamily="18" charset="0"/>
              <a:ea typeface="Times New Roman" panose="02020603050405020304" pitchFamily="18" charset="0"/>
            </a:endParaRPr>
          </a:p>
          <a:p>
            <a:pPr algn="just">
              <a:lnSpc>
                <a:spcPct val="150000"/>
              </a:lnSpc>
            </a:pPr>
            <a:r>
              <a:rPr lang="pt-BR" dirty="0">
                <a:latin typeface="Times New Roman" panose="02020603050405020304" pitchFamily="18" charset="0"/>
                <a:ea typeface="Times New Roman" panose="02020603050405020304" pitchFamily="18" charset="0"/>
              </a:rPr>
              <a:t>Foi com base nessa concepção, na análise de um corpo sem vida que boa parte da </a:t>
            </a:r>
            <a:r>
              <a:rPr lang="pt-BR" dirty="0">
                <a:latin typeface="Times New Roman" panose="02020603050405020304" pitchFamily="18" charset="0"/>
                <a:ea typeface="Times New Roman" panose="02020603050405020304" pitchFamily="18" charset="0"/>
              </a:rPr>
              <a:t>linguística </a:t>
            </a:r>
            <a:r>
              <a:rPr lang="pt-BR" dirty="0">
                <a:latin typeface="Times New Roman" panose="02020603050405020304" pitchFamily="18" charset="0"/>
                <a:ea typeface="Times New Roman" panose="02020603050405020304" pitchFamily="18" charset="0"/>
              </a:rPr>
              <a:t>se apoiou. Tendo como objeto de estudo o sistema indo-europeu, ou seja um sistema que não existe mais. É por essa razão que muitas análises </a:t>
            </a:r>
            <a:r>
              <a:rPr lang="pt-BR" dirty="0">
                <a:latin typeface="Times New Roman" panose="02020603050405020304" pitchFamily="18" charset="0"/>
                <a:ea typeface="Times New Roman" panose="02020603050405020304" pitchFamily="18" charset="0"/>
              </a:rPr>
              <a:t>linguísticas </a:t>
            </a:r>
            <a:r>
              <a:rPr lang="pt-BR" dirty="0">
                <a:latin typeface="Times New Roman" panose="02020603050405020304" pitchFamily="18" charset="0"/>
                <a:ea typeface="Times New Roman" panose="02020603050405020304" pitchFamily="18" charset="0"/>
              </a:rPr>
              <a:t>tomam como base um sistema isolado, fechado, imutável.</a:t>
            </a:r>
          </a:p>
          <a:p>
            <a:pPr algn="just">
              <a:lnSpc>
                <a:spcPct val="150000"/>
              </a:lnSpc>
            </a:pPr>
            <a:r>
              <a:rPr lang="pt-BR" dirty="0">
                <a:latin typeface="Times New Roman" panose="02020603050405020304" pitchFamily="18" charset="0"/>
                <a:ea typeface="Times New Roman" panose="02020603050405020304" pitchFamily="18" charset="0"/>
              </a:rPr>
              <a:t>O que marca os estudos dos filólogos e dos </a:t>
            </a:r>
            <a:r>
              <a:rPr lang="pt-BR" dirty="0">
                <a:latin typeface="Times New Roman" panose="02020603050405020304" pitchFamily="18" charset="0"/>
                <a:ea typeface="Times New Roman" panose="02020603050405020304" pitchFamily="18" charset="0"/>
              </a:rPr>
              <a:t>linguistas </a:t>
            </a:r>
            <a:r>
              <a:rPr lang="pt-BR" dirty="0">
                <a:latin typeface="Times New Roman" panose="02020603050405020304" pitchFamily="18" charset="0"/>
                <a:ea typeface="Times New Roman" panose="02020603050405020304" pitchFamily="18" charset="0"/>
              </a:rPr>
              <a:t>é a língua estrangeira. Este fato é observável na política, na religião, </a:t>
            </a:r>
            <a:r>
              <a:rPr lang="pt-BR" dirty="0">
                <a:latin typeface="Times New Roman" panose="02020603050405020304" pitchFamily="18" charset="0"/>
                <a:ea typeface="Times New Roman" panose="02020603050405020304" pitchFamily="18" charset="0"/>
              </a:rPr>
              <a:t>constituindo-se </a:t>
            </a:r>
            <a:r>
              <a:rPr lang="pt-BR" dirty="0">
                <a:latin typeface="Times New Roman" panose="02020603050405020304" pitchFamily="18" charset="0"/>
                <a:ea typeface="Times New Roman" panose="02020603050405020304" pitchFamily="18" charset="0"/>
              </a:rPr>
              <a:t>num fator determinante da cultura e da civilização dos povos, desde a </a:t>
            </a:r>
            <a:r>
              <a:rPr lang="pt-BR" dirty="0" err="1">
                <a:latin typeface="Times New Roman" panose="02020603050405020304" pitchFamily="18" charset="0"/>
                <a:ea typeface="Times New Roman" panose="02020603050405020304" pitchFamily="18" charset="0"/>
              </a:rPr>
              <a:t>antigüidade</a:t>
            </a:r>
            <a:r>
              <a:rPr lang="pt-BR" dirty="0">
                <a:latin typeface="Times New Roman" panose="02020603050405020304" pitchFamily="18" charset="0"/>
                <a:ea typeface="Times New Roman" panose="02020603050405020304" pitchFamily="18" charset="0"/>
              </a:rPr>
              <a:t>.</a:t>
            </a:r>
          </a:p>
          <a:p>
            <a:pPr algn="just">
              <a:lnSpc>
                <a:spcPct val="150000"/>
              </a:lnSpc>
            </a:pPr>
            <a:endParaRPr lang="pt-BR" dirty="0">
              <a:latin typeface="Times New Roman" panose="02020603050405020304" pitchFamily="18" charset="0"/>
              <a:ea typeface="Times New Roman" panose="02020603050405020304" pitchFamily="18" charset="0"/>
            </a:endParaRPr>
          </a:p>
          <a:p>
            <a:pPr algn="just">
              <a:lnSpc>
                <a:spcPct val="150000"/>
              </a:lnSpc>
            </a:pPr>
            <a:endParaRPr lang="pt-BR" dirty="0">
              <a:latin typeface="Times New Roman" panose="02020603050405020304" pitchFamily="18" charset="0"/>
              <a:ea typeface="Times New Roman" panose="02020603050405020304" pitchFamily="18" charset="0"/>
            </a:endParaRPr>
          </a:p>
          <a:p>
            <a:pPr algn="just">
              <a:lnSpc>
                <a:spcPct val="150000"/>
              </a:lnSpc>
            </a:pPr>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1562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444842" y="304800"/>
            <a:ext cx="10610335" cy="5909310"/>
          </a:xfrm>
          <a:prstGeom prst="rect">
            <a:avLst/>
          </a:prstGeom>
          <a:noFill/>
        </p:spPr>
        <p:txBody>
          <a:bodyPr wrap="square" rtlCol="0">
            <a:spAutoFit/>
          </a:bodyPr>
          <a:lstStyle/>
          <a:p>
            <a:pPr algn="just">
              <a:lnSpc>
                <a:spcPct val="150000"/>
              </a:lnSpc>
            </a:pPr>
            <a:r>
              <a:rPr lang="pt-BR" dirty="0">
                <a:latin typeface="Times New Roman" panose="02020603050405020304" pitchFamily="18" charset="0"/>
                <a:ea typeface="Times New Roman" panose="02020603050405020304" pitchFamily="18" charset="0"/>
              </a:rPr>
              <a:t>No final do capítulo, o autor sintetiza toda sua crítica ao objetivismo abstrato, que pode ser explicitado:</a:t>
            </a:r>
          </a:p>
          <a:p>
            <a:pPr marL="342900" indent="-342900" algn="just">
              <a:lnSpc>
                <a:spcPct val="150000"/>
              </a:lnSpc>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A imutabilidade prevalece sobre os aspecto mutável. Essa é uma característica típica de algo sem vida.</a:t>
            </a:r>
          </a:p>
          <a:p>
            <a:pPr marL="342900" indent="-342900" algn="just">
              <a:lnSpc>
                <a:spcPct val="150000"/>
              </a:lnSpc>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O abstrato prevalece sobre o concreto. Ou seja, </a:t>
            </a:r>
            <a:r>
              <a:rPr lang="pt-BR" dirty="0">
                <a:latin typeface="Times New Roman" panose="02020603050405020304" pitchFamily="18" charset="0"/>
                <a:ea typeface="Times New Roman" panose="02020603050405020304" pitchFamily="18" charset="0"/>
              </a:rPr>
              <a:t>tentar </a:t>
            </a:r>
            <a:r>
              <a:rPr lang="pt-BR" dirty="0">
                <a:latin typeface="Times New Roman" panose="02020603050405020304" pitchFamily="18" charset="0"/>
                <a:ea typeface="Times New Roman" panose="02020603050405020304" pitchFamily="18" charset="0"/>
              </a:rPr>
              <a:t>entender a palavra em si mesma, destituída de seu caráter ideológico é atitude infrutífera, pois a mesma só se realiza inserida num contexto histórico e social no qual o papel dos sujeitos é imprescindível.</a:t>
            </a:r>
          </a:p>
          <a:p>
            <a:pPr marL="342900" indent="-342900" algn="just">
              <a:lnSpc>
                <a:spcPct val="150000"/>
              </a:lnSpc>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Um fenômeno  que pode ser absolutamente formalizado e sistematizado é um algo morto, sem qualquer mobilidade, qualquer reflexão sobre ele é apenas para entender seus mistérios, nunca para modificá-lo ou entender um processo de mudança pelo qual ele tenha passado. Nesse sentido, os fatores históricos são desconsiderados, pois fazem parte do acaso, não podendo ser analisados.</a:t>
            </a:r>
          </a:p>
          <a:p>
            <a:pPr marL="342900" indent="-342900" algn="just">
              <a:lnSpc>
                <a:spcPct val="150000"/>
              </a:lnSpc>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 Um outro fator é  o papel passivo do </a:t>
            </a:r>
            <a:r>
              <a:rPr lang="pt-BR" dirty="0">
                <a:latin typeface="Times New Roman" panose="02020603050405020304" pitchFamily="18" charset="0"/>
                <a:ea typeface="Times New Roman" panose="02020603050405020304" pitchFamily="18" charset="0"/>
              </a:rPr>
              <a:t>linguista </a:t>
            </a:r>
            <a:r>
              <a:rPr lang="pt-BR" dirty="0">
                <a:latin typeface="Times New Roman" panose="02020603050405020304" pitchFamily="18" charset="0"/>
                <a:ea typeface="Times New Roman" panose="02020603050405020304" pitchFamily="18" charset="0"/>
              </a:rPr>
              <a:t>diante dos fenômenos da língua. Toda análise que é processada o é internamente à língua. </a:t>
            </a:r>
            <a:r>
              <a:rPr lang="pt-BR" dirty="0">
                <a:solidFill>
                  <a:schemeClr val="accent5"/>
                </a:solidFill>
                <a:latin typeface="Times New Roman" panose="02020603050405020304" pitchFamily="18" charset="0"/>
                <a:ea typeface="Times New Roman" panose="02020603050405020304" pitchFamily="18" charset="0"/>
              </a:rPr>
              <a:t>Os fatores </a:t>
            </a:r>
            <a:r>
              <a:rPr lang="pt-BR" dirty="0">
                <a:solidFill>
                  <a:schemeClr val="accent5"/>
                </a:solidFill>
                <a:latin typeface="Times New Roman" panose="02020603050405020304" pitchFamily="18" charset="0"/>
                <a:ea typeface="Times New Roman" panose="02020603050405020304" pitchFamily="18" charset="0"/>
              </a:rPr>
              <a:t>extralinguísticos </a:t>
            </a:r>
            <a:r>
              <a:rPr lang="pt-BR" dirty="0">
                <a:solidFill>
                  <a:schemeClr val="accent5"/>
                </a:solidFill>
                <a:latin typeface="Times New Roman" panose="02020603050405020304" pitchFamily="18" charset="0"/>
                <a:ea typeface="Times New Roman" panose="02020603050405020304" pitchFamily="18" charset="0"/>
              </a:rPr>
              <a:t>são desprezados</a:t>
            </a:r>
            <a:r>
              <a:rPr lang="pt-BR" dirty="0">
                <a:latin typeface="Times New Roman" panose="02020603050405020304" pitchFamily="18" charset="0"/>
                <a:ea typeface="Times New Roman" panose="02020603050405020304" pitchFamily="18" charset="0"/>
              </a:rPr>
              <a:t>. A análise desses fatores compete a outras áreas do conhecimento e não à </a:t>
            </a:r>
            <a:r>
              <a:rPr lang="pt-BR" dirty="0">
                <a:latin typeface="Times New Roman" panose="02020603050405020304" pitchFamily="18" charset="0"/>
                <a:ea typeface="Times New Roman" panose="02020603050405020304" pitchFamily="18" charset="0"/>
              </a:rPr>
              <a:t>linguística.</a:t>
            </a:r>
            <a:endParaRPr lang="pt-BR" dirty="0">
              <a:latin typeface="Times New Roman" panose="02020603050405020304" pitchFamily="18" charset="0"/>
              <a:ea typeface="Times New Roman" panose="02020603050405020304" pitchFamily="18" charset="0"/>
            </a:endParaRPr>
          </a:p>
          <a:p>
            <a:pPr marL="342900" indent="-342900" algn="just">
              <a:lnSpc>
                <a:spcPct val="150000"/>
              </a:lnSpc>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O fenômeno </a:t>
            </a:r>
            <a:r>
              <a:rPr lang="pt-BR" dirty="0">
                <a:latin typeface="Times New Roman" panose="02020603050405020304" pitchFamily="18" charset="0"/>
                <a:ea typeface="Times New Roman" panose="02020603050405020304" pitchFamily="18" charset="0"/>
              </a:rPr>
              <a:t>linguístico </a:t>
            </a:r>
            <a:r>
              <a:rPr lang="pt-BR" dirty="0">
                <a:latin typeface="Times New Roman" panose="02020603050405020304" pitchFamily="18" charset="0"/>
                <a:ea typeface="Times New Roman" panose="02020603050405020304" pitchFamily="18" charset="0"/>
              </a:rPr>
              <a:t>é analisado isoladamente como um corpo fechado e na sua relação com o contexto, com a história.</a:t>
            </a:r>
          </a:p>
        </p:txBody>
      </p:sp>
    </p:spTree>
    <p:extLst>
      <p:ext uri="{BB962C8B-B14F-4D97-AF65-F5344CB8AC3E}">
        <p14:creationId xmlns:p14="http://schemas.microsoft.com/office/powerpoint/2010/main" val="2177810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716692" y="667265"/>
            <a:ext cx="10280821" cy="4662815"/>
          </a:xfrm>
          <a:prstGeom prst="rect">
            <a:avLst/>
          </a:prstGeom>
          <a:noFill/>
        </p:spPr>
        <p:txBody>
          <a:bodyPr wrap="square" rtlCol="0">
            <a:spAutoFit/>
          </a:bodyPr>
          <a:lstStyle/>
          <a:p>
            <a:pPr algn="just">
              <a:lnSpc>
                <a:spcPct val="150000"/>
              </a:lnSpc>
            </a:pPr>
            <a:r>
              <a:rPr lang="pt-BR" dirty="0">
                <a:latin typeface="Times New Roman" panose="02020603050405020304" pitchFamily="18" charset="0"/>
                <a:ea typeface="Times New Roman" panose="02020603050405020304" pitchFamily="18" charset="0"/>
              </a:rPr>
              <a:t>O autor aponta mais três fatores que constituem a essência do objetivismo abstrato que podem ser resumidos da seguinte maneira:  </a:t>
            </a:r>
            <a:endParaRPr lang="pt-BR" dirty="0">
              <a:latin typeface="Times New Roman" panose="02020603050405020304" pitchFamily="18" charset="0"/>
              <a:ea typeface="Times New Roman" panose="02020603050405020304" pitchFamily="18" charset="0"/>
            </a:endParaRPr>
          </a:p>
          <a:p>
            <a:pPr algn="just">
              <a:lnSpc>
                <a:spcPct val="150000"/>
              </a:lnSpc>
            </a:pPr>
            <a:endParaRPr lang="pt-BR" dirty="0">
              <a:latin typeface="Times New Roman" panose="02020603050405020304" pitchFamily="18" charset="0"/>
              <a:ea typeface="Times New Roman" panose="02020603050405020304" pitchFamily="18" charset="0"/>
            </a:endParaRPr>
          </a:p>
          <a:p>
            <a:pPr algn="just">
              <a:lnSpc>
                <a:spcPct val="150000"/>
              </a:lnSpc>
            </a:pPr>
            <a:r>
              <a:rPr lang="pt-BR" dirty="0">
                <a:latin typeface="Times New Roman" panose="02020603050405020304" pitchFamily="18" charset="0"/>
                <a:ea typeface="Times New Roman" panose="02020603050405020304" pitchFamily="18" charset="0"/>
              </a:rPr>
              <a:t>O significado da palavra independe do contexto, pois ela é una. Desconsidera assim o caráter polissêmico da palavra, que apesar de ser una pode adquirir significados diferentes dependendo do contexto em que esteja  inserida. E a língua é passada de geração para geração num processo hereditário, sem sofrer alterações que o próprio os sujeitos ao longo dos tempos lhe impingem. Isto é, entre a história e os fenômenos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não há qualquer relação e o papel dos sujeitos inexiste no processo de realização dos fenômenos da </a:t>
            </a:r>
            <a:r>
              <a:rPr lang="pt-BR" dirty="0">
                <a:latin typeface="Times New Roman" panose="02020603050405020304" pitchFamily="18" charset="0"/>
                <a:ea typeface="Times New Roman" panose="02020603050405020304" pitchFamily="18" charset="0"/>
              </a:rPr>
              <a:t>língua, </a:t>
            </a:r>
            <a:r>
              <a:rPr lang="pt-BR" dirty="0">
                <a:latin typeface="Times New Roman" panose="02020603050405020304" pitchFamily="18" charset="0"/>
                <a:ea typeface="Times New Roman" panose="02020603050405020304" pitchFamily="18" charset="0"/>
              </a:rPr>
              <a:t>essa uma atitude que caracteriza bem uma visão estruturalista, uma vez que esta considera o papel dos sujeitos nulo. </a:t>
            </a:r>
            <a:endParaRPr lang="pt-BR" dirty="0">
              <a:latin typeface="Times New Roman" panose="02020603050405020304" pitchFamily="18" charset="0"/>
              <a:ea typeface="Times New Roman" panose="02020603050405020304" pitchFamily="18" charset="0"/>
            </a:endParaRPr>
          </a:p>
          <a:p>
            <a:pPr algn="just">
              <a:lnSpc>
                <a:spcPct val="150000"/>
              </a:lnSpc>
            </a:pPr>
            <a:r>
              <a:rPr lang="pt-BR" dirty="0">
                <a:latin typeface="Times New Roman" panose="02020603050405020304" pitchFamily="18" charset="0"/>
                <a:ea typeface="Times New Roman" panose="02020603050405020304" pitchFamily="18" charset="0"/>
              </a:rPr>
              <a:t>   </a:t>
            </a:r>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5787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84886" y="214184"/>
            <a:ext cx="10768914" cy="700216"/>
          </a:xfrm>
        </p:spPr>
        <p:txBody>
          <a:bodyPr>
            <a:normAutofit/>
          </a:bodyPr>
          <a:lstStyle/>
          <a:p>
            <a:pPr algn="ctr"/>
            <a:r>
              <a:rPr lang="pt-BR" sz="2400" b="1" dirty="0"/>
              <a:t>Capitulo 6 </a:t>
            </a:r>
            <a:endParaRPr lang="pt-BR" sz="2400" b="1" dirty="0"/>
          </a:p>
        </p:txBody>
      </p:sp>
      <p:sp>
        <p:nvSpPr>
          <p:cNvPr id="4" name="CaixaDeTexto 3"/>
          <p:cNvSpPr txBox="1"/>
          <p:nvPr/>
        </p:nvSpPr>
        <p:spPr>
          <a:xfrm>
            <a:off x="214183" y="2075937"/>
            <a:ext cx="11920152" cy="2585323"/>
          </a:xfrm>
          <a:prstGeom prst="rect">
            <a:avLst/>
          </a:prstGeom>
          <a:noFill/>
        </p:spPr>
        <p:txBody>
          <a:bodyPr wrap="square" rtlCol="0">
            <a:spAutoFit/>
          </a:bodyPr>
          <a:lstStyle/>
          <a:p>
            <a:endParaRPr lang="pt-BR" dirty="0"/>
          </a:p>
          <a:p>
            <a:endParaRPr lang="pt-BR" dirty="0"/>
          </a:p>
          <a:p>
            <a:endParaRPr lang="pt-BR" dirty="0"/>
          </a:p>
          <a:p>
            <a:endParaRPr lang="pt-BR" dirty="0"/>
          </a:p>
          <a:p>
            <a:endParaRPr lang="pt-BR" dirty="0"/>
          </a:p>
          <a:p>
            <a:r>
              <a:rPr lang="pt-BR" dirty="0"/>
              <a:t>Ponto de partida do </a:t>
            </a:r>
            <a:r>
              <a:rPr lang="pt-BR" dirty="0" err="1"/>
              <a:t>Bakthin</a:t>
            </a:r>
            <a:endParaRPr lang="pt-BR" dirty="0"/>
          </a:p>
          <a:p>
            <a:r>
              <a:rPr lang="pt-BR" dirty="0"/>
              <a:t>Distinguir o enunciado que ele chama de produto e a enunciação que ele chama de ação de produzir o enunciado</a:t>
            </a:r>
          </a:p>
          <a:p>
            <a:r>
              <a:rPr lang="pt-BR" dirty="0"/>
              <a:t>( o processo)</a:t>
            </a:r>
          </a:p>
          <a:p>
            <a:endParaRPr lang="pt-BR" dirty="0"/>
          </a:p>
        </p:txBody>
      </p:sp>
      <p:pic>
        <p:nvPicPr>
          <p:cNvPr id="3" name="Imagem 2"/>
          <p:cNvPicPr>
            <a:picLocks noChangeAspect="1"/>
          </p:cNvPicPr>
          <p:nvPr/>
        </p:nvPicPr>
        <p:blipFill>
          <a:blip r:embed="rId3"/>
          <a:stretch>
            <a:fillRect/>
          </a:stretch>
        </p:blipFill>
        <p:spPr>
          <a:xfrm>
            <a:off x="131144" y="988542"/>
            <a:ext cx="11145661" cy="3513144"/>
          </a:xfrm>
          <a:prstGeom prst="rect">
            <a:avLst/>
          </a:prstGeom>
        </p:spPr>
      </p:pic>
      <p:pic>
        <p:nvPicPr>
          <p:cNvPr id="7" name="Imagem 6"/>
          <p:cNvPicPr>
            <a:picLocks noChangeAspect="1"/>
          </p:cNvPicPr>
          <p:nvPr/>
        </p:nvPicPr>
        <p:blipFill>
          <a:blip r:embed="rId4"/>
          <a:stretch>
            <a:fillRect/>
          </a:stretch>
        </p:blipFill>
        <p:spPr>
          <a:xfrm>
            <a:off x="475027" y="4501686"/>
            <a:ext cx="10632346" cy="1926503"/>
          </a:xfrm>
          <a:prstGeom prst="rect">
            <a:avLst/>
          </a:prstGeom>
        </p:spPr>
      </p:pic>
    </p:spTree>
    <p:extLst>
      <p:ext uri="{BB962C8B-B14F-4D97-AF65-F5344CB8AC3E}">
        <p14:creationId xmlns:p14="http://schemas.microsoft.com/office/powerpoint/2010/main" val="3654108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395416" y="444843"/>
            <a:ext cx="10791568" cy="5909310"/>
          </a:xfrm>
          <a:prstGeom prst="rect">
            <a:avLst/>
          </a:prstGeom>
          <a:noFill/>
        </p:spPr>
        <p:txBody>
          <a:bodyPr wrap="square" rtlCol="0">
            <a:spAutoFit/>
          </a:bodyPr>
          <a:lstStyle/>
          <a:p>
            <a:r>
              <a:rPr lang="pt-BR" dirty="0"/>
              <a:t>Bakhtin afirma que a teoria que fundamenta o subjetivismo individualista é radicalmente falsa, pois o que será dito não existe a priori, fora de um contexto, sem um interlocutor, podendo  este ser representado por uma pessoa ou um grupo social. </a:t>
            </a:r>
            <a:endParaRPr lang="pt-BR" dirty="0"/>
          </a:p>
          <a:p>
            <a:endParaRPr lang="pt-BR" dirty="0"/>
          </a:p>
          <a:p>
            <a:r>
              <a:rPr lang="pt-BR" dirty="0"/>
              <a:t>Aqui </a:t>
            </a:r>
            <a:r>
              <a:rPr lang="pt-BR" dirty="0"/>
              <a:t>Bakhtin inverte a máxima do idealismo cartesiano: de “Penso, logo existo” para  “Existo, logo penso”, do marxismo, quando afirma que </a:t>
            </a:r>
            <a:r>
              <a:rPr lang="pt-BR" b="1" i="1" dirty="0"/>
              <a:t>não é a atividade mental que organiza a expressão</a:t>
            </a:r>
            <a:r>
              <a:rPr lang="pt-BR" i="1" dirty="0"/>
              <a:t>, mas é a </a:t>
            </a:r>
            <a:r>
              <a:rPr lang="pt-BR" b="1" i="1" dirty="0"/>
              <a:t>expressão que organiza a atividade mental</a:t>
            </a:r>
            <a:r>
              <a:rPr lang="pt-BR" b="1" i="1" dirty="0"/>
              <a:t>.</a:t>
            </a:r>
          </a:p>
          <a:p>
            <a:endParaRPr lang="pt-BR" i="1" dirty="0"/>
          </a:p>
          <a:p>
            <a:endParaRPr lang="pt-BR" i="1" dirty="0"/>
          </a:p>
          <a:p>
            <a:r>
              <a:rPr lang="pt-BR" dirty="0"/>
              <a:t>Quando formulamos enunciados imaginamos possíveis interlocutores que também modelam e determinam estes enunciados. Portanto, o que será expresso foi de certa forma, determinado por fatores externos, ideológicos, afetivos e sociais. </a:t>
            </a:r>
            <a:endParaRPr lang="pt-BR" dirty="0"/>
          </a:p>
          <a:p>
            <a:endParaRPr lang="pt-BR" dirty="0"/>
          </a:p>
          <a:p>
            <a:r>
              <a:rPr lang="pt-BR" dirty="0"/>
              <a:t>Estes </a:t>
            </a:r>
            <a:r>
              <a:rPr lang="pt-BR" dirty="0"/>
              <a:t>fatores também estão presentes no interior do primeiro interlocutor do processo de enunciação. Sendo assim, a </a:t>
            </a:r>
            <a:r>
              <a:rPr lang="pt-BR" b="1" dirty="0"/>
              <a:t>enunciação reflete a visão de mundo dos interlocutores e exige a interação entre os envolvidos</a:t>
            </a:r>
            <a:r>
              <a:rPr lang="pt-BR" dirty="0"/>
              <a:t>. </a:t>
            </a:r>
            <a:endParaRPr lang="pt-BR" dirty="0"/>
          </a:p>
          <a:p>
            <a:endParaRPr lang="pt-BR" dirty="0"/>
          </a:p>
          <a:p>
            <a:r>
              <a:rPr lang="pt-BR" dirty="0"/>
              <a:t>O </a:t>
            </a:r>
            <a:r>
              <a:rPr lang="pt-BR" dirty="0"/>
              <a:t>autor </a:t>
            </a:r>
            <a:r>
              <a:rPr lang="pt-BR" dirty="0"/>
              <a:t>critica o </a:t>
            </a:r>
            <a:r>
              <a:rPr lang="pt-BR" b="1" dirty="0"/>
              <a:t>subjetivismo individualista por seu caráter particularista  voltado para as questões interiores</a:t>
            </a:r>
            <a:r>
              <a:rPr lang="pt-BR" dirty="0"/>
              <a:t>. </a:t>
            </a:r>
            <a:endParaRPr lang="pt-BR" dirty="0"/>
          </a:p>
          <a:p>
            <a:r>
              <a:rPr lang="pt-BR" dirty="0"/>
              <a:t>Segundo </a:t>
            </a:r>
            <a:r>
              <a:rPr lang="pt-BR" dirty="0"/>
              <a:t>o  autor, o </a:t>
            </a:r>
            <a:r>
              <a:rPr lang="pt-BR" b="1" dirty="0"/>
              <a:t>fenômeno </a:t>
            </a:r>
            <a:r>
              <a:rPr lang="pt-BR" b="1" dirty="0"/>
              <a:t>linguístico </a:t>
            </a:r>
            <a:r>
              <a:rPr lang="pt-BR" b="1" dirty="0"/>
              <a:t>é fundamentalmente o resultado de um processo de interação verbal entre falantes, condicionado pelos fatores sociais que envolvem esses interlocutores.</a:t>
            </a:r>
          </a:p>
          <a:p>
            <a:endParaRPr lang="pt-BR" b="1" dirty="0"/>
          </a:p>
          <a:p>
            <a:endParaRPr lang="pt-BR" dirty="0"/>
          </a:p>
        </p:txBody>
      </p:sp>
    </p:spTree>
    <p:extLst>
      <p:ext uri="{BB962C8B-B14F-4D97-AF65-F5344CB8AC3E}">
        <p14:creationId xmlns:p14="http://schemas.microsoft.com/office/powerpoint/2010/main" val="3419793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411891" y="247135"/>
            <a:ext cx="10593859" cy="6186309"/>
          </a:xfrm>
          <a:prstGeom prst="rect">
            <a:avLst/>
          </a:prstGeom>
          <a:noFill/>
        </p:spPr>
        <p:txBody>
          <a:bodyPr wrap="square" rtlCol="0">
            <a:spAutoFit/>
          </a:bodyPr>
          <a:lstStyle/>
          <a:p>
            <a:r>
              <a:rPr lang="pt-BR" dirty="0"/>
              <a:t> Bakhtin refuta a tese de que a língua pertença a um sistema de formas, regras imutáveis e esteja restrita ao psiquismo individual dos falantes, sustentando a tese de   </a:t>
            </a:r>
            <a:r>
              <a:rPr lang="pt-BR" dirty="0"/>
              <a:t>que </a:t>
            </a:r>
            <a:r>
              <a:rPr lang="pt-BR" dirty="0"/>
              <a:t>ela faz parte de um processo de evolução histórica  e que se realiza na comunicação verbal concreta. </a:t>
            </a:r>
            <a:endParaRPr lang="pt-BR" dirty="0"/>
          </a:p>
          <a:p>
            <a:endParaRPr lang="pt-BR" dirty="0"/>
          </a:p>
          <a:p>
            <a:r>
              <a:rPr lang="pt-BR" dirty="0"/>
              <a:t>Ou </a:t>
            </a:r>
            <a:r>
              <a:rPr lang="pt-BR" dirty="0"/>
              <a:t>seja, o processo de evolução verbal está condicionado ao processo de evolução social, na seguinte </a:t>
            </a:r>
            <a:r>
              <a:rPr lang="pt-BR" dirty="0"/>
              <a:t>sequência: </a:t>
            </a:r>
          </a:p>
          <a:p>
            <a:endParaRPr lang="pt-BR" dirty="0"/>
          </a:p>
          <a:p>
            <a:pPr lvl="0"/>
            <a:r>
              <a:rPr lang="pt-BR" dirty="0"/>
              <a:t>1 evoluem </a:t>
            </a:r>
            <a:r>
              <a:rPr lang="pt-BR" dirty="0"/>
              <a:t>as relações sociais, </a:t>
            </a:r>
          </a:p>
          <a:p>
            <a:pPr lvl="0"/>
            <a:r>
              <a:rPr lang="pt-BR" dirty="0"/>
              <a:t>2 evoluem </a:t>
            </a:r>
            <a:r>
              <a:rPr lang="pt-BR" dirty="0"/>
              <a:t>a comunicação e a interação verbais</a:t>
            </a:r>
          </a:p>
          <a:p>
            <a:pPr lvl="0"/>
            <a:r>
              <a:rPr lang="pt-BR" dirty="0"/>
              <a:t>3 as </a:t>
            </a:r>
            <a:r>
              <a:rPr lang="pt-BR" dirty="0"/>
              <a:t>formas dos atos de fala</a:t>
            </a:r>
          </a:p>
          <a:p>
            <a:pPr lvl="0"/>
            <a:r>
              <a:rPr lang="pt-BR" dirty="0"/>
              <a:t>4 E </a:t>
            </a:r>
            <a:r>
              <a:rPr lang="pt-BR" dirty="0"/>
              <a:t>a articulação de todo esse processo resulta  nas formas de evolução da língua</a:t>
            </a:r>
            <a:r>
              <a:rPr lang="pt-BR" dirty="0"/>
              <a:t>.</a:t>
            </a:r>
          </a:p>
          <a:p>
            <a:pPr lvl="0"/>
            <a:endParaRPr lang="pt-BR" dirty="0"/>
          </a:p>
          <a:p>
            <a:r>
              <a:rPr lang="pt-BR" dirty="0"/>
              <a:t>É importante observar que Bakhtin afirma que a evolução da língua pode ser vista como um processo natural, independente da intenção humana, ou pode ser parte integrante de uma ação deliberada, intencional que busca, conscientemente a mudança. </a:t>
            </a:r>
            <a:endParaRPr lang="pt-BR" dirty="0"/>
          </a:p>
          <a:p>
            <a:endParaRPr lang="pt-BR" dirty="0"/>
          </a:p>
          <a:p>
            <a:r>
              <a:rPr lang="pt-BR" dirty="0"/>
              <a:t>. </a:t>
            </a:r>
            <a:r>
              <a:rPr lang="pt-BR" dirty="0"/>
              <a:t>As mudanças ocorridas se devem geralmente às necessidades dos atos de fala condicionados pela realidade social em que estes ocorrem e os falantes estão inseridos</a:t>
            </a:r>
          </a:p>
          <a:p>
            <a:r>
              <a:rPr lang="pt-BR" dirty="0"/>
              <a:t>	</a:t>
            </a:r>
          </a:p>
          <a:p>
            <a:pPr lvl="0"/>
            <a:endParaRPr lang="pt-BR" dirty="0"/>
          </a:p>
          <a:p>
            <a:pPr lvl="0"/>
            <a:endParaRPr lang="pt-BR" dirty="0"/>
          </a:p>
          <a:p>
            <a:pPr lvl="0"/>
            <a:endParaRPr lang="pt-BR" dirty="0"/>
          </a:p>
        </p:txBody>
      </p:sp>
    </p:spTree>
    <p:extLst>
      <p:ext uri="{BB962C8B-B14F-4D97-AF65-F5344CB8AC3E}">
        <p14:creationId xmlns:p14="http://schemas.microsoft.com/office/powerpoint/2010/main" val="2705744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1235034" y="581891"/>
            <a:ext cx="9714015" cy="3236784"/>
          </a:xfrm>
          <a:prstGeom prst="rect">
            <a:avLst/>
          </a:prstGeom>
          <a:noFill/>
        </p:spPr>
        <p:txBody>
          <a:bodyPr wrap="square" rtlCol="0">
            <a:spAutoFit/>
          </a:bodyPr>
          <a:lstStyle/>
          <a:p>
            <a:pPr algn="ctr">
              <a:lnSpc>
                <a:spcPct val="150000"/>
              </a:lnSpc>
              <a:spcAft>
                <a:spcPts val="800"/>
              </a:spcAft>
            </a:pPr>
            <a:endParaRPr lang="pt-BR"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t-BR" dirty="0">
                <a:latin typeface="Calibri" panose="020F0502020204030204" pitchFamily="34" charset="0"/>
                <a:ea typeface="Calibri" panose="020F0502020204030204" pitchFamily="34" charset="0"/>
                <a:cs typeface="Times New Roman" panose="02020603050405020304" pitchFamily="18" charset="0"/>
              </a:rPr>
              <a:t>Essência da </a:t>
            </a:r>
            <a:r>
              <a:rPr lang="pt-BR" dirty="0" smtClean="0">
                <a:latin typeface="Calibri" panose="020F0502020204030204" pitchFamily="34" charset="0"/>
                <a:ea typeface="Calibri" panose="020F0502020204030204" pitchFamily="34" charset="0"/>
                <a:cs typeface="Times New Roman" panose="02020603050405020304" pitchFamily="18" charset="0"/>
              </a:rPr>
              <a:t>teoria enunciativa</a:t>
            </a:r>
          </a:p>
          <a:p>
            <a:pPr algn="just">
              <a:lnSpc>
                <a:spcPct val="150000"/>
              </a:lnSpc>
              <a:spcAft>
                <a:spcPts val="800"/>
              </a:spcAft>
            </a:pPr>
            <a:r>
              <a:rPr lang="pt-BR" dirty="0" smtClean="0">
                <a:latin typeface="Calibri" panose="020F0502020204030204" pitchFamily="34" charset="0"/>
                <a:ea typeface="Calibri" panose="020F0502020204030204" pitchFamily="34" charset="0"/>
                <a:cs typeface="Times New Roman" panose="02020603050405020304" pitchFamily="18" charset="0"/>
              </a:rPr>
              <a:t>A </a:t>
            </a:r>
            <a:r>
              <a:rPr lang="pt-BR" dirty="0">
                <a:latin typeface="Calibri" panose="020F0502020204030204" pitchFamily="34" charset="0"/>
                <a:ea typeface="Calibri" panose="020F0502020204030204" pitchFamily="34" charset="0"/>
                <a:cs typeface="Times New Roman" panose="02020603050405020304" pitchFamily="18" charset="0"/>
              </a:rPr>
              <a:t>prática discursiva interativa da linguagem. </a:t>
            </a:r>
            <a:endParaRPr lang="pt-B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dirty="0" smtClean="0">
                <a:latin typeface="Calibri" panose="020F0502020204030204" pitchFamily="34" charset="0"/>
                <a:ea typeface="Calibri" panose="020F0502020204030204" pitchFamily="34" charset="0"/>
                <a:cs typeface="Times New Roman" panose="02020603050405020304" pitchFamily="18" charset="0"/>
              </a:rPr>
              <a:t>Bakhtin </a:t>
            </a:r>
            <a:r>
              <a:rPr lang="pt-BR" dirty="0">
                <a:latin typeface="Calibri" panose="020F0502020204030204" pitchFamily="34" charset="0"/>
                <a:ea typeface="Calibri" panose="020F0502020204030204" pitchFamily="34" charset="0"/>
                <a:cs typeface="Times New Roman" panose="02020603050405020304" pitchFamily="18" charset="0"/>
              </a:rPr>
              <a:t>e o Círculo </a:t>
            </a:r>
            <a:r>
              <a:rPr lang="pt-BR" b="1" dirty="0">
                <a:latin typeface="Calibri" panose="020F0502020204030204" pitchFamily="34" charset="0"/>
                <a:ea typeface="Calibri" panose="020F0502020204030204" pitchFamily="34" charset="0"/>
                <a:cs typeface="Times New Roman" panose="02020603050405020304" pitchFamily="18" charset="0"/>
              </a:rPr>
              <a:t>consideram o contexto sócio histórico dos sujeitos e concebem a linguagem como prática interativa</a:t>
            </a:r>
            <a:r>
              <a:rPr lang="pt-BR" b="1"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50000"/>
              </a:lnSpc>
              <a:spcAft>
                <a:spcPts val="800"/>
              </a:spcAft>
            </a:pPr>
            <a:endParaRPr lang="pt-BR"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EDITORA CR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0218" y="2885705"/>
            <a:ext cx="2719449" cy="36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664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766119" y="593124"/>
            <a:ext cx="10626811" cy="4247317"/>
          </a:xfrm>
          <a:prstGeom prst="rect">
            <a:avLst/>
          </a:prstGeom>
          <a:noFill/>
        </p:spPr>
        <p:txBody>
          <a:bodyPr wrap="square" rtlCol="0">
            <a:spAutoFit/>
          </a:bodyPr>
          <a:lstStyle/>
          <a:p>
            <a:r>
              <a:rPr lang="pt-BR" dirty="0"/>
              <a:t>Bakhtin faz uma crítica às duas tendências da </a:t>
            </a:r>
            <a:r>
              <a:rPr lang="pt-BR" dirty="0"/>
              <a:t>linguística </a:t>
            </a:r>
            <a:r>
              <a:rPr lang="pt-BR" dirty="0"/>
              <a:t>– o objetivismo abstrato e o subjetivismo individualista –, na análise dos fenômenos </a:t>
            </a:r>
            <a:r>
              <a:rPr lang="pt-BR" dirty="0"/>
              <a:t>linguísticos,  </a:t>
            </a:r>
            <a:r>
              <a:rPr lang="pt-BR" dirty="0"/>
              <a:t>pelas limitações que ambas apresentam em seus pressupostos e, utilizando-se dessas duas contribuições, </a:t>
            </a:r>
            <a:r>
              <a:rPr lang="pt-BR" b="1" dirty="0"/>
              <a:t>formula uma terceira possibilidade para o estudo da língua</a:t>
            </a:r>
            <a:r>
              <a:rPr lang="pt-BR" dirty="0"/>
              <a:t>, entendida como um processo de interação verbal entre falantes inseridos em  contextos específicos, sendo determinados por fatores intencionais, afetivos e sociais. </a:t>
            </a:r>
            <a:endParaRPr lang="pt-BR" dirty="0"/>
          </a:p>
          <a:p>
            <a:endParaRPr lang="pt-BR" dirty="0"/>
          </a:p>
          <a:p>
            <a:r>
              <a:rPr lang="pt-BR" dirty="0"/>
              <a:t>Isto </a:t>
            </a:r>
            <a:r>
              <a:rPr lang="pt-BR" dirty="0"/>
              <a:t>é, a língua deve ser analisada sempre do ponto de vista diacrônico e só em situações particulares para fins específicos, do ponto de vista sincrônico.   </a:t>
            </a:r>
            <a:endParaRPr lang="pt-BR" dirty="0"/>
          </a:p>
          <a:p>
            <a:endParaRPr lang="pt-BR" dirty="0"/>
          </a:p>
          <a:p>
            <a:r>
              <a:rPr lang="pt-BR" dirty="0"/>
              <a:t>Bakhtin construiu sua concepção de linguagem partindo de uma crítica às correntes teóricas da </a:t>
            </a:r>
            <a:r>
              <a:rPr lang="pt-BR" dirty="0"/>
              <a:t>linguística </a:t>
            </a:r>
            <a:r>
              <a:rPr lang="pt-BR" dirty="0"/>
              <a:t>contemporânea. </a:t>
            </a:r>
            <a:endParaRPr lang="pt-BR" dirty="0"/>
          </a:p>
          <a:p>
            <a:r>
              <a:rPr lang="pt-BR" dirty="0"/>
              <a:t>Essas </a:t>
            </a:r>
            <a:r>
              <a:rPr lang="pt-BR" dirty="0"/>
              <a:t>teorias estavam agrupadas em duas grandes correntes: o objetivismo abstrato (representado por Saussure) e o subjetivismo idealista (representado por Humboldt). </a:t>
            </a:r>
            <a:endParaRPr lang="pt-BR" dirty="0"/>
          </a:p>
          <a:p>
            <a:r>
              <a:rPr lang="pt-BR" dirty="0"/>
              <a:t>A </a:t>
            </a:r>
            <a:r>
              <a:rPr lang="pt-BR" dirty="0"/>
              <a:t>primeira reduz a linguagem a um sistema abstrato de formas enquanto a segunda reduz a uma enunciação monológica </a:t>
            </a:r>
            <a:r>
              <a:rPr lang="pt-BR" dirty="0"/>
              <a:t>isolada.</a:t>
            </a:r>
            <a:endParaRPr lang="pt-BR" dirty="0"/>
          </a:p>
        </p:txBody>
      </p:sp>
    </p:spTree>
    <p:extLst>
      <p:ext uri="{BB962C8B-B14F-4D97-AF65-F5344CB8AC3E}">
        <p14:creationId xmlns:p14="http://schemas.microsoft.com/office/powerpoint/2010/main" val="2472353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87178" y="535459"/>
            <a:ext cx="10808044" cy="5404022"/>
          </a:xfrm>
        </p:spPr>
        <p:txBody>
          <a:bodyPr>
            <a:normAutofit/>
          </a:bodyPr>
          <a:lstStyle/>
          <a:p>
            <a:r>
              <a:rPr lang="pt-BR" sz="1800" dirty="0"/>
              <a:t>O subjetivismo idealista considera o fenômeno </a:t>
            </a:r>
            <a:r>
              <a:rPr lang="pt-BR" sz="1800" dirty="0" err="1"/>
              <a:t>lingüístico</a:t>
            </a:r>
            <a:r>
              <a:rPr lang="pt-BR" sz="1800" dirty="0"/>
              <a:t> como um ato de criação individual, valorizando assim o aspecto interior de cada usuário. Já o objetivismo abstrato, fundamentado na dicotomia langue (sistema) e parole (fala), considera apenas os elementos constituídos pelas formas normativas da língua. Assim, entende-se o sujeito como receptor passivo do sistema, o qual é visto como um produto acabado, estável e transmitido para as gerações. (1994: 97-8).</a:t>
            </a:r>
          </a:p>
          <a:p>
            <a:r>
              <a:rPr lang="pt-BR" sz="1800" dirty="0"/>
              <a:t>Bakhtin entende a linguagem repleta de vários modos de falar, de várias experiências sociais. Dessa forma, ela é constituída por fatores </a:t>
            </a:r>
            <a:r>
              <a:rPr lang="pt-BR" sz="1800" dirty="0" err="1"/>
              <a:t>extralingüísticos</a:t>
            </a:r>
            <a:r>
              <a:rPr lang="pt-BR" sz="1800" dirty="0"/>
              <a:t>. Completa ainda que a função básica da linguagem é a interação verbal, na qual a enunciação constitui um diálogo. </a:t>
            </a:r>
            <a:endParaRPr lang="pt-BR" sz="1800" dirty="0"/>
          </a:p>
          <a:p>
            <a:r>
              <a:rPr lang="pt-BR" sz="1800" dirty="0"/>
              <a:t>Esse estudioso compreende um enunciado como um pressuposto de outros que o antecederam e de outros que o sucederão. Dessa forma, as relações dialógicas são compostas por ditos do passado, já pronunciados por alguém. Por causa disso, a interação verbal e a presença do outro são importantes para a linguagem. </a:t>
            </a:r>
          </a:p>
          <a:p>
            <a:r>
              <a:rPr lang="pt-BR" sz="1800" dirty="0"/>
              <a:t>Bakhtin </a:t>
            </a:r>
            <a:r>
              <a:rPr lang="pt-BR" sz="1800" dirty="0"/>
              <a:t>explica que a palavra não pertence a um falante apenas, mas sim ao ouvinte e a outras vozes antecessoras, as quais ressoam na palavra. Por causa disso, a linguagem é vista como incompleta, como um projeto que sempre caminha e está sempre inacabado. </a:t>
            </a:r>
          </a:p>
          <a:p>
            <a:r>
              <a:rPr lang="pt-BR" sz="1800" dirty="0"/>
              <a:t>A </a:t>
            </a:r>
            <a:r>
              <a:rPr lang="pt-BR" sz="1800" dirty="0"/>
              <a:t>compreensão do que é dito, segundo Bakhtin, é também um diálogo, pois para ocorrer é necessária uma orientação do ouvinte: entender o contexto das significações. Esse processo está relacionado a uma correspondência entre o que foi dito e entre várias palavras novas, constituindo assim uma réplica. As réplicas são muito importantes para uma pessoa, pois, de acordo com o número e a relevância delas, dependerá a profundidade de nossa compreensão. </a:t>
            </a:r>
          </a:p>
          <a:p>
            <a:endParaRPr lang="pt-BR" sz="1800" dirty="0"/>
          </a:p>
          <a:p>
            <a:endParaRPr lang="pt-BR" sz="1800" dirty="0"/>
          </a:p>
          <a:p>
            <a:endParaRPr lang="pt-BR" dirty="0"/>
          </a:p>
        </p:txBody>
      </p:sp>
    </p:spTree>
    <p:extLst>
      <p:ext uri="{BB962C8B-B14F-4D97-AF65-F5344CB8AC3E}">
        <p14:creationId xmlns:p14="http://schemas.microsoft.com/office/powerpoint/2010/main" val="338790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8"/>
            <a:ext cx="10515600" cy="1325563"/>
          </a:xfrm>
        </p:spPr>
        <p:txBody>
          <a:bodyPr/>
          <a:lstStyle/>
          <a:p>
            <a:pPr lvl="0" algn="ctr"/>
            <a:r>
              <a:rPr lang="pt-BR" b="1" dirty="0"/>
              <a:t>Perspectiva Enunciativa</a:t>
            </a:r>
          </a:p>
        </p:txBody>
      </p:sp>
      <p:sp>
        <p:nvSpPr>
          <p:cNvPr id="4" name="CaixaDeTexto 3"/>
          <p:cNvSpPr txBox="1"/>
          <p:nvPr/>
        </p:nvSpPr>
        <p:spPr>
          <a:xfrm>
            <a:off x="551936" y="1260389"/>
            <a:ext cx="11104606" cy="5355312"/>
          </a:xfrm>
          <a:prstGeom prst="rect">
            <a:avLst/>
          </a:prstGeom>
          <a:noFill/>
        </p:spPr>
        <p:txBody>
          <a:bodyPr wrap="square" rtlCol="0">
            <a:spAutoFit/>
          </a:bodyPr>
          <a:lstStyle/>
          <a:p>
            <a:pPr lvl="0"/>
            <a:r>
              <a:rPr lang="pt-BR" dirty="0"/>
              <a:t>A importância da qualidade contextual, e não </a:t>
            </a:r>
            <a:r>
              <a:rPr lang="pt-BR" dirty="0" err="1"/>
              <a:t>identificatória</a:t>
            </a:r>
            <a:r>
              <a:rPr lang="pt-BR" dirty="0"/>
              <a:t>, da linguagem para o indivíduo;</a:t>
            </a:r>
          </a:p>
          <a:p>
            <a:pPr lvl="0"/>
            <a:endParaRPr lang="pt-BR" dirty="0"/>
          </a:p>
          <a:p>
            <a:pPr lvl="0"/>
            <a:r>
              <a:rPr lang="pt-BR" dirty="0"/>
              <a:t>O </a:t>
            </a:r>
            <a:r>
              <a:rPr lang="pt-BR" dirty="0"/>
              <a:t>caráter histórico, e não monológico e abstrato, da linguagem;</a:t>
            </a:r>
          </a:p>
          <a:p>
            <a:pPr lvl="0"/>
            <a:endParaRPr lang="pt-BR" dirty="0"/>
          </a:p>
          <a:p>
            <a:pPr lvl="0"/>
            <a:r>
              <a:rPr lang="pt-BR" dirty="0"/>
              <a:t>A </a:t>
            </a:r>
            <a:r>
              <a:rPr lang="pt-BR" dirty="0"/>
              <a:t>importância de todas as relações que ultrapassam os limites da enunciação monológica, caracterizada pelo formalismo e </a:t>
            </a:r>
            <a:r>
              <a:rPr lang="pt-BR" dirty="0" err="1"/>
              <a:t>sistematismo</a:t>
            </a:r>
            <a:r>
              <a:rPr lang="pt-BR" dirty="0"/>
              <a:t>;</a:t>
            </a:r>
          </a:p>
          <a:p>
            <a:pPr lvl="0"/>
            <a:endParaRPr lang="pt-BR" dirty="0"/>
          </a:p>
          <a:p>
            <a:pPr lvl="0"/>
            <a:r>
              <a:rPr lang="pt-BR" dirty="0"/>
              <a:t>A </a:t>
            </a:r>
            <a:r>
              <a:rPr lang="pt-BR" dirty="0"/>
              <a:t>valorização da enunciação como um todo e não de elementos isolados,</a:t>
            </a:r>
          </a:p>
          <a:p>
            <a:pPr lvl="0"/>
            <a:endParaRPr lang="pt-BR" dirty="0"/>
          </a:p>
          <a:p>
            <a:pPr lvl="0"/>
            <a:r>
              <a:rPr lang="pt-BR" dirty="0"/>
              <a:t>A </a:t>
            </a:r>
            <a:r>
              <a:rPr lang="pt-BR" dirty="0"/>
              <a:t>visão do sentido da palavra como determinado por seu contexto, e não como um decalque com significação congelada;</a:t>
            </a:r>
          </a:p>
          <a:p>
            <a:pPr lvl="0"/>
            <a:endParaRPr lang="pt-BR" dirty="0"/>
          </a:p>
          <a:p>
            <a:pPr lvl="0"/>
            <a:r>
              <a:rPr lang="pt-BR" dirty="0"/>
              <a:t>O </a:t>
            </a:r>
            <a:r>
              <a:rPr lang="pt-BR" dirty="0"/>
              <a:t>caráter evolutivo e transformador da linguagem a partir da interação verbal dos locutores</a:t>
            </a:r>
            <a:r>
              <a:rPr lang="pt-BR" dirty="0"/>
              <a:t>;</a:t>
            </a:r>
          </a:p>
          <a:p>
            <a:pPr lvl="0"/>
            <a:endParaRPr lang="pt-BR" dirty="0"/>
          </a:p>
          <a:p>
            <a:pPr lvl="0"/>
            <a:r>
              <a:rPr lang="pt-BR" dirty="0"/>
              <a:t>O </a:t>
            </a:r>
            <a:r>
              <a:rPr lang="pt-BR" dirty="0"/>
              <a:t>desenvolvimento de uma postura dialética entre necessidade, liberdade e responsabilidade </a:t>
            </a:r>
            <a:r>
              <a:rPr lang="pt-BR" dirty="0" err="1"/>
              <a:t>lingüística</a:t>
            </a:r>
            <a:r>
              <a:rPr lang="pt-BR" dirty="0"/>
              <a:t>, e não uma postura simplesmente mecanicista;</a:t>
            </a:r>
          </a:p>
          <a:p>
            <a:pPr lvl="0"/>
            <a:endParaRPr lang="pt-BR" dirty="0"/>
          </a:p>
          <a:p>
            <a:pPr lvl="0"/>
            <a:r>
              <a:rPr lang="pt-BR" dirty="0"/>
              <a:t>A </a:t>
            </a:r>
            <a:r>
              <a:rPr lang="pt-BR" dirty="0"/>
              <a:t>visão da língua como uma realidade concreta, e não como um sistema estável, como sendo apenas uma abstração científica</a:t>
            </a:r>
            <a:r>
              <a:rPr lang="pt-BR" dirty="0"/>
              <a:t>;</a:t>
            </a:r>
            <a:endParaRPr lang="pt-BR" dirty="0"/>
          </a:p>
        </p:txBody>
      </p:sp>
    </p:spTree>
    <p:extLst>
      <p:ext uri="{BB962C8B-B14F-4D97-AF65-F5344CB8AC3E}">
        <p14:creationId xmlns:p14="http://schemas.microsoft.com/office/powerpoint/2010/main" val="2926504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5" name="CaixaDeTexto 4"/>
          <p:cNvSpPr txBox="1"/>
          <p:nvPr/>
        </p:nvSpPr>
        <p:spPr>
          <a:xfrm>
            <a:off x="469557" y="584886"/>
            <a:ext cx="9745362" cy="5632311"/>
          </a:xfrm>
          <a:prstGeom prst="rect">
            <a:avLst/>
          </a:prstGeom>
          <a:noFill/>
        </p:spPr>
        <p:txBody>
          <a:bodyPr wrap="square" rtlCol="0">
            <a:spAutoFit/>
          </a:bodyPr>
          <a:lstStyle/>
          <a:p>
            <a:pPr lvl="0"/>
            <a:r>
              <a:rPr lang="pt-BR" dirty="0"/>
              <a:t>A visão das leis da evolução </a:t>
            </a:r>
            <a:r>
              <a:rPr lang="pt-BR" dirty="0" err="1"/>
              <a:t>lingüística</a:t>
            </a:r>
            <a:r>
              <a:rPr lang="pt-BR" dirty="0"/>
              <a:t> como leis sociológicas, não divorciadas das atividades dos falantes;</a:t>
            </a:r>
          </a:p>
          <a:p>
            <a:pPr lvl="0"/>
            <a:endParaRPr lang="pt-BR" dirty="0"/>
          </a:p>
          <a:p>
            <a:pPr lvl="0"/>
            <a:r>
              <a:rPr lang="pt-BR" dirty="0"/>
              <a:t>A </a:t>
            </a:r>
            <a:r>
              <a:rPr lang="pt-BR" dirty="0"/>
              <a:t>criatividade </a:t>
            </a:r>
            <a:r>
              <a:rPr lang="pt-BR" dirty="0"/>
              <a:t>linguística </a:t>
            </a:r>
            <a:r>
              <a:rPr lang="pt-BR" dirty="0"/>
              <a:t>como não coincidente com a criatividade artística, mas como se construindo a partir dos conteúdos e valores ideológicos que a ela se ligam;</a:t>
            </a:r>
          </a:p>
          <a:p>
            <a:pPr lvl="0"/>
            <a:endParaRPr lang="pt-BR" dirty="0"/>
          </a:p>
          <a:p>
            <a:pPr lvl="0"/>
            <a:r>
              <a:rPr lang="pt-BR" dirty="0"/>
              <a:t>A </a:t>
            </a:r>
            <a:r>
              <a:rPr lang="pt-BR" dirty="0"/>
              <a:t>estrutura da enunciação como sendo uma estrutura puramente social uma vez que uma enunciação só se torna efetiva entre falantes.</a:t>
            </a:r>
          </a:p>
          <a:p>
            <a:pPr lvl="0"/>
            <a:r>
              <a:rPr lang="pt-BR" dirty="0"/>
              <a:t>123: “ A verdadeira substância da língua não é constituída por um sistema abstrato de formas </a:t>
            </a:r>
            <a:r>
              <a:rPr lang="pt-BR" dirty="0" err="1"/>
              <a:t>lingüísticas</a:t>
            </a:r>
            <a:r>
              <a:rPr lang="pt-BR" dirty="0"/>
              <a:t> nem pela enunciação monológica isolada, nem pelo ato fisiológico de sua produção, mas pelo fenômeno social da interação verbal, realizada através da enunciação ou das enunciações. A interação verbal constitui assim a realidade fundamental da língua.” </a:t>
            </a:r>
          </a:p>
          <a:p>
            <a:pPr lvl="0"/>
            <a:endParaRPr lang="pt-BR" dirty="0"/>
          </a:p>
          <a:p>
            <a:pPr lvl="0"/>
            <a:r>
              <a:rPr lang="pt-BR" dirty="0"/>
              <a:t>Diálogo </a:t>
            </a:r>
            <a:r>
              <a:rPr lang="pt-BR" dirty="0"/>
              <a:t>no sentido mais amplo(123): toda comunicação verbal, de qualquer tipo</a:t>
            </a:r>
          </a:p>
          <a:p>
            <a:pPr lvl="0"/>
            <a:endParaRPr lang="pt-BR" dirty="0"/>
          </a:p>
          <a:p>
            <a:pPr lvl="0"/>
            <a:r>
              <a:rPr lang="pt-BR" dirty="0"/>
              <a:t>Toda </a:t>
            </a:r>
            <a:r>
              <a:rPr lang="pt-BR" dirty="0" err="1"/>
              <a:t>enuciação</a:t>
            </a:r>
            <a:r>
              <a:rPr lang="pt-BR" dirty="0"/>
              <a:t> </a:t>
            </a:r>
            <a:r>
              <a:rPr lang="pt-BR" dirty="0"/>
              <a:t>é apenas uma fração de uma corrente ininterrupta, que , por sua vez, constitui apenas um momento na evolução de um determinado grupo </a:t>
            </a:r>
            <a:r>
              <a:rPr lang="pt-BR" dirty="0"/>
              <a:t>social</a:t>
            </a:r>
          </a:p>
          <a:p>
            <a:pPr lvl="0"/>
            <a:endParaRPr lang="pt-BR" dirty="0"/>
          </a:p>
          <a:p>
            <a:pPr lvl="0"/>
            <a:r>
              <a:rPr lang="pt-BR" dirty="0"/>
              <a:t>124: “a língua vive e evolui historicamente na </a:t>
            </a:r>
            <a:r>
              <a:rPr lang="pt-BR" i="1" dirty="0"/>
              <a:t>comunicação verbal concreta, não no sistema </a:t>
            </a:r>
            <a:r>
              <a:rPr lang="pt-BR" i="1" dirty="0" err="1"/>
              <a:t>lingüístico</a:t>
            </a:r>
            <a:r>
              <a:rPr lang="pt-BR" i="1" dirty="0"/>
              <a:t> abstrato das formas da língua nem no psiquismo individual dos falantes.”</a:t>
            </a:r>
            <a:endParaRPr lang="pt-BR" dirty="0"/>
          </a:p>
        </p:txBody>
      </p:sp>
    </p:spTree>
    <p:extLst>
      <p:ext uri="{BB962C8B-B14F-4D97-AF65-F5344CB8AC3E}">
        <p14:creationId xmlns:p14="http://schemas.microsoft.com/office/powerpoint/2010/main" val="790947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477795" y="329514"/>
            <a:ext cx="10783329" cy="6740307"/>
          </a:xfrm>
          <a:prstGeom prst="rect">
            <a:avLst/>
          </a:prstGeom>
          <a:noFill/>
        </p:spPr>
        <p:txBody>
          <a:bodyPr wrap="square" rtlCol="0">
            <a:spAutoFit/>
          </a:bodyPr>
          <a:lstStyle/>
          <a:p>
            <a:pPr algn="ctr"/>
            <a:r>
              <a:rPr lang="pt-PT" b="1" dirty="0"/>
              <a:t>TEMA E </a:t>
            </a:r>
            <a:r>
              <a:rPr lang="pt-PT" b="1" dirty="0"/>
              <a:t>SIGNIFICAÇÃO ( Capitulo 7)</a:t>
            </a:r>
          </a:p>
          <a:p>
            <a:endParaRPr lang="pt-PT" b="1" dirty="0"/>
          </a:p>
          <a:p>
            <a:pPr>
              <a:lnSpc>
                <a:spcPct val="150000"/>
              </a:lnSpc>
            </a:pPr>
            <a:r>
              <a:rPr lang="pt-PT" dirty="0"/>
              <a:t>Para Bakhtin/Voloshinov, a significação é um dos problemas mais complexos da Lingüística. Na produção teórica do círculo, nota-se a preocupação dos autores de lidar com as questões de sentido de forma mais ampla, isto é, pensar não apenas os sentidos do signo, mas do signo ideológico; pensar o signo não apenas no domínio da língua, mas também no domínio do discurso</a:t>
            </a:r>
            <a:r>
              <a:rPr lang="pt-PT" dirty="0"/>
              <a:t>.</a:t>
            </a:r>
          </a:p>
          <a:p>
            <a:pPr>
              <a:lnSpc>
                <a:spcPct val="150000"/>
              </a:lnSpc>
            </a:pPr>
            <a:endParaRPr lang="pt-PT" dirty="0"/>
          </a:p>
          <a:p>
            <a:pPr>
              <a:lnSpc>
                <a:spcPct val="150000"/>
              </a:lnSpc>
            </a:pPr>
            <a:r>
              <a:rPr lang="pt-PT" dirty="0"/>
              <a:t>em </a:t>
            </a:r>
            <a:r>
              <a:rPr lang="pt-PT" i="1" dirty="0"/>
              <a:t>Marxismo e filosofia da linguagem </a:t>
            </a:r>
            <a:r>
              <a:rPr lang="pt-PT" dirty="0"/>
              <a:t>(1929), os autores inicialmente utilizam o termo </a:t>
            </a:r>
            <a:r>
              <a:rPr lang="pt-PT" b="1" dirty="0"/>
              <a:t>significação</a:t>
            </a:r>
            <a:r>
              <a:rPr lang="pt-PT" i="1" dirty="0"/>
              <a:t> </a:t>
            </a:r>
            <a:r>
              <a:rPr lang="pt-PT" dirty="0"/>
              <a:t>para se referirem de modo genérico à capacidade de significar do signo.</a:t>
            </a:r>
            <a:endParaRPr lang="pt-BR" dirty="0"/>
          </a:p>
          <a:p>
            <a:pPr>
              <a:lnSpc>
                <a:spcPct val="150000"/>
              </a:lnSpc>
            </a:pPr>
            <a:endParaRPr lang="pt-BR" b="1" dirty="0"/>
          </a:p>
          <a:p>
            <a:pPr>
              <a:lnSpc>
                <a:spcPct val="150000"/>
              </a:lnSpc>
            </a:pPr>
            <a:r>
              <a:rPr lang="pt-BR" dirty="0"/>
              <a:t>A </a:t>
            </a:r>
            <a:r>
              <a:rPr lang="pt-BR" b="1" dirty="0"/>
              <a:t>significação</a:t>
            </a:r>
            <a:r>
              <a:rPr lang="pt-BR" dirty="0"/>
              <a:t> existe enquanto capacidade potencial de construir sentido, própria dos signos </a:t>
            </a:r>
            <a:r>
              <a:rPr lang="pt-BR" dirty="0"/>
              <a:t>linguísticos </a:t>
            </a:r>
            <a:r>
              <a:rPr lang="pt-BR" dirty="0"/>
              <a:t>e das formas gramaticais da língua. É o sentido que esses elementos historicamente assumem, em virtude de seus usos reiterados. É, portanto, um estágio mais estável dos signos e dos enunciados, já que seus elementos, como fruto de uma convenção, podem ser utilizados em diferentes enunciações com as mesmas indicações de sentido</a:t>
            </a:r>
            <a:endParaRPr lang="pt-PT" b="1" dirty="0"/>
          </a:p>
          <a:p>
            <a:pPr>
              <a:lnSpc>
                <a:spcPct val="150000"/>
              </a:lnSpc>
            </a:pPr>
            <a:endParaRPr lang="pt-PT" b="1" dirty="0"/>
          </a:p>
          <a:p>
            <a:pPr>
              <a:lnSpc>
                <a:spcPct val="150000"/>
              </a:lnSpc>
            </a:pPr>
            <a:r>
              <a:rPr lang="pt-PT" dirty="0"/>
              <a:t>. </a:t>
            </a:r>
            <a:endParaRPr lang="pt-PT" b="1" dirty="0"/>
          </a:p>
          <a:p>
            <a:endParaRPr lang="pt-BR" b="1" dirty="0"/>
          </a:p>
        </p:txBody>
      </p:sp>
    </p:spTree>
    <p:extLst>
      <p:ext uri="{BB962C8B-B14F-4D97-AF65-F5344CB8AC3E}">
        <p14:creationId xmlns:p14="http://schemas.microsoft.com/office/powerpoint/2010/main" val="1409295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634314" y="313038"/>
            <a:ext cx="10272583" cy="5355312"/>
          </a:xfrm>
          <a:prstGeom prst="rect">
            <a:avLst/>
          </a:prstGeom>
          <a:noFill/>
        </p:spPr>
        <p:txBody>
          <a:bodyPr wrap="square" rtlCol="0">
            <a:spAutoFit/>
          </a:bodyPr>
          <a:lstStyle/>
          <a:p>
            <a:r>
              <a:rPr lang="pt-PT" dirty="0">
                <a:solidFill>
                  <a:prstClr val="black"/>
                </a:solidFill>
              </a:rPr>
              <a:t>Já o </a:t>
            </a:r>
            <a:r>
              <a:rPr lang="pt-PT" b="1" dirty="0">
                <a:solidFill>
                  <a:prstClr val="black"/>
                </a:solidFill>
              </a:rPr>
              <a:t>tema </a:t>
            </a:r>
            <a:r>
              <a:rPr lang="pt-PT" dirty="0">
                <a:solidFill>
                  <a:prstClr val="black"/>
                </a:solidFill>
              </a:rPr>
              <a:t>é indissociável da enunciação, pois, assim como esta, é a expressão de uma situação histórica concreta. Como decorrência, é único e irrepetível. Participam da construção do tema não apenas os elementos estáveis da significação mas também os elementos extraverbais, que integram a situação de produção, de recepção e de circulação</a:t>
            </a:r>
            <a:endParaRPr lang="pt-BR" dirty="0"/>
          </a:p>
          <a:p>
            <a:endParaRPr lang="pt-BR" dirty="0"/>
          </a:p>
          <a:p>
            <a:r>
              <a:rPr lang="pt-BR" dirty="0"/>
              <a:t>A </a:t>
            </a:r>
            <a:r>
              <a:rPr lang="pt-BR" dirty="0"/>
              <a:t>significação da enunciação: “Que horas são?”, por exemplo, é idêntica em todas as instâncias históricas em que é utilizada; ela se compõe das significações de todas as palavras que fazem parte dela. </a:t>
            </a:r>
            <a:endParaRPr lang="pt-BR" dirty="0"/>
          </a:p>
          <a:p>
            <a:endParaRPr lang="pt-BR" dirty="0"/>
          </a:p>
          <a:p>
            <a:r>
              <a:rPr lang="pt-BR" dirty="0"/>
              <a:t>Já </a:t>
            </a:r>
            <a:r>
              <a:rPr lang="pt-BR" dirty="0"/>
              <a:t>o tema dessa enunciação é indissociável da situação histórica concreta e não pode ser segmentado. Quando um professor, por exemplo, a poucos minutos do sinal, pergunta à classe “Que horas são?”, pode desejar saber quantos minutos ele ainda tem para desenvolver a matéria; uma criança que adentra a cozinha e faz a mesma pergunta à mãe, enquanto esta termina de preparar o almoço, pode querer saber se o almoço está pronto; a mesma enunciação poderá ter o sentido de “Está na hora de irmos embora?”, se um colega faz a pergunta a outro num banco, ao final do expediente.</a:t>
            </a:r>
          </a:p>
          <a:p>
            <a:endParaRPr lang="pt-PT" dirty="0"/>
          </a:p>
          <a:p>
            <a:r>
              <a:rPr lang="pt-PT" dirty="0"/>
              <a:t>Assim</a:t>
            </a:r>
            <a:r>
              <a:rPr lang="pt-PT" dirty="0"/>
              <a:t>, enquanto a significação é abstrata e tende à permanência e à estabilidade, o tema é concreto e histórico e tende ao fluido e dinâmico, ao precário, que  recria e renova incessantemente o sistema de significação. Se a significação está para o signo — ambos virtualidades de construção de sentido da língua —, o tema está para o signo ideológico, resultado  da enunciação concreta e da compreensão ativa.</a:t>
            </a:r>
            <a:endParaRPr lang="pt-BR" dirty="0"/>
          </a:p>
        </p:txBody>
      </p:sp>
    </p:spTree>
    <p:extLst>
      <p:ext uri="{BB962C8B-B14F-4D97-AF65-F5344CB8AC3E}">
        <p14:creationId xmlns:p14="http://schemas.microsoft.com/office/powerpoint/2010/main" val="2910302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2" name="CaixaDeTexto 1"/>
          <p:cNvSpPr txBox="1"/>
          <p:nvPr/>
        </p:nvSpPr>
        <p:spPr>
          <a:xfrm>
            <a:off x="1993559" y="378941"/>
            <a:ext cx="7554097" cy="369332"/>
          </a:xfrm>
          <a:prstGeom prst="rect">
            <a:avLst/>
          </a:prstGeom>
          <a:noFill/>
        </p:spPr>
        <p:txBody>
          <a:bodyPr wrap="square" rtlCol="0">
            <a:spAutoFit/>
          </a:bodyPr>
          <a:lstStyle/>
          <a:p>
            <a:pPr algn="ctr"/>
            <a:r>
              <a:rPr lang="pt-BR" dirty="0"/>
              <a:t>Perspectivas de linguagem: </a:t>
            </a:r>
            <a:endParaRPr lang="pt-BR" dirty="0"/>
          </a:p>
        </p:txBody>
      </p:sp>
      <p:sp>
        <p:nvSpPr>
          <p:cNvPr id="3" name="CaixaDeTexto 2"/>
          <p:cNvSpPr txBox="1"/>
          <p:nvPr/>
        </p:nvSpPr>
        <p:spPr>
          <a:xfrm>
            <a:off x="724931" y="881449"/>
            <a:ext cx="10379674" cy="4247317"/>
          </a:xfrm>
          <a:prstGeom prst="rect">
            <a:avLst/>
          </a:prstGeom>
          <a:noFill/>
        </p:spPr>
        <p:txBody>
          <a:bodyPr wrap="square" rtlCol="0">
            <a:spAutoFit/>
          </a:bodyPr>
          <a:lstStyle/>
          <a:p>
            <a:endParaRPr lang="pt-BR" dirty="0"/>
          </a:p>
          <a:p>
            <a:r>
              <a:rPr lang="pt-BR" dirty="0"/>
              <a:t>Diferentes campos de estudos linguísticos têm buscado analisar a constituição e o funcionamento da língua, seja sob uma perspectiva imanente, sistêmica e abstrata, seja, por outro lado, sob uma abordagem social, discursiva e concreta. Esses estudos, assim, se abrem a diferentes caminhos de análise que vai desde um olhar mais voltado aos estratos formais da língua, como fonemas, morfemas e sintagmas, às feições sociais do uso, como discurso, enunciado e gêneros do </a:t>
            </a:r>
            <a:r>
              <a:rPr lang="pt-BR" dirty="0"/>
              <a:t>discurso </a:t>
            </a:r>
            <a:r>
              <a:rPr lang="pt-BR" dirty="0"/>
              <a:t>.</a:t>
            </a:r>
          </a:p>
          <a:p>
            <a:endParaRPr lang="pt-BR" dirty="0"/>
          </a:p>
          <a:p>
            <a:endParaRPr lang="pt-BR" dirty="0"/>
          </a:p>
          <a:p>
            <a:endParaRPr lang="pt-BR" dirty="0"/>
          </a:p>
          <a:p>
            <a:r>
              <a:rPr lang="pt-BR" dirty="0"/>
              <a:t>No </a:t>
            </a:r>
            <a:r>
              <a:rPr lang="pt-BR" dirty="0"/>
              <a:t>campo de estudos dialógicos da linguagem, </a:t>
            </a:r>
            <a:r>
              <a:rPr lang="pt-BR" dirty="0"/>
              <a:t>a </a:t>
            </a:r>
            <a:r>
              <a:rPr lang="pt-BR" dirty="0"/>
              <a:t>premissa </a:t>
            </a:r>
            <a:r>
              <a:rPr lang="pt-BR" dirty="0"/>
              <a:t>fundante </a:t>
            </a:r>
            <a:r>
              <a:rPr lang="pt-BR" dirty="0"/>
              <a:t>é que a realidade da linguagem é a interação. Não vista como restritiva ao diálogo face a face (forma composicional da conversação), nem apenas vista como um construto especificamente linguístico (ancorado apenas na construção linguística), </a:t>
            </a:r>
            <a:r>
              <a:rPr lang="pt-BR" b="1" dirty="0"/>
              <a:t>a interação é compreendida, no escopo dialógico, como um engendramento social e </a:t>
            </a:r>
            <a:r>
              <a:rPr lang="pt-BR" b="1" dirty="0" err="1"/>
              <a:t>linguageiro</a:t>
            </a:r>
            <a:r>
              <a:rPr lang="pt-BR" dirty="0"/>
              <a:t>, posto que é na relação orgânica, viva e concreta da realização da língua(</a:t>
            </a:r>
            <a:r>
              <a:rPr lang="pt-BR" dirty="0" err="1"/>
              <a:t>gem</a:t>
            </a:r>
            <a:r>
              <a:rPr lang="pt-BR" dirty="0"/>
              <a:t>) e do contexto/da situação social que esta se realiza. </a:t>
            </a:r>
            <a:endParaRPr lang="pt-BR" dirty="0"/>
          </a:p>
          <a:p>
            <a:endParaRPr lang="pt-BR" dirty="0"/>
          </a:p>
        </p:txBody>
      </p:sp>
    </p:spTree>
    <p:extLst>
      <p:ext uri="{BB962C8B-B14F-4D97-AF65-F5344CB8AC3E}">
        <p14:creationId xmlns:p14="http://schemas.microsoft.com/office/powerpoint/2010/main" val="985333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617838" y="428368"/>
            <a:ext cx="10264345" cy="6186309"/>
          </a:xfrm>
          <a:prstGeom prst="rect">
            <a:avLst/>
          </a:prstGeom>
          <a:noFill/>
        </p:spPr>
        <p:txBody>
          <a:bodyPr wrap="square" rtlCol="0">
            <a:spAutoFit/>
          </a:bodyPr>
          <a:lstStyle/>
          <a:p>
            <a:r>
              <a:rPr lang="pt-BR" dirty="0"/>
              <a:t>De acordo com </a:t>
            </a:r>
            <a:r>
              <a:rPr lang="pt-BR" dirty="0" err="1"/>
              <a:t>Volochínov</a:t>
            </a:r>
            <a:r>
              <a:rPr lang="pt-BR" dirty="0"/>
              <a:t> (2013 [1930]), </a:t>
            </a:r>
            <a:r>
              <a:rPr lang="pt-BR" b="1" dirty="0"/>
              <a:t>a interação é a realização concreta</a:t>
            </a:r>
            <a:r>
              <a:rPr lang="pt-BR" dirty="0"/>
              <a:t>, viva e situada de uma das formas do intercâmbio </a:t>
            </a:r>
            <a:r>
              <a:rPr lang="pt-BR" dirty="0"/>
              <a:t>comunicativo </a:t>
            </a:r>
            <a:r>
              <a:rPr lang="pt-BR" dirty="0"/>
              <a:t>. </a:t>
            </a:r>
            <a:endParaRPr lang="pt-BR" dirty="0"/>
          </a:p>
          <a:p>
            <a:endParaRPr lang="pt-BR" dirty="0"/>
          </a:p>
          <a:p>
            <a:r>
              <a:rPr lang="pt-BR" dirty="0"/>
              <a:t>Com </a:t>
            </a:r>
            <a:r>
              <a:rPr lang="pt-BR" dirty="0"/>
              <a:t>isso, é no interior deste que as situações de interação se constituem e funcionam, </a:t>
            </a:r>
            <a:r>
              <a:rPr lang="pt-BR" b="1" dirty="0"/>
              <a:t>respondendo às demandas sociais, históricas e culturais na/da vida social</a:t>
            </a:r>
            <a:r>
              <a:rPr lang="pt-BR" dirty="0"/>
              <a:t>. </a:t>
            </a:r>
            <a:endParaRPr lang="pt-BR" dirty="0"/>
          </a:p>
          <a:p>
            <a:endParaRPr lang="pt-BR" dirty="0"/>
          </a:p>
          <a:p>
            <a:r>
              <a:rPr lang="pt-BR" dirty="0"/>
              <a:t>Para </a:t>
            </a:r>
            <a:r>
              <a:rPr lang="pt-BR" dirty="0"/>
              <a:t>o autor, cada situação de interação implica um auditório, ou seja, uma relação entre participantes. Essa participação é o que torna viva a interação. </a:t>
            </a:r>
            <a:endParaRPr lang="pt-BR" dirty="0"/>
          </a:p>
          <a:p>
            <a:endParaRPr lang="pt-BR" dirty="0"/>
          </a:p>
          <a:p>
            <a:r>
              <a:rPr lang="pt-BR" dirty="0"/>
              <a:t>Como </a:t>
            </a:r>
            <a:r>
              <a:rPr lang="pt-BR" dirty="0"/>
              <a:t>explica Bakhtin [</a:t>
            </a:r>
            <a:r>
              <a:rPr lang="pt-BR" dirty="0" err="1"/>
              <a:t>Volochínov</a:t>
            </a:r>
            <a:r>
              <a:rPr lang="pt-BR" dirty="0"/>
              <a:t>] (2006 [1929], p. 116), “[...] a enunciação é o produto da interação de dois indivíduos socialmente organizados e, mesmo que não haja um interlocutor real, este pode ser substituído pelo representante médio do grupo social ao qual pertence o locutor</a:t>
            </a:r>
            <a:r>
              <a:rPr lang="pt-BR" dirty="0"/>
              <a:t>.”.</a:t>
            </a:r>
          </a:p>
          <a:p>
            <a:endParaRPr lang="pt-BR" dirty="0"/>
          </a:p>
          <a:p>
            <a:r>
              <a:rPr lang="pt-BR" dirty="0"/>
              <a:t>A </a:t>
            </a:r>
            <a:r>
              <a:rPr lang="pt-BR" dirty="0"/>
              <a:t>interação é a realidade da linguagem. Ao afirmar essa questão, no âmbito dos estudos dialógicos, outras duas perspectivas linguístico-filosóficas </a:t>
            </a:r>
            <a:r>
              <a:rPr lang="pt-BR" dirty="0"/>
              <a:t>sobre </a:t>
            </a:r>
            <a:r>
              <a:rPr lang="pt-BR" dirty="0"/>
              <a:t>a </a:t>
            </a:r>
            <a:r>
              <a:rPr lang="pt-BR" dirty="0"/>
              <a:t>linguagem ascendem. </a:t>
            </a:r>
          </a:p>
          <a:p>
            <a:endParaRPr lang="pt-BR" dirty="0"/>
          </a:p>
          <a:p>
            <a:r>
              <a:rPr lang="pt-BR" dirty="0"/>
              <a:t>Duas </a:t>
            </a:r>
            <a:r>
              <a:rPr lang="pt-BR" dirty="0"/>
              <a:t>tendências filosóficas caracterizam os estudos da linguagem no início do século XX, ou como explica o autor, “[...] o problema da evidenciação e delimitação da linguagem como objeto específico de estudo” (VOLOCHÍNOV, 2013 [1928], p. 103, grifos do autor): o objetivismo abstrato e o subjetivismo individualista. Cada tendência traz uma orientação de base teórica e metodológica para o estudo da língua(</a:t>
            </a:r>
            <a:r>
              <a:rPr lang="pt-BR" dirty="0" err="1"/>
              <a:t>gem</a:t>
            </a:r>
            <a:r>
              <a:rPr lang="pt-BR" dirty="0"/>
              <a:t>), o que entendemos ser a base de trabalho de qualquer estudo. Concepções de linguagem orientam o trabalho com o objeto linguístico.</a:t>
            </a:r>
          </a:p>
        </p:txBody>
      </p:sp>
    </p:spTree>
    <p:extLst>
      <p:ext uri="{BB962C8B-B14F-4D97-AF65-F5344CB8AC3E}">
        <p14:creationId xmlns:p14="http://schemas.microsoft.com/office/powerpoint/2010/main" val="1435381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1013254" y="304800"/>
            <a:ext cx="9308757" cy="5909310"/>
          </a:xfrm>
          <a:prstGeom prst="rect">
            <a:avLst/>
          </a:prstGeom>
          <a:noFill/>
        </p:spPr>
        <p:txBody>
          <a:bodyPr wrap="square" rtlCol="0">
            <a:spAutoFit/>
          </a:bodyPr>
          <a:lstStyle/>
          <a:p>
            <a:pPr indent="449580" algn="just"/>
            <a:r>
              <a:rPr lang="pt-BR" dirty="0">
                <a:latin typeface="Times New Roman" panose="02020603050405020304" pitchFamily="18" charset="0"/>
                <a:ea typeface="Times New Roman" panose="02020603050405020304" pitchFamily="18" charset="0"/>
              </a:rPr>
              <a:t>No capítulo 4, o  </a:t>
            </a:r>
            <a:r>
              <a:rPr lang="pt-BR" dirty="0">
                <a:latin typeface="Times New Roman" panose="02020603050405020304" pitchFamily="18" charset="0"/>
                <a:ea typeface="Times New Roman" panose="02020603050405020304" pitchFamily="18" charset="0"/>
              </a:rPr>
              <a:t>autor inicia o capítulo fazendo algumas questões sobre a filosofia da linguagem e aponta a importância de se propor diretrizes metodológicas em vez de definições. E dado que no início do trabalho heurístico são os sentidos que estão mais presentes do que a razão, pode-se cair no que ele chama de </a:t>
            </a:r>
            <a:r>
              <a:rPr lang="pt-BR" i="1" dirty="0">
                <a:latin typeface="Times New Roman" panose="02020603050405020304" pitchFamily="18" charset="0"/>
                <a:ea typeface="Times New Roman" panose="02020603050405020304" pitchFamily="18" charset="0"/>
              </a:rPr>
              <a:t>empirismo fonético superficial</a:t>
            </a:r>
            <a:r>
              <a:rPr lang="pt-BR" dirty="0">
                <a:latin typeface="Times New Roman" panose="02020603050405020304" pitchFamily="18" charset="0"/>
                <a:ea typeface="Times New Roman" panose="02020603050405020304" pitchFamily="18" charset="0"/>
              </a:rPr>
              <a:t>. E, se isso ocorrer, a linguagem poderá ser analisada sem vinculação com a ideologia</a:t>
            </a:r>
            <a:r>
              <a:rPr lang="pt-BR" dirty="0">
                <a:latin typeface="Times New Roman" panose="02020603050405020304" pitchFamily="18" charset="0"/>
                <a:ea typeface="Times New Roman" panose="02020603050405020304" pitchFamily="18" charset="0"/>
              </a:rPr>
              <a:t>.</a:t>
            </a: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Ele salienta ainda que ao analisarmos a linguagem em seus aspectos físico, fisiológico e psicológico, não estaremos analisando o objeto na sua complexidade, pois ficariam de fora os aspectos semióticos e ideológicos, por exemplo. Seria conceber a linguagem, segundo o autor, como algo sem vida, pois esses aspectos estariam juntos mas não haveria interação entre eles, ou seja, não haveria ainda um fato </a:t>
            </a:r>
            <a:r>
              <a:rPr lang="pt-BR" dirty="0">
                <a:latin typeface="Times New Roman" panose="02020603050405020304" pitchFamily="18" charset="0"/>
                <a:ea typeface="Times New Roman" panose="02020603050405020304" pitchFamily="18" charset="0"/>
              </a:rPr>
              <a:t>linguístico </a:t>
            </a:r>
            <a:r>
              <a:rPr lang="pt-BR" dirty="0">
                <a:latin typeface="Times New Roman" panose="02020603050405020304" pitchFamily="18" charset="0"/>
                <a:ea typeface="Times New Roman" panose="02020603050405020304" pitchFamily="18" charset="0"/>
              </a:rPr>
              <a:t>na acepção do autor</a:t>
            </a:r>
            <a:r>
              <a:rPr lang="pt-BR" dirty="0">
                <a:latin typeface="Times New Roman" panose="02020603050405020304" pitchFamily="18" charset="0"/>
                <a:ea typeface="Times New Roman" panose="02020603050405020304" pitchFamily="18" charset="0"/>
              </a:rPr>
              <a:t>.</a:t>
            </a: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É necessário inserir o conjunto desses elementos físicos, fisiológicos e psicológicos, do processo </a:t>
            </a:r>
            <a:r>
              <a:rPr lang="pt-BR" dirty="0" err="1">
                <a:latin typeface="Times New Roman" panose="02020603050405020304" pitchFamily="18" charset="0"/>
                <a:ea typeface="Times New Roman" panose="02020603050405020304" pitchFamily="18" charset="0"/>
              </a:rPr>
              <a:t>lingüístico</a:t>
            </a:r>
            <a:r>
              <a:rPr lang="pt-BR" dirty="0">
                <a:latin typeface="Times New Roman" panose="02020603050405020304" pitchFamily="18" charset="0"/>
                <a:ea typeface="Times New Roman" panose="02020603050405020304" pitchFamily="18" charset="0"/>
              </a:rPr>
              <a:t>, num contexto social organizado para que este tenha sentido e seja percebido em toda a sua dimensão. Entretanto, esta inserção produz relações que vão além da esfera da linguagem, sendo necessário, portanto, uma certa delimitação do problema para que sua análise sirva aos propósitos de pesquisa em </a:t>
            </a:r>
            <a:r>
              <a:rPr lang="pt-BR" dirty="0" err="1">
                <a:latin typeface="Times New Roman" panose="02020603050405020304" pitchFamily="18" charset="0"/>
                <a:ea typeface="Times New Roman" panose="02020603050405020304" pitchFamily="18" charset="0"/>
              </a:rPr>
              <a:t>lingüística</a:t>
            </a:r>
            <a:r>
              <a:rPr lang="pt-BR" dirty="0">
                <a:latin typeface="Times New Roman" panose="02020603050405020304" pitchFamily="18" charset="0"/>
                <a:ea typeface="Times New Roman" panose="02020603050405020304" pitchFamily="18" charset="0"/>
              </a:rPr>
              <a:t>. </a:t>
            </a:r>
            <a:endParaRPr lang="pt-BR" dirty="0">
              <a:latin typeface="Times New Roman" panose="02020603050405020304" pitchFamily="18" charset="0"/>
              <a:ea typeface="Times New Roman" panose="02020603050405020304" pitchFamily="18" charset="0"/>
            </a:endParaRP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 O autor analisa o problema de se </a:t>
            </a:r>
            <a:r>
              <a:rPr lang="pt-BR" i="1" dirty="0">
                <a:latin typeface="Times New Roman" panose="02020603050405020304" pitchFamily="18" charset="0"/>
                <a:ea typeface="Times New Roman" panose="02020603050405020304" pitchFamily="18" charset="0"/>
              </a:rPr>
              <a:t>isolar e delimitar a linguagem com objeto de estudo específico</a:t>
            </a:r>
            <a:r>
              <a:rPr lang="pt-BR" dirty="0">
                <a:latin typeface="Times New Roman" panose="02020603050405020304" pitchFamily="18" charset="0"/>
                <a:ea typeface="Times New Roman" panose="02020603050405020304" pitchFamily="18" charset="0"/>
              </a:rPr>
              <a:t> sob duas orientações: o  </a:t>
            </a:r>
            <a:r>
              <a:rPr lang="pt-BR" b="1" dirty="0">
                <a:latin typeface="Times New Roman" panose="02020603050405020304" pitchFamily="18" charset="0"/>
                <a:ea typeface="Times New Roman" panose="02020603050405020304" pitchFamily="18" charset="0"/>
              </a:rPr>
              <a:t>“subjetivismo idealista”  e o “objetivismo abstrato</a:t>
            </a:r>
            <a:r>
              <a:rPr lang="pt-BR" dirty="0">
                <a:latin typeface="Times New Roman" panose="02020603050405020304" pitchFamily="18" charset="0"/>
                <a:ea typeface="Times New Roman" panose="02020603050405020304" pitchFamily="18" charset="0"/>
              </a:rPr>
              <a:t>” .</a:t>
            </a:r>
          </a:p>
          <a:p>
            <a:pPr indent="449580" algn="just"/>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5101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321276" y="123568"/>
            <a:ext cx="10486767" cy="5355312"/>
          </a:xfrm>
          <a:prstGeom prst="rect">
            <a:avLst/>
          </a:prstGeom>
          <a:noFill/>
        </p:spPr>
        <p:txBody>
          <a:bodyPr wrap="square" rtlCol="0">
            <a:spAutoFit/>
          </a:bodyPr>
          <a:lstStyle/>
          <a:p>
            <a:pPr algn="ctr"/>
            <a:r>
              <a:rPr lang="pt-BR" b="1" dirty="0">
                <a:latin typeface="Times New Roman" panose="02020603050405020304" pitchFamily="18" charset="0"/>
                <a:ea typeface="Times New Roman" panose="02020603050405020304" pitchFamily="18" charset="0"/>
              </a:rPr>
              <a:t>Subjetivismo idealista</a:t>
            </a:r>
          </a:p>
          <a:p>
            <a:endParaRPr lang="pt-BR" dirty="0">
              <a:latin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Nessa perspectiva, temos </a:t>
            </a:r>
            <a:r>
              <a:rPr lang="pt-BR" dirty="0">
                <a:latin typeface="Times New Roman" panose="02020603050405020304" pitchFamily="18" charset="0"/>
                <a:ea typeface="Times New Roman" panose="02020603050405020304" pitchFamily="18" charset="0"/>
              </a:rPr>
              <a:t>a língua como fato individual e pode ser resumida em quatro proposições: </a:t>
            </a:r>
          </a:p>
          <a:p>
            <a:pPr marL="342900" indent="-342900" algn="just">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A língua é um processo criativo ininterrupto de construção (energia) que se materializa em atos individuais.  </a:t>
            </a:r>
            <a:endParaRPr lang="pt-BR" dirty="0">
              <a:latin typeface="Times New Roman" panose="02020603050405020304" pitchFamily="18" charset="0"/>
              <a:ea typeface="Times New Roman" panose="02020603050405020304" pitchFamily="18" charset="0"/>
            </a:endParaRPr>
          </a:p>
          <a:p>
            <a:pPr marL="342900" indent="-342900" algn="just">
              <a:buFont typeface="+mj-lt"/>
              <a:buAutoNum type="arabicPeriod"/>
              <a:tabLst>
                <a:tab pos="228600" algn="l"/>
              </a:tabLst>
            </a:pPr>
            <a:endParaRPr lang="pt-BR" dirty="0">
              <a:latin typeface="Times New Roman" panose="02020603050405020304" pitchFamily="18" charset="0"/>
              <a:ea typeface="Times New Roman" panose="02020603050405020304" pitchFamily="18" charset="0"/>
            </a:endParaRPr>
          </a:p>
          <a:p>
            <a:pPr marL="342900" indent="-342900" algn="just">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As leis da criação </a:t>
            </a:r>
            <a:r>
              <a:rPr lang="pt-BR" dirty="0">
                <a:latin typeface="Times New Roman" panose="02020603050405020304" pitchFamily="18" charset="0"/>
                <a:ea typeface="Times New Roman" panose="02020603050405020304" pitchFamily="18" charset="0"/>
              </a:rPr>
              <a:t>linguística </a:t>
            </a:r>
            <a:r>
              <a:rPr lang="pt-BR" dirty="0">
                <a:latin typeface="Times New Roman" panose="02020603050405020304" pitchFamily="18" charset="0"/>
                <a:ea typeface="Times New Roman" panose="02020603050405020304" pitchFamily="18" charset="0"/>
              </a:rPr>
              <a:t>são essencialmente as leis da psicologia individual</a:t>
            </a:r>
            <a:r>
              <a:rPr lang="pt-BR" dirty="0">
                <a:latin typeface="Times New Roman" panose="02020603050405020304" pitchFamily="18" charset="0"/>
                <a:ea typeface="Times New Roman" panose="02020603050405020304" pitchFamily="18" charset="0"/>
              </a:rPr>
              <a:t>.</a:t>
            </a:r>
          </a:p>
          <a:p>
            <a:pPr marL="342900" indent="-342900" algn="just">
              <a:buFont typeface="+mj-lt"/>
              <a:buAutoNum type="arabicPeriod"/>
              <a:tabLst>
                <a:tab pos="228600" algn="l"/>
              </a:tabLst>
            </a:pPr>
            <a:endParaRPr lang="pt-BR" dirty="0">
              <a:latin typeface="Times New Roman" panose="02020603050405020304" pitchFamily="18" charset="0"/>
              <a:ea typeface="Times New Roman" panose="02020603050405020304" pitchFamily="18" charset="0"/>
            </a:endParaRPr>
          </a:p>
          <a:p>
            <a:pPr marL="342900" indent="-342900" algn="just">
              <a:buFont typeface="+mj-lt"/>
              <a:buAutoNum type="arabicPeriod"/>
              <a:tabLst>
                <a:tab pos="228600" algn="l"/>
              </a:tabLst>
            </a:pPr>
            <a:r>
              <a:rPr lang="pt-BR" dirty="0">
                <a:latin typeface="Times New Roman" panose="02020603050405020304" pitchFamily="18" charset="0"/>
                <a:ea typeface="Times New Roman" panose="02020603050405020304" pitchFamily="18" charset="0"/>
              </a:rPr>
              <a:t>A criação </a:t>
            </a:r>
            <a:r>
              <a:rPr lang="pt-BR" dirty="0">
                <a:latin typeface="Times New Roman" panose="02020603050405020304" pitchFamily="18" charset="0"/>
                <a:ea typeface="Times New Roman" panose="02020603050405020304" pitchFamily="18" charset="0"/>
              </a:rPr>
              <a:t>linguística </a:t>
            </a:r>
            <a:r>
              <a:rPr lang="pt-BR" dirty="0">
                <a:latin typeface="Times New Roman" panose="02020603050405020304" pitchFamily="18" charset="0"/>
                <a:ea typeface="Times New Roman" panose="02020603050405020304" pitchFamily="18" charset="0"/>
              </a:rPr>
              <a:t>é significativa e análoga à criação artística</a:t>
            </a:r>
            <a:r>
              <a:rPr lang="pt-BR" dirty="0">
                <a:latin typeface="Times New Roman" panose="02020603050405020304" pitchFamily="18" charset="0"/>
                <a:ea typeface="Times New Roman" panose="02020603050405020304" pitchFamily="18" charset="0"/>
              </a:rPr>
              <a:t>.</a:t>
            </a:r>
          </a:p>
          <a:p>
            <a:pPr algn="just">
              <a:tabLst>
                <a:tab pos="228600" algn="l"/>
              </a:tabLst>
            </a:pPr>
            <a:endParaRPr lang="pt-BR" dirty="0">
              <a:latin typeface="Times New Roman" panose="02020603050405020304" pitchFamily="18" charset="0"/>
              <a:ea typeface="Times New Roman" panose="02020603050405020304" pitchFamily="18" charset="0"/>
            </a:endParaRPr>
          </a:p>
          <a:p>
            <a:r>
              <a:rPr lang="pt-BR" dirty="0">
                <a:latin typeface="Times New Roman" panose="02020603050405020304" pitchFamily="18" charset="0"/>
                <a:ea typeface="Times New Roman" panose="02020603050405020304" pitchFamily="18" charset="0"/>
              </a:rPr>
              <a:t>4.A </a:t>
            </a:r>
            <a:r>
              <a:rPr lang="pt-BR" dirty="0">
                <a:latin typeface="Times New Roman" panose="02020603050405020304" pitchFamily="18" charset="0"/>
                <a:ea typeface="Times New Roman" panose="02020603050405020304" pitchFamily="18" charset="0"/>
              </a:rPr>
              <a:t>língua é um produto acabado, apresentando-se como um depósito inerte e a relação do </a:t>
            </a:r>
            <a:r>
              <a:rPr lang="pt-BR" dirty="0">
                <a:latin typeface="Times New Roman" panose="02020603050405020304" pitchFamily="18" charset="0"/>
                <a:ea typeface="Times New Roman" panose="02020603050405020304" pitchFamily="18" charset="0"/>
              </a:rPr>
              <a:t>linguista </a:t>
            </a:r>
            <a:r>
              <a:rPr lang="pt-BR" dirty="0">
                <a:latin typeface="Times New Roman" panose="02020603050405020304" pitchFamily="18" charset="0"/>
                <a:ea typeface="Times New Roman" panose="02020603050405020304" pitchFamily="18" charset="0"/>
              </a:rPr>
              <a:t>com ela é puramente </a:t>
            </a:r>
            <a:r>
              <a:rPr lang="pt-BR" dirty="0">
                <a:latin typeface="Times New Roman" panose="02020603050405020304" pitchFamily="18" charset="0"/>
                <a:ea typeface="Times New Roman" panose="02020603050405020304" pitchFamily="18" charset="0"/>
              </a:rPr>
              <a:t>instrumental</a:t>
            </a:r>
          </a:p>
          <a:p>
            <a:endParaRPr lang="pt-BR" dirty="0">
              <a:latin typeface="Times New Roman" panose="02020603050405020304" pitchFamily="18" charset="0"/>
            </a:endParaRPr>
          </a:p>
          <a:p>
            <a:endParaRPr lang="pt-BR" dirty="0">
              <a:latin typeface="Times New Roman" panose="02020603050405020304" pitchFamily="18" charset="0"/>
            </a:endParaRPr>
          </a:p>
          <a:p>
            <a:r>
              <a:rPr lang="pt-BR" dirty="0"/>
              <a:t>Essa tendência compreende </a:t>
            </a:r>
            <a:r>
              <a:rPr lang="pt-BR" dirty="0"/>
              <a:t>o trabalho da linguagem sob o âmbito da representação. Em outras palavras, </a:t>
            </a:r>
            <a:r>
              <a:rPr lang="pt-BR" dirty="0"/>
              <a:t>como </a:t>
            </a:r>
            <a:r>
              <a:rPr lang="pt-BR" dirty="0"/>
              <a:t>uma representação psíquica (cognitiva, mental) dos pensamentos de um sujeito. Não de um sujeito em relações intersubjetivas com outrem, mas de um sujeito individualizado, voltado a si mesmo (indivíduo, ego). </a:t>
            </a:r>
            <a:endParaRPr lang="pt-BR" dirty="0"/>
          </a:p>
          <a:p>
            <a:r>
              <a:rPr lang="pt-BR" b="1" dirty="0"/>
              <a:t>Estuda </a:t>
            </a:r>
            <a:r>
              <a:rPr lang="pt-BR" b="1" dirty="0"/>
              <a:t>a linguagem desvinculada da interação</a:t>
            </a:r>
            <a:r>
              <a:rPr lang="pt-BR" dirty="0"/>
              <a:t>, pois a preocupação </a:t>
            </a:r>
            <a:r>
              <a:rPr lang="pt-BR" dirty="0"/>
              <a:t>é </a:t>
            </a:r>
            <a:r>
              <a:rPr lang="pt-BR" dirty="0"/>
              <a:t>entender como a representação psíquica se realiza em linguagem. A língua é vista como uma atividade cognitiva egocêntrica, se submete às leis da psicologia individual e a psique do indivíduo é a fonte orgânica do signo</a:t>
            </a:r>
          </a:p>
        </p:txBody>
      </p:sp>
    </p:spTree>
    <p:extLst>
      <p:ext uri="{BB962C8B-B14F-4D97-AF65-F5344CB8AC3E}">
        <p14:creationId xmlns:p14="http://schemas.microsoft.com/office/powerpoint/2010/main" val="2473843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4" name="CaixaDeTexto 3"/>
          <p:cNvSpPr txBox="1"/>
          <p:nvPr/>
        </p:nvSpPr>
        <p:spPr>
          <a:xfrm>
            <a:off x="197709" y="469556"/>
            <a:ext cx="9761838" cy="3693319"/>
          </a:xfrm>
          <a:prstGeom prst="rect">
            <a:avLst/>
          </a:prstGeom>
          <a:noFill/>
        </p:spPr>
        <p:txBody>
          <a:bodyPr wrap="square" rtlCol="0">
            <a:spAutoFit/>
          </a:bodyPr>
          <a:lstStyle/>
          <a:p>
            <a:pPr indent="449580" algn="just"/>
            <a:r>
              <a:rPr lang="pt-BR" dirty="0">
                <a:latin typeface="Times New Roman" panose="02020603050405020304" pitchFamily="18" charset="0"/>
                <a:ea typeface="Times New Roman" panose="02020603050405020304" pitchFamily="18" charset="0"/>
              </a:rPr>
              <a:t>Principal </a:t>
            </a:r>
            <a:r>
              <a:rPr lang="pt-BR" dirty="0">
                <a:latin typeface="Times New Roman" panose="02020603050405020304" pitchFamily="18" charset="0"/>
                <a:ea typeface="Times New Roman" panose="02020603050405020304" pitchFamily="18" charset="0"/>
              </a:rPr>
              <a:t>autor do subjetivismo </a:t>
            </a:r>
            <a:r>
              <a:rPr lang="pt-BR" dirty="0">
                <a:latin typeface="Times New Roman" panose="02020603050405020304" pitchFamily="18" charset="0"/>
                <a:ea typeface="Times New Roman" panose="02020603050405020304" pitchFamily="18" charset="0"/>
              </a:rPr>
              <a:t>idealista:  </a:t>
            </a:r>
            <a:r>
              <a:rPr lang="pt-BR" dirty="0">
                <a:latin typeface="Times New Roman" panose="02020603050405020304" pitchFamily="18" charset="0"/>
                <a:ea typeface="Times New Roman" panose="02020603050405020304" pitchFamily="18" charset="0"/>
              </a:rPr>
              <a:t>Wilhelm </a:t>
            </a:r>
            <a:r>
              <a:rPr lang="pt-BR" dirty="0" err="1">
                <a:latin typeface="Times New Roman" panose="02020603050405020304" pitchFamily="18" charset="0"/>
                <a:ea typeface="Times New Roman" panose="02020603050405020304" pitchFamily="18" charset="0"/>
              </a:rPr>
              <a:t>Humbodt</a:t>
            </a:r>
            <a:r>
              <a:rPr lang="pt-BR" dirty="0">
                <a:latin typeface="Times New Roman" panose="02020603050405020304" pitchFamily="18" charset="0"/>
                <a:ea typeface="Times New Roman" panose="02020603050405020304" pitchFamily="18" charset="0"/>
              </a:rPr>
              <a:t>, que, com suas formulações extrapolou o universo dessas quatro proposições supracitadas, sendo o precursor de diversas correntes com profundas divergências entre si</a:t>
            </a:r>
            <a:r>
              <a:rPr lang="pt-BR" dirty="0">
                <a:latin typeface="Times New Roman" panose="02020603050405020304" pitchFamily="18" charset="0"/>
                <a:ea typeface="Times New Roman" panose="02020603050405020304" pitchFamily="18" charset="0"/>
              </a:rPr>
              <a:t>.</a:t>
            </a: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	Dos autores dessa tendência merece destaque os estudos de </a:t>
            </a:r>
            <a:r>
              <a:rPr lang="pt-BR" dirty="0" err="1">
                <a:latin typeface="Times New Roman" panose="02020603050405020304" pitchFamily="18" charset="0"/>
                <a:ea typeface="Times New Roman" panose="02020603050405020304" pitchFamily="18" charset="0"/>
              </a:rPr>
              <a:t>Wundt</a:t>
            </a:r>
            <a:r>
              <a:rPr lang="pt-BR" dirty="0">
                <a:latin typeface="Times New Roman" panose="02020603050405020304" pitchFamily="18" charset="0"/>
                <a:ea typeface="Times New Roman" panose="02020603050405020304" pitchFamily="18" charset="0"/>
              </a:rPr>
              <a:t>, que considera os fatos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como decorrentes dos aspectos psicológicos dos povos. No entanto, esses aspectos seriam constituídos da soma dos psiquismos individuais. </a:t>
            </a:r>
            <a:endParaRPr lang="pt-BR" dirty="0">
              <a:latin typeface="Times New Roman" panose="02020603050405020304" pitchFamily="18" charset="0"/>
              <a:ea typeface="Times New Roman" panose="02020603050405020304" pitchFamily="18" charset="0"/>
            </a:endParaRPr>
          </a:p>
          <a:p>
            <a:pPr indent="449580" algn="just"/>
            <a:endParaRPr lang="pt-BR" dirty="0">
              <a:latin typeface="Times New Roman" panose="02020603050405020304" pitchFamily="18" charset="0"/>
              <a:ea typeface="Times New Roman" panose="02020603050405020304" pitchFamily="18" charset="0"/>
            </a:endParaRPr>
          </a:p>
          <a:p>
            <a:pPr indent="449580" algn="just"/>
            <a:r>
              <a:rPr lang="pt-BR" dirty="0">
                <a:latin typeface="Times New Roman" panose="02020603050405020304" pitchFamily="18" charset="0"/>
                <a:ea typeface="Times New Roman" panose="02020603050405020304" pitchFamily="18" charset="0"/>
              </a:rPr>
              <a:t>Já </a:t>
            </a:r>
            <a:r>
              <a:rPr lang="pt-BR" dirty="0" err="1">
                <a:latin typeface="Times New Roman" panose="02020603050405020304" pitchFamily="18" charset="0"/>
                <a:ea typeface="Times New Roman" panose="02020603050405020304" pitchFamily="18" charset="0"/>
              </a:rPr>
              <a:t>Vosler</a:t>
            </a:r>
            <a:r>
              <a:rPr lang="pt-BR" dirty="0">
                <a:latin typeface="Times New Roman" panose="02020603050405020304" pitchFamily="18" charset="0"/>
                <a:ea typeface="Times New Roman" panose="02020603050405020304" pitchFamily="18" charset="0"/>
              </a:rPr>
              <a:t> nega o positivismo da filosofia da linguagem, considerando o caráter ideológico dos fatos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e afirma que o principal fator dos fatos </a:t>
            </a:r>
            <a:r>
              <a:rPr lang="pt-BR" dirty="0">
                <a:latin typeface="Times New Roman" panose="02020603050405020304" pitchFamily="18" charset="0"/>
                <a:ea typeface="Times New Roman" panose="02020603050405020304" pitchFamily="18" charset="0"/>
              </a:rPr>
              <a:t>linguísticos </a:t>
            </a:r>
            <a:r>
              <a:rPr lang="pt-BR" dirty="0">
                <a:latin typeface="Times New Roman" panose="02020603050405020304" pitchFamily="18" charset="0"/>
                <a:ea typeface="Times New Roman" panose="02020603050405020304" pitchFamily="18" charset="0"/>
              </a:rPr>
              <a:t>é o caráter estético, sendo este o mais importante objeto de estudo do </a:t>
            </a:r>
            <a:r>
              <a:rPr lang="pt-BR" dirty="0">
                <a:latin typeface="Times New Roman" panose="02020603050405020304" pitchFamily="18" charset="0"/>
                <a:ea typeface="Times New Roman" panose="02020603050405020304" pitchFamily="18" charset="0"/>
              </a:rPr>
              <a:t>linguista.</a:t>
            </a:r>
          </a:p>
          <a:p>
            <a:pPr indent="449580" algn="just"/>
            <a:endParaRPr lang="pt-BR" dirty="0">
              <a:latin typeface="Times New Roman" panose="02020603050405020304" pitchFamily="18" charset="0"/>
              <a:ea typeface="Times New Roman" panose="02020603050405020304" pitchFamily="18" charset="0"/>
            </a:endParaRPr>
          </a:p>
          <a:p>
            <a:pPr indent="449580" algn="just"/>
            <a:endParaRPr lang="pt-B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5432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400" dirty="0">
                <a:solidFill>
                  <a:prstClr val="black"/>
                </a:solidFill>
                <a:latin typeface="Times New Roman" panose="02020603050405020304" pitchFamily="18" charset="0"/>
                <a:ea typeface="Times New Roman" panose="02020603050405020304" pitchFamily="18" charset="0"/>
              </a:rPr>
              <a:t>O </a:t>
            </a:r>
            <a:r>
              <a:rPr lang="pt-BR" sz="2400" dirty="0">
                <a:solidFill>
                  <a:prstClr val="black"/>
                </a:solidFill>
                <a:latin typeface="Times New Roman" panose="02020603050405020304" pitchFamily="18" charset="0"/>
                <a:ea typeface="Times New Roman" panose="02020603050405020304" pitchFamily="18" charset="0"/>
              </a:rPr>
              <a:t>objetivismo abstrato </a:t>
            </a:r>
            <a:endParaRPr lang="pt-BR" dirty="0"/>
          </a:p>
        </p:txBody>
      </p:sp>
      <p:sp>
        <p:nvSpPr>
          <p:cNvPr id="3" name="Espaço Reservado para Conteúdo 2"/>
          <p:cNvSpPr>
            <a:spLocks noGrp="1"/>
          </p:cNvSpPr>
          <p:nvPr>
            <p:ph idx="1"/>
          </p:nvPr>
        </p:nvSpPr>
        <p:spPr>
          <a:xfrm>
            <a:off x="74141" y="1021492"/>
            <a:ext cx="11189043" cy="4950939"/>
          </a:xfrm>
        </p:spPr>
        <p:txBody>
          <a:bodyPr>
            <a:normAutofit fontScale="92500" lnSpcReduction="10000"/>
          </a:bodyPr>
          <a:lstStyle/>
          <a:p>
            <a:pPr indent="449580" algn="just"/>
            <a:endParaRPr lang="pt-BR" sz="1900" dirty="0">
              <a:latin typeface="Times New Roman" panose="02020603050405020304" pitchFamily="18" charset="0"/>
              <a:ea typeface="Times New Roman" panose="02020603050405020304" pitchFamily="18" charset="0"/>
            </a:endParaRPr>
          </a:p>
          <a:p>
            <a:pPr indent="449580" algn="just">
              <a:lnSpc>
                <a:spcPct val="150000"/>
              </a:lnSpc>
            </a:pPr>
            <a:r>
              <a:rPr lang="pt-BR" sz="1900" dirty="0">
                <a:latin typeface="Times New Roman" panose="02020603050405020304" pitchFamily="18" charset="0"/>
                <a:ea typeface="Times New Roman" panose="02020603050405020304" pitchFamily="18" charset="0"/>
              </a:rPr>
              <a:t>Para </a:t>
            </a:r>
            <a:r>
              <a:rPr lang="pt-BR" sz="1900" dirty="0">
                <a:latin typeface="Times New Roman" panose="02020603050405020304" pitchFamily="18" charset="0"/>
                <a:ea typeface="Times New Roman" panose="02020603050405020304" pitchFamily="18" charset="0"/>
              </a:rPr>
              <a:t>os autores da  segunda orientação – o objetivismo abstrato – o principal fator de análise </a:t>
            </a:r>
            <a:r>
              <a:rPr lang="pt-BR" sz="1900" dirty="0">
                <a:latin typeface="Times New Roman" panose="02020603050405020304" pitchFamily="18" charset="0"/>
                <a:ea typeface="Times New Roman" panose="02020603050405020304" pitchFamily="18" charset="0"/>
              </a:rPr>
              <a:t>linguística </a:t>
            </a:r>
            <a:r>
              <a:rPr lang="pt-BR" sz="1900" dirty="0">
                <a:latin typeface="Times New Roman" panose="02020603050405020304" pitchFamily="18" charset="0"/>
                <a:ea typeface="Times New Roman" panose="02020603050405020304" pitchFamily="18" charset="0"/>
              </a:rPr>
              <a:t>está no sistema </a:t>
            </a:r>
            <a:r>
              <a:rPr lang="pt-BR" sz="1900" dirty="0">
                <a:latin typeface="Times New Roman" panose="02020603050405020304" pitchFamily="18" charset="0"/>
                <a:ea typeface="Times New Roman" panose="02020603050405020304" pitchFamily="18" charset="0"/>
              </a:rPr>
              <a:t>linguístico </a:t>
            </a:r>
            <a:r>
              <a:rPr lang="pt-BR" sz="1900" dirty="0">
                <a:latin typeface="Times New Roman" panose="02020603050405020304" pitchFamily="18" charset="0"/>
                <a:ea typeface="Times New Roman" panose="02020603050405020304" pitchFamily="18" charset="0"/>
              </a:rPr>
              <a:t>(sistema das formas fonéticas, gramaticais e lexicais da língua). A língua é um sistema imóvel que permanece inalterado em cada enunciação. Ou seja, em toda enunciação há elementos que estão sempre presentes, independente do contexto  e dos sujeitos, sã os traços fonéticos, gramaticais e lexicais, o que caracteriza a unicidade da língua e garante a compreensão de todos os envolvidos nesses atos</a:t>
            </a:r>
            <a:r>
              <a:rPr lang="pt-BR" sz="1900" dirty="0">
                <a:latin typeface="Times New Roman" panose="02020603050405020304" pitchFamily="18" charset="0"/>
                <a:ea typeface="Times New Roman" panose="02020603050405020304" pitchFamily="18" charset="0"/>
              </a:rPr>
              <a:t>.</a:t>
            </a:r>
          </a:p>
          <a:p>
            <a:pPr indent="0" algn="just">
              <a:lnSpc>
                <a:spcPct val="150000"/>
              </a:lnSpc>
              <a:buNone/>
            </a:pPr>
            <a:endParaRPr lang="pt-BR" sz="1900" dirty="0">
              <a:latin typeface="Times New Roman" panose="02020603050405020304" pitchFamily="18" charset="0"/>
              <a:ea typeface="Times New Roman" panose="02020603050405020304" pitchFamily="18" charset="0"/>
            </a:endParaRPr>
          </a:p>
          <a:p>
            <a:pPr indent="449580" algn="just">
              <a:lnSpc>
                <a:spcPct val="150000"/>
              </a:lnSpc>
            </a:pPr>
            <a:r>
              <a:rPr lang="pt-BR" sz="1900" dirty="0">
                <a:latin typeface="Times New Roman" panose="02020603050405020304" pitchFamily="18" charset="0"/>
                <a:ea typeface="Times New Roman" panose="02020603050405020304" pitchFamily="18" charset="0"/>
              </a:rPr>
              <a:t>Segundo essa orientação, todo fato </a:t>
            </a:r>
            <a:r>
              <a:rPr lang="pt-BR" sz="1900" dirty="0">
                <a:latin typeface="Times New Roman" panose="02020603050405020304" pitchFamily="18" charset="0"/>
                <a:ea typeface="Times New Roman" panose="02020603050405020304" pitchFamily="18" charset="0"/>
              </a:rPr>
              <a:t>linguístico </a:t>
            </a:r>
            <a:r>
              <a:rPr lang="pt-BR" sz="1900" dirty="0">
                <a:latin typeface="Times New Roman" panose="02020603050405020304" pitchFamily="18" charset="0"/>
                <a:ea typeface="Times New Roman" panose="02020603050405020304" pitchFamily="18" charset="0"/>
              </a:rPr>
              <a:t>está regido por normas fixas que independem da ação e da reflexão crítica  dos sujeitos falantes. Cabe aos indivíduos a tarefa de seguir as normas para que compreenda e seja compreendido pelos outros. Neste sentido, os aspectos ideológicos não podem ser manifestados, uma vez que os indivíduos já recebem um sistema pronto e acabado no qual nada podem interferir. Aqui os verbos não são refletir e construir e sim entender e obedecer, pois, “</a:t>
            </a:r>
            <a:r>
              <a:rPr lang="pt-BR" sz="1900" i="1" dirty="0">
                <a:latin typeface="Times New Roman" panose="02020603050405020304" pitchFamily="18" charset="0"/>
                <a:ea typeface="Times New Roman" panose="02020603050405020304" pitchFamily="18" charset="0"/>
              </a:rPr>
              <a:t>quem não se comunica se trumbica”. </a:t>
            </a:r>
            <a:endParaRPr lang="pt-BR" sz="1900" dirty="0">
              <a:latin typeface="Times New Roman" panose="02020603050405020304" pitchFamily="18" charset="0"/>
              <a:ea typeface="Times New Roman" panose="02020603050405020304" pitchFamily="18" charset="0"/>
            </a:endParaRPr>
          </a:p>
          <a:p>
            <a:pPr>
              <a:lnSpc>
                <a:spcPct val="150000"/>
              </a:lnSpc>
            </a:pPr>
            <a:endParaRPr lang="pt-BR" dirty="0"/>
          </a:p>
        </p:txBody>
      </p:sp>
    </p:spTree>
    <p:extLst>
      <p:ext uri="{BB962C8B-B14F-4D97-AF65-F5344CB8AC3E}">
        <p14:creationId xmlns:p14="http://schemas.microsoft.com/office/powerpoint/2010/main" val="3090276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alphaModFix amt="57000"/>
          </a:blip>
          <a:tile tx="0" ty="0" sx="100000" sy="100000" flip="none" algn="tl"/>
        </a:blipFill>
        <a:effectLst/>
      </p:bgPr>
    </p:bg>
    <p:spTree>
      <p:nvGrpSpPr>
        <p:cNvPr id="1" name=""/>
        <p:cNvGrpSpPr/>
        <p:nvPr/>
      </p:nvGrpSpPr>
      <p:grpSpPr>
        <a:xfrm>
          <a:off x="0" y="0"/>
          <a:ext cx="0" cy="0"/>
          <a:chOff x="0" y="0"/>
          <a:chExt cx="0" cy="0"/>
        </a:xfrm>
      </p:grpSpPr>
      <p:sp>
        <p:nvSpPr>
          <p:cNvPr id="5" name="CaixaDeTexto 4"/>
          <p:cNvSpPr txBox="1"/>
          <p:nvPr/>
        </p:nvSpPr>
        <p:spPr>
          <a:xfrm>
            <a:off x="1013254" y="716692"/>
            <a:ext cx="8616778" cy="4247317"/>
          </a:xfrm>
          <a:prstGeom prst="rect">
            <a:avLst/>
          </a:prstGeom>
          <a:noFill/>
        </p:spPr>
        <p:txBody>
          <a:bodyPr wrap="square" rtlCol="0">
            <a:spAutoFit/>
          </a:bodyPr>
          <a:lstStyle/>
          <a:p>
            <a:r>
              <a:rPr lang="pt-BR" dirty="0"/>
              <a:t>Essa tendência, o </a:t>
            </a:r>
            <a:r>
              <a:rPr lang="pt-BR" dirty="0"/>
              <a:t>trabalho da linguagem </a:t>
            </a:r>
            <a:r>
              <a:rPr lang="pt-BR" dirty="0"/>
              <a:t>~e visto sob </a:t>
            </a:r>
            <a:r>
              <a:rPr lang="pt-BR" dirty="0"/>
              <a:t>o ponto de vista das relações linguísticas sobre si mesmas. </a:t>
            </a:r>
            <a:endParaRPr lang="pt-BR" dirty="0"/>
          </a:p>
          <a:p>
            <a:endParaRPr lang="pt-BR" dirty="0"/>
          </a:p>
          <a:p>
            <a:r>
              <a:rPr lang="pt-BR" dirty="0"/>
              <a:t>Compreende </a:t>
            </a:r>
            <a:r>
              <a:rPr lang="pt-BR" dirty="0"/>
              <a:t>a linguagem como uma construção imanente, sistêmica e sem vínculo com o </a:t>
            </a:r>
            <a:r>
              <a:rPr lang="pt-BR" dirty="0" err="1"/>
              <a:t>extraverbal</a:t>
            </a:r>
            <a:r>
              <a:rPr lang="pt-BR" dirty="0"/>
              <a:t>. </a:t>
            </a:r>
            <a:endParaRPr lang="pt-BR" dirty="0"/>
          </a:p>
          <a:p>
            <a:endParaRPr lang="pt-BR" dirty="0"/>
          </a:p>
          <a:p>
            <a:r>
              <a:rPr lang="pt-BR" dirty="0"/>
              <a:t>Não </a:t>
            </a:r>
            <a:r>
              <a:rPr lang="pt-BR" dirty="0"/>
              <a:t>se preocupa com aspectos que não estejam em volta do próprio sistema linguístico</a:t>
            </a:r>
            <a:r>
              <a:rPr lang="pt-BR" dirty="0"/>
              <a:t>.</a:t>
            </a:r>
          </a:p>
          <a:p>
            <a:endParaRPr lang="pt-BR" dirty="0"/>
          </a:p>
          <a:p>
            <a:r>
              <a:rPr lang="pt-BR" dirty="0"/>
              <a:t> </a:t>
            </a:r>
            <a:r>
              <a:rPr lang="pt-BR" dirty="0"/>
              <a:t>É entendida como </a:t>
            </a:r>
            <a:r>
              <a:rPr lang="pt-BR" dirty="0" err="1"/>
              <a:t>objetivista</a:t>
            </a:r>
            <a:r>
              <a:rPr lang="pt-BR" dirty="0"/>
              <a:t>, pois exclui do estudo qualquer possibilidade de subjetivação (relação da linguagem com o sujeito) e abstrata, pois entende o estudo da linguagem desvinculado da interação. </a:t>
            </a:r>
            <a:endParaRPr lang="pt-BR" dirty="0"/>
          </a:p>
          <a:p>
            <a:endParaRPr lang="pt-BR" dirty="0"/>
          </a:p>
          <a:p>
            <a:r>
              <a:rPr lang="pt-BR" dirty="0"/>
              <a:t>A </a:t>
            </a:r>
            <a:r>
              <a:rPr lang="pt-BR" dirty="0"/>
              <a:t>língua é vista como um sistema, uma estrutura imutável, fixa, de formas linguísticas normativamente idênticas e submetidas às leis objetivas do próprio sistema/da própria estrutura.</a:t>
            </a:r>
          </a:p>
        </p:txBody>
      </p:sp>
    </p:spTree>
    <p:extLst>
      <p:ext uri="{BB962C8B-B14F-4D97-AF65-F5344CB8AC3E}">
        <p14:creationId xmlns:p14="http://schemas.microsoft.com/office/powerpoint/2010/main" val="1643805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2093</TotalTime>
  <Words>4245</Words>
  <Application>Microsoft Office PowerPoint</Application>
  <PresentationFormat>Widescreen</PresentationFormat>
  <Paragraphs>192</Paragraphs>
  <Slides>25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25</vt:i4>
      </vt:variant>
    </vt:vector>
  </HeadingPairs>
  <TitlesOfParts>
    <vt:vector size="30" baseType="lpstr">
      <vt:lpstr>Arial</vt:lpstr>
      <vt:lpstr>Calibri</vt:lpstr>
      <vt:lpstr>Calibri Light</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 objetivismo abstrato </vt:lpstr>
      <vt:lpstr>Apresentação do PowerPoint</vt:lpstr>
      <vt:lpstr>Apresentação do PowerPoint</vt:lpstr>
      <vt:lpstr>Apresentação do PowerPoint</vt:lpstr>
      <vt:lpstr>Capitulo  5 </vt:lpstr>
      <vt:lpstr>Apresentação do PowerPoint</vt:lpstr>
      <vt:lpstr>Apresentação do PowerPoint</vt:lpstr>
      <vt:lpstr>Apresentação do PowerPoint</vt:lpstr>
      <vt:lpstr>Apresentação do PowerPoint</vt:lpstr>
      <vt:lpstr>Capitulo 6 </vt:lpstr>
      <vt:lpstr>Apresentação do PowerPoint</vt:lpstr>
      <vt:lpstr>Apresentação do PowerPoint</vt:lpstr>
      <vt:lpstr>Apresentação do PowerPoint</vt:lpstr>
      <vt:lpstr>Apresentação do PowerPoint</vt:lpstr>
      <vt:lpstr>Perspectiva Enunciativa</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Mona</dc:creator>
  <cp:lastModifiedBy>Mona</cp:lastModifiedBy>
  <cp:revision>30</cp:revision>
  <dcterms:created xsi:type="dcterms:W3CDTF">2022-05-02T09:37:53Z</dcterms:created>
  <dcterms:modified xsi:type="dcterms:W3CDTF">2023-04-25T04:21:58Z</dcterms:modified>
</cp:coreProperties>
</file>