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9"/>
  </p:normalViewPr>
  <p:slideViewPr>
    <p:cSldViewPr>
      <p:cViewPr varScale="1">
        <p:scale>
          <a:sx n="144" d="100"/>
          <a:sy n="144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37FD-262F-48D7-90FD-31EBAF98BECF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A09AB-E0D3-491E-9024-BB300AE07CA2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FB70-7740-C244-9D83-4B5A9B9B0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787" y="1617998"/>
            <a:ext cx="7772400" cy="1102519"/>
          </a:xfrm>
        </p:spPr>
        <p:txBody>
          <a:bodyPr/>
          <a:lstStyle/>
          <a:p>
            <a:pPr algn="l"/>
            <a:r>
              <a:rPr lang="en-US" dirty="0" err="1"/>
              <a:t>Abordagem</a:t>
            </a:r>
            <a:r>
              <a:rPr lang="en-US" dirty="0"/>
              <a:t> socio-</a:t>
            </a:r>
            <a:r>
              <a:rPr lang="en-US" dirty="0" err="1"/>
              <a:t>técnica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F49DD-89D6-6944-9BBD-8E8F9D8E6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38174"/>
            <a:ext cx="6858000" cy="124182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Prof. Afonso Fleury</a:t>
            </a:r>
          </a:p>
          <a:p>
            <a:pPr algn="l"/>
            <a:r>
              <a:rPr lang="en-US" dirty="0" err="1"/>
              <a:t>Profa</a:t>
            </a:r>
            <a:r>
              <a:rPr lang="en-US" dirty="0"/>
              <a:t>. Ana Paula Paes </a:t>
            </a:r>
            <a:r>
              <a:rPr lang="en-US" dirty="0" err="1"/>
              <a:t>Leme</a:t>
            </a:r>
            <a:r>
              <a:rPr lang="en-US" dirty="0"/>
              <a:t> Barbosa</a:t>
            </a:r>
          </a:p>
          <a:p>
            <a:pPr algn="l"/>
            <a:r>
              <a:rPr lang="en-US" dirty="0"/>
              <a:t>Marina </a:t>
            </a:r>
            <a:r>
              <a:rPr lang="en-US" dirty="0" err="1"/>
              <a:t>Carelli</a:t>
            </a:r>
            <a:r>
              <a:rPr lang="en-US" dirty="0"/>
              <a:t> Reis</a:t>
            </a:r>
          </a:p>
          <a:p>
            <a:pPr algn="l"/>
            <a:endParaRPr lang="en-US" dirty="0"/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F8FF58C2-CFC5-D746-9A50-14CA70D2311C}"/>
              </a:ext>
            </a:extLst>
          </p:cNvPr>
          <p:cNvSpPr txBox="1">
            <a:spLocks/>
          </p:cNvSpPr>
          <p:nvPr/>
        </p:nvSpPr>
        <p:spPr>
          <a:xfrm>
            <a:off x="2847762" y="3464993"/>
            <a:ext cx="4118678" cy="7150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100" dirty="0"/>
          </a:p>
        </p:txBody>
      </p:sp>
      <p:cxnSp>
        <p:nvCxnSpPr>
          <p:cNvPr id="6" name="Conector Reto 12">
            <a:extLst>
              <a:ext uri="{FF2B5EF4-FFF2-40B4-BE49-F238E27FC236}">
                <a16:creationId xmlns:a16="http://schemas.microsoft.com/office/drawing/2014/main" id="{B47C33BF-71BF-8D44-81F2-54CC21E92715}"/>
              </a:ext>
            </a:extLst>
          </p:cNvPr>
          <p:cNvCxnSpPr>
            <a:cxnSpLocks/>
          </p:cNvCxnSpPr>
          <p:nvPr/>
        </p:nvCxnSpPr>
        <p:spPr>
          <a:xfrm>
            <a:off x="1301001" y="2726707"/>
            <a:ext cx="3270999" cy="0"/>
          </a:xfrm>
          <a:prstGeom prst="line">
            <a:avLst/>
          </a:prstGeom>
          <a:ln w="1016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907285B-65FE-9D4B-86A5-BBE1669C6827}"/>
              </a:ext>
            </a:extLst>
          </p:cNvPr>
          <p:cNvSpPr txBox="1"/>
          <p:nvPr/>
        </p:nvSpPr>
        <p:spPr>
          <a:xfrm>
            <a:off x="1143000" y="963505"/>
            <a:ext cx="4574286" cy="247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350" dirty="0"/>
              <a:t>PRO3432 – Organização do trabalho na produção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989992-5341-BD4D-AD0E-B7D5C5D05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05" y="4053073"/>
            <a:ext cx="11239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99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5. Princípio da colocação de fronteiras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Tradicional:</a:t>
            </a:r>
          </a:p>
          <a:p>
            <a:pPr lvl="1"/>
            <a:r>
              <a:rPr lang="pt-BR" dirty="0"/>
              <a:t>Tecnologia: setor de tornos, setor de fresas, setor de usinagem, ...</a:t>
            </a:r>
          </a:p>
          <a:p>
            <a:pPr lvl="1"/>
            <a:r>
              <a:rPr lang="pt-BR" dirty="0"/>
              <a:t>Território: </a:t>
            </a:r>
          </a:p>
          <a:p>
            <a:pPr lvl="1"/>
            <a:r>
              <a:rPr lang="pt-BR" dirty="0"/>
              <a:t>Tempo: turnos</a:t>
            </a:r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r>
              <a:rPr lang="pt-BR" dirty="0"/>
              <a:t>A colocação de fronteiras estabelece obstáculos para os fluxos de informação e a coordenação das tarefas. É necessário analisar com cuidado onde esses obstáculos vão ser colocados e, consequentemente, quais tarefas e pessoas farão parte do que está dentro das fronteiras.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630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6. Princípio do fluxo de informações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Sistemas de informação devem ser projetados para fornecer informações em primeiro lugar para os pontos onde há necessidade de ação.</a:t>
            </a:r>
          </a:p>
        </p:txBody>
      </p:sp>
    </p:spTree>
    <p:extLst>
      <p:ext uri="{BB962C8B-B14F-4D97-AF65-F5344CB8AC3E}">
        <p14:creationId xmlns:p14="http://schemas.microsoft.com/office/powerpoint/2010/main" val="3253550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7. Princípio da congruência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sistemas de suporte social (estilo de liderança, cultura organizacional,políticas e práticas de gestão de pessoas) devem ser projetados para prover suporte aos comportamentos desejados.</a:t>
            </a:r>
          </a:p>
        </p:txBody>
      </p:sp>
    </p:spTree>
    <p:extLst>
      <p:ext uri="{BB962C8B-B14F-4D97-AF65-F5344CB8AC3E}">
        <p14:creationId xmlns:p14="http://schemas.microsoft.com/office/powerpoint/2010/main" val="125818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8. Princípio do projeto e valores humanos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 objetivo do projeto do trabalho (</a:t>
            </a:r>
            <a:r>
              <a:rPr lang="pt-BR" dirty="0" err="1"/>
              <a:t>job</a:t>
            </a:r>
            <a:r>
              <a:rPr lang="pt-BR" dirty="0"/>
              <a:t> design) é prover qualidade de vida no trabalho. </a:t>
            </a:r>
          </a:p>
          <a:p>
            <a:pPr lvl="1"/>
            <a:r>
              <a:rPr lang="pt-BR" dirty="0" err="1"/>
              <a:t>Conteudo</a:t>
            </a:r>
            <a:r>
              <a:rPr lang="pt-BR" dirty="0"/>
              <a:t> do trabalho diversificado e desafiador para suas habilidades</a:t>
            </a:r>
          </a:p>
          <a:p>
            <a:pPr lvl="1"/>
            <a:r>
              <a:rPr lang="pt-BR" dirty="0"/>
              <a:t>Permita a aprendizagem no trabalho e a evolução profissional</a:t>
            </a:r>
          </a:p>
          <a:p>
            <a:pPr lvl="1"/>
            <a:r>
              <a:rPr lang="pt-BR" dirty="0"/>
              <a:t>Tenha uma certa autonomia de tomada de decisões</a:t>
            </a:r>
          </a:p>
          <a:p>
            <a:pPr lvl="1"/>
            <a:r>
              <a:rPr lang="pt-BR" dirty="0"/>
              <a:t>Leve ao reconhecimento no ambiente de trabalho</a:t>
            </a:r>
          </a:p>
          <a:p>
            <a:pPr lvl="1"/>
            <a:r>
              <a:rPr lang="pt-BR" dirty="0"/>
              <a:t>Permita ao individuo relacionar o que ele faz com a sua vida em sociedade</a:t>
            </a:r>
          </a:p>
          <a:p>
            <a:pPr lvl="1"/>
            <a:r>
              <a:rPr lang="pt-BR" dirty="0"/>
              <a:t>Entendimento de que o trabalho leva a um </a:t>
            </a:r>
            <a:r>
              <a:rPr lang="pt-BR"/>
              <a:t>futuro desejável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1181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9. Princípio do incompleto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processo é reiterativo.</a:t>
            </a:r>
          </a:p>
        </p:txBody>
      </p:sp>
    </p:spTree>
    <p:extLst>
      <p:ext uri="{BB962C8B-B14F-4D97-AF65-F5344CB8AC3E}">
        <p14:creationId xmlns:p14="http://schemas.microsoft.com/office/powerpoint/2010/main" val="105859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Exercício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Suponhamos que vocês tenham comprado integralmente a idéia dos Princípios </a:t>
            </a:r>
            <a:r>
              <a:rPr lang="pt-BR" dirty="0" err="1"/>
              <a:t>socio</a:t>
            </a:r>
            <a:r>
              <a:rPr lang="pt-BR" dirty="0"/>
              <a:t>-técnicos de organização de trabalho.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 Como vocês (Grupo) utilizariam esses princípios para analisar a organização do trabalho na empresa que vocês escolheram?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Que informações vocês precisariam? Onde vocês buscariam?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Que perguntas vocês fariam? Para quem?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02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3FCC5-B745-6046-801E-66F1123F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28C28-219B-8146-8EA6-5725B10FB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Caso </a:t>
            </a:r>
            <a:r>
              <a:rPr lang="en-US" dirty="0" err="1"/>
              <a:t>Brasilata</a:t>
            </a:r>
            <a:r>
              <a:rPr lang="en-US" dirty="0"/>
              <a:t>: </a:t>
            </a:r>
            <a:r>
              <a:rPr lang="en-US" dirty="0" err="1"/>
              <a:t>entendendo</a:t>
            </a:r>
            <a:r>
              <a:rPr lang="en-US" dirty="0"/>
              <a:t> o </a:t>
            </a:r>
            <a:r>
              <a:rPr lang="en-US" dirty="0" err="1"/>
              <a:t>modelo</a:t>
            </a:r>
            <a:r>
              <a:rPr lang="en-US" dirty="0"/>
              <a:t> de OT</a:t>
            </a:r>
          </a:p>
          <a:p>
            <a:r>
              <a:rPr lang="en-US" dirty="0"/>
              <a:t>Caso </a:t>
            </a:r>
            <a:r>
              <a:rPr lang="en-US" dirty="0" err="1"/>
              <a:t>Brasilata</a:t>
            </a:r>
            <a:r>
              <a:rPr lang="en-US" dirty="0"/>
              <a:t>: </a:t>
            </a:r>
            <a:r>
              <a:rPr lang="en-US" dirty="0" err="1"/>
              <a:t>competências</a:t>
            </a:r>
            <a:r>
              <a:rPr lang="en-US" dirty="0"/>
              <a:t> </a:t>
            </a:r>
            <a:r>
              <a:rPr lang="en-US" dirty="0" err="1"/>
              <a:t>desenvolvidas</a:t>
            </a:r>
            <a:endParaRPr lang="en-US" dirty="0"/>
          </a:p>
          <a:p>
            <a:r>
              <a:rPr lang="en-US" dirty="0" err="1"/>
              <a:t>Princípios</a:t>
            </a:r>
            <a:r>
              <a:rPr lang="en-US" dirty="0"/>
              <a:t> socio-</a:t>
            </a:r>
            <a:r>
              <a:rPr lang="en-US" dirty="0" err="1"/>
              <a:t>técnicos</a:t>
            </a:r>
            <a:r>
              <a:rPr lang="en-US" dirty="0"/>
              <a:t>: </a:t>
            </a:r>
          </a:p>
          <a:p>
            <a:r>
              <a:rPr lang="en-US" dirty="0" err="1"/>
              <a:t>Aplicação</a:t>
            </a:r>
            <a:r>
              <a:rPr lang="en-US" dirty="0"/>
              <a:t> dos </a:t>
            </a:r>
            <a:r>
              <a:rPr lang="en-US" dirty="0" err="1"/>
              <a:t>princípios</a:t>
            </a:r>
            <a:r>
              <a:rPr lang="en-US" dirty="0"/>
              <a:t> no </a:t>
            </a:r>
            <a:r>
              <a:rPr lang="en-US" dirty="0" err="1"/>
              <a:t>caso</a:t>
            </a:r>
            <a:r>
              <a:rPr lang="en-US" dirty="0"/>
              <a:t> de </a:t>
            </a:r>
            <a:r>
              <a:rPr lang="en-US" dirty="0" err="1"/>
              <a:t>estudo</a:t>
            </a:r>
            <a:r>
              <a:rPr lang="en-US" dirty="0"/>
              <a:t>/</a:t>
            </a:r>
            <a:r>
              <a:rPr lang="en-US" dirty="0" err="1"/>
              <a:t>projeto</a:t>
            </a:r>
            <a:r>
              <a:rPr lang="en-US" dirty="0"/>
              <a:t> </a:t>
            </a:r>
            <a:r>
              <a:rPr lang="en-US" dirty="0" err="1"/>
              <a:t>disciplina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4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38B67-CF06-C845-A94F-13DC7E28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</a:t>
            </a:r>
            <a:r>
              <a:rPr lang="en-US" dirty="0" err="1"/>
              <a:t>Brasilata</a:t>
            </a:r>
            <a:r>
              <a:rPr lang="en-US" dirty="0"/>
              <a:t>: frame 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53992-E4BB-C848-B31F-561964AFF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Analise o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Brasilata</a:t>
            </a:r>
            <a:r>
              <a:rPr lang="en-US" dirty="0"/>
              <a:t> </a:t>
            </a:r>
            <a:r>
              <a:rPr lang="en-US" dirty="0" err="1"/>
              <a:t>utilizando</a:t>
            </a:r>
            <a:r>
              <a:rPr lang="en-US" dirty="0"/>
              <a:t> o </a:t>
            </a:r>
            <a:r>
              <a:rPr lang="en-US" dirty="0" err="1"/>
              <a:t>modelo</a:t>
            </a:r>
            <a:r>
              <a:rPr lang="en-US" dirty="0"/>
              <a:t> de OT da </a:t>
            </a:r>
            <a:r>
              <a:rPr lang="en-US" dirty="0" err="1"/>
              <a:t>disciplina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4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38B67-CF06-C845-A94F-13DC7E28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</a:t>
            </a:r>
            <a:r>
              <a:rPr lang="en-US" dirty="0" err="1"/>
              <a:t>Brasilata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53992-E4BB-C848-B31F-561964AFF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Identique</a:t>
            </a:r>
            <a:r>
              <a:rPr lang="en-US" dirty="0"/>
              <a:t> as </a:t>
            </a:r>
            <a:r>
              <a:rPr lang="en-US" dirty="0" err="1"/>
              <a:t>competências</a:t>
            </a:r>
            <a:r>
              <a:rPr lang="en-US" dirty="0"/>
              <a:t> </a:t>
            </a:r>
            <a:r>
              <a:rPr lang="en-US" dirty="0" err="1"/>
              <a:t>desenvolvidas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gestor para </a:t>
            </a:r>
            <a:r>
              <a:rPr lang="en-US" dirty="0" err="1"/>
              <a:t>desenvolver</a:t>
            </a:r>
            <a:r>
              <a:rPr lang="en-US" dirty="0"/>
              <a:t> a </a:t>
            </a:r>
            <a:r>
              <a:rPr lang="en-US" dirty="0" err="1"/>
              <a:t>empresa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Antonio Carlos Teixeira: </a:t>
            </a:r>
            <a:r>
              <a:rPr lang="en-US" dirty="0" err="1"/>
              <a:t>Engenheiro</a:t>
            </a:r>
            <a:r>
              <a:rPr lang="en-US" dirty="0"/>
              <a:t> </a:t>
            </a:r>
            <a:r>
              <a:rPr lang="en-US" dirty="0" err="1"/>
              <a:t>mecânico</a:t>
            </a:r>
            <a:r>
              <a:rPr lang="en-US" dirty="0"/>
              <a:t> de </a:t>
            </a:r>
            <a:r>
              <a:rPr lang="en-US" dirty="0" err="1"/>
              <a:t>produção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9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4488" y="195487"/>
            <a:ext cx="5915025" cy="554345"/>
          </a:xfrm>
        </p:spPr>
        <p:txBody>
          <a:bodyPr>
            <a:noAutofit/>
          </a:bodyPr>
          <a:lstStyle/>
          <a:p>
            <a:r>
              <a:rPr lang="pt-BR" sz="2100" dirty="0"/>
              <a:t>Princípios </a:t>
            </a:r>
            <a:r>
              <a:rPr lang="pt-BR" sz="2100" dirty="0" err="1"/>
              <a:t>socio-técnicos</a:t>
            </a:r>
            <a:r>
              <a:rPr lang="pt-BR" sz="2100" dirty="0"/>
              <a:t> de organização do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Princípio da compatibilidade</a:t>
            </a:r>
          </a:p>
          <a:p>
            <a:r>
              <a:rPr lang="pt-BR" dirty="0"/>
              <a:t>Princípio da mínima especificação crítica</a:t>
            </a:r>
          </a:p>
          <a:p>
            <a:r>
              <a:rPr lang="pt-BR" dirty="0"/>
              <a:t>Princípio do critério </a:t>
            </a:r>
            <a:r>
              <a:rPr lang="pt-BR" dirty="0" err="1"/>
              <a:t>socio-técnico</a:t>
            </a:r>
            <a:endParaRPr lang="pt-BR" dirty="0"/>
          </a:p>
          <a:p>
            <a:r>
              <a:rPr lang="pt-BR" dirty="0"/>
              <a:t>Princípio da </a:t>
            </a:r>
            <a:r>
              <a:rPr lang="pt-BR" dirty="0" err="1"/>
              <a:t>multifuncionalidade</a:t>
            </a:r>
            <a:endParaRPr lang="pt-BR" dirty="0"/>
          </a:p>
          <a:p>
            <a:r>
              <a:rPr lang="pt-BR" dirty="0"/>
              <a:t>Princípio da colocação de fronteiras</a:t>
            </a:r>
          </a:p>
          <a:p>
            <a:r>
              <a:rPr lang="pt-BR" dirty="0"/>
              <a:t>Princípio do fluxo de informações</a:t>
            </a:r>
          </a:p>
          <a:p>
            <a:r>
              <a:rPr lang="pt-BR" dirty="0"/>
              <a:t>Princípio da congruência</a:t>
            </a:r>
          </a:p>
          <a:p>
            <a:r>
              <a:rPr lang="pt-BR" dirty="0"/>
              <a:t>Princípio do projeto e valores humanos</a:t>
            </a:r>
          </a:p>
          <a:p>
            <a:r>
              <a:rPr lang="pt-BR" dirty="0"/>
              <a:t>Princípio do incompleto</a:t>
            </a:r>
          </a:p>
        </p:txBody>
      </p:sp>
    </p:spTree>
    <p:extLst>
      <p:ext uri="{BB962C8B-B14F-4D97-AF65-F5344CB8AC3E}">
        <p14:creationId xmlns:p14="http://schemas.microsoft.com/office/powerpoint/2010/main" val="286690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1. Princípio da compatibilidade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 o objetivo do projeto do trabalho (</a:t>
            </a:r>
            <a:r>
              <a:rPr lang="pt-BR" dirty="0" err="1"/>
              <a:t>job</a:t>
            </a:r>
            <a:r>
              <a:rPr lang="pt-BR" dirty="0"/>
              <a:t> design) é um sistema capaz de </a:t>
            </a:r>
            <a:r>
              <a:rPr lang="pt-BR" dirty="0" err="1"/>
              <a:t>auto-modificação</a:t>
            </a:r>
            <a:r>
              <a:rPr lang="pt-BR" dirty="0"/>
              <a:t>, de adaptação e do uso das capacidades criativas das pessoas, então o projeto deve ser organizado de maneira participativa.</a:t>
            </a:r>
          </a:p>
          <a:p>
            <a:r>
              <a:rPr lang="pt-BR" dirty="0"/>
              <a:t>A condição básica é fazer com que as pessoas participem do projeto de trabalho que irão executar. </a:t>
            </a:r>
          </a:p>
        </p:txBody>
      </p:sp>
    </p:spTree>
    <p:extLst>
      <p:ext uri="{BB962C8B-B14F-4D97-AF65-F5344CB8AC3E}">
        <p14:creationId xmlns:p14="http://schemas.microsoft.com/office/powerpoint/2010/main" val="4063054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2. Princípio da mínima especificação crítica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Este princípio tem dois lados: positivo e negativo. O negativo estabelece que nada mais além do mínimo essencial deve ser especificado. O positivo é que um mínimo de especificação, precisa e objetiva, é sempre necessário.</a:t>
            </a:r>
          </a:p>
          <a:p>
            <a:r>
              <a:rPr lang="pt-BR" dirty="0"/>
              <a:t>Em geral, é necessário ser muito preciso sobre o que deve ser feito enquanto muito menos especificações estarão relacionadas a como deve ser feito.</a:t>
            </a:r>
          </a:p>
          <a:p>
            <a:r>
              <a:rPr lang="pt-BR" dirty="0"/>
              <a:t>Lembrar da proposta </a:t>
            </a:r>
            <a:r>
              <a:rPr lang="pt-BR" dirty="0" err="1"/>
              <a:t>Taylorista</a:t>
            </a:r>
            <a:r>
              <a:rPr lang="pt-BR" dirty="0"/>
              <a:t> da máxima especificação</a:t>
            </a:r>
          </a:p>
        </p:txBody>
      </p:sp>
    </p:spTree>
    <p:extLst>
      <p:ext uri="{BB962C8B-B14F-4D97-AF65-F5344CB8AC3E}">
        <p14:creationId xmlns:p14="http://schemas.microsoft.com/office/powerpoint/2010/main" val="206855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3. Princípio do critério </a:t>
            </a:r>
            <a:r>
              <a:rPr lang="pt-BR" dirty="0" err="1"/>
              <a:t>socio</a:t>
            </a:r>
            <a:r>
              <a:rPr lang="pt-BR" dirty="0"/>
              <a:t>-técnico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As variâncias (quaisquer eventos </a:t>
            </a:r>
            <a:r>
              <a:rPr lang="pt-BR" dirty="0" err="1"/>
              <a:t>não-programados</a:t>
            </a:r>
            <a:r>
              <a:rPr lang="pt-BR" dirty="0"/>
              <a:t>, imprevistos) devem ser controlados o mais próximo possível dos seus pontos de origem.</a:t>
            </a:r>
          </a:p>
          <a:p>
            <a:pPr algn="just"/>
            <a:r>
              <a:rPr lang="pt-BR" dirty="0"/>
              <a:t>Exemplos de variâncias: problemas com a qualidade do material, quebra de máquina, ...</a:t>
            </a:r>
          </a:p>
          <a:p>
            <a:pPr algn="just"/>
            <a:r>
              <a:rPr lang="pt-BR" dirty="0"/>
              <a:t>Isso pode ter mudar a perspectiva da função inspeção (lembrar do caso das inspetoras de esferas: inspeção + </a:t>
            </a:r>
            <a:r>
              <a:rPr lang="pt-BR" dirty="0" err="1"/>
              <a:t>super-inspeção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9669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4. Princípio da multifuncionalidade</a:t>
            </a:r>
            <a:br>
              <a:rPr lang="pt-BR" dirty="0"/>
            </a:br>
            <a:r>
              <a:rPr lang="pt-BR" dirty="0"/>
              <a:t>(mecanismos x organismos)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trabalho especializado, com tarefas fracionadas, permite que as pessoas sejam facilmente </a:t>
            </a:r>
            <a:r>
              <a:rPr lang="pt-BR" dirty="0" err="1"/>
              <a:t>substituidas</a:t>
            </a:r>
            <a:r>
              <a:rPr lang="pt-BR" dirty="0"/>
              <a:t>, mas essa abordagem traz problemas quando o sistema de produção tem necessidade de responder a eventos não programados. </a:t>
            </a:r>
          </a:p>
          <a:p>
            <a:r>
              <a:rPr lang="pt-BR" dirty="0"/>
              <a:t>Quando as pessoas são multifuncionais a capacidade de resposta e adaptação do sistema é maior.</a:t>
            </a:r>
          </a:p>
        </p:txBody>
      </p:sp>
    </p:spTree>
    <p:extLst>
      <p:ext uri="{BB962C8B-B14F-4D97-AF65-F5344CB8AC3E}">
        <p14:creationId xmlns:p14="http://schemas.microsoft.com/office/powerpoint/2010/main" val="229783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687</Words>
  <Application>Microsoft Macintosh PowerPoint</Application>
  <PresentationFormat>On-screen Show (16:9)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do Office</vt:lpstr>
      <vt:lpstr>Abordagem socio-técnica</vt:lpstr>
      <vt:lpstr>Agenda</vt:lpstr>
      <vt:lpstr>Caso Brasilata: frame OT</vt:lpstr>
      <vt:lpstr>Caso Brasilata</vt:lpstr>
      <vt:lpstr>Princípios socio-técnicos de organização do trabalho</vt:lpstr>
      <vt:lpstr>1. Princípio da compatibilidade</vt:lpstr>
      <vt:lpstr>2. Princípio da mínima especificação crítica</vt:lpstr>
      <vt:lpstr>3. Princípio do critério socio-técnico</vt:lpstr>
      <vt:lpstr>4. Princípio da multifuncionalidade (mecanismos x organismos)</vt:lpstr>
      <vt:lpstr>5. Princípio da colocação de fronteiras</vt:lpstr>
      <vt:lpstr>6. Princípio do fluxo de informações</vt:lpstr>
      <vt:lpstr>7. Princípio da congruência </vt:lpstr>
      <vt:lpstr>8. Princípio do projeto e valores humanos</vt:lpstr>
      <vt:lpstr>9. Princípio do incompleto</vt:lpstr>
      <vt:lpstr>Exercício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experiência das minas de carvão em Durham</dc:title>
  <dc:creator>USUARIO</dc:creator>
  <cp:lastModifiedBy>Ana Paula Paes Leme</cp:lastModifiedBy>
  <cp:revision>18</cp:revision>
  <dcterms:created xsi:type="dcterms:W3CDTF">2015-03-16T12:48:21Z</dcterms:created>
  <dcterms:modified xsi:type="dcterms:W3CDTF">2023-05-22T12:29:32Z</dcterms:modified>
</cp:coreProperties>
</file>