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19"/>
  </p:notesMasterIdLst>
  <p:handoutMasterIdLst>
    <p:handoutMasterId r:id="rId20"/>
  </p:handoutMasterIdLst>
  <p:sldIdLst>
    <p:sldId id="1029" r:id="rId2"/>
    <p:sldId id="1066" r:id="rId3"/>
    <p:sldId id="1067" r:id="rId4"/>
    <p:sldId id="1068" r:id="rId5"/>
    <p:sldId id="1069" r:id="rId6"/>
    <p:sldId id="1070" r:id="rId7"/>
    <p:sldId id="1071" r:id="rId8"/>
    <p:sldId id="1072" r:id="rId9"/>
    <p:sldId id="1073" r:id="rId10"/>
    <p:sldId id="1074" r:id="rId11"/>
    <p:sldId id="1075" r:id="rId12"/>
    <p:sldId id="1077" r:id="rId13"/>
    <p:sldId id="1078" r:id="rId14"/>
    <p:sldId id="1079" r:id="rId15"/>
    <p:sldId id="1080" r:id="rId16"/>
    <p:sldId id="1082" r:id="rId17"/>
    <p:sldId id="1347" r:id="rId18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66"/>
    <a:srgbClr val="4D4D4D"/>
    <a:srgbClr val="333333"/>
    <a:srgbClr val="000066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941" autoAdjust="0"/>
    <p:restoredTop sz="94280" autoAdjust="0"/>
  </p:normalViewPr>
  <p:slideViewPr>
    <p:cSldViewPr>
      <p:cViewPr>
        <p:scale>
          <a:sx n="117" d="100"/>
          <a:sy n="117" d="100"/>
        </p:scale>
        <p:origin x="-1590" y="-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7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106"/>
    </p:cViewPr>
  </p:sorterViewPr>
  <p:notesViewPr>
    <p:cSldViewPr>
      <p:cViewPr varScale="1">
        <p:scale>
          <a:sx n="70" d="100"/>
          <a:sy n="70" d="100"/>
        </p:scale>
        <p:origin x="-3294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80A02441-151D-40A9-B69D-CCD9173D5ABE}" type="datetimeFigureOut">
              <a:rPr lang="pt-BR"/>
              <a:pPr>
                <a:defRPr/>
              </a:pPr>
              <a:t>03/04/2019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7B05B794-38ED-4F69-8F45-E9D75BA2D7E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196965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10522EEE-DAFB-4B94-AFA0-71567D85FAF1}" type="datetimeFigureOut">
              <a:rPr lang="pt-BR"/>
              <a:pPr>
                <a:defRPr/>
              </a:pPr>
              <a:t>03/04/2019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noProof="0"/>
              <a:t>Clique para editar 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0C092C35-C23D-4AFD-8954-8274D545888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927514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552998" y="4941168"/>
            <a:ext cx="8051449" cy="129614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800" b="1" baseline="0">
                <a:solidFill>
                  <a:srgbClr val="003366"/>
                </a:solidFill>
                <a:latin typeface="Calibri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dirty="0"/>
              <a:t>Clique para editar subtítulo, caso haja.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9552" y="3068960"/>
            <a:ext cx="7128792" cy="1512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4000" b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defRPr>
            </a:lvl1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02124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9552" y="1268760"/>
            <a:ext cx="7128792" cy="1224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4000" b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defRPr>
            </a:lvl1pPr>
          </a:lstStyle>
          <a:p>
            <a:pPr lvl="0"/>
            <a:endParaRPr lang="pt-BR" dirty="0"/>
          </a:p>
        </p:txBody>
      </p:sp>
      <p:sp>
        <p:nvSpPr>
          <p:cNvPr id="12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552998" y="2852936"/>
            <a:ext cx="8051449" cy="338437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dirty="0"/>
              <a:t>Clique para editar o texto</a:t>
            </a:r>
          </a:p>
        </p:txBody>
      </p:sp>
    </p:spTree>
    <p:extLst>
      <p:ext uri="{BB962C8B-B14F-4D97-AF65-F5344CB8AC3E}">
        <p14:creationId xmlns:p14="http://schemas.microsoft.com/office/powerpoint/2010/main" val="673992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1"/>
          <p:cNvSpPr>
            <a:spLocks noGrp="1"/>
          </p:cNvSpPr>
          <p:nvPr userDrawn="1">
            <p:ph idx="4294967295"/>
          </p:nvPr>
        </p:nvSpPr>
        <p:spPr>
          <a:xfrm>
            <a:off x="899592" y="1484784"/>
            <a:ext cx="7344816" cy="4824536"/>
          </a:xfrm>
          <a:prstGeom prst="rect">
            <a:avLst/>
          </a:prstGeom>
        </p:spPr>
        <p:txBody>
          <a:bodyPr/>
          <a:lstStyle/>
          <a:p>
            <a:r>
              <a:rPr lang="pt-BR" sz="2400" dirty="0"/>
              <a:t>Olá Professor!</a:t>
            </a:r>
          </a:p>
          <a:p>
            <a:r>
              <a:rPr lang="pt-BR" sz="2400" dirty="0"/>
              <a:t>      Esta apresentação Power Point está automatizada. Isso significa que ela está formatada em tamanho, cor e fonte, pronta dentro do SLIDE MESTRE. </a:t>
            </a:r>
          </a:p>
          <a:p>
            <a:r>
              <a:rPr lang="pt-BR" sz="2400" dirty="0"/>
              <a:t>      Para começar a montar  apresentação a partir deste arquivo, vá a PÁGINA INICIAL, clique na seta de NOVO SLIDE e escolha a opção. Faça cada slide de acordo com a orientação do arquivo. </a:t>
            </a:r>
          </a:p>
          <a:p>
            <a:pPr lvl="1"/>
            <a:r>
              <a:rPr lang="pt-BR" sz="2000" dirty="0"/>
              <a:t>Mantenha uma boa distribuição de seu texto;</a:t>
            </a:r>
          </a:p>
          <a:p>
            <a:pPr lvl="1"/>
            <a:r>
              <a:rPr lang="pt-BR" sz="2000" dirty="0"/>
              <a:t>Procure usar imagens com boa resolução;</a:t>
            </a:r>
            <a:br>
              <a:rPr lang="pt-BR" sz="2000" dirty="0"/>
            </a:br>
            <a:r>
              <a:rPr lang="pt-BR" sz="2000" dirty="0"/>
              <a:t>	</a:t>
            </a:r>
          </a:p>
          <a:p>
            <a:r>
              <a:rPr lang="pt-BR" sz="2400" dirty="0"/>
              <a:t>      Apague este slide e bom trabalho!</a:t>
            </a:r>
          </a:p>
        </p:txBody>
      </p:sp>
    </p:spTree>
    <p:extLst>
      <p:ext uri="{BB962C8B-B14F-4D97-AF65-F5344CB8AC3E}">
        <p14:creationId xmlns:p14="http://schemas.microsoft.com/office/powerpoint/2010/main" val="2676742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9552" y="1237093"/>
            <a:ext cx="7128792" cy="7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4000" b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defRPr>
            </a:lvl1pPr>
          </a:lstStyle>
          <a:p>
            <a:pPr lvl="0"/>
            <a:endParaRPr lang="pt-BR" dirty="0"/>
          </a:p>
        </p:txBody>
      </p:sp>
      <p:sp>
        <p:nvSpPr>
          <p:cNvPr id="14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552998" y="2348880"/>
            <a:ext cx="8051449" cy="388843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dirty="0"/>
              <a:t>Clique para editar o texto</a:t>
            </a:r>
          </a:p>
        </p:txBody>
      </p:sp>
    </p:spTree>
    <p:extLst>
      <p:ext uri="{BB962C8B-B14F-4D97-AF65-F5344CB8AC3E}">
        <p14:creationId xmlns:p14="http://schemas.microsoft.com/office/powerpoint/2010/main" val="4217661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ço Reservado para Rodapé 4"/>
          <p:cNvSpPr txBox="1">
            <a:spLocks/>
          </p:cNvSpPr>
          <p:nvPr userDrawn="1"/>
        </p:nvSpPr>
        <p:spPr>
          <a:xfrm>
            <a:off x="1042988" y="6427788"/>
            <a:ext cx="2895600" cy="365125"/>
          </a:xfrm>
          <a:prstGeom prst="rect">
            <a:avLst/>
          </a:prstGeom>
        </p:spPr>
        <p:txBody>
          <a:bodyPr/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3" r:id="rId3"/>
    <p:sldLayoutId id="2147483727" r:id="rId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lang="pt-BR" sz="6000" dirty="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6000">
          <a:solidFill>
            <a:schemeClr val="bg1"/>
          </a:solidFill>
          <a:latin typeface="Franklin Gothic Heavy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6000">
          <a:solidFill>
            <a:schemeClr val="bg1"/>
          </a:solidFill>
          <a:latin typeface="Franklin Gothic Heavy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6000">
          <a:solidFill>
            <a:schemeClr val="bg1"/>
          </a:solidFill>
          <a:latin typeface="Franklin Gothic Heavy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6000">
          <a:solidFill>
            <a:schemeClr val="bg1"/>
          </a:solidFill>
          <a:latin typeface="Franklin Gothic Heavy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6000">
          <a:solidFill>
            <a:schemeClr val="bg1"/>
          </a:solidFill>
          <a:latin typeface="Franklin Gothic Heavy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6000">
          <a:solidFill>
            <a:schemeClr val="bg1"/>
          </a:solidFill>
          <a:latin typeface="Franklin Gothic Heavy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6000">
          <a:solidFill>
            <a:schemeClr val="bg1"/>
          </a:solidFill>
          <a:latin typeface="Franklin Gothic Heavy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6000">
          <a:solidFill>
            <a:schemeClr val="bg1"/>
          </a:solidFill>
          <a:latin typeface="Franklin Gothic Heavy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3200">
          <a:solidFill>
            <a:srgbClr val="0033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ítulo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/>
              <a:t>Profa. Dra. Carla Marins Silva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285720" y="3068960"/>
            <a:ext cx="7890100" cy="1512168"/>
          </a:xfrm>
        </p:spPr>
        <p:txBody>
          <a:bodyPr/>
          <a:lstStyle/>
          <a:p>
            <a:r>
              <a:rPr lang="pt-BR" dirty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TOXOPLASMOSE</a:t>
            </a:r>
            <a:r>
              <a:rPr dirty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/>
            </a:r>
            <a:br>
              <a:rPr dirty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endParaRPr lang="pt-BR" sz="3200" dirty="0">
              <a:solidFill>
                <a:schemeClr val="tx1"/>
              </a:solidFill>
              <a:cs typeface="Calibri" pitchFamily="34" charset="0"/>
            </a:endParaRP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xmlns="" id="{04CCF37C-73D2-4E1E-BC7D-CE3E3FB6491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85" r="11413"/>
          <a:stretch/>
        </p:blipFill>
        <p:spPr bwMode="auto">
          <a:xfrm>
            <a:off x="1920" y="0"/>
            <a:ext cx="9140159" cy="992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357158" y="2214554"/>
            <a:ext cx="842968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b="1" dirty="0"/>
              <a:t>Diagnóstico</a:t>
            </a:r>
            <a:r>
              <a:rPr lang="pt-BR" sz="2800" dirty="0"/>
              <a:t>: O Ministério da Saúde recomenda a realização da </a:t>
            </a:r>
            <a:r>
              <a:rPr lang="pt-BR" sz="2800" u="sng" dirty="0"/>
              <a:t>triagem sorológica</a:t>
            </a:r>
            <a:r>
              <a:rPr lang="pt-BR" sz="2800" dirty="0"/>
              <a:t>, principalmente em lugares onde a prevalência e elevada. O objetivo principal do rastreamento é a identificação de gestantes suscetíveis para seguimento posterior:</a:t>
            </a:r>
          </a:p>
          <a:p>
            <a:r>
              <a:rPr lang="pt-BR" sz="2800" dirty="0"/>
              <a:t>- a </a:t>
            </a:r>
            <a:r>
              <a:rPr lang="pt-BR" sz="2800" b="1" dirty="0"/>
              <a:t>prevenção da infecção aguda</a:t>
            </a:r>
            <a:r>
              <a:rPr lang="pt-BR" sz="2800" dirty="0"/>
              <a:t> por meio de medidas de prevenção primária e a </a:t>
            </a:r>
            <a:r>
              <a:rPr lang="pt-BR" sz="2800" b="1" dirty="0"/>
              <a:t>detecção precoce visando prevenir a transmissão fetal e também proporcionar o tratamento caso haja contaminação </a:t>
            </a:r>
            <a:r>
              <a:rPr lang="pt-BR" sz="2800" b="1" dirty="0" err="1"/>
              <a:t>intraútero</a:t>
            </a:r>
            <a:r>
              <a:rPr lang="pt-BR" sz="2800" b="1" dirty="0"/>
              <a:t>.</a:t>
            </a: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Toxoplasmose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xmlns="" id="{77886166-B2CC-4C44-B3E0-E9919115EDB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85" r="11413"/>
          <a:stretch/>
        </p:blipFill>
        <p:spPr bwMode="auto">
          <a:xfrm>
            <a:off x="0" y="-11906"/>
            <a:ext cx="9140159" cy="992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14145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357158" y="2214554"/>
            <a:ext cx="842968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just" eaLnBrk="1" hangingPunct="1">
              <a:buFont typeface="Wingdings" pitchFamily="2" charset="2"/>
              <a:buNone/>
              <a:defRPr/>
            </a:pPr>
            <a:r>
              <a:rPr lang="pt-BR" sz="2800" b="1" dirty="0"/>
              <a:t>Triagem sorológica:  detecção de anticorpos da classe </a:t>
            </a:r>
            <a:r>
              <a:rPr lang="pt-BR" sz="2800" b="1" dirty="0" err="1"/>
              <a:t>IgG</a:t>
            </a:r>
            <a:r>
              <a:rPr lang="pt-BR" sz="2800" b="1" dirty="0"/>
              <a:t> e </a:t>
            </a:r>
            <a:r>
              <a:rPr lang="pt-BR" sz="2800" b="1" dirty="0" err="1"/>
              <a:t>IgM</a:t>
            </a:r>
            <a:r>
              <a:rPr lang="pt-BR" sz="2800" b="1" dirty="0"/>
              <a:t> na primeira consulta de pré-natal</a:t>
            </a:r>
            <a:r>
              <a:rPr lang="pt-BR" sz="2800" dirty="0"/>
              <a:t>.</a:t>
            </a:r>
          </a:p>
          <a:p>
            <a:pPr marL="0" indent="0" algn="just" eaLnBrk="1" hangingPunct="1">
              <a:buFont typeface="Wingdings" pitchFamily="2" charset="2"/>
              <a:buNone/>
              <a:defRPr/>
            </a:pPr>
            <a:r>
              <a:rPr lang="pt-BR" sz="2800" b="1" dirty="0"/>
              <a:t>OBS: </a:t>
            </a:r>
            <a:r>
              <a:rPr lang="pt-BR" sz="2800" dirty="0"/>
              <a:t>Se a gestante suscetível proveniente de região de alta </a:t>
            </a:r>
            <a:r>
              <a:rPr lang="pt-BR" sz="2800" dirty="0" err="1"/>
              <a:t>endemicidade</a:t>
            </a:r>
            <a:r>
              <a:rPr lang="pt-BR" sz="2800" dirty="0"/>
              <a:t> - rastreamento adicional - </a:t>
            </a:r>
            <a:r>
              <a:rPr lang="pt-BR" sz="2800" dirty="0" err="1"/>
              <a:t>IgM</a:t>
            </a:r>
            <a:r>
              <a:rPr lang="pt-BR" sz="2800" dirty="0"/>
              <a:t> e </a:t>
            </a:r>
            <a:r>
              <a:rPr lang="pt-BR" sz="2800" dirty="0" err="1"/>
              <a:t>IgG</a:t>
            </a:r>
            <a:r>
              <a:rPr lang="pt-BR" sz="2800" dirty="0"/>
              <a:t> </a:t>
            </a:r>
            <a:r>
              <a:rPr lang="pt-BR" sz="2800" b="1" dirty="0"/>
              <a:t>a cada dois ou três meses.</a:t>
            </a:r>
            <a:endParaRPr lang="pt-BR" dirty="0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Toxoplasmose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xmlns="" id="{1DE713FF-421E-48E6-9D75-4C27759DCFD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85" r="11413"/>
          <a:stretch/>
        </p:blipFill>
        <p:spPr bwMode="auto">
          <a:xfrm>
            <a:off x="0" y="-11906"/>
            <a:ext cx="9140159" cy="992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241222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428596" y="1428736"/>
            <a:ext cx="8358246" cy="499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pt-BR" sz="2800" b="1" dirty="0">
                <a:cs typeface="Arial" charset="0"/>
              </a:rPr>
              <a:t>Toxoplasmose</a:t>
            </a:r>
            <a:r>
              <a:rPr lang="pt-BR" sz="2800" dirty="0"/>
              <a:t> 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pt-BR" sz="2800" dirty="0"/>
          </a:p>
          <a:p>
            <a:pPr marL="0" indent="0" algn="just" eaLnBrk="1" hangingPunct="1">
              <a:buFont typeface="Wingdings" pitchFamily="2" charset="2"/>
              <a:buNone/>
              <a:defRPr/>
            </a:pPr>
            <a:r>
              <a:rPr lang="pt-BR" sz="2800" dirty="0"/>
              <a:t> - Se após a 30º semana, recomenda-se instituir o </a:t>
            </a:r>
            <a:r>
              <a:rPr lang="pt-BR" sz="2800" b="1" dirty="0"/>
              <a:t>tratamento tríplice</a:t>
            </a:r>
            <a:r>
              <a:rPr lang="pt-BR" sz="2800" dirty="0"/>
              <a:t> materno:</a:t>
            </a:r>
          </a:p>
          <a:p>
            <a:pPr marL="0" indent="0" algn="just" eaLnBrk="1" hangingPunct="1">
              <a:buFont typeface="Wingdings" pitchFamily="2" charset="2"/>
              <a:buNone/>
              <a:defRPr/>
            </a:pPr>
            <a:endParaRPr lang="pt-BR" sz="2800" dirty="0"/>
          </a:p>
          <a:p>
            <a:pPr marL="0" indent="0" algn="just" eaLnBrk="1" hangingPunct="1">
              <a:buFont typeface="Wingdings" pitchFamily="2" charset="2"/>
              <a:buNone/>
              <a:defRPr/>
            </a:pPr>
            <a:r>
              <a:rPr lang="pt-BR" sz="2800" dirty="0"/>
              <a:t>- </a:t>
            </a:r>
            <a:r>
              <a:rPr lang="pt-BR" sz="2800" b="1" dirty="0" err="1"/>
              <a:t>pirimetamina</a:t>
            </a:r>
            <a:r>
              <a:rPr lang="pt-BR" sz="2800" dirty="0"/>
              <a:t>, 25mg de 12 / 12 horas por via oral; </a:t>
            </a:r>
          </a:p>
          <a:p>
            <a:pPr marL="0" indent="0" algn="just" eaLnBrk="1" hangingPunct="1">
              <a:buFontTx/>
              <a:buChar char="-"/>
              <a:defRPr/>
            </a:pPr>
            <a:r>
              <a:rPr lang="pt-BR" sz="2800" b="1" dirty="0" err="1"/>
              <a:t>sulfadiazina</a:t>
            </a:r>
            <a:r>
              <a:rPr lang="pt-BR" sz="2800" dirty="0"/>
              <a:t>, 1.500</a:t>
            </a:r>
            <a:r>
              <a:rPr lang="pt-BR" sz="2800" dirty="0" err="1"/>
              <a:t>mg</a:t>
            </a:r>
            <a:r>
              <a:rPr lang="pt-BR" sz="2800" dirty="0"/>
              <a:t> de 12 / 12 horas por via oral; </a:t>
            </a:r>
          </a:p>
          <a:p>
            <a:pPr marL="0" indent="0" algn="just" eaLnBrk="1" hangingPunct="1">
              <a:buFontTx/>
              <a:buChar char="-"/>
              <a:defRPr/>
            </a:pPr>
            <a:r>
              <a:rPr lang="pt-BR" sz="2800" dirty="0"/>
              <a:t> </a:t>
            </a:r>
            <a:r>
              <a:rPr lang="pt-BR" sz="2800" b="1" dirty="0"/>
              <a:t>ácido </a:t>
            </a:r>
            <a:r>
              <a:rPr lang="pt-BR" sz="2800" b="1" dirty="0" err="1"/>
              <a:t>folínico</a:t>
            </a:r>
            <a:r>
              <a:rPr lang="pt-BR" sz="2800" dirty="0"/>
              <a:t>, 10mg/dia, este imprescindível para prevenção de aplasia medular causada pela </a:t>
            </a:r>
            <a:r>
              <a:rPr lang="pt-BR" sz="2800" dirty="0" err="1"/>
              <a:t>pirimetamina</a:t>
            </a:r>
            <a:r>
              <a:rPr lang="pt-BR" sz="2800" dirty="0"/>
              <a:t>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pt-BR" dirty="0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xmlns="" id="{F5820798-AF91-4446-A970-BC59B76C5C8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85" r="11413"/>
          <a:stretch/>
        </p:blipFill>
        <p:spPr bwMode="auto">
          <a:xfrm>
            <a:off x="0" y="-11906"/>
            <a:ext cx="9140159" cy="992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141846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357158" y="1285860"/>
            <a:ext cx="8358246" cy="47459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pt-BR" sz="2800" b="1" dirty="0">
                <a:cs typeface="Arial" charset="0"/>
              </a:rPr>
              <a:t>Toxoplasmose</a:t>
            </a:r>
            <a:r>
              <a:rPr lang="pt-BR" sz="2800" dirty="0"/>
              <a:t> </a:t>
            </a:r>
          </a:p>
          <a:p>
            <a:pPr algn="just" eaLnBrk="1" hangingPunct="1">
              <a:lnSpc>
                <a:spcPct val="90000"/>
              </a:lnSpc>
              <a:defRPr/>
            </a:pPr>
            <a:endParaRPr lang="pt-BR" sz="2800" dirty="0"/>
          </a:p>
          <a:p>
            <a:pPr marL="0" indent="0" algn="just" eaLnBrk="1" hangingPunct="1">
              <a:buFont typeface="Wingdings" pitchFamily="2" charset="2"/>
              <a:buNone/>
              <a:defRPr/>
            </a:pPr>
            <a:r>
              <a:rPr lang="pt-BR" sz="2800" dirty="0"/>
              <a:t>OBS: A </a:t>
            </a:r>
            <a:r>
              <a:rPr lang="pt-BR" sz="2800" dirty="0" err="1"/>
              <a:t>espiramicina</a:t>
            </a:r>
            <a:r>
              <a:rPr lang="pt-BR" sz="2800" dirty="0"/>
              <a:t> não atravessa a barreira placentária, tendo efeito de impedir ou retardar a passagem do Toxoplasma </a:t>
            </a:r>
            <a:r>
              <a:rPr lang="pt-BR" sz="2800" dirty="0" err="1"/>
              <a:t>gondii</a:t>
            </a:r>
            <a:r>
              <a:rPr lang="pt-BR" sz="2800" dirty="0"/>
              <a:t> para o feto, diminuindo ou evitando o acometimento do mesmo. Portanto, não esta indicada quando há certeza ou mesmo probabilidade muito grande de infecção fetal (como quando a gestante adquire a infecção após a 30º semana). Nesses casos, está indicado o tratamento tríplice, que atua sobre o feto.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xmlns="" id="{E5690160-7DCA-4353-9C07-A179849F4F2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85" r="11413"/>
          <a:stretch/>
        </p:blipFill>
        <p:spPr bwMode="auto">
          <a:xfrm>
            <a:off x="0" y="-11906"/>
            <a:ext cx="9140159" cy="992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547377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357158" y="2025908"/>
            <a:ext cx="835824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1" hangingPunct="1">
              <a:defRPr/>
            </a:pPr>
            <a:r>
              <a:rPr lang="pt-BR" sz="2800" dirty="0"/>
              <a:t>Se no primeiro exame solicitado na primeira consulta detecta-se </a:t>
            </a:r>
            <a:r>
              <a:rPr lang="pt-BR" sz="2800" b="1" dirty="0"/>
              <a:t>anticorpos </a:t>
            </a:r>
            <a:r>
              <a:rPr lang="pt-BR" sz="2800" b="1" dirty="0" err="1"/>
              <a:t>IgM</a:t>
            </a:r>
            <a:r>
              <a:rPr lang="pt-BR" sz="2800" dirty="0"/>
              <a:t> (em gestações com </a:t>
            </a:r>
            <a:r>
              <a:rPr lang="pt-BR" sz="2800" b="1" dirty="0"/>
              <a:t>menos de 16 semanas</a:t>
            </a:r>
            <a:r>
              <a:rPr lang="pt-BR" sz="2800" dirty="0"/>
              <a:t>) deve ser feito imediatamente o </a:t>
            </a:r>
            <a:r>
              <a:rPr lang="pt-BR" sz="2800" b="1" dirty="0"/>
              <a:t>teste de avidez de </a:t>
            </a:r>
            <a:r>
              <a:rPr lang="pt-BR" sz="2800" b="1" dirty="0" err="1"/>
              <a:t>IgG</a:t>
            </a:r>
            <a:r>
              <a:rPr lang="pt-BR" sz="2800" b="1" dirty="0"/>
              <a:t>:</a:t>
            </a:r>
          </a:p>
          <a:p>
            <a:pPr algn="just" eaLnBrk="1" hangingPunct="1">
              <a:buFontTx/>
              <a:buChar char="-"/>
              <a:defRPr/>
            </a:pPr>
            <a:r>
              <a:rPr lang="pt-BR" sz="2800" b="1" dirty="0"/>
              <a:t> Baixa avidez</a:t>
            </a:r>
            <a:r>
              <a:rPr lang="pt-BR" sz="2800" dirty="0"/>
              <a:t>, pode-se estar diante de uma </a:t>
            </a:r>
            <a:r>
              <a:rPr lang="pt-BR" sz="2800" b="1" dirty="0"/>
              <a:t>infecção aguda</a:t>
            </a:r>
            <a:r>
              <a:rPr lang="pt-BR" sz="2800" dirty="0"/>
              <a:t>:  iniciar </a:t>
            </a:r>
            <a:r>
              <a:rPr lang="pt-BR" sz="2800" dirty="0" err="1"/>
              <a:t>espiramicina</a:t>
            </a:r>
            <a:r>
              <a:rPr lang="pt-BR" sz="2800" dirty="0"/>
              <a:t>  imediatamente. </a:t>
            </a:r>
          </a:p>
          <a:p>
            <a:pPr algn="just" eaLnBrk="1" hangingPunct="1">
              <a:buFontTx/>
              <a:buChar char="-"/>
              <a:defRPr/>
            </a:pPr>
            <a:r>
              <a:rPr lang="pt-BR" sz="2800" dirty="0"/>
              <a:t> A</a:t>
            </a:r>
            <a:r>
              <a:rPr lang="pt-BR" sz="2800" b="1" dirty="0"/>
              <a:t>lta avidez</a:t>
            </a:r>
            <a:r>
              <a:rPr lang="pt-BR" sz="2800" dirty="0"/>
              <a:t>, deve-se considerar como diagnóstico de </a:t>
            </a:r>
            <a:r>
              <a:rPr lang="pt-BR" sz="2800" b="1" dirty="0"/>
              <a:t>infecção antiga: </a:t>
            </a:r>
            <a:r>
              <a:rPr lang="pt-BR" sz="2800" dirty="0"/>
              <a:t>não há necessidade de tratamento nem de testes adicionais.</a:t>
            </a: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Toxoplasmose</a:t>
            </a:r>
            <a:endParaRPr lang="pt-BR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xmlns="" id="{342B644D-C609-4A99-A96A-5A74C001D65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85" r="11413"/>
          <a:stretch/>
        </p:blipFill>
        <p:spPr bwMode="auto">
          <a:xfrm>
            <a:off x="0" y="-11906"/>
            <a:ext cx="9140159" cy="992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938382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357158" y="2025908"/>
            <a:ext cx="8358246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1" hangingPunct="1">
              <a:defRPr/>
            </a:pPr>
            <a:r>
              <a:rPr lang="pt-BR" sz="2800" dirty="0"/>
              <a:t>Nos exames realizados </a:t>
            </a:r>
            <a:r>
              <a:rPr lang="pt-BR" sz="2800" b="1" dirty="0"/>
              <a:t>após 16 semanas</a:t>
            </a:r>
            <a:r>
              <a:rPr lang="pt-BR" sz="2800" dirty="0"/>
              <a:t> de gestação: </a:t>
            </a:r>
            <a:r>
              <a:rPr lang="pt-BR" sz="2800" b="1" dirty="0"/>
              <a:t>não há necessidade do teste de avidez</a:t>
            </a:r>
            <a:r>
              <a:rPr lang="pt-BR" sz="2800" dirty="0"/>
              <a:t>, pois mesmo uma avidez alta não descartaria infecção adquirida durante a gestação, embora possa ser útil para ajudar a determinar a época em que ocorreu.</a:t>
            </a:r>
          </a:p>
          <a:p>
            <a:pPr algn="just">
              <a:defRPr/>
            </a:pPr>
            <a:r>
              <a:rPr lang="pt-BR" sz="2800" b="1" dirty="0"/>
              <a:t>OBS:  </a:t>
            </a:r>
            <a:r>
              <a:rPr lang="pt-BR" sz="2800" dirty="0"/>
              <a:t>notificar a Vigilância Epidemiológica os casos de toxoplasmose aguda na gestação, conforme diretrizes do Ministério da Saúde para os serviços sentinela.</a:t>
            </a:r>
          </a:p>
          <a:p>
            <a:pPr algn="just" eaLnBrk="1" hangingPunct="1">
              <a:defRPr/>
            </a:pPr>
            <a:endParaRPr lang="pt-BR" sz="2800" dirty="0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Toxoplasmose</a:t>
            </a:r>
            <a:endParaRPr lang="pt-BR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xmlns="" id="{23342C23-3919-406E-9812-F5FEDEDE788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85" r="11413"/>
          <a:stretch/>
        </p:blipFill>
        <p:spPr bwMode="auto">
          <a:xfrm>
            <a:off x="0" y="-11906"/>
            <a:ext cx="9140159" cy="992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416625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214282" y="1000108"/>
            <a:ext cx="8429684" cy="56507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pt-BR" sz="2800" b="1" dirty="0">
                <a:cs typeface="Arial" charset="0"/>
              </a:rPr>
              <a:t>Toxoplasmose</a:t>
            </a:r>
            <a:r>
              <a:rPr lang="pt-BR" sz="2800" dirty="0"/>
              <a:t> - </a:t>
            </a:r>
            <a:r>
              <a:rPr lang="pt-BR" sz="2800" i="1" dirty="0"/>
              <a:t>Diagnóstico de infecção fetal</a:t>
            </a:r>
            <a:endParaRPr lang="pt-BR" sz="2800" dirty="0"/>
          </a:p>
          <a:p>
            <a:pPr marL="0" indent="0" algn="just" eaLnBrk="1" hangingPunct="1">
              <a:buFont typeface="Wingdings" pitchFamily="2" charset="2"/>
              <a:buNone/>
              <a:defRPr/>
            </a:pPr>
            <a:r>
              <a:rPr lang="pt-BR" sz="2800" dirty="0"/>
              <a:t>Na presença de infecção aguda materna, deverá ser investigada a possibilidade de infecção fetal pelo líquido amniótico. </a:t>
            </a:r>
          </a:p>
          <a:p>
            <a:pPr marL="0" indent="0" algn="just" eaLnBrk="1" hangingPunct="1">
              <a:buFont typeface="Wingdings" pitchFamily="2" charset="2"/>
              <a:buNone/>
              <a:defRPr/>
            </a:pPr>
            <a:endParaRPr lang="pt-BR" sz="2800" dirty="0"/>
          </a:p>
          <a:p>
            <a:pPr marL="0" indent="0" algn="just" eaLnBrk="1" hangingPunct="1">
              <a:buFont typeface="Wingdings" pitchFamily="2" charset="2"/>
              <a:buNone/>
              <a:defRPr/>
            </a:pPr>
            <a:r>
              <a:rPr lang="pt-BR" sz="2800" dirty="0"/>
              <a:t>- Exame: reação em cadeia da </a:t>
            </a:r>
            <a:r>
              <a:rPr lang="pt-BR" sz="2800" dirty="0" err="1"/>
              <a:t>polimerase</a:t>
            </a:r>
            <a:r>
              <a:rPr lang="pt-BR" sz="2800" dirty="0"/>
              <a:t> (PCR) em tempo real, que pode ser feita a partir da 18º semana de gestação.</a:t>
            </a:r>
          </a:p>
          <a:p>
            <a:pPr marL="0" indent="0" algn="just" eaLnBrk="1" hangingPunct="1">
              <a:buFont typeface="Wingdings" pitchFamily="2" charset="2"/>
              <a:buNone/>
              <a:defRPr/>
            </a:pPr>
            <a:r>
              <a:rPr lang="pt-BR" sz="2800" dirty="0"/>
              <a:t>- Está indicada a ecografia mensal nos casos de infecção aguda da gestante, pois a presença de sinais anormais pode determinar a mudança do tratamento, da </a:t>
            </a:r>
            <a:r>
              <a:rPr lang="pt-BR" sz="2800" dirty="0" err="1"/>
              <a:t>espiramicina</a:t>
            </a:r>
            <a:r>
              <a:rPr lang="pt-BR" sz="2800" dirty="0"/>
              <a:t> para o tratamento tríplice.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xmlns="" id="{6D45CC82-F845-47BD-BD03-9D686A106B0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85" r="11413"/>
          <a:stretch/>
        </p:blipFill>
        <p:spPr bwMode="auto">
          <a:xfrm>
            <a:off x="0" y="-11906"/>
            <a:ext cx="9140159" cy="992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841533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1"/>
          <p:cNvSpPr>
            <a:spLocks noGrp="1"/>
          </p:cNvSpPr>
          <p:nvPr>
            <p:ph type="subTitle" idx="1"/>
          </p:nvPr>
        </p:nvSpPr>
        <p:spPr>
          <a:xfrm>
            <a:off x="552998" y="4941168"/>
            <a:ext cx="8051449" cy="1296144"/>
          </a:xfrm>
        </p:spPr>
        <p:txBody>
          <a:bodyPr/>
          <a:lstStyle/>
          <a:p>
            <a:r>
              <a:rPr lang="pt-BR" dirty="0"/>
              <a:t>carlamarins@usp.br</a:t>
            </a:r>
          </a:p>
        </p:txBody>
      </p:sp>
      <p:sp>
        <p:nvSpPr>
          <p:cNvPr id="5" name="Título 2"/>
          <p:cNvSpPr>
            <a:spLocks noGrp="1"/>
          </p:cNvSpPr>
          <p:nvPr>
            <p:ph type="title"/>
          </p:nvPr>
        </p:nvSpPr>
        <p:spPr>
          <a:xfrm>
            <a:off x="539552" y="3068960"/>
            <a:ext cx="7128792" cy="1512168"/>
          </a:xfrm>
        </p:spPr>
        <p:txBody>
          <a:bodyPr/>
          <a:lstStyle/>
          <a:p>
            <a:r>
              <a:t>OBRIGADA</a:t>
            </a:r>
            <a:endParaRPr lang="pt-BR" dirty="0"/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xmlns="" id="{7B08997E-7088-4067-A012-15EF613B2C8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85" r="11413"/>
          <a:stretch/>
        </p:blipFill>
        <p:spPr bwMode="auto">
          <a:xfrm>
            <a:off x="0" y="-11906"/>
            <a:ext cx="9140159" cy="992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542096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428596" y="2285992"/>
            <a:ext cx="835824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pt-BR" sz="2800" dirty="0"/>
              <a:t>É uma infecção de caráter crônico causada pelo Toxoplasma </a:t>
            </a:r>
            <a:r>
              <a:rPr lang="pt-BR" sz="2800" dirty="0" err="1"/>
              <a:t>gondii</a:t>
            </a:r>
            <a:r>
              <a:rPr lang="pt-BR" sz="2800" dirty="0"/>
              <a:t>, parasita intracelular obrigatório.</a:t>
            </a:r>
            <a:endParaRPr lang="pt-BR" sz="2800" b="1" dirty="0"/>
          </a:p>
          <a:p>
            <a:pPr algn="just">
              <a:defRPr/>
            </a:pPr>
            <a:r>
              <a:rPr lang="pt-BR" sz="2800" dirty="0"/>
              <a:t>No adulto, a toxoplasmose </a:t>
            </a:r>
            <a:r>
              <a:rPr lang="pt-BR" sz="2800" b="1" dirty="0"/>
              <a:t>é </a:t>
            </a:r>
            <a:r>
              <a:rPr lang="pt-BR" sz="2800" b="1" dirty="0" err="1"/>
              <a:t>frequentemente</a:t>
            </a:r>
            <a:r>
              <a:rPr lang="pt-BR" sz="2800" b="1" dirty="0"/>
              <a:t> </a:t>
            </a:r>
            <a:r>
              <a:rPr lang="pt-BR" sz="2800" b="1" dirty="0" err="1"/>
              <a:t>subclínica</a:t>
            </a:r>
            <a:r>
              <a:rPr lang="pt-BR" sz="2800" b="1" dirty="0"/>
              <a:t>, ou seja, assintomática</a:t>
            </a:r>
            <a:r>
              <a:rPr lang="pt-BR" sz="2800" dirty="0"/>
              <a:t>. Quando ocorrem sintomas, muitas vezes brandos e inespecíficos, são descritos como </a:t>
            </a:r>
            <a:r>
              <a:rPr lang="pt-BR" sz="2800" b="1" dirty="0"/>
              <a:t>mal estar, dor de cabeça e mialgia</a:t>
            </a:r>
            <a:r>
              <a:rPr lang="pt-BR" sz="2800" dirty="0"/>
              <a:t>.</a:t>
            </a:r>
            <a:endParaRPr lang="pt-BR" sz="2800" b="1" dirty="0"/>
          </a:p>
          <a:p>
            <a:pPr algn="just">
              <a:defRPr/>
            </a:pPr>
            <a:r>
              <a:rPr lang="pt-BR" sz="2800" dirty="0"/>
              <a:t> </a:t>
            </a:r>
            <a:endParaRPr lang="pt-BR" sz="2800" b="1" dirty="0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Toxoplasmose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xmlns="" id="{04CCF37C-73D2-4E1E-BC7D-CE3E3FB6491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85" r="11413"/>
          <a:stretch/>
        </p:blipFill>
        <p:spPr bwMode="auto">
          <a:xfrm>
            <a:off x="0" y="-11906"/>
            <a:ext cx="9140159" cy="992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878550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428596" y="2285992"/>
            <a:ext cx="8358246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pt-BR" sz="2800" dirty="0"/>
              <a:t>A infecção congênita ocorre sempre como consequência de </a:t>
            </a:r>
            <a:r>
              <a:rPr lang="pt-BR" sz="2800" b="1" dirty="0"/>
              <a:t>infecção primária adquirida durante a gestação</a:t>
            </a:r>
            <a:r>
              <a:rPr lang="pt-BR" sz="2800" dirty="0"/>
              <a:t>. </a:t>
            </a:r>
          </a:p>
          <a:p>
            <a:pPr algn="just">
              <a:defRPr/>
            </a:pPr>
            <a:endParaRPr lang="pt-BR" sz="2800" dirty="0"/>
          </a:p>
          <a:p>
            <a:pPr algn="just">
              <a:defRPr/>
            </a:pPr>
            <a:r>
              <a:rPr lang="pt-BR" sz="2800" dirty="0"/>
              <a:t>A mãe teria a </a:t>
            </a:r>
            <a:r>
              <a:rPr lang="pt-BR" sz="2800" dirty="0" err="1"/>
              <a:t>parasitemia</a:t>
            </a:r>
            <a:r>
              <a:rPr lang="pt-BR" sz="2800" dirty="0"/>
              <a:t> com infecção placentária (</a:t>
            </a:r>
            <a:r>
              <a:rPr lang="pt-BR" sz="2800" dirty="0" err="1"/>
              <a:t>placentite</a:t>
            </a:r>
            <a:r>
              <a:rPr lang="pt-BR" sz="2800" dirty="0"/>
              <a:t>) e disseminação </a:t>
            </a:r>
            <a:r>
              <a:rPr lang="pt-BR" sz="2800" dirty="0" err="1"/>
              <a:t>hematogênica</a:t>
            </a:r>
            <a:r>
              <a:rPr lang="pt-BR" sz="2800" dirty="0"/>
              <a:t> para o feto. </a:t>
            </a:r>
            <a:endParaRPr lang="pt-BR" sz="2800" b="1" dirty="0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Toxoplasmose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xmlns="" id="{B42A5B5D-FE20-4B36-8B89-FC3F2EBECE5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85" r="11413"/>
          <a:stretch/>
        </p:blipFill>
        <p:spPr bwMode="auto">
          <a:xfrm>
            <a:off x="0" y="-11906"/>
            <a:ext cx="9140159" cy="992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860186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428596" y="2285992"/>
            <a:ext cx="835824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pt-BR" sz="2800" dirty="0"/>
              <a:t>A infecção materna primária não obrigatoriamente dissemina para feto e a </a:t>
            </a:r>
            <a:r>
              <a:rPr lang="pt-BR" sz="2800" b="1" dirty="0"/>
              <a:t>taxa de transmissão aproxima-se de 40%.</a:t>
            </a:r>
          </a:p>
          <a:p>
            <a:pPr algn="just">
              <a:defRPr/>
            </a:pPr>
            <a:r>
              <a:rPr lang="pt-BR" sz="2800" dirty="0"/>
              <a:t> </a:t>
            </a:r>
          </a:p>
          <a:p>
            <a:pPr marL="0" indent="0" algn="just">
              <a:buFont typeface="Wingdings" pitchFamily="2" charset="2"/>
              <a:buNone/>
              <a:defRPr/>
            </a:pPr>
            <a:r>
              <a:rPr lang="pt-BR" sz="2800" dirty="0"/>
              <a:t> ATENÇÃO: </a:t>
            </a:r>
            <a:r>
              <a:rPr lang="pt-BR" sz="2800" b="1" dirty="0"/>
              <a:t>a ocorrência de infecção congênita aumenta conforme a idade gestacional, porém é mais grave quando o feto é infectado no primeiro trimestre de gestação.</a:t>
            </a: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Toxoplasmose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xmlns="" id="{6EB26FA0-A17E-483A-A20F-58BEE56673E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85" r="11413"/>
          <a:stretch/>
        </p:blipFill>
        <p:spPr bwMode="auto">
          <a:xfrm>
            <a:off x="0" y="-11906"/>
            <a:ext cx="9140159" cy="992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588559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428596" y="2285992"/>
            <a:ext cx="8358246" cy="43581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pt-BR" sz="2800" dirty="0">
                <a:cs typeface="Arial" charset="0"/>
              </a:rPr>
              <a:t>Prevenção</a:t>
            </a:r>
            <a:endParaRPr lang="pt-BR" sz="2800" dirty="0"/>
          </a:p>
          <a:p>
            <a:pPr marL="0" indent="0" algn="just">
              <a:buFont typeface="Wingdings" pitchFamily="2" charset="2"/>
              <a:buNone/>
              <a:defRPr/>
            </a:pPr>
            <a:r>
              <a:rPr lang="pt-BR" sz="2800" dirty="0"/>
              <a:t>- Lavar as mãos ao manipular alimentos;</a:t>
            </a:r>
          </a:p>
          <a:p>
            <a:pPr marL="0" indent="0" algn="just">
              <a:buFont typeface="Wingdings" pitchFamily="2" charset="2"/>
              <a:buNone/>
              <a:defRPr/>
            </a:pPr>
            <a:r>
              <a:rPr lang="pt-BR" sz="2800" dirty="0"/>
              <a:t>- Lavar bem frutas, legumes e verduras antes de se alimentar;</a:t>
            </a:r>
          </a:p>
          <a:p>
            <a:pPr marL="0" indent="0" algn="just">
              <a:buFont typeface="Wingdings" pitchFamily="2" charset="2"/>
              <a:buNone/>
              <a:defRPr/>
            </a:pPr>
            <a:r>
              <a:rPr lang="pt-BR" sz="2800" dirty="0"/>
              <a:t>- Não ingerir carnes cruas, mal cozidas ou mal passadas, incluindo embutidos (salame, copa, etc.);</a:t>
            </a:r>
          </a:p>
          <a:p>
            <a:pPr marL="0" indent="0" algn="just">
              <a:buFont typeface="Wingdings" pitchFamily="2" charset="2"/>
              <a:buNone/>
              <a:defRPr/>
            </a:pPr>
            <a:r>
              <a:rPr lang="pt-BR" sz="2800" dirty="0"/>
              <a:t>- Evitar contato com o solo e terra de jardim; se indispensável, usar luvas e lavar bem as mãos após;</a:t>
            </a: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Toxoplasmose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xmlns="" id="{75D10C32-92EF-4217-B4FC-01A8D284789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85" r="11413"/>
          <a:stretch/>
        </p:blipFill>
        <p:spPr bwMode="auto">
          <a:xfrm>
            <a:off x="0" y="-11906"/>
            <a:ext cx="9140159" cy="992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895790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428596" y="2285992"/>
            <a:ext cx="8358246" cy="38841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pt-BR" sz="2800" dirty="0">
                <a:cs typeface="Arial" charset="0"/>
              </a:rPr>
              <a:t>Prevenção</a:t>
            </a:r>
          </a:p>
          <a:p>
            <a:pPr algn="just" eaLnBrk="1" hangingPunct="1">
              <a:lnSpc>
                <a:spcPct val="90000"/>
              </a:lnSpc>
              <a:defRPr/>
            </a:pPr>
            <a:endParaRPr lang="pt-BR" sz="2800" dirty="0"/>
          </a:p>
          <a:p>
            <a:pPr marL="0" indent="0" algn="just">
              <a:buFont typeface="Wingdings" pitchFamily="2" charset="2"/>
              <a:buNone/>
              <a:defRPr/>
            </a:pPr>
            <a:r>
              <a:rPr lang="pt-BR" sz="2800" dirty="0"/>
              <a:t>- Evitar contato com fezes de gato no lixo ou solo;</a:t>
            </a:r>
          </a:p>
          <a:p>
            <a:pPr marL="0" indent="0" algn="just">
              <a:buFont typeface="Wingdings" pitchFamily="2" charset="2"/>
              <a:buNone/>
              <a:defRPr/>
            </a:pPr>
            <a:r>
              <a:rPr lang="pt-BR" sz="2800" dirty="0"/>
              <a:t>- Após manusear a carne crua, lavar bem as mãos, assim como também toda a superfície que entrou em contato com o alimento e todos os utensílios utilizados;</a:t>
            </a:r>
          </a:p>
          <a:p>
            <a:pPr marL="0" indent="0" algn="just">
              <a:buFont typeface="Wingdings" pitchFamily="2" charset="2"/>
              <a:buNone/>
              <a:defRPr/>
            </a:pPr>
            <a:r>
              <a:rPr lang="pt-BR" sz="2800" dirty="0"/>
              <a:t>- Não consumir leite e seus derivados crus, não pasteurizados, seja de vaca ou de cabra;</a:t>
            </a: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Toxoplasmose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xmlns="" id="{8328B763-9C50-4A80-B94E-6B0C9880A1F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85" r="11413"/>
          <a:stretch/>
        </p:blipFill>
        <p:spPr bwMode="auto">
          <a:xfrm>
            <a:off x="0" y="-11906"/>
            <a:ext cx="9140159" cy="992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177932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428596" y="2285992"/>
            <a:ext cx="8358246" cy="34532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pt-BR" sz="2800" dirty="0">
                <a:cs typeface="Arial" charset="0"/>
              </a:rPr>
              <a:t> Prevenção</a:t>
            </a:r>
          </a:p>
          <a:p>
            <a:pPr algn="just" eaLnBrk="1" hangingPunct="1">
              <a:lnSpc>
                <a:spcPct val="90000"/>
              </a:lnSpc>
              <a:defRPr/>
            </a:pPr>
            <a:endParaRPr lang="pt-BR" sz="2800" dirty="0"/>
          </a:p>
          <a:p>
            <a:pPr marL="0" indent="0" algn="just">
              <a:buFont typeface="Wingdings" pitchFamily="2" charset="2"/>
              <a:buNone/>
              <a:defRPr/>
            </a:pPr>
            <a:r>
              <a:rPr lang="pt-BR" sz="2800" dirty="0"/>
              <a:t>- Propor que outra pessoa limpe a caixa de areia dos gatos e, caso não seja possível, limpa-la e trocá-la diariamente, utilizando luvas e </a:t>
            </a:r>
            <a:r>
              <a:rPr lang="pt-BR" sz="2800" dirty="0" err="1"/>
              <a:t>pazinha</a:t>
            </a:r>
            <a:r>
              <a:rPr lang="pt-BR" sz="2800" dirty="0"/>
              <a:t>;</a:t>
            </a:r>
          </a:p>
          <a:p>
            <a:pPr marL="0" indent="0" algn="just">
              <a:buFont typeface="Wingdings" pitchFamily="2" charset="2"/>
              <a:buNone/>
              <a:defRPr/>
            </a:pPr>
            <a:r>
              <a:rPr lang="pt-BR" sz="2800" dirty="0"/>
              <a:t>- Alimentar os gatos com carne cozida ou ração, não deixando que estes ingiram caça;</a:t>
            </a:r>
          </a:p>
          <a:p>
            <a:pPr marL="0" indent="0" algn="just">
              <a:buFont typeface="Wingdings" pitchFamily="2" charset="2"/>
              <a:buNone/>
              <a:defRPr/>
            </a:pPr>
            <a:r>
              <a:rPr lang="pt-BR" sz="2800" dirty="0"/>
              <a:t>- Lavar bem as mãos após contato com os animais.</a:t>
            </a: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Toxoplasmose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xmlns="" id="{7C70DB4A-BACA-4677-BB29-A2015A1256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85" r="11413"/>
          <a:stretch/>
        </p:blipFill>
        <p:spPr bwMode="auto">
          <a:xfrm>
            <a:off x="0" y="-11906"/>
            <a:ext cx="9140159" cy="992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876257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357158" y="2214554"/>
            <a:ext cx="8429684" cy="319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pt-BR" sz="2800" b="1" dirty="0"/>
              <a:t>Efeitos no feto:</a:t>
            </a:r>
            <a:r>
              <a:rPr lang="pt-BR" sz="2800" dirty="0"/>
              <a:t>  </a:t>
            </a:r>
          </a:p>
          <a:p>
            <a:pPr algn="just" eaLnBrk="1" hangingPunct="1">
              <a:lnSpc>
                <a:spcPct val="90000"/>
              </a:lnSpc>
              <a:defRPr/>
            </a:pPr>
            <a:endParaRPr lang="pt-BR" sz="2800" dirty="0"/>
          </a:p>
          <a:p>
            <a:pPr algn="just" eaLnBrk="1" hangingPunct="1">
              <a:lnSpc>
                <a:spcPct val="90000"/>
              </a:lnSpc>
              <a:defRPr/>
            </a:pPr>
            <a:r>
              <a:rPr lang="pt-BR" sz="2800" dirty="0"/>
              <a:t>Restrição de crescimento intra-uterino, morte fetal, prematuridade e/ou toxoplasmose congênita (</a:t>
            </a:r>
            <a:r>
              <a:rPr lang="pt-BR" sz="2800" dirty="0" err="1"/>
              <a:t>microftalmia</a:t>
            </a:r>
            <a:r>
              <a:rPr lang="pt-BR" sz="2800" dirty="0"/>
              <a:t>, lesões oculares, microcefalia, hidrocefalia, retardo mental, </a:t>
            </a:r>
            <a:r>
              <a:rPr lang="pt-BR" sz="2800" dirty="0" err="1"/>
              <a:t>pneumonite</a:t>
            </a:r>
            <a:r>
              <a:rPr lang="pt-BR" sz="2800" dirty="0"/>
              <a:t>, </a:t>
            </a:r>
            <a:r>
              <a:rPr lang="pt-BR" sz="2800" dirty="0" err="1"/>
              <a:t>hepatoesplenomegalia</a:t>
            </a:r>
            <a:r>
              <a:rPr lang="pt-BR" sz="2800" dirty="0"/>
              <a:t>, erupção cutânea e calcificações cerebrais).  </a:t>
            </a: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Toxoplasmose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xmlns="" id="{4CBC06F5-874A-4050-AC9A-A4CD91310BC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85" r="11413"/>
          <a:stretch/>
        </p:blipFill>
        <p:spPr bwMode="auto">
          <a:xfrm>
            <a:off x="0" y="-11906"/>
            <a:ext cx="9140159" cy="992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383299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357158" y="2479536"/>
            <a:ext cx="842968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b="1" dirty="0"/>
              <a:t>Diagnóstico</a:t>
            </a:r>
            <a:r>
              <a:rPr lang="pt-BR" sz="2800" dirty="0"/>
              <a:t>: pode acontecer sem sintomas ou com sintomas bastante inespecíficos. </a:t>
            </a:r>
          </a:p>
          <a:p>
            <a:r>
              <a:rPr lang="pt-BR" sz="2800" dirty="0"/>
              <a:t>Mesmo na ausência de sintomatologia o diagnóstico da infecção aguda pelo </a:t>
            </a:r>
            <a:r>
              <a:rPr lang="pt-BR" sz="2800" i="1" dirty="0"/>
              <a:t>Toxoplasma </a:t>
            </a:r>
            <a:r>
              <a:rPr lang="pt-BR" sz="2800" i="1" dirty="0" err="1"/>
              <a:t>gondii</a:t>
            </a:r>
            <a:r>
              <a:rPr lang="pt-BR" sz="2800" i="1" dirty="0"/>
              <a:t> </a:t>
            </a:r>
            <a:r>
              <a:rPr lang="pt-BR" sz="2800" dirty="0"/>
              <a:t>na gravidez = a prevenção da toxoplasmose congênita e suas sequelas. </a:t>
            </a: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Toxoplasmose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xmlns="" id="{49A699BB-F44A-4B9C-9725-795C0231516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85" r="11413"/>
          <a:stretch/>
        </p:blipFill>
        <p:spPr bwMode="auto">
          <a:xfrm>
            <a:off x="0" y="-11906"/>
            <a:ext cx="9140159" cy="992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71833896"/>
      </p:ext>
    </p:extLst>
  </p:cSld>
  <p:clrMapOvr>
    <a:masterClrMapping/>
  </p:clrMapOvr>
</p:sld>
</file>

<file path=ppt/theme/theme1.xml><?xml version="1.0" encoding="utf-8"?>
<a:theme xmlns:a="http://schemas.openxmlformats.org/drawingml/2006/main" name="capa -  título - 1">
  <a:themeElements>
    <a:clrScheme name="capa -  título - 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apa -  título - 1">
      <a:majorFont>
        <a:latin typeface="Franklin Gothic Heavy"/>
        <a:ea typeface=""/>
        <a:cs typeface=""/>
      </a:majorFont>
      <a:minorFont>
        <a:latin typeface="Franklin Gothic Demi Cond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apa -  título - 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a -  título - 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a -  título - 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a -  título - 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a -  título - 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a -  título - 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a -  título - 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a -  título - 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a -  título - 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a -  título - 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a -  título - 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a -  título - 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5273</TotalTime>
  <Words>891</Words>
  <Application>Microsoft Office PowerPoint</Application>
  <PresentationFormat>Apresentação na tela (4:3)</PresentationFormat>
  <Paragraphs>69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18" baseType="lpstr">
      <vt:lpstr>capa -  título - 1</vt:lpstr>
      <vt:lpstr>TOXOPLASMOSE </vt:lpstr>
      <vt:lpstr>Toxoplasmose</vt:lpstr>
      <vt:lpstr>Toxoplasmose</vt:lpstr>
      <vt:lpstr>Toxoplasmose</vt:lpstr>
      <vt:lpstr>Toxoplasmose</vt:lpstr>
      <vt:lpstr>Toxoplasmose</vt:lpstr>
      <vt:lpstr>Toxoplasmose</vt:lpstr>
      <vt:lpstr>Toxoplasmose</vt:lpstr>
      <vt:lpstr>Toxoplasmose</vt:lpstr>
      <vt:lpstr>Toxoplasmose</vt:lpstr>
      <vt:lpstr>Toxoplasmose</vt:lpstr>
      <vt:lpstr>Apresentação do PowerPoint</vt:lpstr>
      <vt:lpstr>Apresentação do PowerPoint</vt:lpstr>
      <vt:lpstr>Toxoplasmose</vt:lpstr>
      <vt:lpstr>Toxoplasmose</vt:lpstr>
      <vt:lpstr>Apresentação do PowerPoint</vt:lpstr>
      <vt:lpstr>OBRIGADA</vt:lpstr>
    </vt:vector>
  </TitlesOfParts>
  <Company>Kille®Soft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Bianca Cardoso</dc:creator>
  <cp:lastModifiedBy>Carla Marins</cp:lastModifiedBy>
  <cp:revision>497</cp:revision>
  <dcterms:created xsi:type="dcterms:W3CDTF">2012-08-21T18:29:05Z</dcterms:created>
  <dcterms:modified xsi:type="dcterms:W3CDTF">2019-04-03T20:24:43Z</dcterms:modified>
</cp:coreProperties>
</file>