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955" r:id="rId3"/>
    <p:sldMasterId id="2147484215" r:id="rId4"/>
    <p:sldMasterId id="2147484228" r:id="rId5"/>
  </p:sldMasterIdLst>
  <p:notesMasterIdLst>
    <p:notesMasterId r:id="rId37"/>
  </p:notesMasterIdLst>
  <p:sldIdLst>
    <p:sldId id="1320" r:id="rId6"/>
    <p:sldId id="355" r:id="rId7"/>
    <p:sldId id="1317" r:id="rId8"/>
    <p:sldId id="1064" r:id="rId9"/>
    <p:sldId id="1340" r:id="rId10"/>
    <p:sldId id="1339" r:id="rId11"/>
    <p:sldId id="1342" r:id="rId12"/>
    <p:sldId id="1341" r:id="rId13"/>
    <p:sldId id="1326" r:id="rId14"/>
    <p:sldId id="1470" r:id="rId15"/>
    <p:sldId id="1472" r:id="rId16"/>
    <p:sldId id="1473" r:id="rId17"/>
    <p:sldId id="1476" r:id="rId18"/>
    <p:sldId id="1477" r:id="rId19"/>
    <p:sldId id="1478" r:id="rId20"/>
    <p:sldId id="1480" r:id="rId21"/>
    <p:sldId id="1346" r:id="rId22"/>
    <p:sldId id="1458" r:id="rId23"/>
    <p:sldId id="1443" r:id="rId24"/>
    <p:sldId id="1445" r:id="rId25"/>
    <p:sldId id="1446" r:id="rId26"/>
    <p:sldId id="1447" r:id="rId27"/>
    <p:sldId id="1448" r:id="rId28"/>
    <p:sldId id="1449" r:id="rId29"/>
    <p:sldId id="1450" r:id="rId30"/>
    <p:sldId id="1452" r:id="rId31"/>
    <p:sldId id="1453" r:id="rId32"/>
    <p:sldId id="1454" r:id="rId33"/>
    <p:sldId id="1455" r:id="rId34"/>
    <p:sldId id="1456" r:id="rId35"/>
    <p:sldId id="1457" r:id="rId36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00"/>
    <a:srgbClr val="CC6600"/>
    <a:srgbClr val="FF0000"/>
    <a:srgbClr val="FF66CC"/>
    <a:srgbClr val="FF6600"/>
    <a:srgbClr val="6699FF"/>
    <a:srgbClr val="EEC100"/>
    <a:srgbClr val="FFCC00"/>
    <a:srgbClr val="FF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82" autoAdjust="0"/>
    <p:restoredTop sz="89091" autoAdjust="0"/>
  </p:normalViewPr>
  <p:slideViewPr>
    <p:cSldViewPr>
      <p:cViewPr varScale="1">
        <p:scale>
          <a:sx n="65" d="100"/>
          <a:sy n="65" d="100"/>
        </p:scale>
        <p:origin x="183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D54386A-15D9-47A9-A07A-FD4AC4C284CB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14869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term "</a:t>
            </a:r>
            <a:r>
              <a:rPr lang="en-US" dirty="0" err="1" smtClean="0"/>
              <a:t>molasse</a:t>
            </a:r>
            <a:r>
              <a:rPr lang="en-US" dirty="0" smtClean="0"/>
              <a:t>" (/</a:t>
            </a:r>
            <a:r>
              <a:rPr lang="en-US" dirty="0" err="1" smtClean="0"/>
              <a:t>məˈlæs</a:t>
            </a:r>
            <a:r>
              <a:rPr lang="en-US" dirty="0" smtClean="0"/>
              <a:t>/) refers to sandstones, shales and conglomerates that form as terrestrial or shallow marine deposits in front of rising mountain chains. The </a:t>
            </a:r>
            <a:r>
              <a:rPr lang="en-US" dirty="0" err="1" smtClean="0"/>
              <a:t>molasse</a:t>
            </a:r>
            <a:r>
              <a:rPr lang="en-US" dirty="0" smtClean="0"/>
              <a:t> deposits accumulate in a foreland basin, especially on top of flysch—like deposits, for example, those that left from the rising Alps, or erosion in the Himalaya. These deposits are typically the non-marine alluvial and fluvial sediments of lowlands, as compared to deep-water flysch sediments. Sedimentation stops when the orogeny stops, or when the mountains have eroded flat.[1] The </a:t>
            </a:r>
            <a:r>
              <a:rPr lang="en-US" dirty="0" err="1" smtClean="0"/>
              <a:t>molasse</a:t>
            </a:r>
            <a:r>
              <a:rPr lang="en-US" dirty="0" smtClean="0"/>
              <a:t> can sometimes completely fill a foreland basin, creating a nearly flat depositional surface, that nonetheless remains a structural syncline. </a:t>
            </a:r>
            <a:r>
              <a:rPr lang="en-US" dirty="0" err="1" smtClean="0"/>
              <a:t>Molasse</a:t>
            </a:r>
            <a:r>
              <a:rPr lang="en-US" dirty="0" smtClean="0"/>
              <a:t> can be very thick near the mountain front, but usually thins out towards the interior of a craton; such massive, convex accumulations of sediment are known as clastic wedges.[1]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54386A-15D9-47A9-A07A-FD4AC4C284C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15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Epeirogenese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: que corresponde a uma oscilação de grande  comprimento de onda dos continentes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54386A-15D9-47A9-A07A-FD4AC4C284C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637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54386A-15D9-47A9-A07A-FD4AC4C284C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17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54386A-15D9-47A9-A07A-FD4AC4C284C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886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54386A-15D9-47A9-A07A-FD4AC4C284C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543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54386A-15D9-47A9-A07A-FD4AC4C284C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165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54386A-15D9-47A9-A07A-FD4AC4C284C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387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54386A-15D9-47A9-A07A-FD4AC4C284C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436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BF7AB6-BB91-4F2D-85EA-CCE711F7ADB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1668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2E421A-D441-4B3B-A550-348B26353F1F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501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55D23F-6AA6-46A8-811E-FBE304BC9A9E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1104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0AEBC-4D7D-4DC6-90A2-1F44C4681D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300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4E73D-8B84-4319-BEC9-A5F18AF637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26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25416-00B0-46E4-8CF8-336054845E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25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B8E91-43A7-4E61-A501-6199DD886A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662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28766-BA47-43C4-892E-C9E4E3874F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496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B9C66-ACD6-4364-8C37-B3C8458845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7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E8F8D-10DE-4A5E-BE7B-1EE39AE0AE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052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9AC21-5AB3-4F44-A465-5322AE881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378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DA9887-A395-4155-9EF3-06AA6162F03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46429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339D2-F83C-4F58-A507-8C8ADC40F1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558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7E5B8-DFE9-43A6-9BAD-627920D88D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1067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393CA-BF76-4A97-B3E2-AE86507FB3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042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fld id="{9D72FCEF-8669-4079-8BEB-395BADE1409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3855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fld id="{C730124A-19DC-4883-AB6A-057EDAE78E7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07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fld id="{A976B6B6-958B-4920-BFA6-8968A9EDA66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5968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fld id="{BF57D9CB-7527-4985-B3F4-E8BF1EC97E3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703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fld id="{1FB87B2E-A9CF-4760-9282-D508310B74F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004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fld id="{4A72FBA2-E4DE-46EB-B179-3C2B7E44BFB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64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fld id="{B9CD3584-0EC3-400F-8DDB-F32828EE077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29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EE02EA-E08C-4C60-950F-D0DD496B986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72637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fld id="{7DD7CF32-E4AB-421A-A2DF-2E569B1D9F4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311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fld id="{D861DFF2-C9F5-47AE-8365-178776F924E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847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fld id="{FB4E49DE-20C1-4401-BE95-49370CF23B3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3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fld id="{67DA91AD-A2A3-4BE2-83B4-24DC68E37BA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721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C80B43-E8C5-47FF-8322-D789D60F7F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F7BF3F-6702-484D-BA6C-82BED1CC74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1E60DA-7758-4542-AB1A-83A798CC64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46FA1-CDBC-4DF7-886F-E7D6B588C82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8745162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AFAB2D-10AC-464B-8049-CA27010EA5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D4DA3D-F4C6-4EC6-92F5-11F3CA5913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5D62BE-7CA8-4034-AEF2-8D0495A794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E1798-188A-442B-A819-54256823636B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0594585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FA6BB2-1EDD-4131-82A2-AACD608D98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3172E7-B253-453B-AECC-6C52FF4A4B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D132F3-1D9E-4098-8EE6-74EC5FAB5B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36BF1-192C-4124-9EAE-D13288C73C5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3431629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C4912E-F383-4439-AB65-D5AB4B67E8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DDB259-6AE2-43F2-9655-C329598B98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E3FB10-EA7E-4F7F-BC8D-B491743AE1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34E06-5EFB-4E9B-A342-031D27B99F6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047494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CCAC44E-4C66-45CB-8219-7AAA8E80BA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A1BD88C-E81D-4BFD-A53B-9A77298CF9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F268DE5-29A1-4609-AEED-846257754D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1D64A-C869-4E8A-AB63-3C51738FB03D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3662608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EFAF738-E660-4FD0-A433-7AA72B3EB4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C17C067-05AD-46E6-AAF5-6A2F1A027D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F0D6D6C-0244-431F-A2D6-41915F2517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CAE8A-950F-444B-955D-9242FFC7FA1B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661471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003F0B-83C5-483D-B474-3156B566C33B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66229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AAF6E3A-84EB-4C55-8D6F-79AECA4881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CCB84B0-5843-4EEC-9B1A-15165C441D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DAD1184-8100-4847-80C3-72E9CA2A9B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95EF0-6712-432E-B1DD-E941841FDD6D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94263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8155CC-C6DA-4A25-9B59-8E7ED19C20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8E24FA-DA3A-41DC-836D-0615F7D156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3C0FCC-D6B7-4B9B-AE55-C25B86F18D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AE7B8-E928-4B7F-B23F-937083656302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7168861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490123-8A7E-4FFD-8F9E-3CBDA099E4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DF4119-95FD-4020-A3E2-9C5FEEFE7D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D3FAB1-2C07-4E93-A0A9-3BE5F972FA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69699-C171-463C-9A90-44DB81A839D3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4284461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B5FA87-D477-4538-893A-16D7D04270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272B2E-3BB1-4C9E-AD12-53C12E0074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F7FE20-5820-4AAC-B901-093A2B3F65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D9449-76A5-4DEC-9F45-090E66B56DB1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6844910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014792-DA05-4419-9A8A-764388ED88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03CEED-7237-49E2-AC62-5AD780C332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37FCC6B-5D73-4146-B5CE-E136371271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F7A11-B9CD-4486-A5A9-F8A1EBED3B1C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1910485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77B75E1-EEF4-4006-A6C0-1B1F17FCB9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D64F725-F702-451D-8949-A9C4BACAB0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6526DFD-294F-48DC-ADCB-BE9F17127C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FA46D-7B90-43FA-AB5B-D08A2B7861CC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3431688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1D7622-CF90-41C6-A193-2B3F0B4E55B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8279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13B2E4-0835-4C87-934E-107C8118C16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232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8A6E21-44BA-4DA9-B240-A84AB3BDB74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1462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56FCE8-41A8-4837-BF4D-55B5977486C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404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A470E3-2CC4-485B-BA92-29D21616A714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89720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47591-AD89-47E7-B2B5-578EDA2A3C5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8693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BED597-369B-4D6F-A1D4-F6DAF4EA39B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2360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9931B5-8CCA-4048-97C0-0CFA8A6C2BE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5010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A57F6A-14B9-4FE7-BF79-192FBDA25D9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5703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72ADF0-4E35-4C06-A941-18F9C57AD96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588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E0FD0D-6327-44EE-A4C1-5B009D6B982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5175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330C6F-3CC1-4F68-8357-209BC7EE8D8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509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0BF19-763D-43DA-8D86-9933FA8F508F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7039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05AE06-F0E9-4A82-AC38-E0AFBD9F4573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5580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DB31A4-8D2B-48F0-8922-DA5F50BB452F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5506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36515C-6922-4936-A08A-188444EE8CBF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4942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A2EE7CB-219F-4B11-A15A-324530E2B4C1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AA56E729-7883-4233-A0BD-01D7627A75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43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CACA5412-16F2-4465-9874-3383C3A68F4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044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43EE3FD-7B28-4F38-9697-70CC61BB3B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57F2428-BD2A-4589-9527-F8CB6EAEBB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/>
              <a:t>Clique para editar os estilos do texto mestre</a:t>
            </a:r>
          </a:p>
          <a:p>
            <a:pPr lvl="1"/>
            <a:r>
              <a:rPr lang="pt-BR" altLang="en-US"/>
              <a:t>Segundo nível</a:t>
            </a:r>
          </a:p>
          <a:p>
            <a:pPr lvl="2"/>
            <a:r>
              <a:rPr lang="pt-BR" altLang="en-US"/>
              <a:t>Terceiro nível</a:t>
            </a:r>
          </a:p>
          <a:p>
            <a:pPr lvl="3"/>
            <a:r>
              <a:rPr lang="pt-BR" altLang="en-US"/>
              <a:t>Quarto nível</a:t>
            </a:r>
          </a:p>
          <a:p>
            <a:pPr lvl="4"/>
            <a:r>
              <a:rPr lang="pt-BR" altLang="en-US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2C4CCD7-47C8-4C7A-ACA0-208584A6D98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E05710D-575B-4075-8676-DD83108720C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6511A0B-FCEF-4865-A28B-5F4EB8062C5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6132C96-22D7-428E-B211-CB8A06C47E54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098580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6" r:id="rId1"/>
    <p:sldLayoutId id="2147484217" r:id="rId2"/>
    <p:sldLayoutId id="2147484218" r:id="rId3"/>
    <p:sldLayoutId id="2147484219" r:id="rId4"/>
    <p:sldLayoutId id="2147484220" r:id="rId5"/>
    <p:sldLayoutId id="2147484221" r:id="rId6"/>
    <p:sldLayoutId id="2147484222" r:id="rId7"/>
    <p:sldLayoutId id="2147484223" r:id="rId8"/>
    <p:sldLayoutId id="2147484224" r:id="rId9"/>
    <p:sldLayoutId id="2147484225" r:id="rId10"/>
    <p:sldLayoutId id="2147484226" r:id="rId11"/>
    <p:sldLayoutId id="2147484227" r:id="rId1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Times" charset="0"/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Times" charset="0"/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Times" charset="0"/>
                <a:cs typeface="Arial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012931-BDFC-4891-8E30-3F0EF8881E1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05868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microsoft.com/office/2007/relationships/hdphoto" Target="../media/hdphoto7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microsoft.com/office/2007/relationships/hdphoto" Target="../media/hdphoto9.wdp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microsoft.com/office/2007/relationships/hdphoto" Target="../media/hdphoto10.wdp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microsoft.com/office/2007/relationships/hdphoto" Target="../media/hdphoto10.wdp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8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microsoft.com/office/2007/relationships/hdphoto" Target="../media/hdphoto11.wdp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0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microsoft.com/office/2007/relationships/hdphoto" Target="../media/hdphoto12.wdp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3.png"/><Relationship Id="rId12" Type="http://schemas.openxmlformats.org/officeDocument/2006/relationships/image" Target="../media/image1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microsoft.com/office/2007/relationships/hdphoto" Target="../media/hdphoto13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15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6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microsoft.com/office/2007/relationships/hdphoto" Target="../media/hdphoto14.wdp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.png"/><Relationship Id="rId5" Type="http://schemas.microsoft.com/office/2007/relationships/hdphoto" Target="../media/hdphoto17.wdp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E94A183-A452-4194-AFDC-C04548CB3562}"/>
              </a:ext>
            </a:extLst>
          </p:cNvPr>
          <p:cNvSpPr/>
          <p:nvPr/>
        </p:nvSpPr>
        <p:spPr>
          <a:xfrm>
            <a:off x="1187624" y="1412776"/>
            <a:ext cx="67309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Bacia do Paraná</a:t>
            </a:r>
          </a:p>
          <a:p>
            <a:pPr algn="ctr"/>
            <a:r>
              <a:rPr lang="pt-BR" sz="4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no Continente Sul Americano</a:t>
            </a:r>
            <a:endParaRPr lang="pt-BR" sz="4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29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63"/>
    </mc:Choice>
    <mc:Fallback>
      <p:transition spd="slow" advTm="15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3"/>
          <p:cNvSpPr txBox="1">
            <a:spLocks noChangeArrowheads="1"/>
          </p:cNvSpPr>
          <p:nvPr/>
        </p:nvSpPr>
        <p:spPr bwMode="auto">
          <a:xfrm>
            <a:off x="-27366" y="0"/>
            <a:ext cx="91713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Plataforma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Sul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-Americana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Evolução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 no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Fanerozóico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894050" y="5939045"/>
            <a:ext cx="20185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Almeida et al.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2000; </a:t>
            </a:r>
            <a:r>
              <a:rPr kumimoji="0" lang="pt-BR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Zalán</a:t>
            </a:r>
            <a:r>
              <a:rPr kumimoji="0" lang="pt-BR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2004</a:t>
            </a:r>
            <a:endParaRPr kumimoji="0" lang="pt-BR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67544" y="1261363"/>
            <a:ext cx="84786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Estágio Plataforma Transicional </a:t>
            </a:r>
            <a:endParaRPr kumimoji="0" 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Estágio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 Estabilidade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(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Neo-Ordoviciano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Eotriássico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Estágio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 Ativação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Mesotriássico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ou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Neotriássico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Mioceno), subfases: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Rifteamentos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Mesotriássico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Albiano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etapa é dividida em: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Rifteamentos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 (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Mesotriássico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Eocretáceo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Rifteamentos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II (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Eocretáceo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pré-Aptiano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Neoaptiano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Rifteamentos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III (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Neoaptiano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Cenomaniano)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Deriva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Continental (Cenomaniano – Mioceno)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Estágio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Moderno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(Mioceno-Recente)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283968" y="6235915"/>
            <a:ext cx="2287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pt-BR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Geologia do Brasil</a:t>
            </a:r>
            <a:endParaRPr kumimoji="0" lang="pt-BR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33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18"/>
    </mc:Choice>
    <mc:Fallback>
      <p:transition spd="slow" advTm="7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67544" y="116632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E0000"/>
                </a:solidFill>
                <a:effectLst/>
                <a:uLnTx/>
                <a:uFillTx/>
                <a:latin typeface="FuturaBT-Light"/>
                <a:ea typeface="+mn-ea"/>
                <a:cs typeface="+mn-cs"/>
              </a:rPr>
              <a:t>CICLOS TECTONO DEPOSICIONAIS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E0000"/>
                </a:solidFill>
                <a:effectLst/>
                <a:uLnTx/>
                <a:uFillTx/>
                <a:latin typeface="FuturaBT-Light"/>
                <a:ea typeface="+mn-ea"/>
                <a:cs typeface="+mn-cs"/>
              </a:rPr>
              <a:t>ESTÁGIO TRANSICIONAL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-28818" y="947629"/>
            <a:ext cx="917281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gradual diminuição da intensidade da </a:t>
            </a: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compressão (Brasiliano);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14350" marR="0" lvl="0" indent="-514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etapa de </a:t>
            </a:r>
            <a:r>
              <a:rPr kumimoji="0" lang="pt-BR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Paraplataforma</a:t>
            </a: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Eopaleozóica</a:t>
            </a: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ou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Estádio de Transição 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 idade até </a:t>
            </a:r>
            <a:r>
              <a:rPr kumimoji="0" lang="pt-B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tardi-ordoviciana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14350" marR="0" lvl="0" indent="-514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~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620-450 </a:t>
            </a:r>
            <a:r>
              <a:rPr kumimoji="0" lang="pt-B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14350" marR="0" lvl="0" indent="-514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Depósitos </a:t>
            </a:r>
            <a:r>
              <a:rPr kumimoji="0" lang="pt-B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paraplataformais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do Estágio de Transição para </a:t>
            </a:r>
            <a:r>
              <a:rPr kumimoji="0" lang="pt-B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ortoplataforma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 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registro designado como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Sequência Alfa 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(Ex. bacias cambro-</a:t>
            </a:r>
            <a:r>
              <a:rPr kumimoji="0" lang="pt-B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ordovicianas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da Província Mantiqueira são as de Castro, </a:t>
            </a:r>
            <a:r>
              <a:rPr kumimoji="0" lang="pt-B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Guaratubinha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Camarinha, Campo Alegre, Itajaí e Camaquã</a:t>
            </a: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).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8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275"/>
    </mc:Choice>
    <mc:Fallback>
      <p:transition spd="slow" advTm="60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484784"/>
            <a:ext cx="88721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Depósitos 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 </a:t>
            </a:r>
            <a:r>
              <a:rPr kumimoji="0" lang="pt-B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molassas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em </a:t>
            </a: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numerosos pequenos </a:t>
            </a:r>
            <a:r>
              <a:rPr kumimoji="0" lang="pt-B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grábens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preenchidos: </a:t>
            </a: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bacias 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que se situam junto a cadeias </a:t>
            </a: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montanhosas e 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recebem os produtos da sua erosão. </a:t>
            </a: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 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bacias aparecem em porções pequenas poupadas </a:t>
            </a: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pela erosão 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 estão bem representadas sob as bacias do </a:t>
            </a: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Paraná e 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 Parnaíba.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evolução terminou com a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formação do </a:t>
            </a:r>
            <a:r>
              <a:rPr kumimoji="0" lang="pt-BR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Megacontinente</a:t>
            </a: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Gondwana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51520" y="-33270"/>
            <a:ext cx="889248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Estágio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 </a:t>
            </a: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transição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diacrônico  </a:t>
            </a: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 </a:t>
            </a:r>
            <a:r>
              <a:rPr kumimoji="0" lang="pt-B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Ediacarano</a:t>
            </a: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ao início </a:t>
            </a: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Siluriano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67544" y="592194"/>
            <a:ext cx="26931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Sequência Alfa</a:t>
            </a:r>
            <a:endParaRPr lang="pt-BR" sz="3200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38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37"/>
    </mc:Choice>
    <mc:Fallback>
      <p:transition spd="slow" advTm="25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764704"/>
            <a:ext cx="8964488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Relacionadas às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margens continentais ativas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fácies de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molassa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fase 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tardiorogênica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em bacias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intramontanas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ou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aulacógenos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formados nos primórdios da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cratonização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16632"/>
            <a:ext cx="2339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molassas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04" y="2343642"/>
            <a:ext cx="4680520" cy="4503897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5064652" y="2702764"/>
            <a:ext cx="40793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Unidades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sedimentares e vulcânicas do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Ediacarano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início do Siluriano expostas (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azul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e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encobertas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pelas bacias do Parnaíba, Alto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Sanfranciscana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 Paraná (verde). 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93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56"/>
    </mc:Choice>
    <mc:Fallback>
      <p:transition spd="slow" advTm="37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-1" b="38692"/>
          <a:stretch/>
        </p:blipFill>
        <p:spPr>
          <a:xfrm>
            <a:off x="7724" y="0"/>
            <a:ext cx="5356364" cy="494116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61198"/>
          <a:stretch/>
        </p:blipFill>
        <p:spPr>
          <a:xfrm>
            <a:off x="5243793" y="244737"/>
            <a:ext cx="3907700" cy="224816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2562" y="3174608"/>
            <a:ext cx="3778931" cy="3389104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3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91"/>
    </mc:Choice>
    <mc:Fallback>
      <p:transition spd="slow" advTm="46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B2D56E1-567D-4662-897E-C04076E6FF6E}"/>
              </a:ext>
            </a:extLst>
          </p:cNvPr>
          <p:cNvSpPr/>
          <p:nvPr/>
        </p:nvSpPr>
        <p:spPr>
          <a:xfrm>
            <a:off x="101040" y="5280994"/>
            <a:ext cx="88924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Fase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 sedimentação marinha (Ordoviciano - Devoniano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Sedimentação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mista (Carbonífero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Sedimentação continental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(Permiano ao Jurássico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18" b="98420" l="17834" r="98283">
                        <a14:foregroundMark x1="29062" y1="70655" x2="29062" y2="70655"/>
                        <a14:foregroundMark x1="33950" y1="68849" x2="33950" y2="68849"/>
                        <a14:foregroundMark x1="28005" y1="74041" x2="28005" y2="74041"/>
                        <a14:foregroundMark x1="56275" y1="83747" x2="56275" y2="83747"/>
                        <a14:foregroundMark x1="57199" y1="70429" x2="57199" y2="70429"/>
                        <a14:foregroundMark x1="60766" y1="55982" x2="60766" y2="55982"/>
                        <a14:foregroundMark x1="70938" y1="53725" x2="70938" y2="53725"/>
                        <a14:foregroundMark x1="71995" y1="29120" x2="71995" y2="29120"/>
                        <a14:foregroundMark x1="68428" y1="18059" x2="68428" y2="18059"/>
                        <a14:foregroundMark x1="96697" y1="67494" x2="96697" y2="67494"/>
                        <a14:foregroundMark x1="87583" y1="72686" x2="87583" y2="72686"/>
                        <a14:foregroundMark x1="77543" y1="88488" x2="77543" y2="88488"/>
                        <a14:foregroundMark x1="77279" y1="83747" x2="77279" y2="83747"/>
                        <a14:foregroundMark x1="68824" y1="85327" x2="68824" y2="85327"/>
                        <a14:foregroundMark x1="62351" y1="85327" x2="62351" y2="85327"/>
                        <a14:foregroundMark x1="50066" y1="87133" x2="50066" y2="87133"/>
                        <a14:foregroundMark x1="52048" y1="82619" x2="52048" y2="82619"/>
                        <a14:foregroundMark x1="69485" y1="90745" x2="69485" y2="90745"/>
                        <a14:foregroundMark x1="77279" y1="92099" x2="77279" y2="92099"/>
                        <a14:foregroundMark x1="74240" y1="93905" x2="74240" y2="93905"/>
                        <a14:foregroundMark x1="85205" y1="90971" x2="85205" y2="90971"/>
                        <a14:foregroundMark x1="84280" y1="94808" x2="84280" y2="94808"/>
                        <a14:foregroundMark x1="90489" y1="95711" x2="90489" y2="95711"/>
                        <a14:foregroundMark x1="91281" y1="92551" x2="91281" y2="92551"/>
                        <a14:foregroundMark x1="96037" y1="74718" x2="96037" y2="74718"/>
                        <a14:foregroundMark x1="96565" y1="64108" x2="96565" y2="64108"/>
                        <a14:foregroundMark x1="96433" y1="71783" x2="96433" y2="71783"/>
                        <a14:foregroundMark x1="94980" y1="76975" x2="94980" y2="76975"/>
                        <a14:foregroundMark x1="96037" y1="58014" x2="96037" y2="58014"/>
                        <a14:foregroundMark x1="96169" y1="56433" x2="96169" y2="56433"/>
                        <a14:foregroundMark x1="66446" y1="91874" x2="66446" y2="91874"/>
                        <a14:foregroundMark x1="72391" y1="86682" x2="72391" y2="86682"/>
                        <a14:foregroundMark x1="36724" y1="72460" x2="36724" y2="72460"/>
                        <a14:foregroundMark x1="21004" y1="66366" x2="21004" y2="66366"/>
                        <a14:foregroundMark x1="19419" y1="64560" x2="19419" y2="64560"/>
                        <a14:foregroundMark x1="22325" y1="70203" x2="22325" y2="70203"/>
                        <a14:foregroundMark x1="23382" y1="72460" x2="23382" y2="72460"/>
                        <a14:foregroundMark x1="42272" y1="83296" x2="42272" y2="83296"/>
                        <a14:foregroundMark x1="45839" y1="87133" x2="45839" y2="87133"/>
                        <a14:foregroundMark x1="48349" y1="88488" x2="48349" y2="88488"/>
                        <a14:foregroundMark x1="49538" y1="89616" x2="49538" y2="89616"/>
                        <a14:foregroundMark x1="87054" y1="91196" x2="87054" y2="91196"/>
                        <a14:foregroundMark x1="86790" y1="92099" x2="90885" y2="87133"/>
                        <a14:foregroundMark x1="31836" y1="40858" x2="31836" y2="40858"/>
                        <a14:foregroundMark x1="88639" y1="95711" x2="97094" y2="95485"/>
                        <a14:foregroundMark x1="90092" y1="92099" x2="96037" y2="91874"/>
                        <a14:foregroundMark x1="19419" y1="65237" x2="38705" y2="78330"/>
                        <a14:foregroundMark x1="28798" y1="73589" x2="49538" y2="91422"/>
                        <a14:foregroundMark x1="49538" y1="92777" x2="66050" y2="88262"/>
                        <a14:foregroundMark x1="96697" y1="53725" x2="96301" y2="74492"/>
                        <a14:foregroundMark x1="93131" y1="50113" x2="94188" y2="66817"/>
                        <a14:foregroundMark x1="34875" y1="12415" x2="42272" y2="6998"/>
                        <a14:foregroundMark x1="43065" y1="7675" x2="47028" y2="7675"/>
                        <a14:foregroundMark x1="45575" y1="11061" x2="49141" y2="11738"/>
                        <a14:foregroundMark x1="49802" y1="11287" x2="49802" y2="11287"/>
                        <a14:foregroundMark x1="50859" y1="11738" x2="52444" y2="12415"/>
                        <a14:foregroundMark x1="21664" y1="49887" x2="21664" y2="49887"/>
                        <a14:foregroundMark x1="22325" y1="47856" x2="22325" y2="47856"/>
                        <a14:foregroundMark x1="19551" y1="55079" x2="19551" y2="56433"/>
                        <a14:foregroundMark x1="19419" y1="57788" x2="19419" y2="577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79" t="5634" r="449" b="2903"/>
          <a:stretch/>
        </p:blipFill>
        <p:spPr>
          <a:xfrm>
            <a:off x="3664928" y="476672"/>
            <a:ext cx="5328592" cy="347516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1" t="8537" r="77163" b="57317"/>
          <a:stretch/>
        </p:blipFill>
        <p:spPr>
          <a:xfrm>
            <a:off x="7665890" y="303121"/>
            <a:ext cx="1344576" cy="129821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40129" y="12565"/>
            <a:ext cx="53534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Ciclo Orogênico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Brasiliano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pt-B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Panafricano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(~750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480 </a:t>
            </a:r>
            <a:r>
              <a:rPr kumimoji="0" lang="pt-B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Seta para Baixo 6"/>
          <p:cNvSpPr/>
          <p:nvPr/>
        </p:nvSpPr>
        <p:spPr bwMode="auto">
          <a:xfrm>
            <a:off x="1690588" y="978818"/>
            <a:ext cx="676993" cy="537178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+mn-ea"/>
              <a:cs typeface="+mn-cs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043608" y="1506580"/>
            <a:ext cx="2376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Gondwana</a:t>
            </a:r>
          </a:p>
        </p:txBody>
      </p:sp>
      <p:sp>
        <p:nvSpPr>
          <p:cNvPr id="9" name="Retângulo 8"/>
          <p:cNvSpPr/>
          <p:nvPr/>
        </p:nvSpPr>
        <p:spPr>
          <a:xfrm>
            <a:off x="40129" y="3986128"/>
            <a:ext cx="5388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extensas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bacias sedimentares do Amazonas, Paraná e Parnaíba</a:t>
            </a:r>
          </a:p>
        </p:txBody>
      </p:sp>
      <p:sp>
        <p:nvSpPr>
          <p:cNvPr id="12" name="Seta para Baixo 11"/>
          <p:cNvSpPr/>
          <p:nvPr/>
        </p:nvSpPr>
        <p:spPr bwMode="auto">
          <a:xfrm>
            <a:off x="1690588" y="2115583"/>
            <a:ext cx="676993" cy="537178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+mn-ea"/>
              <a:cs typeface="+mn-cs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393241" y="2720480"/>
            <a:ext cx="3379024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calmaria </a:t>
            </a: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tectônica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Seta para Baixo 13"/>
          <p:cNvSpPr/>
          <p:nvPr/>
        </p:nvSpPr>
        <p:spPr bwMode="auto">
          <a:xfrm>
            <a:off x="1744257" y="3475635"/>
            <a:ext cx="676993" cy="537178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+mn-ea"/>
              <a:cs typeface="+mn-cs"/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334"/>
    </mc:Choice>
    <mc:Fallback>
      <p:transition spd="slow" advTm="72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3"/>
          <p:cNvSpPr txBox="1">
            <a:spLocks noChangeArrowheads="1"/>
          </p:cNvSpPr>
          <p:nvPr/>
        </p:nvSpPr>
        <p:spPr bwMode="auto">
          <a:xfrm>
            <a:off x="-27366" y="0"/>
            <a:ext cx="91713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Plataforma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Sul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-Americana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Evolução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 no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Fanerozóico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894050" y="5939045"/>
            <a:ext cx="20185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Almeida et al.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2000; </a:t>
            </a:r>
            <a:r>
              <a:rPr kumimoji="0" lang="pt-BR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Zalán</a:t>
            </a:r>
            <a:r>
              <a:rPr kumimoji="0" lang="pt-BR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2004</a:t>
            </a:r>
            <a:endParaRPr kumimoji="0" lang="pt-BR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67544" y="1261363"/>
            <a:ext cx="84786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Estágio Plataforma Transicional </a:t>
            </a:r>
            <a:endParaRPr kumimoji="0" lang="pt-BR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Estágio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 Estabilidade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(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Neo-Ordoviciano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Eotriássico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Estágio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 Ativação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Mesotriássico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ou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Neotriássico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Mioceno), subfases: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Rifteamentos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Mesotriássico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Albiano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etapa é dividida em: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Rifteamentos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 (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Mesotriássico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Eocretáceo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Rifteamentos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II (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Eocretáceo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pré-Aptiano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Neoaptiano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Rifteamentos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III (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Neoaptiano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Cenomaniano)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Deriva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Continental (Cenomaniano – Mioceno)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Estágio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Moderno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(Mioceno-Recente)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283968" y="6235915"/>
            <a:ext cx="2287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pt-BR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Geologia do Brasil</a:t>
            </a:r>
            <a:endParaRPr kumimoji="0" lang="pt-BR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78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87"/>
    </mc:Choice>
    <mc:Fallback>
      <p:transition spd="slow" advTm="12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28740" y="646331"/>
            <a:ext cx="568478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t-BR" sz="2800" b="1" dirty="0">
                <a:latin typeface="Calibri" panose="020F0502020204030204" pitchFamily="34" charset="0"/>
                <a:cs typeface="Calibri" panose="020F0502020204030204" pitchFamily="34" charset="0"/>
              </a:rPr>
              <a:t>margem </a:t>
            </a:r>
            <a:r>
              <a:rPr lang="pt-B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SW </a:t>
            </a:r>
            <a:r>
              <a:rPr lang="pt-BR" sz="2800" b="1" dirty="0">
                <a:latin typeface="Calibri" panose="020F0502020204030204" pitchFamily="34" charset="0"/>
                <a:cs typeface="Calibri" panose="020F0502020204030204" pitchFamily="34" charset="0"/>
              </a:rPr>
              <a:t>do Gondwana, não experimentava as mesmas condições de calmaria</a:t>
            </a: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, e a </a:t>
            </a:r>
            <a:r>
              <a:rPr lang="pt-B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acresção </a:t>
            </a: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de vários blocos crustais resultou nas orogenias </a:t>
            </a:r>
            <a:r>
              <a:rPr lang="pt-B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paleozoicas;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059832" y="0"/>
            <a:ext cx="3389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Enquanto isso.....</a:t>
            </a:r>
            <a:endParaRPr lang="pt-BR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Agrupar 4"/>
          <p:cNvGrpSpPr/>
          <p:nvPr/>
        </p:nvGrpSpPr>
        <p:grpSpPr>
          <a:xfrm>
            <a:off x="5702284" y="643282"/>
            <a:ext cx="3338457" cy="2539811"/>
            <a:chOff x="5292080" y="1484784"/>
            <a:chExt cx="3338457" cy="2539811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9C63198C-EC74-4DFC-82E2-7849DB8D6D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t="20329" r="19883"/>
            <a:stretch/>
          </p:blipFill>
          <p:spPr>
            <a:xfrm>
              <a:off x="5292080" y="1484784"/>
              <a:ext cx="3312368" cy="2539811"/>
            </a:xfrm>
            <a:prstGeom prst="rect">
              <a:avLst/>
            </a:prstGeom>
          </p:spPr>
        </p:pic>
        <p:sp>
          <p:nvSpPr>
            <p:cNvPr id="3" name="Retângulo 2"/>
            <p:cNvSpPr/>
            <p:nvPr/>
          </p:nvSpPr>
          <p:spPr bwMode="auto">
            <a:xfrm>
              <a:off x="7478409" y="1484784"/>
              <a:ext cx="1152128" cy="1152128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8" name="Retângulo 7"/>
          <p:cNvSpPr/>
          <p:nvPr/>
        </p:nvSpPr>
        <p:spPr>
          <a:xfrm>
            <a:off x="0" y="3791617"/>
            <a:ext cx="9051982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t-BR" sz="2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Complexa </a:t>
            </a:r>
            <a:r>
              <a:rPr lang="pt-BR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história de acresção e </a:t>
            </a:r>
            <a:r>
              <a:rPr lang="pt-BR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microcolisões</a:t>
            </a:r>
            <a:r>
              <a:rPr lang="pt-BR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pt-BR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região andina </a:t>
            </a:r>
            <a:r>
              <a:rPr lang="pt-BR" sz="2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</a:t>
            </a:r>
            <a:r>
              <a:rPr lang="pt-BR" sz="2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mudanças </a:t>
            </a:r>
            <a:r>
              <a:rPr lang="pt-BR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nível de base, com </a:t>
            </a:r>
            <a:r>
              <a:rPr lang="pt-BR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reflexos na </a:t>
            </a:r>
            <a:r>
              <a:rPr lang="pt-BR" sz="2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sedimentação</a:t>
            </a:r>
          </a:p>
          <a:p>
            <a:pPr marL="342900" lvl="0" indent="-34290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t-BR" sz="28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 </a:t>
            </a:r>
            <a:r>
              <a:rPr lang="pt-BR" sz="2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invadia periodicamente</a:t>
            </a:r>
            <a:r>
              <a:rPr lang="pt-BR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 interior continental: </a:t>
            </a:r>
            <a:r>
              <a:rPr lang="pt-BR" sz="2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incursões </a:t>
            </a:r>
            <a:r>
              <a:rPr lang="pt-BR" sz="28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marinhas</a:t>
            </a:r>
            <a:r>
              <a:rPr lang="pt-BR" sz="2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</a:t>
            </a:r>
            <a:r>
              <a:rPr lang="pt-BR" sz="2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oscilação de </a:t>
            </a:r>
            <a:r>
              <a:rPr lang="pt-BR" sz="2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</a:t>
            </a:r>
            <a:r>
              <a:rPr lang="pt-BR" sz="2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comprimento de </a:t>
            </a:r>
            <a:r>
              <a:rPr lang="pt-BR" sz="2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onda dos </a:t>
            </a:r>
            <a:r>
              <a:rPr lang="pt-BR" sz="2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continentes ← </a:t>
            </a:r>
            <a:r>
              <a:rPr lang="pt-BR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reflexo de orogêneses nas margens de placas</a:t>
            </a:r>
            <a:r>
              <a:rPr lang="pt-BR" sz="2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t-BR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00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209"/>
    </mc:Choice>
    <mc:Fallback>
      <p:transition spd="slow" advTm="100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671882"/>
            <a:ext cx="9144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pt-BR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Nos </a:t>
            </a:r>
            <a:r>
              <a:rPr lang="pt-BR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períodos de colisão </a:t>
            </a:r>
            <a:r>
              <a:rPr lang="pt-BR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(orogêneses), a oscilação no interior dos continentes é </a:t>
            </a:r>
            <a:r>
              <a:rPr lang="pt-BR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negativa</a:t>
            </a:r>
            <a:r>
              <a:rPr lang="pt-BR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causa o afundamento progressivo de bacias </a:t>
            </a:r>
            <a:r>
              <a:rPr lang="pt-BR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intracratônicas</a:t>
            </a:r>
            <a:r>
              <a:rPr lang="pt-BR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permitindo assim o </a:t>
            </a:r>
            <a:r>
              <a:rPr lang="pt-BR" sz="2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ingresso de imensos mares rasos</a:t>
            </a:r>
            <a:r>
              <a:rPr lang="pt-BR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acompanhados de sedimentação típica das </a:t>
            </a:r>
            <a:r>
              <a:rPr lang="pt-BR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paleolatitudes</a:t>
            </a:r>
            <a:r>
              <a:rPr lang="pt-BR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pt-BR" sz="2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época;</a:t>
            </a:r>
            <a:endParaRPr lang="pt-BR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Nos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períodos de relaxamento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(entre orogêneses), a oscilação é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positiva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causando soerguimento no interior dos continentes e o consequente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recuo dos mares 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epicontinentais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Ambientes de sedimentação mudam de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marinhos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para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continentais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e, com a continuação do levantamento, ocorre exposição e erosão de grandes áreas interiores, até mesmo de bacias </a:t>
            </a:r>
            <a:r>
              <a:rPr kumimoji="0" lang="pt-B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intracratônicas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059832" y="0"/>
            <a:ext cx="3389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Enquanto isso.....</a:t>
            </a:r>
            <a:endParaRPr lang="pt-BR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89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956"/>
    </mc:Choice>
    <mc:Fallback>
      <p:transition spd="slow" advTm="151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3113076"/>
            <a:ext cx="913771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 margens dos continentes paleozoicos experimentaram vários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episódios de orogênese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devido à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colisão das placas tectônicas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ciclos 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tectono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-sedimentares principais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Ciclo </a:t>
            </a:r>
            <a:r>
              <a:rPr kumimoji="0" lang="pt-B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Famatiniano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Ciclo </a:t>
            </a:r>
            <a:r>
              <a:rPr kumimoji="0" lang="pt-B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Gondwânico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0" y="203156"/>
            <a:ext cx="9137714" cy="156966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pt-BR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</a:t>
            </a:r>
            <a:r>
              <a:rPr lang="pt-BR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pt-BR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enquanto 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regiões afastadas das margens experimentavam longos períodos de </a:t>
            </a:r>
            <a:r>
              <a:rPr lang="pt-BR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estabilidade tectônica</a:t>
            </a:r>
            <a:endParaRPr lang="pt-BR" sz="3200" dirty="0">
              <a:solidFill>
                <a:schemeClr val="tx1"/>
              </a:solidFill>
            </a:endParaRPr>
          </a:p>
        </p:txBody>
      </p:sp>
      <p:sp>
        <p:nvSpPr>
          <p:cNvPr id="5" name="Seta para Baixo 4"/>
          <p:cNvSpPr/>
          <p:nvPr/>
        </p:nvSpPr>
        <p:spPr bwMode="auto">
          <a:xfrm>
            <a:off x="3635896" y="1974894"/>
            <a:ext cx="1584176" cy="936104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36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55"/>
    </mc:Choice>
    <mc:Fallback>
      <p:transition spd="slow" advTm="32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427EB7C-A6E3-4561-9069-069DEC0F6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4128" y="58331"/>
            <a:ext cx="3240360" cy="58638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AFE8295-80B1-4B92-A23A-600F68AA85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620" y="188640"/>
            <a:ext cx="4896544" cy="6309008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59BD2FC-9BA7-4B2E-9BDE-0D54D9F2DC45}"/>
              </a:ext>
            </a:extLst>
          </p:cNvPr>
          <p:cNvSpPr/>
          <p:nvPr/>
        </p:nvSpPr>
        <p:spPr>
          <a:xfrm>
            <a:off x="1979712" y="6327527"/>
            <a:ext cx="71642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Esboço do mapa do continente sul-americano, com ênfase na plataforma sul-americana, seus blocos cratônicos e províncias neoproterozoicas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(mod. de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Cordani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et al., 2000).</a:t>
            </a:r>
            <a:endParaRPr kumimoji="0" lang="pt-BR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12448"/>
      </p:ext>
    </p:extLst>
  </p:cSld>
  <p:clrMapOvr>
    <a:masterClrMapping/>
  </p:clrMapOvr>
  <p:transition spd="slow" advTm="739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34970"/>
            <a:ext cx="914400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Evolução geotectônica Gondwana sul-ocidental no </a:t>
            </a:r>
            <a:r>
              <a:rPr kumimoji="0" lang="pt-B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Fanerozóico</a:t>
            </a:r>
            <a:r>
              <a:rPr kumimoji="0" lang="pt-B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ciclos </a:t>
            </a:r>
            <a:r>
              <a:rPr kumimoji="0" lang="pt-B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tectono</a:t>
            </a: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-sedimentares principais</a:t>
            </a: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Famatiniano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Ordoviciano a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Devoniano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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orogenias </a:t>
            </a:r>
            <a:r>
              <a:rPr kumimoji="0" lang="pt-B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Oclóyica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 </a:t>
            </a:r>
            <a:r>
              <a:rPr kumimoji="0" lang="pt-B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Precordilheirana</a:t>
            </a:r>
            <a:endParaRPr kumimoji="0" lang="pt-BR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Gondwânico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(Carbonífero a </a:t>
            </a:r>
            <a:r>
              <a:rPr kumimoji="0" lang="pt-B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Triássico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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orogenias </a:t>
            </a:r>
            <a:r>
              <a:rPr kumimoji="0" lang="pt-B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Chañica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 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Sanrafaélica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12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37"/>
    </mc:Choice>
    <mc:Fallback>
      <p:transition spd="slow" advTm="25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602" y="327973"/>
            <a:ext cx="4104456" cy="6462762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4293185" y="11663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Esquema de evolução tectônica do setor central da Argentina (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protomargem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do Gondwana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durante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 ciclo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tectono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-sedimentar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Famatiniano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(Ramos, 1999).</a:t>
            </a:r>
          </a:p>
        </p:txBody>
      </p:sp>
      <p:sp>
        <p:nvSpPr>
          <p:cNvPr id="5" name="Retângulo 4"/>
          <p:cNvSpPr/>
          <p:nvPr/>
        </p:nvSpPr>
        <p:spPr>
          <a:xfrm>
            <a:off x="4194067" y="1628800"/>
            <a:ext cx="483437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subducção</a:t>
            </a: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 </a:t>
            </a:r>
            <a:r>
              <a:rPr kumimoji="0" lang="pt-B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c.o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que separava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</a:t>
            </a:r>
            <a:r>
              <a:rPr kumimoji="0" lang="pt-B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proto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margem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 Gondwana de um arco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intra-oceânico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(arco magmático </a:t>
            </a:r>
            <a:r>
              <a:rPr kumimoji="0" lang="pt-B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Famatina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)~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490- 470Ma;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colisão do arco </a:t>
            </a: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magmático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Famatina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à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protomargem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do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Gondwana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em torno dos 470 </a:t>
            </a:r>
            <a:r>
              <a:rPr kumimoji="0" lang="pt-B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acresção do 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microcontinente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Cuyania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à </a:t>
            </a:r>
            <a:r>
              <a:rPr kumimoji="0" lang="pt-B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protomargem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Gondwana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entre 460 e 440 </a:t>
            </a:r>
            <a:r>
              <a:rPr kumimoji="0" lang="pt-B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colisão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de um novo bloco </a:t>
            </a:r>
            <a:r>
              <a:rPr kumimoji="0" lang="pt-B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siálico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pt-B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Chilenia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Orogenia </a:t>
            </a:r>
            <a:r>
              <a:rPr kumimoji="0" lang="pt-B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Precordilheirana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ou </a:t>
            </a:r>
            <a:r>
              <a:rPr kumimoji="0" lang="pt-B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Chañica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gerando a Sutura de </a:t>
            </a:r>
            <a:r>
              <a:rPr kumimoji="0" lang="pt-B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Atuel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Eo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-Devoniano ou </a:t>
            </a:r>
            <a:r>
              <a:rPr kumimoji="0" lang="pt-B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Eo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-Carbonífero.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84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918"/>
    </mc:Choice>
    <mc:Fallback>
      <p:transition spd="slow" advTm="138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2132856"/>
            <a:ext cx="52970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Oclóyica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Meso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Neo-Ordoviciano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~</a:t>
            </a: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470-443 </a:t>
            </a:r>
            <a:r>
              <a:rPr kumimoji="0" lang="pt-B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resultou da colisão do terreno alóctone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Precordilheira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com o Gondwana.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Orogenia 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Precordilheirana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pt-B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Emsiano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</a:t>
            </a:r>
            <a:r>
              <a:rPr kumimoji="0" lang="pt-B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Givetiano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-Devoniano) ~</a:t>
            </a: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407-382 </a:t>
            </a:r>
            <a:r>
              <a:rPr kumimoji="0" lang="pt-B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colisão inicial do terreno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Chilenia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etângulo 4"/>
          <p:cNvSpPr/>
          <p:nvPr/>
        </p:nvSpPr>
        <p:spPr>
          <a:xfrm>
            <a:off x="179512" y="1357643"/>
            <a:ext cx="51174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Orogenias - 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Ciclo </a:t>
            </a:r>
            <a:r>
              <a:rPr kumimoji="0" lang="pt-B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Famatiniano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9316" y="1536537"/>
            <a:ext cx="3923928" cy="489532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5875633" y="6488668"/>
            <a:ext cx="29001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Ramos (1995); </a:t>
            </a: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Justino (2016)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0" y="121334"/>
            <a:ext cx="9116312" cy="954107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Eventos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orogênicos da margem sul-ocidental do Gondwana 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 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sedimentação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 Bacia do Paraná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73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7"/>
    </mc:Choice>
    <mc:Fallback>
      <p:transition spd="slow" advTm="1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2132856"/>
            <a:ext cx="529700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Orogenia 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Chanica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Eocarbonífero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~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359 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colisão final do terreno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Chilenia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Orogenia 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Sanrafaélica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Neopermiano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~259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ou 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Gondwanides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(mais ampla regionalmente) reflete a colagem do terreno Patagônia ao extremo sul do Gondwana.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9316" y="1536537"/>
            <a:ext cx="3923928" cy="489532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5875633" y="6488668"/>
            <a:ext cx="29001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Ramos (1995); </a:t>
            </a: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Justino (2016)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-6937" y="151543"/>
            <a:ext cx="9116312" cy="954107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Eventos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orogênicos da margem sul-ocidental do Gondwana 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 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sedimentação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 Bacia do Paraná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79512" y="1357643"/>
            <a:ext cx="51174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Orogenias - 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Ciclo 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Gondwânico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17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"/>
    </mc:Choice>
    <mc:Fallback>
      <p:transition spd="slow" advTm="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10332" y="17573"/>
            <a:ext cx="64040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Orogenia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Gondwanides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1092D99-4F2A-487D-BD50-DC3BEC2284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11" y="788952"/>
            <a:ext cx="3918357" cy="3007259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7E31F6A4-A166-41AE-91C6-5E8A174AE90E}"/>
              </a:ext>
            </a:extLst>
          </p:cNvPr>
          <p:cNvSpPr/>
          <p:nvPr/>
        </p:nvSpPr>
        <p:spPr>
          <a:xfrm>
            <a:off x="53911" y="3855088"/>
            <a:ext cx="38591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Regional </a:t>
            </a: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Phanerozoic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map</a:t>
            </a:r>
            <a:r>
              <a:rPr kumimoji="0" lang="pt-BR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 </a:t>
            </a: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cross-section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 Gondwana, showing the CB, PB and CKB, flanked to the south </a:t>
            </a: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by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extensive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long-lived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Phanerozoic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orogenic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belt</a:t>
            </a:r>
            <a:r>
              <a:rPr kumimoji="0" lang="pt-BR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pt-BR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Gondwanides</a:t>
            </a:r>
            <a:r>
              <a:rPr kumimoji="0" lang="pt-BR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pt-BR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73B0F5C5-39C7-42EE-A9C1-0AEC251C9F74}"/>
              </a:ext>
            </a:extLst>
          </p:cNvPr>
          <p:cNvSpPr/>
          <p:nvPr/>
        </p:nvSpPr>
        <p:spPr>
          <a:xfrm>
            <a:off x="4070880" y="1376278"/>
            <a:ext cx="48870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Conclusions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all these basins were significantly influenced by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far-field processes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during the evolution of long-lived mountain systems along the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SW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margin of Gondwana–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Gondwanides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5450330-10E4-4E50-80F6-F55A7EC46036}"/>
              </a:ext>
            </a:extLst>
          </p:cNvPr>
          <p:cNvSpPr/>
          <p:nvPr/>
        </p:nvSpPr>
        <p:spPr>
          <a:xfrm>
            <a:off x="3443663" y="147618"/>
            <a:ext cx="6198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Congo,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Paraná and Cape-Karoo Basins of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SW </a:t>
            </a:r>
            <a:r>
              <a:rPr kumimoji="0" lang="pt-B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Gondwana</a:t>
            </a:r>
            <a:endParaRPr kumimoji="0" lang="pt-BR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7327010" y="450398"/>
            <a:ext cx="1502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Linol</a:t>
            </a:r>
            <a:r>
              <a:rPr kumimoji="0" lang="pt-B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al. 2015</a:t>
            </a:r>
            <a:endParaRPr kumimoji="0" lang="pt-BR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B6C34EC-236F-4F55-8D46-E6335ECE89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3078" y="3796211"/>
            <a:ext cx="5202675" cy="2776641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82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6"/>
    </mc:Choice>
    <mc:Fallback>
      <p:transition spd="slow" advTm="1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C63198C-EC74-4DFC-82E2-7849DB8D6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59" y="1889140"/>
            <a:ext cx="6444208" cy="496886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D9D6B695-3661-4A11-9279-F9B7A2E13483}"/>
              </a:ext>
            </a:extLst>
          </p:cNvPr>
          <p:cNvSpPr/>
          <p:nvPr/>
        </p:nvSpPr>
        <p:spPr>
          <a:xfrm>
            <a:off x="6012160" y="6519446"/>
            <a:ext cx="29763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E. J. Milani &amp; M. J. De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Wit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2008</a:t>
            </a:r>
          </a:p>
        </p:txBody>
      </p:sp>
      <p:sp>
        <p:nvSpPr>
          <p:cNvPr id="2" name="Retângulo 1"/>
          <p:cNvSpPr/>
          <p:nvPr/>
        </p:nvSpPr>
        <p:spPr>
          <a:xfrm>
            <a:off x="73641" y="504251"/>
            <a:ext cx="90537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Porção </a:t>
            </a:r>
            <a:r>
              <a:rPr lang="pt-B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cratônica</a:t>
            </a:r>
            <a:r>
              <a:rPr lang="pt-BR" dirty="0" smtClean="0">
                <a:latin typeface="Calibri" panose="020F0502020204030204" pitchFamily="34" charset="0"/>
                <a:cs typeface="Calibri" panose="020F0502020204030204" pitchFamily="34" charset="0"/>
              </a:rPr>
              <a:t>, correspondente ao núcleo do </a:t>
            </a:r>
            <a:r>
              <a:rPr lang="pt-B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paleocontinente</a:t>
            </a:r>
            <a:r>
              <a:rPr lang="pt-BR" dirty="0" smtClean="0">
                <a:latin typeface="Calibri" panose="020F0502020204030204" pitchFamily="34" charset="0"/>
                <a:cs typeface="Calibri" panose="020F0502020204030204" pitchFamily="34" charset="0"/>
              </a:rPr>
              <a:t> =  complexo mosaico de blocos crustais aglutinados entre si até o C;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Gondwanides</a:t>
            </a:r>
            <a:r>
              <a:rPr lang="pt-BR" dirty="0" smtClean="0">
                <a:latin typeface="Calibri" panose="020F0502020204030204" pitchFamily="34" charset="0"/>
                <a:cs typeface="Calibri" panose="020F0502020204030204" pitchFamily="34" charset="0"/>
              </a:rPr>
              <a:t>: extensa faixa de </a:t>
            </a:r>
            <a:r>
              <a:rPr lang="pt-B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orógenos</a:t>
            </a:r>
            <a:r>
              <a:rPr lang="pt-BR" dirty="0" smtClean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pt-B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Fanerozóico</a:t>
            </a:r>
            <a:r>
              <a:rPr lang="pt-BR" dirty="0" smtClean="0">
                <a:latin typeface="Calibri" panose="020F0502020204030204" pitchFamily="34" charset="0"/>
                <a:cs typeface="Calibri" panose="020F0502020204030204" pitchFamily="34" charset="0"/>
              </a:rPr>
              <a:t> e bacias associadas ao longo da margem meridional do Gondwana</a:t>
            </a:r>
            <a:endParaRPr lang="pt-B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488133" y="3967"/>
            <a:ext cx="6012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Gondwana </a:t>
            </a:r>
            <a:r>
              <a:rPr lang="pt-B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sul-ocidental: 2 </a:t>
            </a: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domínios distintos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60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"/>
    </mc:Choice>
    <mc:Fallback>
      <p:transition spd="slow" advTm="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14088" y="836712"/>
            <a:ext cx="9001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ü"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 convergência de placas que causou a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orogenia Caledoniana 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no Siluriano continuou....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orogenia </a:t>
            </a:r>
            <a:r>
              <a:rPr lang="pt-BR" sz="3200" b="1" dirty="0" err="1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Variscana</a:t>
            </a:r>
            <a:r>
              <a:rPr lang="pt-BR" sz="3200" b="1" dirty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pt-BR" sz="3200" b="1" dirty="0" err="1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Hercínica</a:t>
            </a:r>
            <a:r>
              <a:rPr lang="pt-BR" sz="3200" b="1" dirty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t-BR" sz="3200" b="1" dirty="0" err="1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Neo</a:t>
            </a:r>
            <a:r>
              <a:rPr lang="pt-BR" sz="3200" b="1" dirty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Devoniano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 Carbonífero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ü"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Ambas as orogenias resultaram na formação do supercontinente, Pangea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que foi essencialmente concluída até o final do </a:t>
            </a:r>
            <a:r>
              <a:rPr lang="pt-BR" sz="32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Carbonífero: </a:t>
            </a:r>
            <a:r>
              <a:rPr lang="pt-BR" sz="3200" dirty="0" err="1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Laurásia</a:t>
            </a:r>
            <a:r>
              <a:rPr lang="pt-BR" sz="3200" dirty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2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colidiu gradualmente com o Gondwana para formar, ao final do Permiano, o </a:t>
            </a:r>
            <a:r>
              <a:rPr lang="pt-BR" sz="3200" dirty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Pangea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71744" y="34745"/>
            <a:ext cx="9116312" cy="461665"/>
          </a:xfrm>
          <a:prstGeom prst="rect">
            <a:avLst/>
          </a:prstGeom>
          <a:gradFill rotWithShape="1">
            <a:gsLst>
              <a:gs pos="0">
                <a:srgbClr val="BBE0E3">
                  <a:shade val="51000"/>
                  <a:satMod val="130000"/>
                </a:srgbClr>
              </a:gs>
              <a:gs pos="80000">
                <a:srgbClr val="BBE0E3">
                  <a:shade val="93000"/>
                  <a:satMod val="130000"/>
                </a:srgbClr>
              </a:gs>
              <a:gs pos="100000">
                <a:srgbClr val="BBE0E3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+mn-ea"/>
                <a:cs typeface="+mn-cs"/>
              </a:rPr>
              <a:t>Eventos </a:t>
            </a: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+mn-ea"/>
                <a:cs typeface="+mn-cs"/>
              </a:rPr>
              <a:t>orogênicos 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+mn-ea"/>
                <a:cs typeface="+mn-cs"/>
              </a:rPr>
              <a:t>que afetaram a parte norte-americana</a:t>
            </a:r>
            <a:endParaRPr kumimoji="0" lang="pt-BR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523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92"/>
    </mc:Choice>
    <mc:Fallback>
      <p:transition spd="slow" advTm="45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43D8EAE-64AC-415D-B2C0-BD923F7E6539}"/>
              </a:ext>
            </a:extLst>
          </p:cNvPr>
          <p:cNvSpPr/>
          <p:nvPr/>
        </p:nvSpPr>
        <p:spPr>
          <a:xfrm>
            <a:off x="34192" y="1261292"/>
            <a:ext cx="90922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Orogenia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Caledoniana 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pt-B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Wenlockiano</a:t>
            </a: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Siluriano sup. – </a:t>
            </a: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433 </a:t>
            </a:r>
            <a:r>
              <a:rPr kumimoji="0" lang="pt-BR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</a:t>
            </a: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reflexo 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 colisão das placas </a:t>
            </a: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Báltica 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 </a:t>
            </a:r>
            <a:r>
              <a:rPr kumimoji="0" lang="pt-B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Laurentia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(formando a placa </a:t>
            </a:r>
            <a:r>
              <a:rPr kumimoji="0" lang="pt-B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Laurásia</a:t>
            </a: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);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2" y="2996952"/>
            <a:ext cx="5301432" cy="3542908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-71744" y="34745"/>
            <a:ext cx="9116312" cy="461665"/>
          </a:xfrm>
          <a:prstGeom prst="rect">
            <a:avLst/>
          </a:prstGeom>
          <a:gradFill rotWithShape="1">
            <a:gsLst>
              <a:gs pos="0">
                <a:srgbClr val="BBE0E3">
                  <a:shade val="51000"/>
                  <a:satMod val="130000"/>
                </a:srgbClr>
              </a:gs>
              <a:gs pos="80000">
                <a:srgbClr val="BBE0E3">
                  <a:shade val="93000"/>
                  <a:satMod val="130000"/>
                </a:srgbClr>
              </a:gs>
              <a:gs pos="100000">
                <a:srgbClr val="BBE0E3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+mn-ea"/>
                <a:cs typeface="+mn-cs"/>
              </a:rPr>
              <a:t>Eventos </a:t>
            </a: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+mn-ea"/>
                <a:cs typeface="+mn-cs"/>
              </a:rPr>
              <a:t>orogênicos 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+mn-ea"/>
                <a:cs typeface="+mn-cs"/>
              </a:rPr>
              <a:t>que afetaram a parte norte-americana</a:t>
            </a:r>
            <a:endParaRPr kumimoji="0" lang="pt-BR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4287" y="3542169"/>
            <a:ext cx="3549713" cy="2977322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26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846"/>
    </mc:Choice>
    <mc:Fallback>
      <p:transition spd="slow" advTm="45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-28440" y="2657816"/>
            <a:ext cx="90730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Acadiana e </a:t>
            </a:r>
            <a:r>
              <a:rPr kumimoji="0" lang="pt-B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Antler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pt-B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Neo-Devoniano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 </a:t>
            </a:r>
            <a:r>
              <a:rPr kumimoji="0" lang="pt-BR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Eo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</a:t>
            </a:r>
            <a:r>
              <a:rPr kumimoji="0" lang="pt-BR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Mississipiano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-Carbonífero): ~370 - 347Ma;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14350" marR="0" lvl="0" indent="-514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Ouachita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pt-B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Neo-Mississipiano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 </a:t>
            </a:r>
            <a:r>
              <a:rPr kumimoji="0" lang="pt-BR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Pensilvaniano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-Carbonífero): 330- 299 </a:t>
            </a:r>
            <a:r>
              <a:rPr kumimoji="0" lang="pt-BR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14350" marR="0" lvl="0" indent="-514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Allegheniana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(final do Permiano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~254 </a:t>
            </a:r>
            <a:r>
              <a:rPr kumimoji="0" lang="pt-BR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afetou terrenos N-americanos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(margem </a:t>
            </a:r>
            <a:r>
              <a:rPr kumimoji="0" lang="pt-B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apalachiana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), africanos (</a:t>
            </a:r>
            <a:r>
              <a:rPr kumimoji="0" lang="pt-B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Mauritanides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), 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América do Sul setentrional (Venezuela, Colômbia e Equador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).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-71744" y="34745"/>
            <a:ext cx="9116312" cy="461665"/>
          </a:xfrm>
          <a:prstGeom prst="rect">
            <a:avLst/>
          </a:prstGeom>
          <a:gradFill rotWithShape="1">
            <a:gsLst>
              <a:gs pos="0">
                <a:srgbClr val="BBE0E3">
                  <a:shade val="51000"/>
                  <a:satMod val="130000"/>
                </a:srgbClr>
              </a:gs>
              <a:gs pos="80000">
                <a:srgbClr val="BBE0E3">
                  <a:shade val="93000"/>
                  <a:satMod val="130000"/>
                </a:srgbClr>
              </a:gs>
              <a:gs pos="100000">
                <a:srgbClr val="BBE0E3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+mn-ea"/>
                <a:cs typeface="+mn-cs"/>
              </a:rPr>
              <a:t>Eventos </a:t>
            </a: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+mn-ea"/>
                <a:cs typeface="+mn-cs"/>
              </a:rPr>
              <a:t>orogênicos 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+mn-ea"/>
                <a:cs typeface="+mn-cs"/>
              </a:rPr>
              <a:t>que afetaram a parte norte-americana</a:t>
            </a:r>
            <a:endParaRPr kumimoji="0" lang="pt-BR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0" y="1038504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ü"/>
              <a:defRPr/>
            </a:pPr>
            <a:r>
              <a:rPr lang="pt-BR" sz="3200" dirty="0">
                <a:latin typeface="Calibri" panose="020F0502020204030204" pitchFamily="34" charset="0"/>
                <a:cs typeface="Calibri" panose="020F0502020204030204" pitchFamily="34" charset="0"/>
              </a:rPr>
              <a:t>orogenias temporalmente específicas dentro da </a:t>
            </a: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grande colisão </a:t>
            </a:r>
            <a:r>
              <a:rPr lang="pt-BR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Variscana</a:t>
            </a: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pt-BR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Herciniana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63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37"/>
    </mc:Choice>
    <mc:Fallback>
      <p:transition spd="slow" advTm="26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518" y="2281001"/>
            <a:ext cx="2806750" cy="171310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078" y="4489321"/>
            <a:ext cx="3228051" cy="217346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44" b="95938" l="3750" r="9554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9943" y="4175273"/>
            <a:ext cx="4346936" cy="217346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372200" y="6348741"/>
            <a:ext cx="226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Pangea: 200 </a:t>
            </a:r>
            <a:r>
              <a:rPr kumimoji="0" lang="pt-B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-97606" y="-5411"/>
            <a:ext cx="9252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Orogenia </a:t>
            </a:r>
            <a:r>
              <a:rPr kumimoji="0" lang="pt-B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Variscana</a:t>
            </a: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</a:t>
            </a:r>
            <a:r>
              <a:rPr kumimoji="0" lang="pt-B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Herciniana</a:t>
            </a: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termo mais amplo tanto em tempo (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Neo-Mississipiano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Permiano ~</a:t>
            </a: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330 ̶ 255 </a:t>
            </a:r>
            <a:r>
              <a:rPr kumimoji="0" lang="pt-B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como regionalmente, sendo usado como sinônimo da Orogenia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Herciniana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 Europa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99731" y="2112451"/>
            <a:ext cx="267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Laurásia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+ Gondwana: 550 </a:t>
            </a:r>
            <a:r>
              <a:rPr kumimoji="0" lang="pt-B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Seta para Esquerda, para Direita e para Cima 9"/>
          <p:cNvSpPr/>
          <p:nvPr/>
        </p:nvSpPr>
        <p:spPr bwMode="auto">
          <a:xfrm rot="8884973">
            <a:off x="3704820" y="3565204"/>
            <a:ext cx="2283967" cy="1499334"/>
          </a:xfrm>
          <a:prstGeom prst="leftRight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+mn-ea"/>
              <a:cs typeface="+mn-cs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-33231" y="1200133"/>
            <a:ext cx="91237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Colisão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gradual entre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 grandes massas continentais de </a:t>
            </a:r>
            <a:r>
              <a:rPr kumimoji="0" lang="pt-B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Laurússia</a:t>
            </a: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 parte setentrional </a:t>
            </a: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Gondwana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(principalmente a parte africana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50" b="100000" l="500" r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0196" y="2139909"/>
            <a:ext cx="1979712" cy="197971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7313" y="2920150"/>
            <a:ext cx="1971007" cy="1465756"/>
          </a:xfrm>
          <a:prstGeom prst="rect">
            <a:avLst/>
          </a:prstGeom>
        </p:spPr>
      </p:pic>
      <p:pic>
        <p:nvPicPr>
          <p:cNvPr id="8" name="Á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71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114"/>
    </mc:Choice>
    <mc:Fallback>
      <p:transition spd="slow" advTm="105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E94A183-A452-4194-AFDC-C04548CB3562}"/>
              </a:ext>
            </a:extLst>
          </p:cNvPr>
          <p:cNvSpPr/>
          <p:nvPr/>
        </p:nvSpPr>
        <p:spPr>
          <a:xfrm>
            <a:off x="1206534" y="2204864"/>
            <a:ext cx="6730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Ciclos tectônicos do Brasil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63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19"/>
    </mc:Choice>
    <mc:Fallback>
      <p:transition spd="slow" advTm="6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43D8EAE-64AC-415D-B2C0-BD923F7E6539}"/>
              </a:ext>
            </a:extLst>
          </p:cNvPr>
          <p:cNvSpPr/>
          <p:nvPr/>
        </p:nvSpPr>
        <p:spPr>
          <a:xfrm>
            <a:off x="107504" y="260648"/>
            <a:ext cx="8856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 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continente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Gondwana foi anexando terrenos durante as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orogenias Caledoniana e </a:t>
            </a:r>
            <a:r>
              <a:rPr kumimoji="0" lang="pt-B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Variscana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</a:t>
            </a:r>
            <a:r>
              <a:rPr kumimoji="0" lang="pt-B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Herciniana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5938" l="3750" r="9554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4959" y="2943147"/>
            <a:ext cx="4897750" cy="244887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187624" y="2127761"/>
            <a:ext cx="60304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formação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 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supercontinente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Pangea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Triássico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Sup.  ~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215-210 </a:t>
            </a:r>
            <a:r>
              <a:rPr kumimoji="0" lang="pt-B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Seta para Baixo 6"/>
          <p:cNvSpPr/>
          <p:nvPr/>
        </p:nvSpPr>
        <p:spPr bwMode="auto">
          <a:xfrm>
            <a:off x="3563888" y="1398094"/>
            <a:ext cx="1512168" cy="648072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+mn-ea"/>
              <a:cs typeface="+mn-cs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18" b="9712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1" y="4069779"/>
            <a:ext cx="4845918" cy="2644487"/>
          </a:xfrm>
          <a:prstGeom prst="rect">
            <a:avLst/>
          </a:prstGeom>
        </p:spPr>
      </p:pic>
      <p:pic>
        <p:nvPicPr>
          <p:cNvPr id="8" name="Á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67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78"/>
    </mc:Choice>
    <mc:Fallback>
      <p:transition spd="slow" advTm="37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008D799-E196-4107-8BAD-769E3BC84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76672"/>
            <a:ext cx="9133535" cy="5929332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93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83"/>
    </mc:Choice>
    <mc:Fallback>
      <p:transition spd="slow" advTm="36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64704"/>
            <a:ext cx="9041152" cy="5553937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24408" y="-4737"/>
            <a:ext cx="90167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dirty="0">
                <a:latin typeface="Calibri" panose="020F0502020204030204" pitchFamily="34" charset="0"/>
                <a:cs typeface="Calibri" panose="020F0502020204030204" pitchFamily="34" charset="0"/>
              </a:rPr>
              <a:t>Ciclos tectônicos do Brasil. O ciclo atual está em desenvolvimento desde o início da ruptura do </a:t>
            </a:r>
            <a:r>
              <a:rPr lang="pt-BR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Pangea</a:t>
            </a:r>
            <a:r>
              <a:rPr lang="pt-BR" sz="2200" b="1" dirty="0">
                <a:latin typeface="Calibri" panose="020F0502020204030204" pitchFamily="34" charset="0"/>
                <a:cs typeface="Calibri" panose="020F0502020204030204" pitchFamily="34" charset="0"/>
              </a:rPr>
              <a:t>. À direita estão indicados os supercontinentes</a:t>
            </a:r>
          </a:p>
        </p:txBody>
      </p:sp>
      <p:sp>
        <p:nvSpPr>
          <p:cNvPr id="5" name="Retângulo 4"/>
          <p:cNvSpPr/>
          <p:nvPr/>
        </p:nvSpPr>
        <p:spPr>
          <a:xfrm>
            <a:off x="-30995" y="6195643"/>
            <a:ext cx="9195424" cy="689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300"/>
              </a:lnSpc>
            </a:pPr>
            <a:r>
              <a:rPr lang="pt-BR" b="1" i="1" dirty="0">
                <a:latin typeface="Calibri" panose="020F0502020204030204" pitchFamily="34" charset="0"/>
                <a:cs typeface="Calibri" panose="020F0502020204030204" pitchFamily="34" charset="0"/>
              </a:rPr>
              <a:t>ciclo </a:t>
            </a:r>
            <a:r>
              <a:rPr lang="pt-BR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pt-BR" b="1" i="1" dirty="0">
                <a:latin typeface="Calibri" panose="020F0502020204030204" pitchFamily="34" charset="0"/>
                <a:cs typeface="Calibri" panose="020F0502020204030204" pitchFamily="34" charset="0"/>
              </a:rPr>
              <a:t>processos </a:t>
            </a:r>
            <a:r>
              <a:rPr lang="pt-BR" b="1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distensivos</a:t>
            </a:r>
            <a:r>
              <a:rPr lang="pt-BR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+ compressivos + </a:t>
            </a:r>
            <a:r>
              <a:rPr lang="pt-BR" b="1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distensivos</a:t>
            </a:r>
            <a:r>
              <a:rPr lang="pt-BR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b="1" i="1" dirty="0">
                <a:latin typeface="Calibri" panose="020F0502020204030204" pitchFamily="34" charset="0"/>
                <a:cs typeface="Calibri" panose="020F0502020204030204" pitchFamily="34" charset="0"/>
              </a:rPr>
              <a:t>finais da evolução dos supercontinentes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491880" y="2879147"/>
            <a:ext cx="1744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 </a:t>
            </a:r>
            <a:r>
              <a:rPr lang="pt-BR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Gondwânico</a:t>
            </a:r>
            <a:endParaRPr lang="pt-BR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 bwMode="auto">
          <a:xfrm>
            <a:off x="62740" y="2909925"/>
            <a:ext cx="8940080" cy="276999"/>
          </a:xfrm>
          <a:prstGeom prst="rect">
            <a:avLst/>
          </a:prstGeom>
          <a:solidFill>
            <a:srgbClr val="FF0000">
              <a:alpha val="3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47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502"/>
    </mc:Choice>
    <mc:Fallback>
      <p:transition spd="slow" advTm="84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5829169"/>
            <a:ext cx="88383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Microcontinentes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ou blocos continentais, que foram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retrabalhados por processos 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termotectônicos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no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Ciclo Brasiliano.</a:t>
            </a:r>
          </a:p>
        </p:txBody>
      </p:sp>
      <p:sp>
        <p:nvSpPr>
          <p:cNvPr id="3" name="Retângulo 2"/>
          <p:cNvSpPr/>
          <p:nvPr/>
        </p:nvSpPr>
        <p:spPr>
          <a:xfrm>
            <a:off x="98904" y="13518"/>
            <a:ext cx="8838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 início do </a:t>
            </a: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Neoproterozóico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~ 900 Ma... Supercontinente 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Rodínia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começou a se fragmentar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eta para Baixo 3"/>
          <p:cNvSpPr/>
          <p:nvPr/>
        </p:nvSpPr>
        <p:spPr bwMode="auto">
          <a:xfrm>
            <a:off x="3970980" y="658019"/>
            <a:ext cx="1008112" cy="486539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+mn-ea"/>
              <a:cs typeface="+mn-cs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6091" y="1201287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separação de vários continentes e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abertura de oceanos </a:t>
            </a:r>
          </a:p>
        </p:txBody>
      </p:sp>
      <p:sp>
        <p:nvSpPr>
          <p:cNvPr id="6" name="Seta para Baixo 5"/>
          <p:cNvSpPr/>
          <p:nvPr/>
        </p:nvSpPr>
        <p:spPr bwMode="auto">
          <a:xfrm>
            <a:off x="3970980" y="1717528"/>
            <a:ext cx="1008112" cy="486539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+mn-ea"/>
              <a:cs typeface="+mn-cs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1B6CD18-C6CB-490C-A750-9C59BB0FB5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4979" y="2312608"/>
            <a:ext cx="3400114" cy="3369666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0D170C84-BB47-4B0A-8FDB-DB4870774F43}"/>
              </a:ext>
            </a:extLst>
          </p:cNvPr>
          <p:cNvSpPr/>
          <p:nvPr/>
        </p:nvSpPr>
        <p:spPr>
          <a:xfrm>
            <a:off x="6084168" y="3290500"/>
            <a:ext cx="17796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 et al. (2008): Rodínia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32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29"/>
    </mc:Choice>
    <mc:Fallback>
      <p:transition spd="slow" advTm="44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E94A183-A452-4194-AFDC-C04548CB3562}"/>
              </a:ext>
            </a:extLst>
          </p:cNvPr>
          <p:cNvSpPr/>
          <p:nvPr/>
        </p:nvSpPr>
        <p:spPr>
          <a:xfrm>
            <a:off x="2123728" y="1988840"/>
            <a:ext cx="48965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Ciclo  </a:t>
            </a:r>
            <a:r>
              <a:rPr kumimoji="0" lang="pt-B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Brasiliano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4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(~750 - ~480 </a:t>
            </a:r>
            <a:r>
              <a:rPr lang="pt-BR" sz="4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</a:t>
            </a:r>
            <a:r>
              <a:rPr lang="pt-BR" sz="4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pt-BR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93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01"/>
    </mc:Choice>
    <mc:Fallback>
      <p:transition spd="slow" advTm="29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3103F06-73E9-480E-A8AA-092F9AEBC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457" y="1106207"/>
            <a:ext cx="5794648" cy="409334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93DD45B-0C8E-4DCD-B1A6-A9783C21361A}"/>
              </a:ext>
            </a:extLst>
          </p:cNvPr>
          <p:cNvSpPr txBox="1"/>
          <p:nvPr/>
        </p:nvSpPr>
        <p:spPr>
          <a:xfrm>
            <a:off x="-49202" y="5197776"/>
            <a:ext cx="31293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pt-B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Cordani</a:t>
            </a:r>
            <a:r>
              <a:rPr kumimoji="0" lang="pt-B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Pimentel, </a:t>
            </a:r>
            <a:r>
              <a:rPr kumimoji="0" lang="pt-B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Ganade</a:t>
            </a:r>
            <a:r>
              <a:rPr kumimoji="0" lang="pt-B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&amp; </a:t>
            </a:r>
            <a:r>
              <a:rPr kumimoji="0" lang="pt-B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Fuck</a:t>
            </a:r>
            <a:r>
              <a:rPr kumimoji="0" lang="pt-B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2013)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F8F34A5-3990-4197-BF62-FCFA0362FA5E}"/>
              </a:ext>
            </a:extLst>
          </p:cNvPr>
          <p:cNvSpPr/>
          <p:nvPr/>
        </p:nvSpPr>
        <p:spPr>
          <a:xfrm>
            <a:off x="-45935" y="566317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Blocos </a:t>
            </a: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crustais que estão sendo aglutinados para a amalgamação do Gondwana, após </a:t>
            </a:r>
            <a:r>
              <a:rPr kumimoji="0" lang="pt-B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 fechamento </a:t>
            </a: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dos oceanos Goiás-Farusiano e Moçambique. Localização do oceano Lapetus entre SW Gondwana, </a:t>
            </a:r>
            <a:r>
              <a:rPr kumimoji="0" lang="pt-B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Laurentia</a:t>
            </a: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kumimoji="0" lang="pt-B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Báltica </a:t>
            </a: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 localização do </a:t>
            </a:r>
            <a:r>
              <a:rPr kumimoji="0" lang="pt-B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proto-oceano</a:t>
            </a: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Pacífico antes do início da subducção da placa do Pacífico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4FC6770-7F43-4C46-8A4D-8666613EF52F}"/>
              </a:ext>
            </a:extLst>
          </p:cNvPr>
          <p:cNvSpPr/>
          <p:nvPr/>
        </p:nvSpPr>
        <p:spPr>
          <a:xfrm>
            <a:off x="5784936" y="164078"/>
            <a:ext cx="331257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Gondwana Ocidental: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final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Pré-Cambriano: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18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crátons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AM +</a:t>
            </a:r>
            <a:r>
              <a:rPr kumimoji="0" lang="pt-BR" sz="1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SFC + K + RLP + </a:t>
            </a:r>
            <a:r>
              <a:rPr kumimoji="0" lang="pt-B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metacraton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pt-B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Sh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fragmentos cratônicos 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Paranapanema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Parnaíba e Luiz Alves 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amalgamados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pelos </a:t>
            </a: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eventos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Orogenia Brasiliana-Pan-Africana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E983D80-37E8-4345-A26F-C8CCF111BE33}"/>
              </a:ext>
            </a:extLst>
          </p:cNvPr>
          <p:cNvSpPr txBox="1"/>
          <p:nvPr/>
        </p:nvSpPr>
        <p:spPr>
          <a:xfrm>
            <a:off x="-49202" y="1256684"/>
            <a:ext cx="1188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~600 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Ma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3333CC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93232" y="156142"/>
            <a:ext cx="4089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" panose="020F0502020204030204" pitchFamily="34" charset="0"/>
              </a:rPr>
              <a:t>Supercontinente Gondwana 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698614" y="2925576"/>
            <a:ext cx="3445386" cy="22467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eaLnBrk="0" hangingPunct="0">
              <a:buFont typeface="Wingdings" panose="05000000000000000000" pitchFamily="2" charset="2"/>
              <a:buChar char="Ø"/>
              <a:defRPr/>
            </a:pPr>
            <a:r>
              <a:rPr lang="pt-B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processo </a:t>
            </a:r>
            <a:r>
              <a:rPr lang="pt-B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geotectônico ativo entre </a:t>
            </a:r>
            <a:r>
              <a:rPr lang="pt-B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Neoproterozóico</a:t>
            </a:r>
            <a:r>
              <a:rPr lang="pt-B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início do </a:t>
            </a:r>
            <a:r>
              <a:rPr lang="pt-B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Paleozoico</a:t>
            </a:r>
            <a:r>
              <a:rPr lang="pt-B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lvl="0" indent="-342900" eaLnBrk="0" hangingPunct="0">
              <a:buFont typeface="Wingdings" panose="05000000000000000000" pitchFamily="2" charset="2"/>
              <a:buChar char="Ø"/>
              <a:defRPr/>
            </a:pPr>
            <a:r>
              <a:rPr lang="pt-B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relacionado </a:t>
            </a:r>
            <a:r>
              <a:rPr lang="pt-B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 </a:t>
            </a:r>
            <a:r>
              <a:rPr lang="pt-B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fechamento</a:t>
            </a:r>
            <a:r>
              <a:rPr lang="pt-B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 um grande domínio </a:t>
            </a:r>
            <a:r>
              <a:rPr lang="pt-B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oceânico: </a:t>
            </a:r>
            <a:r>
              <a:rPr lang="pt-B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Oceano 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Goiás-</a:t>
            </a:r>
            <a:r>
              <a:rPr lang="pt-BR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Farusiano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9" name="Á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93013"/>
      </p:ext>
    </p:extLst>
  </p:cSld>
  <p:clrMapOvr>
    <a:masterClrMapping/>
  </p:clrMapOvr>
  <p:transition spd="slow" advTm="1097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A4E8586-55B2-4D9A-B99E-8066962ED307}"/>
              </a:ext>
            </a:extLst>
          </p:cNvPr>
          <p:cNvSpPr/>
          <p:nvPr/>
        </p:nvSpPr>
        <p:spPr>
          <a:xfrm>
            <a:off x="4704170" y="1113706"/>
            <a:ext cx="441615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Componentes cratônicos e Brasiliano–</a:t>
            </a:r>
            <a:r>
              <a:rPr kumimoji="0" lang="pt-B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Panafricanos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Crátons (cinza)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: A=Amazônico</a:t>
            </a: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; </a:t>
            </a:r>
            <a:r>
              <a:rPr kumimoji="0" lang="pt-B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Ap</a:t>
            </a: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= Rio </a:t>
            </a:r>
            <a:r>
              <a:rPr kumimoji="0" lang="pt-B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Apa</a:t>
            </a: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C=Congo; K=Kalahari; LA=Luis Alves, P=Paranapanema, SF=São Francisco; </a:t>
            </a: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SL=São </a:t>
            </a:r>
            <a:r>
              <a:rPr kumimoji="0" lang="pt-B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Luis</a:t>
            </a: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; WA=West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Africa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Cinturões Brasiliano–</a:t>
            </a:r>
            <a:r>
              <a:rPr kumimoji="0" lang="pt-B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Panafricanos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 (linhas)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Bo=Borborema;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Rp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=Rio Preto; A=Araguaia;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Aç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=Araçuaí; P=Paraguai; B=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Brasilía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; R=Ribeira; DF=Dom Feliciano; Pa=P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ampean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; H=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Hoggar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; D=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Dahomey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;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Ro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=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Rockelides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; O=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Oubangides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Ta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=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Tanzania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; WC=West Congo; Ka=Kaoko; Da=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Damara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; K/Z=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Katangan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/Zambezi; Kl=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Katanga-Lufilian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 Arc; M=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Mozambique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; G=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Gariep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; S=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Saldania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04667EC-2BAD-434D-8635-D0E2AE3E1DF5}"/>
              </a:ext>
            </a:extLst>
          </p:cNvPr>
          <p:cNvSpPr/>
          <p:nvPr/>
        </p:nvSpPr>
        <p:spPr>
          <a:xfrm>
            <a:off x="0" y="21948"/>
            <a:ext cx="26557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West Gondwana 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3333CC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2BFCA96-3311-4C82-807D-E6CB1D89EA27}"/>
              </a:ext>
            </a:extLst>
          </p:cNvPr>
          <p:cNvSpPr/>
          <p:nvPr/>
        </p:nvSpPr>
        <p:spPr>
          <a:xfrm>
            <a:off x="0" y="6381328"/>
            <a:ext cx="87968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(Passarelli et al. 2019) mod. </a:t>
            </a:r>
            <a:r>
              <a:rPr kumimoji="0" lang="da-DK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(Cordani et al., 2013; Frimmel et al., 2011; Heilbron et al., 2008)</a:t>
            </a:r>
            <a:endParaRPr kumimoji="0" lang="pt-BR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E33E209-7CC5-416F-8BD2-A9B371E294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83613"/>
            <a:ext cx="4534671" cy="4601571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16892"/>
      </p:ext>
    </p:extLst>
  </p:cSld>
  <p:clrMapOvr>
    <a:masterClrMapping/>
  </p:clrMapOvr>
  <p:transition spd="slow" advTm="8113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18" b="98420" l="17834" r="98283">
                        <a14:foregroundMark x1="29062" y1="70655" x2="29062" y2="70655"/>
                        <a14:foregroundMark x1="33950" y1="68849" x2="33950" y2="68849"/>
                        <a14:foregroundMark x1="28005" y1="74041" x2="28005" y2="74041"/>
                        <a14:foregroundMark x1="56275" y1="83747" x2="56275" y2="83747"/>
                        <a14:foregroundMark x1="57199" y1="70429" x2="57199" y2="70429"/>
                        <a14:foregroundMark x1="60766" y1="55982" x2="60766" y2="55982"/>
                        <a14:foregroundMark x1="70938" y1="53725" x2="70938" y2="53725"/>
                        <a14:foregroundMark x1="71995" y1="29120" x2="71995" y2="29120"/>
                        <a14:foregroundMark x1="68428" y1="18059" x2="68428" y2="18059"/>
                        <a14:foregroundMark x1="96697" y1="67494" x2="96697" y2="67494"/>
                        <a14:foregroundMark x1="87583" y1="72686" x2="87583" y2="72686"/>
                        <a14:foregroundMark x1="77543" y1="88488" x2="77543" y2="88488"/>
                        <a14:foregroundMark x1="77279" y1="83747" x2="77279" y2="83747"/>
                        <a14:foregroundMark x1="68824" y1="85327" x2="68824" y2="85327"/>
                        <a14:foregroundMark x1="62351" y1="85327" x2="62351" y2="85327"/>
                        <a14:foregroundMark x1="50066" y1="87133" x2="50066" y2="87133"/>
                        <a14:foregroundMark x1="52048" y1="82619" x2="52048" y2="82619"/>
                        <a14:foregroundMark x1="69485" y1="90745" x2="69485" y2="90745"/>
                        <a14:foregroundMark x1="77279" y1="92099" x2="77279" y2="92099"/>
                        <a14:foregroundMark x1="74240" y1="93905" x2="74240" y2="93905"/>
                        <a14:foregroundMark x1="85205" y1="90971" x2="85205" y2="90971"/>
                        <a14:foregroundMark x1="84280" y1="94808" x2="84280" y2="94808"/>
                        <a14:foregroundMark x1="90489" y1="95711" x2="90489" y2="95711"/>
                        <a14:foregroundMark x1="91281" y1="92551" x2="91281" y2="92551"/>
                        <a14:foregroundMark x1="96037" y1="74718" x2="96037" y2="74718"/>
                        <a14:foregroundMark x1="96565" y1="64108" x2="96565" y2="64108"/>
                        <a14:foregroundMark x1="96433" y1="71783" x2="96433" y2="71783"/>
                        <a14:foregroundMark x1="94980" y1="76975" x2="94980" y2="76975"/>
                        <a14:foregroundMark x1="96037" y1="58014" x2="96037" y2="58014"/>
                        <a14:foregroundMark x1="96169" y1="56433" x2="96169" y2="56433"/>
                        <a14:foregroundMark x1="66446" y1="91874" x2="66446" y2="91874"/>
                        <a14:foregroundMark x1="72391" y1="86682" x2="72391" y2="86682"/>
                        <a14:foregroundMark x1="36724" y1="72460" x2="36724" y2="72460"/>
                        <a14:foregroundMark x1="21004" y1="66366" x2="21004" y2="66366"/>
                        <a14:foregroundMark x1="19419" y1="64560" x2="19419" y2="64560"/>
                        <a14:foregroundMark x1="22325" y1="70203" x2="22325" y2="70203"/>
                        <a14:foregroundMark x1="23382" y1="72460" x2="23382" y2="72460"/>
                        <a14:foregroundMark x1="42272" y1="83296" x2="42272" y2="83296"/>
                        <a14:foregroundMark x1="45839" y1="87133" x2="45839" y2="87133"/>
                        <a14:foregroundMark x1="48349" y1="88488" x2="48349" y2="88488"/>
                        <a14:foregroundMark x1="49538" y1="89616" x2="49538" y2="89616"/>
                        <a14:foregroundMark x1="87054" y1="91196" x2="87054" y2="91196"/>
                        <a14:foregroundMark x1="86790" y1="92099" x2="90885" y2="87133"/>
                        <a14:foregroundMark x1="31836" y1="40858" x2="31836" y2="40858"/>
                        <a14:foregroundMark x1="88639" y1="95711" x2="97094" y2="95485"/>
                        <a14:foregroundMark x1="90092" y1="92099" x2="96037" y2="91874"/>
                        <a14:foregroundMark x1="19419" y1="65237" x2="38705" y2="78330"/>
                        <a14:foregroundMark x1="28798" y1="73589" x2="49538" y2="91422"/>
                        <a14:foregroundMark x1="49538" y1="92777" x2="66050" y2="88262"/>
                        <a14:foregroundMark x1="96697" y1="53725" x2="96301" y2="74492"/>
                        <a14:foregroundMark x1="93131" y1="50113" x2="94188" y2="66817"/>
                        <a14:foregroundMark x1="34875" y1="12415" x2="42272" y2="6998"/>
                        <a14:foregroundMark x1="43065" y1="7675" x2="47028" y2="7675"/>
                        <a14:foregroundMark x1="45575" y1="11061" x2="49141" y2="11738"/>
                        <a14:foregroundMark x1="49802" y1="11287" x2="49802" y2="11287"/>
                        <a14:foregroundMark x1="50859" y1="11738" x2="52444" y2="12415"/>
                        <a14:foregroundMark x1="21664" y1="49887" x2="21664" y2="49887"/>
                        <a14:foregroundMark x1="22325" y1="47856" x2="22325" y2="47856"/>
                        <a14:foregroundMark x1="19551" y1="55079" x2="19551" y2="56433"/>
                        <a14:foregroundMark x1="19419" y1="57788" x2="19419" y2="577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79" t="5634" r="449" b="2903"/>
          <a:stretch/>
        </p:blipFill>
        <p:spPr>
          <a:xfrm>
            <a:off x="3505771" y="1628800"/>
            <a:ext cx="5328592" cy="347516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1" t="8537" r="77163" b="57317"/>
          <a:stretch/>
        </p:blipFill>
        <p:spPr>
          <a:xfrm>
            <a:off x="840952" y="4365104"/>
            <a:ext cx="2302105" cy="2222722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63657" y="268247"/>
            <a:ext cx="87803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cs typeface="Calibri" panose="020F0502020204030204" pitchFamily="34" charset="0"/>
              </a:rPr>
              <a:t>Ciclo Orogênico </a:t>
            </a:r>
            <a:r>
              <a:rPr lang="pt-B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Brasiliano </a:t>
            </a:r>
            <a:r>
              <a:rPr lang="pt-BR" sz="28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pt-BR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Panafricano</a:t>
            </a:r>
            <a:r>
              <a:rPr lang="pt-B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(~750 </a:t>
            </a:r>
            <a:r>
              <a:rPr lang="pt-BR" sz="28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pt-B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480 </a:t>
            </a:r>
            <a:r>
              <a:rPr lang="pt-BR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</a:t>
            </a:r>
            <a:r>
              <a:rPr lang="pt-B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pt-B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eta para Baixo 6"/>
          <p:cNvSpPr/>
          <p:nvPr/>
        </p:nvSpPr>
        <p:spPr bwMode="auto">
          <a:xfrm>
            <a:off x="1475656" y="1136215"/>
            <a:ext cx="1452469" cy="1442070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115616" y="2630645"/>
            <a:ext cx="2376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>
                <a:latin typeface="Calibri" panose="020F0502020204030204" pitchFamily="34" charset="0"/>
                <a:cs typeface="Calibri" panose="020F0502020204030204" pitchFamily="34" charset="0"/>
              </a:rPr>
              <a:t>Gondwana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76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10"/>
    </mc:Choice>
    <mc:Fallback>
      <p:transition spd="slow" advTm="12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aton Plataforma 2012">
  <a:themeElements>
    <a:clrScheme name="Craton Plataforma 2012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raton Plataforma 201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raton Plataforma 201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ton Plataforma 201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ton Plataforma 201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ton Plataforma 201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ton Plataforma 201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ton Plataforma 201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ton Plataforma 201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Blank Presentation">
  <a:themeElements>
    <a:clrScheme name="">
      <a:dk1>
        <a:srgbClr val="003366"/>
      </a:dk1>
      <a:lt1>
        <a:srgbClr val="FFFFFF"/>
      </a:lt1>
      <a:dk2>
        <a:srgbClr val="3C48E8"/>
      </a:dk2>
      <a:lt2>
        <a:srgbClr val="FFE600"/>
      </a:lt2>
      <a:accent1>
        <a:srgbClr val="BBE0E3"/>
      </a:accent1>
      <a:accent2>
        <a:srgbClr val="333399"/>
      </a:accent2>
      <a:accent3>
        <a:srgbClr val="AFB1F2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Blank Presentation">
  <a:themeElements>
    <a:clrScheme name="">
      <a:dk1>
        <a:srgbClr val="003366"/>
      </a:dk1>
      <a:lt1>
        <a:srgbClr val="FFFFFF"/>
      </a:lt1>
      <a:dk2>
        <a:srgbClr val="3C48E8"/>
      </a:dk2>
      <a:lt2>
        <a:srgbClr val="FFE600"/>
      </a:lt2>
      <a:accent1>
        <a:srgbClr val="BBE0E3"/>
      </a:accent1>
      <a:accent2>
        <a:srgbClr val="333399"/>
      </a:accent2>
      <a:accent3>
        <a:srgbClr val="AFB1F2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Craton Plataforma 2012</Template>
  <TotalTime>15177</TotalTime>
  <Words>1821</Words>
  <Application>Microsoft Office PowerPoint</Application>
  <PresentationFormat>Apresentação na tela (4:3)</PresentationFormat>
  <Paragraphs>172</Paragraphs>
  <Slides>31</Slides>
  <Notes>8</Notes>
  <HiddenSlides>0</HiddenSlides>
  <MMClips>31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5</vt:i4>
      </vt:variant>
      <vt:variant>
        <vt:lpstr>Títulos de slides</vt:lpstr>
      </vt:variant>
      <vt:variant>
        <vt:i4>31</vt:i4>
      </vt:variant>
    </vt:vector>
  </HeadingPairs>
  <TitlesOfParts>
    <vt:vector size="44" baseType="lpstr">
      <vt:lpstr>Arial</vt:lpstr>
      <vt:lpstr>Calibri</vt:lpstr>
      <vt:lpstr>FuturaBT-Light</vt:lpstr>
      <vt:lpstr>Helvetica</vt:lpstr>
      <vt:lpstr>Symbol</vt:lpstr>
      <vt:lpstr>Times</vt:lpstr>
      <vt:lpstr>Times New Roman</vt:lpstr>
      <vt:lpstr>Wingdings</vt:lpstr>
      <vt:lpstr>Craton Plataforma 2012</vt:lpstr>
      <vt:lpstr>Blank Presentation</vt:lpstr>
      <vt:lpstr>7_Blank Presentation</vt:lpstr>
      <vt:lpstr>1_Estrutura padrão</vt:lpstr>
      <vt:lpstr>3_Blank Presentation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bley</dc:creator>
  <cp:lastModifiedBy>Usuário do Windows</cp:lastModifiedBy>
  <cp:revision>817</cp:revision>
  <dcterms:created xsi:type="dcterms:W3CDTF">2012-03-26T11:00:26Z</dcterms:created>
  <dcterms:modified xsi:type="dcterms:W3CDTF">2020-04-04T16:46:24Z</dcterms:modified>
</cp:coreProperties>
</file>