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81" r:id="rId10"/>
    <p:sldId id="258" r:id="rId11"/>
    <p:sldId id="259" r:id="rId12"/>
    <p:sldId id="260" r:id="rId13"/>
    <p:sldId id="261" r:id="rId14"/>
    <p:sldId id="287" r:id="rId15"/>
    <p:sldId id="262" r:id="rId16"/>
    <p:sldId id="282" r:id="rId17"/>
    <p:sldId id="283" r:id="rId18"/>
    <p:sldId id="284" r:id="rId19"/>
    <p:sldId id="277" r:id="rId20"/>
    <p:sldId id="278" r:id="rId21"/>
    <p:sldId id="279" r:id="rId22"/>
    <p:sldId id="263" r:id="rId23"/>
    <p:sldId id="264" r:id="rId24"/>
    <p:sldId id="265" r:id="rId25"/>
    <p:sldId id="272" r:id="rId26"/>
    <p:sldId id="273" r:id="rId27"/>
    <p:sldId id="274" r:id="rId28"/>
    <p:sldId id="275" r:id="rId29"/>
    <p:sldId id="276" r:id="rId30"/>
    <p:sldId id="280" r:id="rId31"/>
    <p:sldId id="285" r:id="rId32"/>
    <p:sldId id="286" r:id="rId33"/>
    <p:sldId id="288" r:id="rId34"/>
    <p:sldId id="289" r:id="rId35"/>
    <p:sldId id="290" r:id="rId36"/>
    <p:sldId id="291" r:id="rId37"/>
    <p:sldId id="292" r:id="rId38"/>
    <p:sldId id="294" r:id="rId39"/>
    <p:sldId id="295" r:id="rId40"/>
    <p:sldId id="296" r:id="rId41"/>
    <p:sldId id="293" r:id="rId4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8E770-44AE-47D5-B4B1-71BEC9A9D7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663960"/>
            <a:ext cx="9456049" cy="3594112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A91C7-81A9-46F3-B0F4-D9AB880851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667581"/>
            <a:ext cx="9456049" cy="1197387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648C8-9681-4994-B52A-1A8BC79127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1248" y="6102693"/>
            <a:ext cx="2743200" cy="365125"/>
          </a:xfrm>
        </p:spPr>
        <p:txBody>
          <a:bodyPr/>
          <a:lstStyle/>
          <a:p>
            <a:fld id="{AE3425CA-4B9D-4420-BB9E-C250DB30E421}" type="datetime1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7F203-CB10-488B-82DC-9D0571A5E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B2E9B-C8B7-4716-9D05-265A04246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EED8031-DD67-43C6-94A0-646636C95560}"/>
              </a:ext>
            </a:extLst>
          </p:cNvPr>
          <p:cNvCxnSpPr>
            <a:cxnSpLocks/>
          </p:cNvCxnSpPr>
          <p:nvPr/>
        </p:nvCxnSpPr>
        <p:spPr>
          <a:xfrm>
            <a:off x="360154" y="4495800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009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3C3B3-C67F-4C48-A663-EF010429E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4C4B3F-B3CB-4CF0-AEC8-1893A6A27E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46D005-2B71-4325-A646-A2278C3A2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B861-3779-4E37-8DF0-E9EB3EA96210}" type="datetime1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56B01-AE16-42EF-B970-5CAF0C891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F9BE2-24F4-4F83-8E64-4307C9794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9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601120-856A-4F01-B7C1-D87A1E5F81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874324" y="552782"/>
            <a:ext cx="2620891" cy="52947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D62358-C84C-4947-B826-FF738422EA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52782"/>
            <a:ext cx="6803155" cy="529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71139-AA1A-46DB-B793-17FB8E6E8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8388-E864-4553-9937-AE9FC5E50CFC}" type="datetime1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E06F6-0FE2-40FB-BFEE-010C22293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A7B1B-13A1-41BA-B924-FD11450C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367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42B9A-9384-46B2-8B4F-B9C2035CA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13CF4-CD0B-4F3C-A1CE-1BA3EFDEE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DE659-17B0-4F70-8F1C-93BF4DB64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1E1E-C50D-4FD4-8B1E-ECD78340D9AB}" type="datetime1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B0750-AB4E-4FCF-9B52-BC954760B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66B99-C716-4464-B695-623F4C5A9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229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2233A-AD59-4FB1-A1CA-AABFAE040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552782"/>
            <a:ext cx="9538428" cy="371441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656964-650B-4E87-9541-0E659DEC0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9" y="4672584"/>
            <a:ext cx="9538428" cy="1143802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1BB50-DF4A-47B5-A3AD-18712A3AD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3AFB-9E54-459E-8C6D-0913AC3BA5D7}" type="datetime1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F59B3-D1B8-4A51-AD6E-868C5BF6F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CA779-6272-4A15-A566-20C4E9A60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0B86E8F-91EA-4626-BCA8-3B4973C7C9D6}"/>
              </a:ext>
            </a:extLst>
          </p:cNvPr>
          <p:cNvCxnSpPr>
            <a:cxnSpLocks/>
          </p:cNvCxnSpPr>
          <p:nvPr/>
        </p:nvCxnSpPr>
        <p:spPr>
          <a:xfrm>
            <a:off x="360154" y="4495800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2968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52A00-5BBD-436C-BB6D-CE650FC46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52783"/>
            <a:ext cx="9683871" cy="13258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B3E2E-F3C4-4CDD-9138-86AE7A1B5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1248" y="2108362"/>
            <a:ext cx="4507926" cy="37216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95CD01-B639-46B6-B53D-18FE1E39AF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99171" y="2108362"/>
            <a:ext cx="4825948" cy="37216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E34C3-86AC-48F9-92A4-F17BFAF9E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44B6-0CA7-46BA-A00B-1E68E5C3ED0C}" type="datetime1">
              <a:rPr lang="en-US" smtClean="0"/>
              <a:t>8/30/2023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5D6A29-C51F-4654-82AD-04056FA6C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21EEB6-57E6-40E7-9702-1D5999B50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929C81A-4806-44FF-99D8-13A65B2D066F}"/>
              </a:ext>
            </a:extLst>
          </p:cNvPr>
          <p:cNvCxnSpPr>
            <a:cxnSpLocks/>
          </p:cNvCxnSpPr>
          <p:nvPr/>
        </p:nvCxnSpPr>
        <p:spPr>
          <a:xfrm>
            <a:off x="375523" y="2004012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08DDCF9-5353-4B5F-8565-8C27F795A4BF}"/>
              </a:ext>
            </a:extLst>
          </p:cNvPr>
          <p:cNvCxnSpPr>
            <a:cxnSpLocks/>
          </p:cNvCxnSpPr>
          <p:nvPr/>
        </p:nvCxnSpPr>
        <p:spPr>
          <a:xfrm>
            <a:off x="5563342" y="2004012"/>
            <a:ext cx="0" cy="40486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439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0D1A9-BF08-4C6D-805E-244B234EE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57784"/>
            <a:ext cx="943957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20C1D8-0907-4FDB-BFAD-36E14AF98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2114185"/>
            <a:ext cx="4438887" cy="693761"/>
          </a:xfrm>
        </p:spPr>
        <p:txBody>
          <a:bodyPr anchor="b"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6A4441-5FC3-4F86-8ADE-ED90424DB9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1248" y="2900451"/>
            <a:ext cx="4438887" cy="3028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CEB34D-DB36-47E0-AE2C-FBEBA27207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95090" y="2114185"/>
            <a:ext cx="4485728" cy="693761"/>
          </a:xfrm>
        </p:spPr>
        <p:txBody>
          <a:bodyPr anchor="b"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056219-D498-410D-8F2C-03045AE480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95090" y="2900451"/>
            <a:ext cx="4485730" cy="3028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8DC9AD-F6B8-44D0-8169-84553C1F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F549-537C-41EC-B9CC-5B6A9AC2A6A7}" type="datetime1">
              <a:rPr lang="en-US" smtClean="0"/>
              <a:t>8/30/2023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9985ED-7382-4F00-845D-4F27841B5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A2CC25-9EC7-4706-9BD4-5E20C4B33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‹nº›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DBC7D26-1B30-46B8-8221-09886FA3D030}"/>
              </a:ext>
            </a:extLst>
          </p:cNvPr>
          <p:cNvCxnSpPr>
            <a:cxnSpLocks/>
          </p:cNvCxnSpPr>
          <p:nvPr/>
        </p:nvCxnSpPr>
        <p:spPr>
          <a:xfrm>
            <a:off x="375523" y="2004012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4186A75-E140-4995-A8BB-89B5ACE678D2}"/>
              </a:ext>
            </a:extLst>
          </p:cNvPr>
          <p:cNvCxnSpPr>
            <a:cxnSpLocks/>
          </p:cNvCxnSpPr>
          <p:nvPr/>
        </p:nvCxnSpPr>
        <p:spPr>
          <a:xfrm>
            <a:off x="5563342" y="2004012"/>
            <a:ext cx="0" cy="40486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9191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1C2-B85F-435F-8DF3-C714A5472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99FE38-24D5-4D5F-A92E-E4F8B23FB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F8D56-3D0E-48B8-8218-1F3A06A96C62}" type="datetime1">
              <a:rPr lang="en-US" smtClean="0"/>
              <a:t>8/30/2023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29DF69-BE29-4038-9744-17BFC57B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B9496F-64EC-46E7-97F0-BCB7E79F8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38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9F19E0-8FE3-45E8-A227-D74EEF1A6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309E-27D4-401F-A74A-DEA16C7B51DC}" type="datetime1">
              <a:rPr lang="en-US" smtClean="0"/>
              <a:t>8/30/2023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FB1926-56F3-40BC-A03F-62B969419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FE2B6-07A4-4AA0-9BCE-204E13DA4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33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6266A-CB24-44C5-B2E8-011420844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9283"/>
            <a:ext cx="4603963" cy="2572489"/>
          </a:xfrm>
        </p:spPr>
        <p:txBody>
          <a:bodyPr anchor="ctr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9DBD1-7133-47A5-A771-2CEA18533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0796" y="549283"/>
            <a:ext cx="4455517" cy="53197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6A729F-B24D-424E-B067-003B0601F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1248" y="3296498"/>
            <a:ext cx="4603963" cy="2572489"/>
          </a:xfrm>
        </p:spPr>
        <p:txBody>
          <a:bodyPr>
            <a:normAutofit/>
          </a:bodyPr>
          <a:lstStyle>
            <a:lvl1pPr marL="0" indent="0">
              <a:buNone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FA7323-5497-426C-9DD9-3CF69E88E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B81-2BC3-42D7-B67D-05C685AA80AD}" type="datetime1">
              <a:rPr lang="en-US" smtClean="0"/>
              <a:t>8/30/2023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FD7667-4D25-40AF-9D6D-FCB2C21E8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650918-EDF8-47A5-BEA8-AC9A7A153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8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C5D2B-FAFB-4BC9-A917-610FDCD0B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552782"/>
            <a:ext cx="4608576" cy="2569464"/>
          </a:xfr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26A694-5302-42BE-8A7A-6007C10F8F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25952" y="552783"/>
            <a:ext cx="4663440" cy="530826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E4481C-81D6-4329-8203-70B3FCC3F8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1249" y="3300984"/>
            <a:ext cx="4608576" cy="2569464"/>
          </a:xfrm>
        </p:spPr>
        <p:txBody>
          <a:bodyPr>
            <a:normAutofit/>
          </a:bodyPr>
          <a:lstStyle>
            <a:lvl1pPr marL="0" indent="0"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AD6C12-26C4-4DF7-B013-56D0849AC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8F2B-E487-4905-B553-FB649F2B6F23}" type="datetime1">
              <a:rPr lang="en-US" smtClean="0"/>
              <a:t>8/30/2023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E2F307-FB97-40EC-8517-E6F351B3D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C1B397-305A-42B7-A763-829634B93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31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4BD48A-4D17-4225-AC4D-67B4C686C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52782"/>
            <a:ext cx="9489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F14A2B-77AF-4E51-B0C1-0D361EF81A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2096199"/>
            <a:ext cx="9489000" cy="3747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9C2F5-57CA-4152-A766-8F877538FB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1248" y="610269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000" b="1" kern="1200" cap="all" spc="3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EF7C3A7-D6F6-4D38-A7C3-B72967BB81A6}" type="datetime1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25FB5-D02B-4BB9-8B8B-D1A11CFE89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9234260" y="242762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000" b="1" kern="1200" cap="all" spc="3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244FF-6F88-4090-A77F-499DF9AAEA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5546" y="5878515"/>
            <a:ext cx="952229" cy="420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3200" b="1" kern="1200" cap="all" spc="3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586042B-6341-4E38-A80C-926D3BB8AAC9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94AEDE-F25F-43E6-A2C4-7FFF41074990}"/>
              </a:ext>
            </a:extLst>
          </p:cNvPr>
          <p:cNvSpPr/>
          <p:nvPr/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793C08-EF4C-422B-A728-6C717C47DF6F}"/>
              </a:ext>
            </a:extLst>
          </p:cNvPr>
          <p:cNvCxnSpPr>
            <a:cxnSpLocks/>
          </p:cNvCxnSpPr>
          <p:nvPr/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E825BC6-56A8-46DE-8037-A9A577624B0D}"/>
              </a:ext>
            </a:extLst>
          </p:cNvPr>
          <p:cNvCxnSpPr>
            <a:cxnSpLocks/>
          </p:cNvCxnSpPr>
          <p:nvPr/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5697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Background Fill">
            <a:extLst>
              <a:ext uri="{FF2B5EF4-FFF2-40B4-BE49-F238E27FC236}">
                <a16:creationId xmlns:a16="http://schemas.microsoft.com/office/drawing/2014/main" id="{6DA65B90-7B06-4499-91BA-CDDD36132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Black">
            <a:extLst>
              <a:ext uri="{FF2B5EF4-FFF2-40B4-BE49-F238E27FC236}">
                <a16:creationId xmlns:a16="http://schemas.microsoft.com/office/drawing/2014/main" id="{BFD30BD5-4EB8-467B-99B9-BC3D83CEE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Padrões de folhas coloridas">
            <a:extLst>
              <a:ext uri="{FF2B5EF4-FFF2-40B4-BE49-F238E27FC236}">
                <a16:creationId xmlns:a16="http://schemas.microsoft.com/office/drawing/2014/main" id="{BD97B1DD-3591-4E27-97FA-2A8D84E35C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5743" r="-1" b="13879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13" name="Main Frame">
            <a:extLst>
              <a:ext uri="{FF2B5EF4-FFF2-40B4-BE49-F238E27FC236}">
                <a16:creationId xmlns:a16="http://schemas.microsoft.com/office/drawing/2014/main" id="{9502469D-C562-48E3-ABA2-3CFA55C52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5E85110-2097-A443-BB4B-F1ACED71D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08499" y="663959"/>
            <a:ext cx="6088798" cy="5048548"/>
          </a:xfrm>
        </p:spPr>
        <p:txBody>
          <a:bodyPr anchor="t">
            <a:normAutofit/>
          </a:bodyPr>
          <a:lstStyle/>
          <a:p>
            <a:pPr algn="r"/>
            <a:r>
              <a:rPr lang="pt-BR" dirty="0">
                <a:solidFill>
                  <a:srgbClr val="FFFFFF"/>
                </a:solidFill>
              </a:rPr>
              <a:t>A legislação do trabalho na 1ª República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12A58-0BCA-1131-AA1B-F3586BC1ED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9" y="663959"/>
            <a:ext cx="2656820" cy="5048549"/>
          </a:xfrm>
        </p:spPr>
        <p:txBody>
          <a:bodyPr anchor="b">
            <a:normAutofit fontScale="92500" lnSpcReduction="10000"/>
          </a:bodyPr>
          <a:lstStyle/>
          <a:p>
            <a:pPr algn="ctr"/>
            <a:endParaRPr lang="pt-BR" dirty="0">
              <a:solidFill>
                <a:srgbClr val="FFFFFF"/>
              </a:solidFill>
            </a:endParaRPr>
          </a:p>
          <a:p>
            <a:pPr algn="ctr"/>
            <a:r>
              <a:rPr lang="pt-BR" dirty="0">
                <a:solidFill>
                  <a:srgbClr val="FFFFFF"/>
                </a:solidFill>
              </a:rPr>
              <a:t>Professor Jorge Luiz Souto Maior</a:t>
            </a:r>
          </a:p>
          <a:p>
            <a:pPr algn="ctr"/>
            <a:endParaRPr lang="pt-BR" dirty="0">
              <a:solidFill>
                <a:srgbClr val="FFFFFF"/>
              </a:solidFill>
            </a:endParaRPr>
          </a:p>
          <a:p>
            <a:pPr algn="ctr"/>
            <a:r>
              <a:rPr lang="pt-BR" dirty="0">
                <a:solidFill>
                  <a:srgbClr val="FFFFFF"/>
                </a:solidFill>
              </a:rPr>
              <a:t>Disciplina: História do Direito do Trabalho no Brasil – DTB0101</a:t>
            </a:r>
          </a:p>
          <a:p>
            <a:pPr algn="ctr"/>
            <a:endParaRPr lang="pt-BR" dirty="0">
              <a:solidFill>
                <a:srgbClr val="FFFFFF"/>
              </a:solidFill>
            </a:endParaRPr>
          </a:p>
          <a:p>
            <a:pPr algn="ctr"/>
            <a:endParaRPr lang="pt-BR" dirty="0">
              <a:solidFill>
                <a:srgbClr val="FFFFFF"/>
              </a:solidFill>
            </a:endParaRPr>
          </a:p>
          <a:p>
            <a:pPr algn="ctr"/>
            <a:r>
              <a:rPr lang="pt-BR" dirty="0">
                <a:solidFill>
                  <a:srgbClr val="FFFFFF"/>
                </a:solidFill>
              </a:rPr>
              <a:t>Faculdade de Direito da Universidade de São Paulo</a:t>
            </a:r>
          </a:p>
        </p:txBody>
      </p:sp>
      <p:cxnSp>
        <p:nvCxnSpPr>
          <p:cNvPr id="15" name="Main Horizontal Connector">
            <a:extLst>
              <a:ext uri="{FF2B5EF4-FFF2-40B4-BE49-F238E27FC236}">
                <a16:creationId xmlns:a16="http://schemas.microsoft.com/office/drawing/2014/main" id="{4D594499-F983-4364-8ABC-5BCDC2E906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62EC698-CCE0-4BBF-9C26-491E48547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848100" y="334928"/>
            <a:ext cx="0" cy="5712509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Main Vertical Connector">
            <a:extLst>
              <a:ext uri="{FF2B5EF4-FFF2-40B4-BE49-F238E27FC236}">
                <a16:creationId xmlns:a16="http://schemas.microsoft.com/office/drawing/2014/main" id="{6D4C177C-581F-4CC8-A686-0B6D25DC6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90803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AEA408-1AEE-75C0-D303-AB5864920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B6D8C59-8ACA-CA26-1539-4A8EF0951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Decreto n. 979, de 1903</a:t>
            </a:r>
          </a:p>
          <a:p>
            <a:pPr marL="0" indent="0">
              <a:buNone/>
            </a:pPr>
            <a:r>
              <a:rPr lang="pt-BR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F</a:t>
            </a: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acultava aos profissionais da agricultura e indústria rural organizarem-se em sindicatos</a:t>
            </a:r>
          </a:p>
          <a:p>
            <a:pPr indent="304800" algn="just">
              <a:lnSpc>
                <a:spcPct val="120000"/>
              </a:lnSpc>
              <a:spcAft>
                <a:spcPts val="7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Este dispositivo normativo de 1903 é geralmente apontado como a primeira lei sindical brasileira, mas, de fato, nenhuma relação guarda com a atividade sindical propriamente dita, no sentido da legalização da luta de classes. Trata-se, isto sim, da criação de uma espécie de associação para a facilitação dos negócios agrícolas dos colonos, como destaca Waldemar Ferreira: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457200" algn="just">
              <a:lnSpc>
                <a:spcPct val="120000"/>
              </a:lnSpc>
              <a:spcAft>
                <a:spcPts val="7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“Não era aquela organização, porém, acentuadamente política, como a de agora. Teriam os sindicatos agrícolas feição mais econômica: serviriam de intermediários de credito, em favor dos a eles associados, podendo adquirir para eles tudo que fosse de mister aos fins profissionais ou vender produtos de suas lavouras, em espécie ou beneficiados. Formar-se-iam os sindicatos á imagem e semelhança das sociedades anônimas.”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algn="just">
              <a:lnSpc>
                <a:spcPct val="120000"/>
              </a:lnSpc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(FERREIRA, Waldemar. </a:t>
            </a:r>
            <a:r>
              <a:rPr lang="pt-B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Princípios de legislação social e direito judiciário do trabalho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. São Paulo: São Paulo Editora, 1938. V. I, p. 30)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800" dirty="0">
                <a:solidFill>
                  <a:srgbClr val="000000"/>
                </a:solidFill>
                <a:effectLst/>
                <a:latin typeface="MinionPro-Regular"/>
                <a:ea typeface="Calibri" panose="020F0502020204030204" pitchFamily="34" charset="0"/>
                <a:cs typeface="MinionPro-Regular"/>
              </a:rPr>
              <a:t> 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7544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EE9DB8-55F3-E025-6BB3-8E8AC4FC7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C987F5-C47A-F25D-9D76-B6E3888B7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Lei 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n. 1.150, de 5 de janeiro de 1904</a:t>
            </a:r>
          </a:p>
          <a:p>
            <a:pPr marL="0" indent="0">
              <a:buNone/>
            </a:pPr>
            <a:r>
              <a:rPr lang="pt-BR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I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nstituiu o privilégio para pagamento de dívidas provenientes de salário do trabalhador rural, tendo sido alterado, em 1906, por outro Decreto n. 1.607.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Decreto n. 6.532 de 1907</a:t>
            </a:r>
          </a:p>
          <a:p>
            <a:pPr marL="0" indent="0">
              <a:buNone/>
            </a:pPr>
            <a:r>
              <a:rPr lang="pt-BR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R</a:t>
            </a: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egulamentou a Lei n. 1.150 sobre o pagamento de salários aos trabalhadores rurais.</a:t>
            </a:r>
            <a:r>
              <a:rPr lang="en-US" sz="1800" dirty="0">
                <a:solidFill>
                  <a:srgbClr val="000000"/>
                </a:solidFill>
                <a:effectLst/>
                <a:latin typeface="MinionPro-Regular"/>
                <a:ea typeface="Calibri" panose="020F0502020204030204" pitchFamily="34" charset="0"/>
                <a:cs typeface="MinionPro-Regular"/>
              </a:rPr>
              <a:t> 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5204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D7B596-DFFD-20E7-3EA7-ABC4F4B8D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B233A3-7998-194E-73DF-4F2285B01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304800" algn="just">
              <a:lnSpc>
                <a:spcPct val="120000"/>
              </a:lnSpc>
              <a:spcAft>
                <a:spcPts val="7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Decreto n. 6.562, de 16 de julho de 1907</a:t>
            </a:r>
          </a:p>
          <a:p>
            <a:pPr indent="0" algn="just">
              <a:lnSpc>
                <a:spcPct val="120000"/>
              </a:lnSpc>
              <a:spcAft>
                <a:spcPts val="700"/>
              </a:spcAft>
              <a:buNone/>
            </a:pPr>
            <a:r>
              <a:rPr lang="pt-BR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T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ratou da inspeção de teatros e demais casas de diversões no Distrito Federal, “com dispositivos cuidando expressamente da duração do trabalho e garantias dos artistas e empregados”.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algn="just">
              <a:lnSpc>
                <a:spcPct val="120000"/>
              </a:lnSpc>
            </a:pP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Decreto n. 1.637, de 5 de janeiro de 1907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P</a:t>
            </a: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ossibilitava a criação de sindicatos profissionais no âmbito urbano e de sociedades cooperativas. No aspecto específico, aos sindicatos, esse Decreto previa: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algn="just">
              <a:lnSpc>
                <a:spcPct val="120000"/>
              </a:lnSpc>
            </a:pPr>
            <a:r>
              <a:rPr lang="en-US" sz="1800" dirty="0">
                <a:solidFill>
                  <a:srgbClr val="000000"/>
                </a:solidFill>
                <a:effectLst/>
                <a:latin typeface="MinionPro-Regular"/>
                <a:ea typeface="Calibri" panose="020F0502020204030204" pitchFamily="34" charset="0"/>
                <a:cs typeface="MinionPro-Regular"/>
              </a:rPr>
              <a:t> 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§ 2</a:t>
            </a:r>
            <a:r>
              <a:rPr lang="pt-B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Palatino Linotype" panose="02040502050505030304" pitchFamily="18" charset="0"/>
              </a:rPr>
              <a:t>º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</a:t>
            </a: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Só podem fazer parte dos corpos de </a:t>
            </a:r>
            <a:r>
              <a:rPr lang="pt-BR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direcção</a:t>
            </a: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dos </a:t>
            </a:r>
            <a:r>
              <a:rPr lang="pt-BR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syndicatos</a:t>
            </a: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, </a:t>
            </a:r>
            <a:r>
              <a:rPr lang="pt-BR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brazileiros</a:t>
            </a: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natos ou naturalizados, com </a:t>
            </a:r>
            <a:r>
              <a:rPr lang="pt-BR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residencia</a:t>
            </a: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no </a:t>
            </a:r>
            <a:r>
              <a:rPr lang="pt-BR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paiz</a:t>
            </a: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, de mais de cinco </a:t>
            </a:r>
            <a:r>
              <a:rPr lang="pt-BR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annos</a:t>
            </a: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, o no gozo de todos os direitos civis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. 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2985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75FD60-DCCB-9250-AE92-4F772987C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E220C5-AD5C-985C-BCC7-108B1C859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04800" algn="just">
              <a:lnSpc>
                <a:spcPct val="120000"/>
              </a:lnSpc>
              <a:spcAft>
                <a:spcPts val="700"/>
              </a:spcAft>
            </a:pP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Art. 8</a:t>
            </a:r>
            <a:r>
              <a:rPr lang="pt-BR" sz="1800" b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Palatino Linotype" panose="02040502050505030304" pitchFamily="18" charset="0"/>
              </a:rPr>
              <a:t>º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 Os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syndicatos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que se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constituirem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com o </a:t>
            </a: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espirito de harmonia entre patrões e </a:t>
            </a:r>
            <a:r>
              <a:rPr lang="pt-BR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operarios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, como sejam os ligados por conselhos permanentes de </a:t>
            </a: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conciliação e arbitragem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, destinados a dirimir as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divergencias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e contestações entre o capital e o trabalho, </a:t>
            </a: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serão considerado como representantes </a:t>
            </a:r>
            <a:r>
              <a:rPr lang="pt-BR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legaes</a:t>
            </a: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da classe integral dos homens do trabalho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e, como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taes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, poderão ser consultados em todos os assumptos da profissão. 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304800" algn="just">
              <a:lnSpc>
                <a:spcPct val="120000"/>
              </a:lnSpc>
              <a:spcAft>
                <a:spcPts val="700"/>
              </a:spcAft>
            </a:pP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Art. 9</a:t>
            </a:r>
            <a:r>
              <a:rPr lang="pt-BR" sz="1800" b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Palatino Linotype" panose="02040502050505030304" pitchFamily="18" charset="0"/>
              </a:rPr>
              <a:t>º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 </a:t>
            </a: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Os </a:t>
            </a:r>
            <a:r>
              <a:rPr lang="pt-BR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syndicatos</a:t>
            </a: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</a:t>
            </a:r>
            <a:r>
              <a:rPr lang="pt-BR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agricolas</a:t>
            </a: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, nos </a:t>
            </a:r>
            <a:r>
              <a:rPr lang="pt-BR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quaes</a:t>
            </a: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se </a:t>
            </a:r>
            <a:r>
              <a:rPr lang="pt-BR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comprehendem</a:t>
            </a: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os que </a:t>
            </a:r>
            <a:r>
              <a:rPr lang="pt-BR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teem</a:t>
            </a: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por </a:t>
            </a:r>
            <a:r>
              <a:rPr lang="pt-BR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objecto</a:t>
            </a: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a criação do gado ou a </a:t>
            </a:r>
            <a:r>
              <a:rPr lang="pt-BR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industria</a:t>
            </a: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</a:t>
            </a:r>
            <a:r>
              <a:rPr lang="pt-BR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pecuaria</a:t>
            </a: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, continuam a ser regidos pelo decreto n. 979, de 6 de janeiro de 1903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,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substituido-se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no art. 1</a:t>
            </a:r>
            <a:r>
              <a:rPr lang="pt-B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Palatino Linotype" panose="02040502050505030304" pitchFamily="18" charset="0"/>
              </a:rPr>
              <a:t>º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as palavras — Associação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Commercial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— pelas palavras — Junta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Commercial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. 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0" indent="0"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Esse decreto também, portanto, ao contrário do afirmado por muitos, não legitimou a atuação sindical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2723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43182F-BE00-FF0A-B01F-CC5F05D6E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E81A37-C455-18AE-4D80-0E5FDB923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Decreto n. 1.641, de 7 de janeiro de 1907 (Lei Adolfo Gordo)</a:t>
            </a:r>
          </a:p>
          <a:p>
            <a:pPr marL="0" indent="0">
              <a:buNone/>
            </a:pPr>
            <a:r>
              <a:rPr lang="pt-BR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C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onferia ao Poder Executivo a possibilidade de expulsar (ou de impedir a entrada) do “estrangeiro que, por qualquer motivo,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comprometter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a segurança nacional ou a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tranquillidade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publica” (art. 1</a:t>
            </a:r>
            <a:r>
              <a:rPr lang="pt-B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Palatino Linotype" panose="02040502050505030304" pitchFamily="18" charset="0"/>
              </a:rPr>
              <a:t>º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) ou que sofresse “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condemnação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ou processo pelos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tribunaes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estrangeiros por crimes ou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delictos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de natureza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commum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”, “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condemnações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, pelo menos, pelos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tribunaes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brazileiros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, por crimes ou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delictos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de natureza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commum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”, ou que praticasse “a vagabundagem, a mendicidade e o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lenocinio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”.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6233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63FA19-C312-3F2E-7CF8-C903E7FC4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01E5F8-D6C5-4A72-7E8E-0D8547066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0000"/>
              </a:lnSpc>
            </a:pP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Lei municipal n. 1.350, de 31 de outubro de 1911 (Distrito Federal)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F</a:t>
            </a: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ixou o horário de trabalho no comércio, “facultando aos estabelecimentos dessa natureza funcionarem,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diáriamente</a:t>
            </a: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num limite de 12 horas”. </a:t>
            </a:r>
          </a:p>
          <a:p>
            <a:pPr algn="just">
              <a:lnSpc>
                <a:spcPct val="120000"/>
              </a:lnSpc>
            </a:pPr>
            <a:r>
              <a:rPr lang="en-US" sz="1800" dirty="0">
                <a:solidFill>
                  <a:srgbClr val="000000"/>
                </a:solidFill>
                <a:effectLst/>
                <a:latin typeface="MinionPro-Regular"/>
                <a:ea typeface="Calibri" panose="020F0502020204030204" pitchFamily="34" charset="0"/>
                <a:cs typeface="MinionPro-Regular"/>
              </a:rPr>
              <a:t> 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Código Civil, Lei n. 3.071, de 1</a:t>
            </a:r>
            <a:r>
              <a:rPr lang="pt-B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Palatino Linotype" panose="02040502050505030304" pitchFamily="18" charset="0"/>
              </a:rPr>
              <a:t>º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de janeiro de 1916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R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elações de trabalho reguladas nos padrões tradicionais, liberais, do contrato, como “locação de serviços”:</a:t>
            </a:r>
          </a:p>
          <a:p>
            <a:pPr algn="just">
              <a:lnSpc>
                <a:spcPct val="120000"/>
              </a:lnSpc>
            </a:pP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6945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F78845-DB7C-320E-5FB3-3E178CCEA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EE9EC3-8AA3-CC9D-E53F-94321B66F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Lei n. 1.596, de 29 de dezembro de 1917</a:t>
            </a:r>
          </a:p>
          <a:p>
            <a:pPr marL="0" indent="0">
              <a:buNone/>
            </a:pPr>
            <a:r>
              <a:rPr lang="pt-BR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Reorganisa</a:t>
            </a:r>
            <a:r>
              <a:rPr lang="pt-BR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Serviço </a:t>
            </a:r>
            <a:r>
              <a:rPr lang="pt-BR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Sanitario</a:t>
            </a:r>
            <a:r>
              <a:rPr lang="pt-BR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Estado</a:t>
            </a:r>
            <a:endParaRPr lang="pt-BR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Artigo 91.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Nas fabricas,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officinas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quaesquer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outros estabelecimentos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industriaes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bem como nas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construcções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é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prohibido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trabalho ás pessoas menores de doze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annos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 </a:t>
            </a:r>
            <a:br>
              <a:rPr lang="pt-BR" dirty="0"/>
            </a:br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Artigo 92.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Entre doze e quinze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annos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pode o menor, mediante consentimento de seus representantes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legaes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ser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admittido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trabalhar por tempo que não exceda de cinco horas por dia, em serviços moderados, que não lhe prejudiquem a saúde ou embaracem a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instrucção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escolar.</a:t>
            </a:r>
            <a:br>
              <a:rPr lang="pt-BR" dirty="0"/>
            </a:br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 </a:t>
            </a:r>
            <a:r>
              <a:rPr lang="pt-BR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unico</a:t>
            </a:r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Os gerentes das fabricas, e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officinas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 outros estabelecimentos serão obrigados a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exhibir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sempre que a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auctoridade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reclame, a prova de, consentimento do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responsavel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pelo menor ou do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supprimento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judicial.</a:t>
            </a:r>
            <a:br>
              <a:rPr lang="pt-BR" dirty="0"/>
            </a:b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6572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CE6456-2197-893B-DF1A-739A2746D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E451F1-D6FC-FD0D-DDD9-13AE43879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Artigo 93.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- O menor, nos termos do artigo anterior, só poderá ser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admittido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trabalho,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exhibindo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attestado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medico de capacidade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physica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 certificado de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frequencia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anterior em escola primaria.</a:t>
            </a:r>
            <a:br>
              <a:rPr lang="pt-BR" dirty="0"/>
            </a:br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 1.º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Em caso de falta de certificado, a admissão só será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permittida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mediante a condição de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effectiva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frequencia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na escola, durante o tempo de trabalho, até a terminação do respectivo curso escolar. </a:t>
            </a:r>
            <a:br>
              <a:rPr lang="pt-BR" dirty="0"/>
            </a:br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 2.º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A disposição do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paragrapho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anterior é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applicavel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ao menor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analphabeto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que, da data da presente lei, já estiver empregado em qualquer trabalho.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20410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95A8CC-A2AA-EAE8-ACF4-B8A5C7330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B88C2A8-43AE-978C-41AB-ED03D2FD0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Artigo 94.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Os menores referidos no artigo 92,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admitdos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ao trabalho, não poderão:</a:t>
            </a:r>
            <a:br>
              <a:rPr lang="pt-BR" dirty="0"/>
            </a:br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 1.º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Trabalhar em fabricas de bebidas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alcoolicas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distilladas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ou fermentadas, ou industrias perigosas ou insalubres. </a:t>
            </a:r>
            <a:br>
              <a:rPr lang="pt-BR" dirty="0"/>
            </a:br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 2.º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Lidar com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machinismos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perigosos, executar serviços que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offereçam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riscos de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accidentes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ou qualquer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trabalhque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demande da parte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delles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conhecimento e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attenção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especciaes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 </a:t>
            </a:r>
            <a:br>
              <a:rPr lang="pt-BR" dirty="0"/>
            </a:br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 3.º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Executar trabalhos que produzam fadigas demasiadas,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taes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como transporte de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materiaes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fardos e volumes de peso superior ás suas forças. </a:t>
            </a:r>
            <a:br>
              <a:rPr lang="pt-BR" dirty="0"/>
            </a:br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 4.º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- Incumbir-se de composição ou impressão de trabalhos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typographicos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lithographicos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ou outros, que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offendam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moral.</a:t>
            </a:r>
            <a:br>
              <a:rPr lang="pt-BR" dirty="0"/>
            </a:br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 5.º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Os menores até a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edade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18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annos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 as mulheres não poderão, em caso algum, executar nas fabricas serviços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nocturnos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br>
              <a:rPr lang="pt-BR" dirty="0"/>
            </a:br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Artigo 95. -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As mulheres, durante o ultimo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mez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gravidez e o primeiro do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puerperio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não poderão trabalhar em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quaesquer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estabelecimentos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industriaes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28552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871C57-CC4D-8456-0987-00BCA7696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DBEF8F-484F-68F2-161E-EE65D77CE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0" i="0" dirty="0">
                <a:solidFill>
                  <a:srgbClr val="363636"/>
                </a:solidFill>
                <a:effectLst/>
                <a:latin typeface="Open Sans" panose="020B0606030504020204" pitchFamily="34" charset="0"/>
              </a:rPr>
              <a:t>Decreto n. 3.350, de 16 de outubro de 1918</a:t>
            </a:r>
          </a:p>
          <a:p>
            <a:endParaRPr lang="pt-BR" dirty="0">
              <a:solidFill>
                <a:srgbClr val="363636"/>
              </a:solidFill>
              <a:latin typeface="Open Sans" panose="020B0606030504020204" pitchFamily="34" charset="0"/>
            </a:endParaRPr>
          </a:p>
          <a:p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Art. 1º Fica autorizado o Presidente da Republica a reorganizar á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Directoria</a:t>
            </a:r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do Serviço de Povoamento, dando-lhe a denominação de Departamento Nacional do Trabalho, despendendo até o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maximo</a:t>
            </a:r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de 508:920$000.</a:t>
            </a:r>
            <a:endParaRPr lang="pt-BR" b="0" i="0" dirty="0">
              <a:solidFill>
                <a:srgbClr val="363636"/>
              </a:solidFill>
              <a:effectLst/>
              <a:latin typeface="Open Sans" panose="020B0606030504020204" pitchFamily="34" charset="0"/>
            </a:endParaRPr>
          </a:p>
          <a:p>
            <a:endParaRPr lang="pt-BR" b="0" i="0" dirty="0">
              <a:solidFill>
                <a:srgbClr val="363636"/>
              </a:solidFill>
              <a:effectLst/>
              <a:latin typeface="Open Sans" panose="020B0606030504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4316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4FA358-C3D6-8AF3-F1F2-59116E5C3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As normas estatais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66660E-7F27-66B3-44B6-CF9FE3305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Decreto n. 1.313, de 17 de janeiro de 1890</a:t>
            </a:r>
          </a:p>
          <a:p>
            <a:pPr marL="0" indent="0">
              <a:buNone/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Visava proibir o trabalho de menores de doze anos nas fábricas da Capital Federal</a:t>
            </a:r>
          </a:p>
          <a:p>
            <a:pPr marL="0" indent="0">
              <a:buNone/>
            </a:pP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Art. 2</a:t>
            </a:r>
            <a:r>
              <a:rPr lang="pt-BR" sz="1800" b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Palatino Linotype" panose="02040502050505030304" pitchFamily="18" charset="0"/>
              </a:rPr>
              <a:t>º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Não serão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admittidas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ao trabalho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effectivo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nas fabricas crianças de um e outro sexo </a:t>
            </a: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menores de 12 </a:t>
            </a:r>
            <a:r>
              <a:rPr lang="pt-BR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annos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, salvo, a titulo de aprendizado, nas fabricas de tecidos as que se acharem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comprehendidas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entre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aquella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idade e a de </a:t>
            </a: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oito </a:t>
            </a:r>
            <a:r>
              <a:rPr lang="pt-BR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annos</a:t>
            </a: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completos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. 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0" indent="0">
              <a:buNone/>
            </a:pP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Art. 4</a:t>
            </a:r>
            <a:r>
              <a:rPr lang="pt-BR" sz="1800" b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Palatino Linotype" panose="02040502050505030304" pitchFamily="18" charset="0"/>
              </a:rPr>
              <a:t>º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Os menores do sexo feminino de 12 a 15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annos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e os do sexo masculino de 12 a 14 só poderão trabalhar no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maximo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sete horas por dia, não consecutivas, de modo que nunca exceda de quatro horas o trabalho continuo, e os do sexo masculino de 14 a 15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annos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até nove horas, nas mesmas condições.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24796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DB949-FB6B-5A6C-749A-90A7139E7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044AEE-BFFF-A0DD-C4F6-91A2F12FC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Art. 2º Os fins desse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orgão</a:t>
            </a:r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administrativo serão:  </a:t>
            </a:r>
          </a:p>
          <a:p>
            <a:pPr marL="0" indent="0">
              <a:buNone/>
            </a:pPr>
            <a:r>
              <a:rPr lang="pt-BR" dirty="0">
                <a:solidFill>
                  <a:srgbClr val="212529"/>
                </a:solidFill>
                <a:latin typeface="Open Sans" panose="020B0606030504020204" pitchFamily="34" charset="0"/>
              </a:rPr>
              <a:t>a) </a:t>
            </a:r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preparar e dar execução regulamentar ás medidas referentes ao trabalho em geral;</a:t>
            </a:r>
            <a:endParaRPr lang="pt-BR" dirty="0">
              <a:solidFill>
                <a:srgbClr val="212529"/>
              </a:solidFill>
              <a:latin typeface="Open Sans" panose="020B0606030504020204" pitchFamily="34" charset="0"/>
            </a:endParaRPr>
          </a:p>
          <a:p>
            <a:pPr marL="0" indent="0">
              <a:buNone/>
            </a:pPr>
            <a:r>
              <a:rPr lang="pt-BR" dirty="0">
                <a:solidFill>
                  <a:srgbClr val="212529"/>
                </a:solidFill>
                <a:latin typeface="Open Sans" panose="020B0606030504020204" pitchFamily="34" charset="0"/>
              </a:rPr>
              <a:t>(....)</a:t>
            </a:r>
          </a:p>
          <a:p>
            <a:pPr marL="0" indent="0">
              <a:buNone/>
            </a:pPr>
            <a:r>
              <a:rPr lang="pt-BR" dirty="0">
                <a:solidFill>
                  <a:srgbClr val="212529"/>
                </a:solidFill>
                <a:latin typeface="Open Sans" panose="020B0606030504020204" pitchFamily="34" charset="0"/>
              </a:rPr>
              <a:t>e) Regulamentar e </a:t>
            </a:r>
            <a:r>
              <a:rPr lang="pt-BR" dirty="0" err="1">
                <a:solidFill>
                  <a:srgbClr val="212529"/>
                </a:solidFill>
                <a:latin typeface="Open Sans" panose="020B0606030504020204" pitchFamily="34" charset="0"/>
              </a:rPr>
              <a:t>inspeccionar</a:t>
            </a:r>
            <a:r>
              <a:rPr lang="pt-BR" dirty="0">
                <a:solidFill>
                  <a:srgbClr val="212529"/>
                </a:solidFill>
                <a:latin typeface="Open Sans" panose="020B0606030504020204" pitchFamily="34" charset="0"/>
              </a:rPr>
              <a:t> o Patronato Agrícola.</a:t>
            </a:r>
          </a:p>
          <a:p>
            <a:pPr marL="0" indent="0">
              <a:buNone/>
            </a:pPr>
            <a:endParaRPr lang="pt-BR" dirty="0">
              <a:solidFill>
                <a:srgbClr val="212529"/>
              </a:solidFill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4660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A9A946-0877-8C56-5CB6-65DF3C004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F3AF91-2DCC-D770-B6F3-3E648AAF1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Art. 3º Para execução dessa lei, constará o Departamento Nacional do Trabalho de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tres</a:t>
            </a:r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divisões, que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comprehenderão</a:t>
            </a:r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:</a:t>
            </a:r>
          </a:p>
          <a:p>
            <a:pPr marL="0" indent="0" algn="l">
              <a:buNone/>
            </a:pPr>
            <a:endParaRPr lang="pt-BR" dirty="0">
              <a:solidFill>
                <a:srgbClr val="212529"/>
              </a:solidFill>
              <a:latin typeface="Open Sans" panose="020B0606030504020204" pitchFamily="34" charset="0"/>
            </a:endParaRPr>
          </a:p>
          <a:p>
            <a:pPr marL="0" indent="0" algn="l">
              <a:buNone/>
            </a:pPr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1ª divisão - Legislação, Inspecção e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Estatistica</a:t>
            </a:r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do Trabalho;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40972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6CB55C-4312-A3F1-6B04-6A149CB28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EBB47E7-250D-1803-4CD3-7AE10DDBE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Lei n. 3.724, de 15 de janeiro de 1919 e 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Decreto n. 13.498, de 12 de março de 1919</a:t>
            </a:r>
          </a:p>
          <a:p>
            <a:pPr marL="0" indent="0">
              <a:buNone/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Acolhendo a tese da teoria do risco profissional, estabelecia uma responsabilidade do empregador de indenizar o acidente do trabalho, tal como considerado, sem avaliação da culpa, seja do empregador, seja do empregado e equiparando a acidente a moléstia contraída pelo exercício do trabalho. </a:t>
            </a:r>
          </a:p>
          <a:p>
            <a:pPr marL="304800" algn="just">
              <a:lnSpc>
                <a:spcPct val="120000"/>
              </a:lnSpc>
              <a:spcAft>
                <a:spcPts val="500"/>
              </a:spcAft>
            </a:pP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Art. 1</a:t>
            </a:r>
            <a:r>
              <a:rPr lang="pt-BR" sz="1800" b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Palatino Linotype" panose="02040502050505030304" pitchFamily="18" charset="0"/>
              </a:rPr>
              <a:t>º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Consideram-se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accidentes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no trabalho, para os fins da presente lei: 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304800" algn="just">
              <a:lnSpc>
                <a:spcPct val="120000"/>
              </a:lnSpc>
              <a:spcAft>
                <a:spcPts val="5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a) o produzido por uma causa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subita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, violenta, externa e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involuntaria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no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exercicio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do trabalho, determinado lesões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corporaes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ou perturbações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funccionaes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, que constituam a causa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unica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da morte ou perda total, ou parcial, permanente ou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temporaria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, da capacidade para o trabalho; 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304800" algn="just">
              <a:lnSpc>
                <a:spcPct val="120000"/>
              </a:lnSpc>
              <a:spcAft>
                <a:spcPts val="5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b) a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molestia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contrahida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exclusivamente pelo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exercicio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do trabalho, quando este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fôr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de natureza a só por si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causal-a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, e desde que determine a morte do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operario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, ou perda total, ou parcial, permanente ou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temporaria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, da capacidade para o trabalho. 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0" indent="0">
              <a:buNone/>
            </a:pPr>
            <a:endParaRPr lang="pt-BR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MinionPro-Regular"/>
            </a:endParaRPr>
          </a:p>
          <a:p>
            <a:pPr marL="0" indent="0">
              <a:buNone/>
            </a:pPr>
            <a:endParaRPr lang="pt-BR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MinionPro-Regular"/>
            </a:endParaRPr>
          </a:p>
          <a:p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86686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E4F12D-D4A2-DAA8-000D-E58B01C04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C2C2C0-949A-8417-ED83-030B7BA6C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Art. 2</a:t>
            </a:r>
            <a:r>
              <a:rPr lang="pt-BR" sz="2000" b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Palatino Linotype" panose="02040502050505030304" pitchFamily="18" charset="0"/>
              </a:rPr>
              <a:t>º</a:t>
            </a:r>
            <a:r>
              <a:rPr lang="pt-BR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O </a:t>
            </a:r>
            <a:r>
              <a:rPr lang="pt-BR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accidente</a:t>
            </a:r>
            <a:r>
              <a:rPr lang="pt-BR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, nas condições do artigo anterior, quando </a:t>
            </a:r>
            <a:r>
              <a:rPr lang="pt-BR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occorrido</a:t>
            </a:r>
            <a:r>
              <a:rPr lang="pt-BR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pelo facto do trabalho ou durante este, </a:t>
            </a:r>
            <a:r>
              <a:rPr lang="pt-BR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obriga o patrão a pagar uma indemnização</a:t>
            </a:r>
            <a:r>
              <a:rPr lang="pt-BR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ao </a:t>
            </a:r>
            <a:r>
              <a:rPr lang="pt-BR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operario</a:t>
            </a:r>
            <a:r>
              <a:rPr lang="pt-BR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ou á sua </a:t>
            </a:r>
            <a:r>
              <a:rPr lang="pt-BR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familia</a:t>
            </a:r>
            <a:r>
              <a:rPr lang="pt-BR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, exceptuados apenas os casos de força maior ou </a:t>
            </a:r>
            <a:r>
              <a:rPr lang="pt-BR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dolo da </a:t>
            </a:r>
            <a:r>
              <a:rPr lang="pt-BR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propria</a:t>
            </a:r>
            <a:r>
              <a:rPr lang="pt-BR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</a:t>
            </a:r>
            <a:r>
              <a:rPr lang="pt-BR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victima</a:t>
            </a:r>
            <a:r>
              <a:rPr lang="pt-BR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ou de estranhos. </a:t>
            </a:r>
            <a:endParaRPr lang="pt-BR" sz="20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08345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54C961-F210-E3B9-891C-3F705D290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0E7CA0B-5E71-2ADF-E780-A4E52307E8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Decreto n. 16.027, 30 de abril de 1923</a:t>
            </a:r>
          </a:p>
          <a:p>
            <a:pPr marL="0" indent="0">
              <a:buNone/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Cria o Conselho Nacional do Trabalho. </a:t>
            </a:r>
          </a:p>
          <a:p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Decreto n. 4.682, de 23 de janeiro de 1923</a:t>
            </a:r>
          </a:p>
          <a:p>
            <a:pPr marL="0" indent="0">
              <a:buNone/>
            </a:pPr>
            <a:endParaRPr lang="pt-BR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MinionPro-Regular"/>
            </a:endParaRPr>
          </a:p>
          <a:p>
            <a:pPr marL="0" indent="0">
              <a:buNone/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Lei Elói Chaves, que instituiu a Caixa de Aposentadoria e Pensões para os empregados em empresas de estrada de ferro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08676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4411AC-A3F0-5E03-862B-F09DA52A2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7F94C2-3256-8647-B4BA-684E4E2F4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1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MinionPro-Regular"/>
            </a:endParaRPr>
          </a:p>
          <a:p>
            <a:endParaRPr lang="pt-BR" sz="18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MinionPro-Regular"/>
            </a:endParaRPr>
          </a:p>
          <a:p>
            <a:pPr marL="0" indent="0">
              <a:buNone/>
            </a:pP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Art. 42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. </a:t>
            </a: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Depois de 10 </a:t>
            </a:r>
            <a:r>
              <a:rPr lang="pt-BR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annos</a:t>
            </a: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de serviços </a:t>
            </a:r>
            <a:r>
              <a:rPr lang="pt-BR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effectivos</a:t>
            </a: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o empregado das </a:t>
            </a:r>
            <a:r>
              <a:rPr lang="pt-BR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emprezas</a:t>
            </a: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a que se refere a presente lei só poderá ser demitido no caso de falta grave constatada em </a:t>
            </a:r>
            <a:r>
              <a:rPr lang="pt-BR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inquerito</a:t>
            </a: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administrativo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, presidido por um engenheiro da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Inspectoria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e Fiscalização das Estradas de Ferro. 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12421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67989E-4536-5F47-C0AE-A45B7E8FB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842FEE0-5A11-E0AA-0CBD-139B899E2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20000"/>
              </a:lnSpc>
            </a:pP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Decreto n. 16.051, de 26 de maio de 1923, que promulgou a Convenção de Emigração e Trabalho entre o Brasil e a Itália: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“Por essa Convenção, haveria igualdade de tratamento entre brasileiros e italianos, no que se refere aos benefícios das leis sobre os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infortunios</a:t>
            </a: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do trabalho e adoção de medidas para facilitar o movimento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emigrantista</a:t>
            </a: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 o tratamento dos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trabalhsores</a:t>
            </a: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imigrantes. Os contratos de trabalho coletivos e individuais, efetuados na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Italia</a:t>
            </a: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por trabalhadores desse país, para serem executados no Brasil, aqui teriam pleno vigor se não contrariassem á ordem publica. (...) O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Govêrno</a:t>
            </a: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velaria pela vigorosa inspeção do trabalho e melhor colocação dos imigrantes italianos, fiscalizando a perfeita execução dos contratos celebrados com esses trabalhadores.” (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LOUZADA, Alfredo João. </a:t>
            </a:r>
            <a:r>
              <a:rPr lang="pt-B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Legislação social trabalhista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, p. IX.)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algn="just">
              <a:lnSpc>
                <a:spcPct val="120000"/>
              </a:lnSpc>
            </a:pPr>
            <a:r>
              <a:rPr lang="en-US" sz="1800" dirty="0">
                <a:solidFill>
                  <a:srgbClr val="000000"/>
                </a:solidFill>
                <a:effectLst/>
                <a:latin typeface="MinionPro-Regular"/>
                <a:ea typeface="Calibri" panose="020F0502020204030204" pitchFamily="34" charset="0"/>
                <a:cs typeface="MinionPro-Regular"/>
              </a:rPr>
              <a:t> 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7156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D7F479-34FE-16DB-E1C9-63156ADDC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84E75F-1922-0E33-ACB7-7E8BF77F5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Decreto n. 4.982, de 24 de dezembro de 1925</a:t>
            </a:r>
          </a:p>
          <a:p>
            <a:pPr marL="0" indent="0">
              <a:buNone/>
            </a:pPr>
            <a:r>
              <a:rPr lang="pt-BR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nstituiu o direito de férias aos empregados e operários</a:t>
            </a:r>
          </a:p>
          <a:p>
            <a:pPr marL="0" indent="0">
              <a:buNone/>
            </a:pPr>
            <a:endParaRPr lang="pt-BR" sz="1800" dirty="0">
              <a:latin typeface="Times New Roman" panose="02020603050405020304" pitchFamily="18" charset="0"/>
            </a:endParaRPr>
          </a:p>
          <a:p>
            <a:pPr marL="304800" algn="just">
              <a:lnSpc>
                <a:spcPct val="120000"/>
              </a:lnSpc>
              <a:spcAft>
                <a:spcPts val="600"/>
              </a:spcAft>
            </a:pP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Art. 1</a:t>
            </a:r>
            <a:r>
              <a:rPr lang="pt-BR" sz="1800" b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Palatino Linotype" panose="02040502050505030304" pitchFamily="18" charset="0"/>
              </a:rPr>
              <a:t>º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Os empregados e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operarios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de estabelecimentos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commerciaes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,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industriaes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e bancários e de instituições de caridade e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beneficencia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no Distrito Federal e nos Estados, serão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annualmente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concedidos 15 dias de férias, sem prejuízo dos respectivos ordenados, diárias, vencimentos e gratificações.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304800" algn="just">
              <a:lnSpc>
                <a:spcPct val="120000"/>
              </a:lnSpc>
              <a:spcAft>
                <a:spcPts val="6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§ 1</a:t>
            </a:r>
            <a:r>
              <a:rPr lang="pt-B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Palatino Linotype" panose="02040502050505030304" pitchFamily="18" charset="0"/>
              </a:rPr>
              <a:t>º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A concessão poderá ser feita de uma só vez, pelo prazo acima fixado, ou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parcelladamente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, até que se complete o tempo das férias indicado nesta lei.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304800" algn="just">
              <a:lnSpc>
                <a:spcPct val="120000"/>
              </a:lnSpc>
              <a:spcAft>
                <a:spcPts val="6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§ 2</a:t>
            </a:r>
            <a:r>
              <a:rPr lang="pt-BR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Palatino Linotype" panose="02040502050505030304" pitchFamily="18" charset="0"/>
              </a:rPr>
              <a:t>º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Comprehendem-se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nas disposições da presente lei os empregados de todas as secções das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emprezas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jornalísticas.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40806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EC29C2-83D1-6F99-1B9F-2AE91BE80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844B54-AC9B-B6E3-29C4-BCF87446A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Decreto n. 17.496, de 30 de outubro de 1926</a:t>
            </a:r>
          </a:p>
          <a:p>
            <a:pPr marL="0" indent="0">
              <a:buNone/>
            </a:pPr>
            <a:r>
              <a:rPr lang="pt-BR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R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egulamentou a lei de férias e, em muitos aspectos extrapolou os limites da lei, ampliando direitos</a:t>
            </a:r>
          </a:p>
          <a:p>
            <a:pPr marL="0" indent="0">
              <a:buNone/>
            </a:pPr>
            <a:endParaRPr lang="pt-BR" sz="1800" spc="-1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MinionPro-Regular"/>
            </a:endParaRPr>
          </a:p>
          <a:p>
            <a:pPr marL="0" indent="0">
              <a:buNone/>
            </a:pPr>
            <a:r>
              <a:rPr lang="pt-BR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Definiu o regulamento que o direito a férias se aplicava “aos empregados e </a:t>
            </a:r>
            <a:r>
              <a:rPr lang="pt-BR" sz="18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operarios</a:t>
            </a:r>
            <a:r>
              <a:rPr lang="pt-BR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de estabelecimentos </a:t>
            </a:r>
            <a:r>
              <a:rPr lang="pt-BR" sz="18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commerciaes</a:t>
            </a:r>
            <a:r>
              <a:rPr lang="pt-BR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, </a:t>
            </a:r>
            <a:r>
              <a:rPr lang="pt-BR" sz="18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industriaes</a:t>
            </a:r>
            <a:r>
              <a:rPr lang="pt-BR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e </a:t>
            </a:r>
            <a:r>
              <a:rPr lang="pt-BR" sz="18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bancarios</a:t>
            </a:r>
            <a:r>
              <a:rPr lang="pt-BR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e de instituições de caridade e </a:t>
            </a:r>
            <a:r>
              <a:rPr lang="pt-BR" sz="18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beneficencia</a:t>
            </a:r>
            <a:r>
              <a:rPr lang="pt-BR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, bem como aos empregados de qualquer secção de </a:t>
            </a:r>
            <a:r>
              <a:rPr lang="pt-BR" sz="18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emprezas</a:t>
            </a:r>
            <a:r>
              <a:rPr lang="pt-BR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</a:t>
            </a:r>
            <a:r>
              <a:rPr lang="pt-BR" sz="18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jornalisticas</a:t>
            </a:r>
            <a:r>
              <a:rPr lang="pt-BR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, no </a:t>
            </a:r>
            <a:r>
              <a:rPr lang="pt-BR" sz="18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Districto</a:t>
            </a:r>
            <a:r>
              <a:rPr lang="pt-BR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Federal e nos Estados” (art. 1</a:t>
            </a:r>
            <a:r>
              <a:rPr lang="pt-BR" sz="1800" spc="-1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Palatino Linotype" panose="02040502050505030304" pitchFamily="18" charset="0"/>
              </a:rPr>
              <a:t>º</a:t>
            </a:r>
            <a:r>
              <a:rPr lang="pt-BR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), assim como àqueles que trabalhassem em “cafés, </a:t>
            </a:r>
            <a:r>
              <a:rPr lang="pt-BR" sz="18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hoteis</a:t>
            </a:r>
            <a:r>
              <a:rPr lang="pt-BR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, casas de pensão, restaurantes e </a:t>
            </a:r>
            <a:r>
              <a:rPr lang="pt-BR" sz="18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congeneres</a:t>
            </a:r>
            <a:r>
              <a:rPr lang="pt-BR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, açougues, padarias, confeitarias, leiterias, </a:t>
            </a:r>
            <a:r>
              <a:rPr lang="pt-BR" sz="18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officinas</a:t>
            </a:r>
            <a:r>
              <a:rPr lang="pt-BR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de costuras e modas, alfaiatarias e outras </a:t>
            </a:r>
            <a:r>
              <a:rPr lang="pt-BR" sz="18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officinas</a:t>
            </a:r>
            <a:r>
              <a:rPr lang="pt-BR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, salões de barbeiros e </a:t>
            </a:r>
            <a:r>
              <a:rPr lang="pt-BR" sz="18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cabelleireiros</a:t>
            </a:r>
            <a:r>
              <a:rPr lang="pt-BR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, </a:t>
            </a:r>
            <a:r>
              <a:rPr lang="pt-BR" sz="18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emprezas</a:t>
            </a:r>
            <a:r>
              <a:rPr lang="pt-BR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editoras, redacções de </a:t>
            </a:r>
            <a:r>
              <a:rPr lang="pt-BR" sz="18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orgãos</a:t>
            </a:r>
            <a:r>
              <a:rPr lang="pt-BR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de publicidade, </a:t>
            </a:r>
            <a:r>
              <a:rPr lang="pt-BR" sz="18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emprezas</a:t>
            </a:r>
            <a:r>
              <a:rPr lang="pt-BR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</a:t>
            </a:r>
            <a:r>
              <a:rPr lang="pt-BR" sz="18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graphicas</a:t>
            </a:r>
            <a:r>
              <a:rPr lang="pt-BR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, </a:t>
            </a:r>
            <a:r>
              <a:rPr lang="pt-BR" sz="18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escriptorios</a:t>
            </a:r>
            <a:r>
              <a:rPr lang="pt-BR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de qualquer natureza, estabelecimentos pios e de caridade, casas de </a:t>
            </a:r>
            <a:r>
              <a:rPr lang="pt-BR" sz="18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saude</a:t>
            </a:r>
            <a:r>
              <a:rPr lang="pt-BR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, associações civis, agremiações </a:t>
            </a:r>
            <a:r>
              <a:rPr lang="pt-BR" sz="18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artisticas</a:t>
            </a:r>
            <a:r>
              <a:rPr lang="pt-BR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e </a:t>
            </a:r>
            <a:r>
              <a:rPr lang="pt-BR" sz="18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litterarias</a:t>
            </a:r>
            <a:r>
              <a:rPr lang="pt-BR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, </a:t>
            </a:r>
            <a:r>
              <a:rPr lang="pt-BR" sz="18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emprezas</a:t>
            </a:r>
            <a:r>
              <a:rPr lang="pt-BR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</a:t>
            </a:r>
            <a:r>
              <a:rPr lang="pt-BR" sz="18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theatraes</a:t>
            </a:r>
            <a:r>
              <a:rPr lang="pt-BR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ou </a:t>
            </a:r>
            <a:r>
              <a:rPr lang="pt-BR" sz="18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cinematographicas</a:t>
            </a:r>
            <a:r>
              <a:rPr lang="pt-BR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e </a:t>
            </a:r>
            <a:r>
              <a:rPr lang="pt-BR" sz="18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quaesquer</a:t>
            </a:r>
            <a:r>
              <a:rPr lang="pt-BR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outros estabelecimentos franqueados ao publico, bem como os que trabalharem nos estabelecimentos </a:t>
            </a:r>
            <a:r>
              <a:rPr lang="pt-BR" sz="18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industriaes</a:t>
            </a:r>
            <a:r>
              <a:rPr lang="pt-BR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ou nos serviços de transporte de qualquer natureza e de </a:t>
            </a:r>
            <a:r>
              <a:rPr lang="pt-BR" sz="18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communicações</a:t>
            </a:r>
            <a:r>
              <a:rPr lang="pt-BR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” (§ 1</a:t>
            </a:r>
            <a:r>
              <a:rPr lang="pt-BR" sz="1800" spc="-1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Palatino Linotype" panose="02040502050505030304" pitchFamily="18" charset="0"/>
              </a:rPr>
              <a:t>º</a:t>
            </a:r>
            <a:r>
              <a:rPr lang="pt-BR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, do art. 2</a:t>
            </a:r>
            <a:r>
              <a:rPr lang="pt-BR" sz="1800" spc="-1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Palatino Linotype" panose="02040502050505030304" pitchFamily="18" charset="0"/>
              </a:rPr>
              <a:t>º</a:t>
            </a:r>
            <a:r>
              <a:rPr lang="pt-BR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).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0" indent="0">
              <a:buNone/>
            </a:pPr>
            <a:endParaRPr lang="pt-BR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MinionPro-Regular"/>
            </a:endParaRPr>
          </a:p>
          <a:p>
            <a:pPr marL="0" indent="0">
              <a:buNone/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08158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B78666-0B06-12F2-092E-1A08F7B90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EB5FF7-F93D-BE6D-6B09-954B5D6AF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Decreto n. 16.027, de 30 de abril de 1923</a:t>
            </a:r>
          </a:p>
          <a:p>
            <a:pPr marL="0" indent="0">
              <a:buNone/>
            </a:pPr>
            <a:r>
              <a:rPr lang="pt-BR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Regulamentou o</a:t>
            </a: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Decreto n. 3.550, de 1918, criando o Conselho Nacional do Trabalho</a:t>
            </a:r>
          </a:p>
          <a:p>
            <a:endParaRPr lang="pt-BR" sz="1800" dirty="0">
              <a:latin typeface="Times New Roman" panose="02020603050405020304" pitchFamily="18" charset="0"/>
            </a:endParaRPr>
          </a:p>
          <a:p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Emenda Constitucional de 1926</a:t>
            </a:r>
          </a:p>
          <a:p>
            <a:pPr marL="0" indent="0">
              <a:buNone/>
            </a:pPr>
            <a:r>
              <a:rPr lang="pt-BR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Alterou o </a:t>
            </a: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art. 34 da Constituição de 1891, conferindo poderes expressos ao Congresso Nacional para legislar sobre o trabalho em âmbito nacional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9741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64FD93-F2FF-76C2-EF7F-C5E9B7E78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5A1AF5-10F7-53B2-DFF2-DF93376D7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Decreto 221, de 26 de janeiro de 1890</a:t>
            </a:r>
          </a:p>
          <a:p>
            <a:pPr marL="0" indent="0">
              <a:buNone/>
            </a:pPr>
            <a:r>
              <a:rPr lang="pt-BR" dirty="0"/>
              <a:t>Garantiu aposentadoria aos ferroviários na forma já concedida aos empregados dos Correios, conforme previsto no Decreto n. 9.912-A, de 26 de março de 1888</a:t>
            </a:r>
          </a:p>
          <a:p>
            <a:pPr algn="l"/>
            <a:r>
              <a:rPr lang="pt-BR" b="0" i="0" dirty="0">
                <a:solidFill>
                  <a:srgbClr val="212529"/>
                </a:solidFill>
                <a:effectLst/>
                <a:latin typeface="ti"/>
              </a:rPr>
              <a:t>Art. 194. E' concedida aposentadoria,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ti"/>
              </a:rPr>
              <a:t>ordinaria</a:t>
            </a:r>
            <a:r>
              <a:rPr lang="pt-BR" b="0" i="0" dirty="0">
                <a:solidFill>
                  <a:srgbClr val="212529"/>
                </a:solidFill>
                <a:effectLst/>
                <a:latin typeface="ti"/>
              </a:rPr>
              <a:t> ou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ti"/>
              </a:rPr>
              <a:t>extraordinaria</a:t>
            </a:r>
            <a:r>
              <a:rPr lang="pt-BR" b="0" i="0" dirty="0">
                <a:solidFill>
                  <a:srgbClr val="212529"/>
                </a:solidFill>
                <a:effectLst/>
                <a:latin typeface="ti"/>
              </a:rPr>
              <a:t>, aos empregados do Correio.</a:t>
            </a:r>
            <a:endParaRPr lang="pt-BR" b="0" i="0" dirty="0">
              <a:solidFill>
                <a:srgbClr val="212529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pt-BR" b="0" i="0" dirty="0">
                <a:solidFill>
                  <a:srgbClr val="212529"/>
                </a:solidFill>
                <a:effectLst/>
                <a:latin typeface="ti"/>
              </a:rPr>
              <a:t> Art. 195. São condições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ti"/>
              </a:rPr>
              <a:t>indispensaveis</a:t>
            </a:r>
            <a:r>
              <a:rPr lang="pt-BR" b="0" i="0" dirty="0">
                <a:solidFill>
                  <a:srgbClr val="212529"/>
                </a:solidFill>
                <a:effectLst/>
                <a:latin typeface="ti"/>
              </a:rPr>
              <a:t> para obter aposentadoria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ti"/>
              </a:rPr>
              <a:t>ordinaria</a:t>
            </a:r>
            <a:r>
              <a:rPr lang="pt-BR" b="0" i="0" dirty="0">
                <a:solidFill>
                  <a:srgbClr val="212529"/>
                </a:solidFill>
                <a:effectLst/>
                <a:latin typeface="ti"/>
              </a:rPr>
              <a:t>: 1º, ter completado 60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ti"/>
              </a:rPr>
              <a:t>annos</a:t>
            </a:r>
            <a:r>
              <a:rPr lang="pt-BR" b="0" i="0" dirty="0">
                <a:solidFill>
                  <a:srgbClr val="212529"/>
                </a:solidFill>
                <a:effectLst/>
                <a:latin typeface="ti"/>
              </a:rPr>
              <a:t> de idade e trinta de serviço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ti"/>
              </a:rPr>
              <a:t>effectivo</a:t>
            </a:r>
            <a:r>
              <a:rPr lang="pt-BR" b="0" i="0" dirty="0">
                <a:solidFill>
                  <a:srgbClr val="212529"/>
                </a:solidFill>
                <a:effectLst/>
                <a:latin typeface="ti"/>
              </a:rPr>
              <a:t>; 2º, absoluta incapacidade,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ti"/>
              </a:rPr>
              <a:t>physica</a:t>
            </a:r>
            <a:r>
              <a:rPr lang="pt-BR" b="0" i="0" dirty="0">
                <a:solidFill>
                  <a:srgbClr val="212529"/>
                </a:solidFill>
                <a:effectLst/>
                <a:latin typeface="ti"/>
              </a:rPr>
              <a:t> ou moral, para continuar no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ti"/>
              </a:rPr>
              <a:t>exercicio</a:t>
            </a:r>
            <a:r>
              <a:rPr lang="pt-BR" b="0" i="0" dirty="0">
                <a:solidFill>
                  <a:srgbClr val="212529"/>
                </a:solidFill>
                <a:effectLst/>
                <a:latin typeface="ti"/>
              </a:rPr>
              <a:t> do emprego.</a:t>
            </a:r>
            <a:endParaRPr lang="pt-BR" b="0" i="0" dirty="0">
              <a:solidFill>
                <a:srgbClr val="212529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75901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EEDDBF-6F62-7BF2-C35E-EC48CD1CB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BC8710-71E3-3445-7218-E926FFDF2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Decreto n. 5.109 de 1926 </a:t>
            </a:r>
          </a:p>
          <a:p>
            <a:pPr marL="0" indent="0"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Estendeu aos marítimos o disposto no Decreto n. 4.682/1923 — ficando instituídas Caixas de Aposentadoria também nas empresas de exploração e navegação marítima do país, a cargo da União, dos Estados, dos Municípios ou a cargo de particulares.</a:t>
            </a:r>
          </a:p>
          <a:p>
            <a:pPr marL="0" indent="0"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Decreto n. 17.943-A, de 12 de outubro de 1927</a:t>
            </a:r>
          </a:p>
          <a:p>
            <a:pPr marL="0" indent="0">
              <a:buNone/>
            </a:pPr>
            <a:r>
              <a:rPr lang="pt-BR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C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ódigo de “Menores”, fixando regras específicas sobre o trabalho da criança:</a:t>
            </a:r>
          </a:p>
          <a:p>
            <a:pPr marL="0" indent="0">
              <a:buNone/>
            </a:pP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Art. 101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.</a:t>
            </a: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É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prohibido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</a:t>
            </a: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em todo o </a:t>
            </a:r>
            <a:r>
              <a:rPr lang="pt-BR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territorio</a:t>
            </a: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da Republica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o trabalho nos menores de </a:t>
            </a:r>
            <a:r>
              <a:rPr lang="pt-BR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12 </a:t>
            </a:r>
            <a:r>
              <a:rPr lang="pt-BR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annos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.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0" indent="0">
              <a:buNone/>
            </a:pP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88066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DA5500-08F3-4D9A-4CEC-FA391A51E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PROJETOS DE LEI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EE514D-6436-2C20-2E6B-8753F05AB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Projeto Medeiros e Albuquerque, 1904 (indenizações de acidentes do trabalho); </a:t>
            </a:r>
          </a:p>
          <a:p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Projeto Graccho Cardoso, 1908 (indenizações de acidentes do trabalho); </a:t>
            </a:r>
          </a:p>
          <a:p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Projeto Wenceslau Escobar, 1908 (indenizações de acidentes do trabalho); </a:t>
            </a:r>
          </a:p>
          <a:p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Projeto Nicanor Nascimento, 1911 (regulamentação do contrato de locação de serviços entre patrões e empregados do comércio); </a:t>
            </a:r>
          </a:p>
          <a:p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Projeto Adolfo Gordo, 1915 e 1917, Substitutivo Prudente de Morais, 1918; e Substitutivo Andrade Bezerra, 1918 (indenizações de acidentes do trabalho).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60472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462F35-E454-B60A-B9EB-15954F372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5B0B6E4-26D1-01C6-08BA-03C23E175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304800" algn="just">
              <a:lnSpc>
                <a:spcPct val="120000"/>
              </a:lnSpc>
              <a:spcAft>
                <a:spcPts val="7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Em 13 de outubro de 1917, foi apresentado na </a:t>
            </a:r>
            <a:r>
              <a:rPr lang="pt-BR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Comissão de Constituição, Legislação e Justiça 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um substitutivo ao projeto de Código do Trabalho, que já havia sido apresentado em 1912 (Projeto n. 4 A), sob os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considerandos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de que era “urgente e da maior conveniência social procurar solução para o problema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operario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, estabelecendo disposições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protectoras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da situação econômica do operariado e garantidoras do direito dos patrões; mas considerando, que, sem termos ainda legislação adequada,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suceptivel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de consolidação, tão útil reforma precisa ser feita prudentemente, sem radicalismos e largos surtos,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restricta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ao trabalho propriamente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operario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, prevenindo os riscos </a:t>
            </a:r>
            <a:r>
              <a:rPr lang="pt-BR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delle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resultantes, e promovendo a devida reparação”.</a:t>
            </a:r>
          </a:p>
          <a:p>
            <a:pPr indent="304800" algn="just">
              <a:lnSpc>
                <a:spcPct val="120000"/>
              </a:lnSpc>
              <a:spcAft>
                <a:spcPts val="7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Novo substitutivo é apresentado em agosto de 1918 (Projeto n. 284-A)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50267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DBDE76-49C4-B7EA-DD95-37E37F467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600" dirty="0"/>
              <a:t>A POSIÇÃO DOS INDUSTRIAIS FRENTE AO AVANÇO DA LEGISLAÇÃO DO TRABALHO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E1342A-5693-A6AD-17A7-71E32F345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Para os industriais,</a:t>
            </a:r>
            <a:r>
              <a:rPr lang="pt-B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lei era “perigosa” não apenas pelos aspectos comuns da argumentação econômica de que geraria custos adicionais para produção, impondo uma interferência indevida no mercado produtivo, mas porque “abriria para o trabalhador a perspectiva de reivindicações sociais crescentes”</a:t>
            </a:r>
            <a:r>
              <a:rPr lang="pt-BR" sz="2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5309676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8E6986-FB41-7916-C2F8-FA569304B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3447FAF-6AF0-0EF0-979D-2D027C1C6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“Esta classe (operária) jamais se congregou em torno de ideais avançados e nunca teve veleidades de esposar a grande cópia (</a:t>
            </a:r>
            <a:r>
              <a:rPr lang="pt-BR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sic</a:t>
            </a:r>
            <a:r>
              <a:rPr lang="pt-B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) de reivindicações que por vezes chegam a inquietar a sociedade dos velhos países industriais do estrangeiro. A única finalidade do proletariado é o trabalho bem remunerado e sua alma simples ainda não foi perturbada por doutrinas dissolventes que correm mundo e que, sem cessar, vêm provocando dissídios irremediáveis entre duas forças que, bem orientadas, não se repelem, antes de completam em íntima entrosagem: o capital e o trabalho.”</a:t>
            </a:r>
            <a:endParaRPr lang="pt-BR" sz="24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11364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6382BE-2E96-4831-7F03-6C098E1ED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9CE8034-FF83-2BAD-2AA8-082947E79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800" dirty="0"/>
              <a:t>“</a:t>
            </a:r>
            <a:r>
              <a:rPr lang="pt-BR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Os lazeres, os ócios, representam um perigo iminente para o homem habituado ao trabalho, e nos lazeres ele encontra seduções extremamente perigosas, se não tiver suficiente elevação moral para dominar os instintos subalternos que dormem em todo ser humano.”</a:t>
            </a:r>
            <a:endParaRPr lang="pt-BR" sz="2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44644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957020-F9DE-2F03-13F7-FC8154623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DB3491-1DA8-3873-7690-B4E19A738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“</a:t>
            </a: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Que fará um trabalhador braçal durante quinze dias de ócio? Ele não tem o culto do lar, como ocorre nos países de climas inóspitos e padrão de vida elevado. Para o nosso proletário, para o geral do nosso povo, o lar é um acampamento — sem conforto e sem doçura. O lar não pode prendê-lo e ele procurará matar as suas longas horas de inação nas ruas. A rua provoca com frequência o desabrochar de vícios latentes e não vamos insistir nos perigos que ela representa para o trabalhador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inactivo</a:t>
            </a: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inculto, presa fácil dos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instinctos</a:t>
            </a: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subalternos que sempre dormem na alma humana, mas que o trabalho jamais desperta. Não nos alongaremos sobre a influência da rua na alma das crenças que mourejam nas indústrias e nos cifraremos a dizer que as férias operárias virão quebrar o equilíbrio de toda uma classe social da nação, mercê de uma floração de vícios, e talvez, de crimes que esta mesma classe não conhece no presente.”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78547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BF9534-DC9F-2235-6B5C-E0F407203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 POSIÇÃO DOS TRABALHADORES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0AD28E-890D-5643-7F04-C06D76CBB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04800" algn="just">
              <a:lnSpc>
                <a:spcPct val="120000"/>
              </a:lnSpc>
              <a:spcAft>
                <a:spcPts val="6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 “(...) Leis? Decretos? Códigos? Mas o proletariado não quer, nem precisa de leis, decretos ou códigos. O que o proletariado quer e o que vai em breve realizar é a expropriação coletiva das riquezas sociais, transformando, consequentemente, pelas bases, o atual regime econômico e político.”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algn="just">
              <a:lnSpc>
                <a:spcPct val="120000"/>
              </a:lnSpc>
            </a:pP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PEREIRA, Astrojildo na edição de maio de 1919, de </a:t>
            </a:r>
            <a:r>
              <a:rPr lang="pt-B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A Plebe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, cf. VARGAS, João Tristan, ob. cit., p. 252.</a:t>
            </a: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77799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84A041-46AB-0892-EE92-599D21DC8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Espaço Reservado para Conteúdo 4" descr="Texto, Carta&#10;&#10;Descrição gerada automaticamente">
            <a:extLst>
              <a:ext uri="{FF2B5EF4-FFF2-40B4-BE49-F238E27FC236}">
                <a16:creationId xmlns:a16="http://schemas.microsoft.com/office/drawing/2014/main" id="{3C7EAF85-5BB7-544D-542E-415B21F2D6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086" y="2095500"/>
            <a:ext cx="2811066" cy="3748088"/>
          </a:xfrm>
        </p:spPr>
      </p:pic>
    </p:spTree>
    <p:extLst>
      <p:ext uri="{BB962C8B-B14F-4D97-AF65-F5344CB8AC3E}">
        <p14:creationId xmlns:p14="http://schemas.microsoft.com/office/powerpoint/2010/main" val="38607836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B0F538-DC10-5E33-ED43-75DFA4B08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Espaço Reservado para Conteúdo 4" descr="Texto&#10;&#10;Descrição gerada automaticamente">
            <a:extLst>
              <a:ext uri="{FF2B5EF4-FFF2-40B4-BE49-F238E27FC236}">
                <a16:creationId xmlns:a16="http://schemas.microsoft.com/office/drawing/2014/main" id="{72B6AF6A-9492-30A8-64A5-2C301B8F4B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086" y="2095500"/>
            <a:ext cx="2811066" cy="3748088"/>
          </a:xfrm>
        </p:spPr>
      </p:pic>
    </p:spTree>
    <p:extLst>
      <p:ext uri="{BB962C8B-B14F-4D97-AF65-F5344CB8AC3E}">
        <p14:creationId xmlns:p14="http://schemas.microsoft.com/office/powerpoint/2010/main" val="2841151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715620-D285-F019-CD29-584CD73DC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E21425-4492-A90B-1C37-E5F1A816A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O Decreto de 1888 também assegurava o direito a limitação da jornada de trabalho em seis horas, para o pessoal do setor administrativo. </a:t>
            </a:r>
          </a:p>
          <a:p>
            <a:r>
              <a:rPr lang="pt-BR" dirty="0"/>
              <a:t>No mais era extremamente punitivo com relação aos empregados, sobretudo no que se refere às faltas ao trabalho:</a:t>
            </a:r>
          </a:p>
          <a:p>
            <a:pPr algn="l"/>
            <a:r>
              <a:rPr lang="pt-BR" b="0" i="0" dirty="0">
                <a:solidFill>
                  <a:srgbClr val="212529"/>
                </a:solidFill>
                <a:effectLst/>
                <a:latin typeface="ti"/>
              </a:rPr>
              <a:t>Art. 185. O empregado que faltar ao serviço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ti"/>
              </a:rPr>
              <a:t>soffrerá</a:t>
            </a:r>
            <a:r>
              <a:rPr lang="pt-BR" b="0" i="0" dirty="0">
                <a:solidFill>
                  <a:srgbClr val="212529"/>
                </a:solidFill>
                <a:effectLst/>
                <a:latin typeface="ti"/>
              </a:rPr>
              <a:t> desconto ou perda dos seus vencimentos, conforme as regras seguintes:</a:t>
            </a:r>
            <a:endParaRPr lang="pt-BR" b="0" i="0" dirty="0">
              <a:solidFill>
                <a:srgbClr val="212529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pt-BR" b="0" i="0" dirty="0">
                <a:solidFill>
                  <a:srgbClr val="212529"/>
                </a:solidFill>
                <a:effectLst/>
                <a:latin typeface="ti"/>
              </a:rPr>
              <a:t>    1ª O que faltar sem causa justificada, perderá todo o vencimento;</a:t>
            </a:r>
            <a:endParaRPr lang="pt-BR" b="0" i="0" dirty="0">
              <a:solidFill>
                <a:srgbClr val="212529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pt-BR" b="0" i="0" dirty="0">
                <a:solidFill>
                  <a:srgbClr val="212529"/>
                </a:solidFill>
                <a:effectLst/>
                <a:latin typeface="ti"/>
              </a:rPr>
              <a:t>    2ª O comparecimento, sem causa justificada, depois de encerrado o ponto, importará perda de todo o vencimento;</a:t>
            </a:r>
            <a:endParaRPr lang="pt-BR" b="0" i="0" dirty="0">
              <a:solidFill>
                <a:srgbClr val="212529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9079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FB9E0D-E473-DEE8-3CE5-474259DC1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Espaço Reservado para Conteúdo 4" descr="Jornal com texto preto sobre fundo branco&#10;&#10;Descrição gerada automaticamente">
            <a:extLst>
              <a:ext uri="{FF2B5EF4-FFF2-40B4-BE49-F238E27FC236}">
                <a16:creationId xmlns:a16="http://schemas.microsoft.com/office/drawing/2014/main" id="{EC0CAEE9-F31A-1880-6654-7748D5096D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306" y="2536031"/>
            <a:ext cx="1952625" cy="2867025"/>
          </a:xfrm>
        </p:spPr>
      </p:pic>
    </p:spTree>
    <p:extLst>
      <p:ext uri="{BB962C8B-B14F-4D97-AF65-F5344CB8AC3E}">
        <p14:creationId xmlns:p14="http://schemas.microsoft.com/office/powerpoint/2010/main" val="6207882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5885BB-E901-8DE9-EF4B-6FA03C199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NORMAS NÃO ESTATAIS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A362360-A055-AF88-2E40-6D20C6685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algn="just">
              <a:lnSpc>
                <a:spcPct val="120000"/>
              </a:lnSpc>
              <a:spcAft>
                <a:spcPts val="700"/>
              </a:spcAft>
            </a:pPr>
            <a:r>
              <a:rPr lang="pt-BR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“O nosso labor foi antes o de dar técnica legislativa e sistematização a esse direito costumeiro encontrado, a esse complexo de normas e costumes que nos havia sido “revelado” e que regulava — pelo único prestígio da tradição e do costume — a atividade dos nossos trabalhadores e as suas relações com o patronato. O mérito dos técnicos do Ministério, que presidiram as comissões elaboradas dos anteprojetos, foi antes de sistematização de um direito já existente do que propriamente da criação de um direito novo.”</a:t>
            </a:r>
            <a:endParaRPr lang="pt-BR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(VIANA, Oliveira. </a:t>
            </a:r>
            <a:r>
              <a:rPr lang="pt-BR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Instituições políticas brasileiras</a:t>
            </a:r>
            <a:r>
              <a:rPr lang="pt-BR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nionPro-Regular"/>
              </a:rPr>
              <a:t>. Rio de Janeiro: 1949, V. I. p. 15.)</a:t>
            </a:r>
            <a:endParaRPr lang="pt-BR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pt-BR" sz="1800" dirty="0">
              <a:solidFill>
                <a:srgbClr val="000000"/>
              </a:solidFill>
              <a:effectLst/>
              <a:latin typeface="MinionPro-Regular"/>
              <a:ea typeface="Calibri" panose="020F0502020204030204" pitchFamily="34" charset="0"/>
              <a:cs typeface="MinionPr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1718198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E4DE2C-825A-D6AB-B70C-BBE6E9C3A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ACCD9BA-F7A4-635F-C264-98AA857BB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pt-BR" b="0" i="0" dirty="0">
                <a:solidFill>
                  <a:srgbClr val="212529"/>
                </a:solidFill>
                <a:effectLst/>
                <a:latin typeface="ti"/>
              </a:rPr>
              <a:t>3ª O que faltar sem motivo justificado, em dia de trabalho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ti"/>
              </a:rPr>
              <a:t>extraordinario</a:t>
            </a:r>
            <a:r>
              <a:rPr lang="pt-BR" b="0" i="0" dirty="0">
                <a:solidFill>
                  <a:srgbClr val="212529"/>
                </a:solidFill>
                <a:effectLst/>
                <a:latin typeface="ti"/>
              </a:rPr>
              <a:t>, conhecido com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ti"/>
              </a:rPr>
              <a:t>antecedencia</a:t>
            </a:r>
            <a:r>
              <a:rPr lang="pt-BR" b="0" i="0" dirty="0">
                <a:solidFill>
                  <a:srgbClr val="212529"/>
                </a:solidFill>
                <a:effectLst/>
                <a:latin typeface="ti"/>
              </a:rPr>
              <a:t>, perderá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ti"/>
              </a:rPr>
              <a:t>tres</a:t>
            </a:r>
            <a:r>
              <a:rPr lang="pt-BR" b="0" i="0" dirty="0">
                <a:solidFill>
                  <a:srgbClr val="212529"/>
                </a:solidFill>
                <a:effectLst/>
                <a:latin typeface="ti"/>
              </a:rPr>
              <a:t> dias de vencimento;</a:t>
            </a:r>
            <a:endParaRPr lang="pt-BR" b="0" i="0" dirty="0">
              <a:solidFill>
                <a:srgbClr val="212529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pt-BR" b="0" i="0" dirty="0">
                <a:solidFill>
                  <a:srgbClr val="212529"/>
                </a:solidFill>
                <a:effectLst/>
                <a:latin typeface="ti"/>
              </a:rPr>
              <a:t>4ª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ti"/>
              </a:rPr>
              <a:t>Aquelle</a:t>
            </a:r>
            <a:r>
              <a:rPr lang="pt-BR" b="0" i="0" dirty="0">
                <a:solidFill>
                  <a:srgbClr val="212529"/>
                </a:solidFill>
                <a:effectLst/>
                <a:latin typeface="ti"/>
              </a:rPr>
              <a:t> que retirar-se do trabalho sem licença do chefe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ti"/>
              </a:rPr>
              <a:t>immediato</a:t>
            </a:r>
            <a:r>
              <a:rPr lang="pt-BR" b="0" i="0" dirty="0">
                <a:solidFill>
                  <a:srgbClr val="212529"/>
                </a:solidFill>
                <a:effectLst/>
                <a:latin typeface="ti"/>
              </a:rPr>
              <a:t>, ou sem participar a este que a obteve de chefe superior, perderá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ti"/>
              </a:rPr>
              <a:t>tres</a:t>
            </a:r>
            <a:r>
              <a:rPr lang="pt-BR" b="0" i="0" dirty="0">
                <a:solidFill>
                  <a:srgbClr val="212529"/>
                </a:solidFill>
                <a:effectLst/>
                <a:latin typeface="ti"/>
              </a:rPr>
              <a:t> dias de vencimento;</a:t>
            </a:r>
            <a:endParaRPr lang="pt-BR" b="0" i="0" dirty="0">
              <a:solidFill>
                <a:srgbClr val="212529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pt-BR" b="0" i="0" dirty="0">
                <a:solidFill>
                  <a:srgbClr val="212529"/>
                </a:solidFill>
                <a:effectLst/>
                <a:latin typeface="ti"/>
              </a:rPr>
              <a:t>5ª O que faltar com motivo justificado, perderá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ti"/>
              </a:rPr>
              <a:t>sómente</a:t>
            </a:r>
            <a:r>
              <a:rPr lang="pt-BR" b="0" i="0" dirty="0">
                <a:solidFill>
                  <a:srgbClr val="212529"/>
                </a:solidFill>
                <a:effectLst/>
                <a:latin typeface="ti"/>
              </a:rPr>
              <a:t> a gratificação.</a:t>
            </a:r>
            <a:endParaRPr lang="pt-BR" b="0" i="0" dirty="0">
              <a:solidFill>
                <a:srgbClr val="212529"/>
              </a:solidFill>
              <a:effectLst/>
              <a:latin typeface="Open Sans" panose="020B0606030504020204" pitchFamily="34" charset="0"/>
            </a:endParaRPr>
          </a:p>
          <a:p>
            <a:pPr marL="0" indent="0" algn="l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3320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1BE3C9-D1E8-EF9A-DF07-87028295B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62E5272-E505-DAA6-8251-41BDD0D18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Código Penal de 1890</a:t>
            </a:r>
          </a:p>
          <a:p>
            <a:pPr marL="0" indent="0">
              <a:buNone/>
            </a:pPr>
            <a:r>
              <a:rPr lang="pt-BR" dirty="0"/>
              <a:t>Greve como ato crime</a:t>
            </a: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204. Constranger, ou impedir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alguem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exercer a sua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industria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commercio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ou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officio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de abrir ou fechar os seus estabelecimentos e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officinas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trabalho ou negocio; de trabalhar ou deixar de trabalhar em certos e determinados dias: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Pena - de prisão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cellular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por um a três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mezes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205. Seduzir, ou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alliciar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operarios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 trabalhadores para deixarem os estabelecimentos em que forem empregados, sob promessa de recompensa, ou ameaça de algum mal: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Penas - de prisão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cellular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por um a três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mezes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 multa de 200$ a 500$000.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2488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AEA3A5-0FFC-D597-3832-E8ABF1799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0EA688B-8F48-D659-663E-9677493DC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206. Causar, ou provocar, cessação ou suspensão de trabalho, para impor aos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operarios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ou patrões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augmento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ou diminuição de serviço ou salario: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Pena - de prisão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cellular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por um a três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mezes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 1º Si para esse fim se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colligarem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os interessados: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Pena - aos chefes ou cabeças da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colligação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de prisão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cellular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por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dous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seis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mezes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 2º Si usarem de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violencia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Pena - de prisão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cellular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por seis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mezes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um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anno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além das mais em que incorrerem pela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violencia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9602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3153E8-5ECE-94A5-3B94-9FDE991CB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8CE625C-86B1-98C4-8A5A-CC45E4A95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b="0" i="0" dirty="0">
                <a:solidFill>
                  <a:srgbClr val="363636"/>
                </a:solidFill>
                <a:effectLst/>
                <a:latin typeface="Open Sans" panose="020B0606030504020204" pitchFamily="34" charset="0"/>
              </a:rPr>
              <a:t>Decreto n. 1.162, de 12 de dezembro de 1890</a:t>
            </a:r>
          </a:p>
          <a:p>
            <a:pPr algn="l"/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Art. 1º Os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arts</a:t>
            </a:r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. 205 e 206 do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Codigo</a:t>
            </a:r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Penal e seus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paragraphos</a:t>
            </a:r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ficam assim redigidos:</a:t>
            </a:r>
          </a:p>
          <a:p>
            <a:pPr algn="l"/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     1º Desviar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operarios</a:t>
            </a:r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e trabalhadores dos estabelecimentos em que forem empregados, por meio de ameaças e constrangimento:</a:t>
            </a:r>
          </a:p>
          <a:p>
            <a:pPr algn="l"/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     Penas - de prisão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cellular</a:t>
            </a:r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por um a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tres</a:t>
            </a:r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mezes</a:t>
            </a:r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e de multa de 200$ a 500$000.</a:t>
            </a:r>
          </a:p>
          <a:p>
            <a:pPr algn="l"/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     2º Causar ou provocar cessação ou suspensão de trabalho por meio de ameaças ou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violencias</a:t>
            </a:r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, para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impôr</a:t>
            </a:r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aos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operarios</a:t>
            </a:r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ou patrões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augmento</a:t>
            </a:r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ou diminuição de serviço ou salario:</a:t>
            </a:r>
            <a:b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</a:br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    </a:t>
            </a:r>
            <a:b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</a:br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     Penas - de prisão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cellular</a:t>
            </a:r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por um a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tres</a:t>
            </a:r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pt-BR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mezes</a:t>
            </a:r>
            <a:r>
              <a:rPr lang="pt-BR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195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936231-1069-DE8B-5279-ECB340D75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AE76093-E4C9-41DD-220E-503AAE58F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No âmbito do Estado de São Paulo</a:t>
            </a:r>
          </a:p>
          <a:p>
            <a:r>
              <a:rPr lang="pt-BR" sz="1800" dirty="0">
                <a:solidFill>
                  <a:srgbClr val="000000"/>
                </a:solidFill>
                <a:latin typeface="Arial" panose="020B0604020202020204" pitchFamily="34" charset="0"/>
              </a:rPr>
              <a:t>Decreto n. </a:t>
            </a:r>
            <a:r>
              <a:rPr lang="pt-BR" sz="1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233, de 2 de </a:t>
            </a:r>
            <a:r>
              <a:rPr lang="pt-BR" sz="1800" dirty="0">
                <a:solidFill>
                  <a:srgbClr val="000000"/>
                </a:solidFill>
                <a:latin typeface="Arial" panose="020B0604020202020204" pitchFamily="34" charset="0"/>
              </a:rPr>
              <a:t>março de 1894</a:t>
            </a:r>
          </a:p>
          <a:p>
            <a:pPr marL="0" indent="0">
              <a:buNone/>
            </a:pPr>
            <a:r>
              <a:rPr lang="pt-BR" sz="18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Codigo</a:t>
            </a:r>
            <a:r>
              <a:rPr lang="pt-BR" sz="1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pt-BR" sz="18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Sanitario</a:t>
            </a:r>
            <a:endParaRPr lang="pt-BR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CAPITULO VII</a:t>
            </a:r>
            <a:br>
              <a:rPr lang="pt-BR" dirty="0"/>
            </a:b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FABRICAS e OFFICINAS</a:t>
            </a:r>
          </a:p>
          <a:p>
            <a:pPr marL="0" indent="0">
              <a:buNone/>
            </a:pPr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Artigo 179.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O trabalho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diario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deve durar 12 horas, no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maximo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havendo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intervallo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para as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principaes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refeições.</a:t>
            </a:r>
            <a:br>
              <a:rPr lang="pt-BR" dirty="0"/>
            </a:br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Artigo 180.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As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creanças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menores de 12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annos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não deverão ser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admittidas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aos trabalhos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communs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das fabricas e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officinas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As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auctoridades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competentes poderão entretanto determinar certa ordem de trabalho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accessivel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ás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creanças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10 a 12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annos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br>
              <a:rPr lang="pt-BR" dirty="0"/>
            </a:br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Artigo 181.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O trabalho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nocturno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além das 9 horas, é terminantemente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prohibido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aos meninos menores de 15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annos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 ás mulheres até 21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annos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0251286"/>
      </p:ext>
    </p:extLst>
  </p:cSld>
  <p:clrMapOvr>
    <a:masterClrMapping/>
  </p:clrMapOvr>
</p:sld>
</file>

<file path=ppt/theme/theme1.xml><?xml version="1.0" encoding="utf-8"?>
<a:theme xmlns:a="http://schemas.openxmlformats.org/drawingml/2006/main" name="MimeoVTI">
  <a:themeElements>
    <a:clrScheme name="AnalogousFromLightSeed_2SEEDS">
      <a:dk1>
        <a:srgbClr val="000000"/>
      </a:dk1>
      <a:lt1>
        <a:srgbClr val="FFFFFF"/>
      </a:lt1>
      <a:dk2>
        <a:srgbClr val="413024"/>
      </a:dk2>
      <a:lt2>
        <a:srgbClr val="E2E6E8"/>
      </a:lt2>
      <a:accent1>
        <a:srgbClr val="D59164"/>
      </a:accent1>
      <a:accent2>
        <a:srgbClr val="DC8081"/>
      </a:accent2>
      <a:accent3>
        <a:srgbClr val="AFA266"/>
      </a:accent3>
      <a:accent4>
        <a:srgbClr val="52AFAF"/>
      </a:accent4>
      <a:accent5>
        <a:srgbClr val="69A8D6"/>
      </a:accent5>
      <a:accent6>
        <a:srgbClr val="6476D5"/>
      </a:accent6>
      <a:hlink>
        <a:srgbClr val="5986A5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Univers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meoVTI" id="{63E3BFD8-7F9C-46D1-A4F3-04054403C108}" vid="{C505C190-EE38-45FD-8294-6454536D04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3889</Words>
  <Application>Microsoft Office PowerPoint</Application>
  <PresentationFormat>Widescreen</PresentationFormat>
  <Paragraphs>149</Paragraphs>
  <Slides>41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50" baseType="lpstr">
      <vt:lpstr>Arial</vt:lpstr>
      <vt:lpstr>Elephant</vt:lpstr>
      <vt:lpstr>MinionPro-Regular</vt:lpstr>
      <vt:lpstr>Open Sans</vt:lpstr>
      <vt:lpstr>Palatino Linotype</vt:lpstr>
      <vt:lpstr>ti</vt:lpstr>
      <vt:lpstr>Times New Roman</vt:lpstr>
      <vt:lpstr>Univers Condensed</vt:lpstr>
      <vt:lpstr>MimeoVTI</vt:lpstr>
      <vt:lpstr>A legislação do trabalho na 1ª República</vt:lpstr>
      <vt:lpstr>As normas estatais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PROJETOS DE LEI</vt:lpstr>
      <vt:lpstr>Apresentação do PowerPoint</vt:lpstr>
      <vt:lpstr>A POSIÇÃO DOS INDUSTRIAIS FRENTE AO AVANÇO DA LEGISLAÇÃO DO TRABALHO</vt:lpstr>
      <vt:lpstr>Apresentação do PowerPoint</vt:lpstr>
      <vt:lpstr>Apresentação do PowerPoint</vt:lpstr>
      <vt:lpstr>Apresentação do PowerPoint</vt:lpstr>
      <vt:lpstr>A POSIÇÃO DOS TRABALHADORES</vt:lpstr>
      <vt:lpstr>Apresentação do PowerPoint</vt:lpstr>
      <vt:lpstr>Apresentação do PowerPoint</vt:lpstr>
      <vt:lpstr>Apresentação do PowerPoint</vt:lpstr>
      <vt:lpstr>NORMAS NÃO ESTATAIS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legislação do trabalho na 1ª República</dc:title>
  <dc:creator>Jorge Luiz Souto Maior</dc:creator>
  <cp:lastModifiedBy>Jorge Luiz Souto Maior</cp:lastModifiedBy>
  <cp:revision>1</cp:revision>
  <dcterms:created xsi:type="dcterms:W3CDTF">2023-08-23T19:18:29Z</dcterms:created>
  <dcterms:modified xsi:type="dcterms:W3CDTF">2023-08-30T12:45:41Z</dcterms:modified>
</cp:coreProperties>
</file>