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1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47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33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8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8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51.wmf"/><Relationship Id="rId1" Type="http://schemas.openxmlformats.org/officeDocument/2006/relationships/image" Target="../media/image68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5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72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26/03/2018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jpeg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4.jpeg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18.wmf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1.jpe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4.jpe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9.jpe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44.jpe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3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5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8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0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51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53034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LCE0130 – Cálculo Diferencial e Integral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>
              <a:solidFill>
                <a:schemeClr val="tx1"/>
              </a:solidFill>
            </a:endParaRPr>
          </a:p>
          <a:p>
            <a:pPr algn="r"/>
            <a:r>
              <a:rPr lang="pt-BR" dirty="0">
                <a:solidFill>
                  <a:schemeClr val="tx1"/>
                </a:solidFill>
              </a:rPr>
              <a:t>Profa. Dra. Andreia Adami</a:t>
            </a:r>
          </a:p>
          <a:p>
            <a:pPr algn="r"/>
            <a:r>
              <a:rPr lang="pt-BR" u="sng" dirty="0">
                <a:solidFill>
                  <a:schemeClr val="tx1"/>
                </a:solidFill>
              </a:rPr>
              <a:t>deiaadami@terra.com.br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 Considere a função</a:t>
            </a:r>
          </a:p>
          <a:p>
            <a:pPr>
              <a:buNone/>
            </a:pPr>
            <a:r>
              <a:rPr lang="pt-BR" dirty="0"/>
              <a:t>a=5 (função crescente, a&gt;0)</a:t>
            </a:r>
          </a:p>
          <a:p>
            <a:pPr>
              <a:buNone/>
            </a:pPr>
            <a:r>
              <a:rPr lang="pt-BR" dirty="0"/>
              <a:t>b=3 (intercepto-y é o próprio b da função, b&gt;0)</a:t>
            </a:r>
          </a:p>
          <a:p>
            <a:pPr>
              <a:buNone/>
            </a:pPr>
            <a:r>
              <a:rPr lang="pt-BR" u="sng" dirty="0"/>
              <a:t>E o intercepto-x?</a:t>
            </a:r>
            <a:r>
              <a:rPr lang="pt-BR" dirty="0"/>
              <a:t> (Qual valor de x quando y=0?)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5786446" y="1643050"/>
          <a:ext cx="1857388" cy="53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643050"/>
                        <a:ext cx="1857388" cy="538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571472" y="4143380"/>
          <a:ext cx="1857375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5" imgW="876240" imgH="1117440" progId="Equation.DSMT4">
                  <p:embed/>
                </p:oleObj>
              </mc:Choice>
              <mc:Fallback>
                <p:oleObj name="Equation" r:id="rId5" imgW="876240" imgH="1117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143380"/>
                        <a:ext cx="1857375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3643306" y="4643446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Intercepto-y: P1 (0;3)</a:t>
            </a:r>
          </a:p>
          <a:p>
            <a:r>
              <a:rPr lang="pt-BR" sz="2800" dirty="0"/>
              <a:t>Intercepto-x: P2 (-3/5;0)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 Considere a função</a:t>
            </a:r>
          </a:p>
          <a:p>
            <a:pPr>
              <a:buNone/>
            </a:pPr>
            <a:r>
              <a:rPr lang="pt-BR" dirty="0"/>
              <a:t>a=5 (função crescente, a&gt;0)</a:t>
            </a:r>
          </a:p>
          <a:p>
            <a:pPr>
              <a:buNone/>
            </a:pPr>
            <a:r>
              <a:rPr lang="pt-BR" dirty="0"/>
              <a:t>b=3 (intercepto-y é o próprio b da função, b&gt;0)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5786446" y="1643050"/>
          <a:ext cx="1857388" cy="53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643050"/>
                        <a:ext cx="1857388" cy="538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ex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3317118"/>
            <a:ext cx="3357586" cy="323988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643438" y="5572140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Intercepto-y: P1 (0;3)</a:t>
            </a:r>
          </a:p>
          <a:p>
            <a:r>
              <a:rPr lang="pt-BR" sz="2800" dirty="0"/>
              <a:t>Intercepto-x: P2 (-3/5;0)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rot="16200000" flipV="1">
            <a:off x="3893339" y="4893479"/>
            <a:ext cx="1143008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6200000" flipV="1">
            <a:off x="3714744" y="5357826"/>
            <a:ext cx="1214446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715008" y="47741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857620" y="328612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y</a:t>
            </a:r>
          </a:p>
        </p:txBody>
      </p:sp>
      <p:graphicFrame>
        <p:nvGraphicFramePr>
          <p:cNvPr id="70660" name="Object 3"/>
          <p:cNvGraphicFramePr>
            <a:graphicFrameLocks noChangeAspect="1"/>
          </p:cNvGraphicFramePr>
          <p:nvPr/>
        </p:nvGraphicFramePr>
        <p:xfrm>
          <a:off x="1500166" y="6034110"/>
          <a:ext cx="18573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6" name="Equation" r:id="rId6" imgW="876240" imgH="253800" progId="Equation.DSMT4">
                  <p:embed/>
                </p:oleObj>
              </mc:Choice>
              <mc:Fallback>
                <p:oleObj name="Equation" r:id="rId6" imgW="8762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6034110"/>
                        <a:ext cx="1857375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Exemplo: Considere a função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Identifique os coeficientes a e b;</a:t>
            </a:r>
          </a:p>
          <a:p>
            <a:pPr>
              <a:buFontTx/>
              <a:buChar char="-"/>
            </a:pPr>
            <a:r>
              <a:rPr lang="pt-BR" dirty="0"/>
              <a:t>Obtenha os interceptos x e y;</a:t>
            </a:r>
          </a:p>
          <a:p>
            <a:pPr>
              <a:buFontTx/>
              <a:buChar char="-"/>
            </a:pPr>
            <a:r>
              <a:rPr lang="pt-BR" dirty="0"/>
              <a:t>Faça um esboço do gráfico.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5794399" y="1643063"/>
          <a:ext cx="22066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5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99" y="1643063"/>
                        <a:ext cx="2206625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Função Quadrática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800" dirty="0"/>
              <a:t>Possibilidades: </a:t>
            </a:r>
            <a:r>
              <a:rPr lang="pt-BR" sz="2400" b="1" dirty="0">
                <a:solidFill>
                  <a:srgbClr val="FF0000"/>
                </a:solidFill>
              </a:rPr>
              <a:t>a&gt;0 e Delta&gt;0; Delta=0 e Delta&lt;0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tx2"/>
                </a:solidFill>
              </a:rPr>
              <a:t>                                a&lt;0 e Delta&gt;0; Delta=0 e Delta&lt;0 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4037024" y="1571612"/>
          <a:ext cx="210661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2" name="Equation" r:id="rId3" imgW="774360" imgH="253800" progId="Equation.DSMT4">
                  <p:embed/>
                </p:oleObj>
              </mc:Choice>
              <mc:Fallback>
                <p:oleObj name="Equation" r:id="rId3" imgW="7743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24" y="1571612"/>
                        <a:ext cx="2106612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688975" y="2428875"/>
          <a:ext cx="76628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3" name="Equation" r:id="rId5" imgW="2997000" imgH="253800" progId="Equation.DSMT4">
                  <p:embed/>
                </p:oleObj>
              </mc:Choice>
              <mc:Fallback>
                <p:oleObj name="Equation" r:id="rId5" imgW="29970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428875"/>
                        <a:ext cx="766286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m 10" descr="f_quadratica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7290" y="4000834"/>
            <a:ext cx="6357982" cy="27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1" name="Imagem 10" descr="f_quadratic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357298"/>
            <a:ext cx="6357982" cy="2785752"/>
          </a:xfrm>
          <a:prstGeom prst="rect">
            <a:avLst/>
          </a:prstGeom>
        </p:spPr>
      </p:pic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506530" y="4357688"/>
          <a:ext cx="19939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4" imgW="1180800" imgH="761760" progId="Equation.DSMT4">
                  <p:embed/>
                </p:oleObj>
              </mc:Choice>
              <mc:Fallback>
                <p:oleObj name="Equation" r:id="rId4" imgW="1180800" imgH="761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0" y="4357688"/>
                        <a:ext cx="19939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929058" y="471488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São funções não </a:t>
            </a:r>
            <a:r>
              <a:rPr lang="pt-BR" b="1" dirty="0" err="1"/>
              <a:t>Inversíveis</a:t>
            </a:r>
            <a:endParaRPr lang="pt-BR" b="1" dirty="0"/>
          </a:p>
        </p:txBody>
      </p:sp>
      <p:sp>
        <p:nvSpPr>
          <p:cNvPr id="12" name="Chave direita 11"/>
          <p:cNvSpPr/>
          <p:nvPr/>
        </p:nvSpPr>
        <p:spPr>
          <a:xfrm>
            <a:off x="3571868" y="4286256"/>
            <a:ext cx="357190" cy="128588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pt-BR" sz="2400" b="1" dirty="0"/>
              <a:t>Exemplo: Considere a função</a:t>
            </a:r>
          </a:p>
          <a:p>
            <a:pPr>
              <a:buNone/>
            </a:pPr>
            <a:r>
              <a:rPr lang="pt-BR" sz="2400" b="1" dirty="0"/>
              <a:t>	a=1 (Concavidade voltada para cima, a&gt;0)</a:t>
            </a:r>
          </a:p>
          <a:p>
            <a:pPr>
              <a:buNone/>
            </a:pPr>
            <a:r>
              <a:rPr lang="pt-BR" sz="2400" b="1" dirty="0"/>
              <a:t>	c=18 (Intercepto-y, quando x=0 </a:t>
            </a:r>
            <a:r>
              <a:rPr lang="pt-BR" sz="2400" b="1" dirty="0">
                <a:sym typeface="Wingdings" pitchFamily="2" charset="2"/>
              </a:rPr>
              <a:t></a:t>
            </a:r>
            <a:r>
              <a:rPr lang="pt-BR" sz="2400" b="1" dirty="0"/>
              <a:t> y=18)</a:t>
            </a:r>
          </a:p>
          <a:p>
            <a:pPr>
              <a:buNone/>
            </a:pPr>
            <a:endParaRPr lang="pt-BR" sz="2400" b="1" dirty="0"/>
          </a:p>
          <a:p>
            <a:pPr>
              <a:buNone/>
            </a:pPr>
            <a:endParaRPr lang="pt-BR" sz="2400" b="1" dirty="0"/>
          </a:p>
          <a:p>
            <a:pPr>
              <a:buNone/>
            </a:pPr>
            <a:endParaRPr lang="pt-BR" sz="2400" b="1" dirty="0"/>
          </a:p>
          <a:p>
            <a:pPr>
              <a:buNone/>
            </a:pPr>
            <a:r>
              <a:rPr lang="pt-BR" sz="2400" b="1" dirty="0"/>
              <a:t>     Quem são os interceptos-x (raízes)? </a:t>
            </a:r>
            <a:r>
              <a:rPr lang="pt-BR" sz="2400" b="1" dirty="0">
                <a:sym typeface="Wingdings" pitchFamily="2" charset="2"/>
              </a:rPr>
              <a:t></a:t>
            </a:r>
            <a:r>
              <a:rPr lang="pt-BR" sz="2400" b="1" dirty="0" err="1">
                <a:sym typeface="Wingdings" pitchFamily="2" charset="2"/>
              </a:rPr>
              <a:t>Báskara</a:t>
            </a:r>
            <a:r>
              <a:rPr lang="pt-BR" sz="2400" b="1" dirty="0"/>
              <a:t>  </a:t>
            </a:r>
          </a:p>
          <a:p>
            <a:pPr>
              <a:buNone/>
            </a:pPr>
            <a:endParaRPr lang="pt-BR" sz="2400" b="1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4714876" y="1214422"/>
          <a:ext cx="2057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3" name="Equation" r:id="rId3" imgW="1218960" imgH="253800" progId="Equation.DSMT4">
                  <p:embed/>
                </p:oleObj>
              </mc:Choice>
              <mc:Fallback>
                <p:oleObj name="Equation" r:id="rId3" imgW="12189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214422"/>
                        <a:ext cx="2057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928662" y="2500306"/>
          <a:ext cx="2381267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4" name="Equation" r:id="rId5" imgW="1269720" imgH="723600" progId="Equation.DSMT4">
                  <p:embed/>
                </p:oleObj>
              </mc:Choice>
              <mc:Fallback>
                <p:oleObj name="Equation" r:id="rId5" imgW="1269720" imgH="723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500306"/>
                        <a:ext cx="2381267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ector de seta reta 14"/>
          <p:cNvCxnSpPr/>
          <p:nvPr/>
        </p:nvCxnSpPr>
        <p:spPr>
          <a:xfrm>
            <a:off x="2857488" y="3713164"/>
            <a:ext cx="1000132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3857620" y="345751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Duas raízes (interceptos-x) </a:t>
            </a:r>
            <a:r>
              <a:rPr lang="pt-BR" sz="2000" dirty="0">
                <a:sym typeface="Wingdings" pitchFamily="2" charset="2"/>
              </a:rPr>
              <a:t> delta&gt;0</a:t>
            </a:r>
            <a:endParaRPr lang="pt-BR" sz="2000" dirty="0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928662" y="4286256"/>
          <a:ext cx="2958821" cy="2185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5" name="Equation" r:id="rId7" imgW="1701720" imgH="1257120" progId="Equation.DSMT4">
                  <p:embed/>
                </p:oleObj>
              </mc:Choice>
              <mc:Fallback>
                <p:oleObj name="Equation" r:id="rId7" imgW="1701720" imgH="1257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286256"/>
                        <a:ext cx="2958821" cy="2185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pt-BR" sz="2400" b="1" dirty="0"/>
              <a:t>Exemplo: Considere a função</a:t>
            </a:r>
          </a:p>
          <a:p>
            <a:pPr>
              <a:buNone/>
            </a:pPr>
            <a:r>
              <a:rPr lang="pt-BR" sz="2400" b="1" dirty="0"/>
              <a:t>	</a:t>
            </a:r>
          </a:p>
          <a:p>
            <a:pPr>
              <a:buNone/>
            </a:pPr>
            <a:endParaRPr lang="pt-BR" sz="2400" b="1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4714876" y="1214422"/>
          <a:ext cx="2057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2" name="Equation" r:id="rId3" imgW="1218960" imgH="253800" progId="Equation.DSMT4">
                  <p:embed/>
                </p:oleObj>
              </mc:Choice>
              <mc:Fallback>
                <p:oleObj name="Equation" r:id="rId3" imgW="12189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214422"/>
                        <a:ext cx="20574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m 10" descr="ex2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1928802"/>
            <a:ext cx="4483670" cy="437769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858016" y="50006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214810" y="17859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y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357686" y="521495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=3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643570" y="521495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=6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571868" y="22859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c=18</a:t>
            </a:r>
          </a:p>
        </p:txBody>
      </p:sp>
      <p:cxnSp>
        <p:nvCxnSpPr>
          <p:cNvPr id="22" name="Conector angulado 21"/>
          <p:cNvCxnSpPr/>
          <p:nvPr/>
        </p:nvCxnSpPr>
        <p:spPr>
          <a:xfrm>
            <a:off x="5357818" y="5572140"/>
            <a:ext cx="428628" cy="357190"/>
          </a:xfrm>
          <a:prstGeom prst="bentConnector3">
            <a:avLst>
              <a:gd name="adj1" fmla="val 50000"/>
            </a:avLst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857884" y="57864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Vértice </a:t>
            </a:r>
          </a:p>
        </p:txBody>
      </p:sp>
      <p:graphicFrame>
        <p:nvGraphicFramePr>
          <p:cNvPr id="24" name="Objeto 23"/>
          <p:cNvGraphicFramePr>
            <a:graphicFrameLocks noChangeAspect="1"/>
          </p:cNvGraphicFramePr>
          <p:nvPr/>
        </p:nvGraphicFramePr>
        <p:xfrm>
          <a:off x="6669088" y="5789613"/>
          <a:ext cx="13033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3" name="Equation" r:id="rId6" imgW="787320" imgH="253800" progId="Equation.DSMT4">
                  <p:embed/>
                </p:oleObj>
              </mc:Choice>
              <mc:Fallback>
                <p:oleObj name="Equation" r:id="rId6" imgW="78732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088" y="5789613"/>
                        <a:ext cx="1303337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571472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Vértice </a:t>
            </a:r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1335088" y="2143125"/>
          <a:ext cx="14081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4" name="Equation" r:id="rId8" imgW="850680" imgH="431640" progId="Equation.DSMT4">
                  <p:embed/>
                </p:oleObj>
              </mc:Choice>
              <mc:Fallback>
                <p:oleObj name="Equation" r:id="rId8" imgW="85068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143125"/>
                        <a:ext cx="14081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561968" y="3071813"/>
          <a:ext cx="3152776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5" name="Equation" r:id="rId10" imgW="1904760" imgH="431640" progId="Equation.DSMT4">
                  <p:embed/>
                </p:oleObj>
              </mc:Choice>
              <mc:Fallback>
                <p:oleObj name="Equation" r:id="rId10" imgW="190476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68" y="3071813"/>
                        <a:ext cx="3152776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pt-BR" sz="2400" b="1" dirty="0"/>
              <a:t>Exemplo: Considere as seguintes funções</a:t>
            </a:r>
          </a:p>
          <a:p>
            <a:endParaRPr lang="pt-BR" sz="2400" b="1" dirty="0"/>
          </a:p>
          <a:p>
            <a:endParaRPr lang="pt-BR" sz="2400" b="1" dirty="0"/>
          </a:p>
          <a:p>
            <a:endParaRPr lang="pt-BR" sz="2400" b="1" dirty="0"/>
          </a:p>
          <a:p>
            <a:endParaRPr lang="pt-BR" sz="2400" b="1" dirty="0"/>
          </a:p>
          <a:p>
            <a:pPr>
              <a:buFontTx/>
              <a:buChar char="-"/>
            </a:pPr>
            <a:r>
              <a:rPr lang="pt-BR" sz="2400" b="1" dirty="0"/>
              <a:t>Identifique os coeficientes</a:t>
            </a:r>
          </a:p>
          <a:p>
            <a:pPr>
              <a:buFontTx/>
              <a:buChar char="-"/>
            </a:pPr>
            <a:r>
              <a:rPr lang="pt-BR" sz="2400" b="1" dirty="0"/>
              <a:t>Obtenha os interceptos</a:t>
            </a:r>
          </a:p>
          <a:p>
            <a:pPr>
              <a:buFontTx/>
              <a:buChar char="-"/>
            </a:pPr>
            <a:r>
              <a:rPr lang="pt-BR" sz="2400" b="1" dirty="0"/>
              <a:t>Obtenha as coordenadas do vértice</a:t>
            </a:r>
          </a:p>
          <a:p>
            <a:pPr>
              <a:buFontTx/>
              <a:buChar char="-"/>
            </a:pPr>
            <a:r>
              <a:rPr lang="pt-BR" sz="2400" b="1" dirty="0"/>
              <a:t>Faça um esboço do gráfico</a:t>
            </a:r>
          </a:p>
          <a:p>
            <a:pPr>
              <a:buFontTx/>
              <a:buChar char="-"/>
            </a:pPr>
            <a:endParaRPr lang="pt-BR" sz="2400" b="1" dirty="0"/>
          </a:p>
          <a:p>
            <a:pPr>
              <a:buNone/>
            </a:pPr>
            <a:endParaRPr lang="pt-BR" sz="2400" b="1" dirty="0"/>
          </a:p>
          <a:p>
            <a:pPr>
              <a:buNone/>
            </a:pPr>
            <a:r>
              <a:rPr lang="pt-BR" sz="2400" b="1" dirty="0"/>
              <a:t>	</a:t>
            </a:r>
          </a:p>
          <a:p>
            <a:pPr>
              <a:buNone/>
            </a:pPr>
            <a:endParaRPr lang="pt-BR" sz="2400" b="1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785786" y="1857364"/>
          <a:ext cx="2233789" cy="134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6" name="Equation" r:id="rId3" imgW="1307880" imgH="787320" progId="Equation.DSMT4">
                  <p:embed/>
                </p:oleObj>
              </mc:Choice>
              <mc:Fallback>
                <p:oleObj name="Equation" r:id="rId3" imgW="1307880" imgH="787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857364"/>
                        <a:ext cx="2233789" cy="1344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Resolução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8405"/>
            <a:ext cx="8927003" cy="2476699"/>
          </a:xfrm>
        </p:spPr>
      </p:pic>
      <p:cxnSp>
        <p:nvCxnSpPr>
          <p:cNvPr id="6" name="Conector de seta reta 5"/>
          <p:cNvCxnSpPr/>
          <p:nvPr/>
        </p:nvCxnSpPr>
        <p:spPr>
          <a:xfrm flipV="1">
            <a:off x="1835696" y="1988840"/>
            <a:ext cx="720080" cy="7920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195736" y="170080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P(0;-16)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35896" y="41490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P(0;14)</a:t>
            </a:r>
          </a:p>
        </p:txBody>
      </p:sp>
      <p:cxnSp>
        <p:nvCxnSpPr>
          <p:cNvPr id="9" name="Conector de seta reta 8"/>
          <p:cNvCxnSpPr>
            <a:endCxn id="8" idx="0"/>
          </p:cNvCxnSpPr>
          <p:nvPr/>
        </p:nvCxnSpPr>
        <p:spPr>
          <a:xfrm flipH="1">
            <a:off x="4175956" y="3501008"/>
            <a:ext cx="540060" cy="64807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372200" y="422108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P(0;-15)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7020272" y="3605511"/>
            <a:ext cx="540060" cy="64807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 flipV="1">
            <a:off x="7632340" y="1854696"/>
            <a:ext cx="252028" cy="638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7380312" y="1531056"/>
            <a:ext cx="1206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P(3;0)    P(5;0)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8172400" y="1844824"/>
            <a:ext cx="0" cy="638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12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f_ex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929066"/>
            <a:ext cx="5963502" cy="292893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Função Exponencial</a:t>
            </a: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800" dirty="0"/>
              <a:t>Possibilidades: </a:t>
            </a:r>
            <a:r>
              <a:rPr lang="pt-BR" sz="2800" b="1" dirty="0">
                <a:solidFill>
                  <a:schemeClr val="tx2"/>
                </a:solidFill>
              </a:rPr>
              <a:t>0&lt;a&lt;1 (função decrescente)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tx2"/>
                </a:solidFill>
              </a:rPr>
              <a:t>                               </a:t>
            </a:r>
            <a:r>
              <a:rPr lang="pt-BR" sz="1800" b="1" dirty="0">
                <a:solidFill>
                  <a:schemeClr val="tx2"/>
                </a:solidFill>
              </a:rPr>
              <a:t> </a:t>
            </a:r>
            <a:r>
              <a:rPr lang="pt-BR" sz="2800" b="1" dirty="0">
                <a:solidFill>
                  <a:srgbClr val="FF0000"/>
                </a:solidFill>
              </a:rPr>
              <a:t>a&gt;1 (função crescente)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4165600" y="1536700"/>
          <a:ext cx="22780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8" name="Equation" r:id="rId4" imgW="838080" imgH="279360" progId="Equation.DSMT4">
                  <p:embed/>
                </p:oleObj>
              </mc:Choice>
              <mc:Fallback>
                <p:oleObj name="Equation" r:id="rId4" imgW="83808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1536700"/>
                        <a:ext cx="2278063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2814638" y="2428875"/>
          <a:ext cx="34099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9" name="Equation" r:id="rId6" imgW="1333440" imgH="253800" progId="Equation.DSMT4">
                  <p:embed/>
                </p:oleObj>
              </mc:Choice>
              <mc:Fallback>
                <p:oleObj name="Equation" r:id="rId6" imgW="133344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2428875"/>
                        <a:ext cx="340995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1214414" y="4500570"/>
          <a:ext cx="1376368" cy="53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0" name="Equation" r:id="rId8" imgW="647640" imgH="253800" progId="Equation.DSMT4">
                  <p:embed/>
                </p:oleObj>
              </mc:Choice>
              <mc:Fallback>
                <p:oleObj name="Equation" r:id="rId8" imgW="6476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500570"/>
                        <a:ext cx="1376368" cy="539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6597652" y="4286256"/>
          <a:ext cx="1546248" cy="880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1" name="Equation" r:id="rId10" imgW="825480" imgH="469800" progId="Equation.DSMT4">
                  <p:embed/>
                </p:oleObj>
              </mc:Choice>
              <mc:Fallback>
                <p:oleObj name="Equation" r:id="rId10" imgW="82548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2" y="4286256"/>
                        <a:ext cx="1546248" cy="8801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6286512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P(0,1)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rot="10800000" flipV="1">
            <a:off x="6215074" y="5429264"/>
            <a:ext cx="142876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143108" y="51435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P(0,1)</a:t>
            </a: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2714612" y="5429264"/>
            <a:ext cx="214314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Função: </a:t>
            </a:r>
            <a:r>
              <a:rPr lang="pt-BR" dirty="0"/>
              <a:t>uma função f, definida em um conjunto X e tomando valores em Y, é uma correspondência que associa a cada elemento x de X um único elemento y de Y.</a:t>
            </a:r>
          </a:p>
          <a:p>
            <a:pPr algn="just"/>
            <a:r>
              <a:rPr lang="pt-BR" dirty="0"/>
              <a:t>O elemento y é denominado de </a:t>
            </a:r>
            <a:r>
              <a:rPr lang="pt-BR" b="1" dirty="0"/>
              <a:t>imagem</a:t>
            </a:r>
            <a:r>
              <a:rPr lang="pt-BR" dirty="0"/>
              <a:t> de x pela função f, e se denota por f(x), y=f(x).</a:t>
            </a:r>
          </a:p>
          <a:p>
            <a:pPr algn="just"/>
            <a:r>
              <a:rPr lang="pt-BR" dirty="0"/>
              <a:t>O conjunto X é denominado </a:t>
            </a:r>
            <a:r>
              <a:rPr lang="pt-BR" b="1" dirty="0"/>
              <a:t>domínio</a:t>
            </a:r>
            <a:r>
              <a:rPr lang="pt-BR" dirty="0"/>
              <a:t> da função.</a:t>
            </a:r>
          </a:p>
          <a:p>
            <a:pPr algn="just"/>
            <a:r>
              <a:rPr lang="pt-BR" dirty="0"/>
              <a:t>O conjunto de todas as possíveis imagens de elementos de X é denominado </a:t>
            </a:r>
            <a:r>
              <a:rPr lang="pt-BR" b="1" dirty="0"/>
              <a:t>contradomínio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f_exp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476616"/>
            <a:ext cx="3650930" cy="30956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Função Exponencial</a:t>
            </a: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800" dirty="0"/>
              <a:t>Caso especial: </a:t>
            </a:r>
            <a:r>
              <a:rPr lang="pt-BR" sz="2800" b="1" dirty="0">
                <a:solidFill>
                  <a:srgbClr val="FF0000"/>
                </a:solidFill>
              </a:rPr>
              <a:t>a=e (“e” base do logaritmo neperiano)</a:t>
            </a:r>
          </a:p>
          <a:p>
            <a:pPr marL="0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		   a=e=2,718282....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4165600" y="1536700"/>
          <a:ext cx="22780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3" name="Equation" r:id="rId4" imgW="838080" imgH="279360" progId="Equation.DSMT4">
                  <p:embed/>
                </p:oleObj>
              </mc:Choice>
              <mc:Fallback>
                <p:oleObj name="Equation" r:id="rId4" imgW="83808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1536700"/>
                        <a:ext cx="2278063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2814638" y="2428875"/>
          <a:ext cx="34099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4" name="Equation" r:id="rId6" imgW="1333440" imgH="253800" progId="Equation.DSMT4">
                  <p:embed/>
                </p:oleObj>
              </mc:Choice>
              <mc:Fallback>
                <p:oleObj name="Equation" r:id="rId6" imgW="133344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2428875"/>
                        <a:ext cx="340995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2570167" y="4357688"/>
          <a:ext cx="26447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5" name="Equation" r:id="rId8" imgW="1244520" imgH="253800" progId="Equation.DSMT4">
                  <p:embed/>
                </p:oleObj>
              </mc:Choice>
              <mc:Fallback>
                <p:oleObj name="Equation" r:id="rId8" imgW="12445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7" y="4357688"/>
                        <a:ext cx="26447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6143636" y="521495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P(0,1)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6786578" y="5500702"/>
            <a:ext cx="214314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854" name="Object 4"/>
          <p:cNvGraphicFramePr>
            <a:graphicFrameLocks noChangeAspect="1"/>
          </p:cNvGraphicFramePr>
          <p:nvPr/>
        </p:nvGraphicFramePr>
        <p:xfrm>
          <a:off x="2357422" y="5572140"/>
          <a:ext cx="2776564" cy="491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6" name="Equation" r:id="rId10" imgW="1434960" imgH="253800" progId="Equation.DSMT4">
                  <p:embed/>
                </p:oleObj>
              </mc:Choice>
              <mc:Fallback>
                <p:oleObj name="Equation" r:id="rId10" imgW="14349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572140"/>
                        <a:ext cx="2776564" cy="4914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 descr="f_lo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3929066"/>
            <a:ext cx="6342586" cy="292893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Função Logarítmica</a:t>
            </a: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800" dirty="0"/>
              <a:t>Possibilidades: </a:t>
            </a:r>
            <a:r>
              <a:rPr lang="pt-BR" sz="2800" b="1" dirty="0">
                <a:solidFill>
                  <a:schemeClr val="tx2"/>
                </a:solidFill>
              </a:rPr>
              <a:t>0&lt;a&lt;1 (função decrescente)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tx2"/>
                </a:solidFill>
              </a:rPr>
              <a:t>                               </a:t>
            </a:r>
            <a:r>
              <a:rPr lang="pt-BR" sz="1800" b="1" dirty="0">
                <a:solidFill>
                  <a:schemeClr val="tx2"/>
                </a:solidFill>
              </a:rPr>
              <a:t> </a:t>
            </a:r>
            <a:r>
              <a:rPr lang="pt-BR" sz="2800" b="1" dirty="0">
                <a:solidFill>
                  <a:srgbClr val="FF0000"/>
                </a:solidFill>
              </a:rPr>
              <a:t>a&gt;1 (função crescente)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4165600" y="1536700"/>
          <a:ext cx="22780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6" name="Equation" r:id="rId4" imgW="838080" imgH="279360" progId="Equation.DSMT4">
                  <p:embed/>
                </p:oleObj>
              </mc:Choice>
              <mc:Fallback>
                <p:oleObj name="Equation" r:id="rId4" imgW="83808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1536700"/>
                        <a:ext cx="2278063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2571750" y="2428875"/>
          <a:ext cx="38973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Equation" r:id="rId6" imgW="1523880" imgH="253800" progId="Equation.DSMT4">
                  <p:embed/>
                </p:oleObj>
              </mc:Choice>
              <mc:Fallback>
                <p:oleObj name="Equation" r:id="rId6" imgW="15238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428875"/>
                        <a:ext cx="38973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357158" y="4214818"/>
          <a:ext cx="18621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8" name="Equation" r:id="rId8" imgW="876240" imgH="253800" progId="Equation.DSMT4">
                  <p:embed/>
                </p:oleObj>
              </mc:Choice>
              <mc:Fallback>
                <p:oleObj name="Equation" r:id="rId8" imgW="8762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214818"/>
                        <a:ext cx="186213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6538913" y="4392613"/>
          <a:ext cx="16652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9" name="Equation" r:id="rId10" imgW="888840" imgH="355320" progId="Equation.DSMT4">
                  <p:embed/>
                </p:oleObj>
              </mc:Choice>
              <mc:Fallback>
                <p:oleObj name="Equation" r:id="rId10" imgW="888840" imgH="355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4392613"/>
                        <a:ext cx="1665287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6286512" y="48577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P(1,0)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rot="5400000">
            <a:off x="6143636" y="5143512"/>
            <a:ext cx="214314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428860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P(1,0)</a:t>
            </a:r>
          </a:p>
        </p:txBody>
      </p:sp>
      <p:cxnSp>
        <p:nvCxnSpPr>
          <p:cNvPr id="20" name="Conector de seta reta 19"/>
          <p:cNvCxnSpPr/>
          <p:nvPr/>
        </p:nvCxnSpPr>
        <p:spPr>
          <a:xfrm rot="5400000">
            <a:off x="2464579" y="5179231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f_log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714752"/>
            <a:ext cx="2786082" cy="287031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Função Logarítmica</a:t>
            </a: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800" dirty="0"/>
              <a:t>Caso especial: </a:t>
            </a:r>
            <a:r>
              <a:rPr lang="pt-BR" sz="2800" b="1" dirty="0">
                <a:solidFill>
                  <a:srgbClr val="FF0000"/>
                </a:solidFill>
              </a:rPr>
              <a:t>a=e (“e” base do logaritmo neperiano)</a:t>
            </a:r>
          </a:p>
          <a:p>
            <a:pPr marL="0" indent="0">
              <a:buNone/>
            </a:pPr>
            <a:r>
              <a:rPr lang="pt-BR" sz="2800" b="1" dirty="0">
                <a:solidFill>
                  <a:srgbClr val="FF0000"/>
                </a:solidFill>
              </a:rPr>
              <a:t>		   a=e=2,718282....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4165600" y="1536700"/>
          <a:ext cx="22780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0" name="Equation" r:id="rId4" imgW="838080" imgH="279360" progId="Equation.DSMT4">
                  <p:embed/>
                </p:oleObj>
              </mc:Choice>
              <mc:Fallback>
                <p:oleObj name="Equation" r:id="rId4" imgW="83808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1536700"/>
                        <a:ext cx="2278063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2571750" y="2428875"/>
          <a:ext cx="38973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1" name="Equation" r:id="rId6" imgW="1523880" imgH="253800" progId="Equation.DSMT4">
                  <p:embed/>
                </p:oleObj>
              </mc:Choice>
              <mc:Fallback>
                <p:oleObj name="Equation" r:id="rId6" imgW="15238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428875"/>
                        <a:ext cx="38973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2449513" y="4357688"/>
          <a:ext cx="28876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2" name="Equation" r:id="rId8" imgW="1358640" imgH="253800" progId="Equation.DSMT4">
                  <p:embed/>
                </p:oleObj>
              </mc:Choice>
              <mc:Fallback>
                <p:oleObj name="Equation" r:id="rId8" imgW="13586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4357688"/>
                        <a:ext cx="288766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6357950" y="47148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P(1,0)</a:t>
            </a:r>
          </a:p>
        </p:txBody>
      </p:sp>
      <p:cxnSp>
        <p:nvCxnSpPr>
          <p:cNvPr id="15" name="Conector de seta reta 14"/>
          <p:cNvCxnSpPr/>
          <p:nvPr/>
        </p:nvCxnSpPr>
        <p:spPr>
          <a:xfrm rot="5400000">
            <a:off x="6393669" y="517923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854" name="Object 4"/>
          <p:cNvGraphicFramePr>
            <a:graphicFrameLocks noChangeAspect="1"/>
          </p:cNvGraphicFramePr>
          <p:nvPr/>
        </p:nvGraphicFramePr>
        <p:xfrm>
          <a:off x="2762250" y="5572125"/>
          <a:ext cx="19669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3" name="Equation" r:id="rId10" imgW="1015920" imgH="253800" progId="Equation.DSMT4">
                  <p:embed/>
                </p:oleObj>
              </mc:Choice>
              <mc:Fallback>
                <p:oleObj name="Equation" r:id="rId10" imgW="101592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5572125"/>
                        <a:ext cx="196691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As funções exponenciais são bastante utilizadas para descrever, entre outros fenômenos, o crescimento (ou decrescimento) de populações.</a:t>
            </a:r>
          </a:p>
          <a:p>
            <a:pPr algn="just"/>
            <a:r>
              <a:rPr lang="pt-BR" sz="2400" dirty="0"/>
              <a:t>A tabela a seguir contém os dados sobre a população do México no início da década de 1980. 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1476396" y="3571876"/>
          <a:ext cx="6096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1,75 </a:t>
                      </a:r>
                      <a:r>
                        <a:rPr lang="pt-BR" dirty="0">
                          <a:sym typeface="Wingdings" pitchFamily="2" charset="2"/>
                        </a:rPr>
                        <a:t>69,13-67,38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69,13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1,80 </a:t>
                      </a:r>
                      <a:r>
                        <a:rPr lang="pt-BR" dirty="0">
                          <a:sym typeface="Wingdings" pitchFamily="2" charset="2"/>
                        </a:rPr>
                        <a:t>70,93-69,13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1571612"/>
          <a:ext cx="4429156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1,75 </a:t>
                      </a:r>
                      <a:r>
                        <a:rPr lang="pt-BR" dirty="0">
                          <a:sym typeface="Wingdings" pitchFamily="2" charset="2"/>
                        </a:rPr>
                        <a:t>69,13-67,38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69,13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1,80 </a:t>
                      </a:r>
                      <a:r>
                        <a:rPr lang="pt-BR" dirty="0">
                          <a:sym typeface="Wingdings" pitchFamily="2" charset="2"/>
                        </a:rPr>
                        <a:t>70,93-69,13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72066" y="1571612"/>
            <a:ext cx="371477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/>
              <a:t>Se a população estivesse crescendo linearmente, todos os números na 3ª coluna (incrementos) seriam iguais. No entanto, populações habitualmente crescem mais rápido à medida que vão se tornando maiores.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8596" y="492919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Quando dividimos a população de cada ano pela população do ano anterior, obtemos: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214282" y="5500702"/>
          <a:ext cx="2815498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7" name="Equation" r:id="rId3" imgW="1701720" imgH="431640" progId="Equation.DSMT4">
                  <p:embed/>
                </p:oleObj>
              </mc:Choice>
              <mc:Fallback>
                <p:oleObj name="Equation" r:id="rId3" imgW="17017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500702"/>
                        <a:ext cx="2815498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214678" y="5500702"/>
          <a:ext cx="28162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8" name="Equation" r:id="rId5" imgW="1701720" imgH="431640" progId="Equation.DSMT4">
                  <p:embed/>
                </p:oleObj>
              </mc:Choice>
              <mc:Fallback>
                <p:oleObj name="Equation" r:id="rId5" imgW="17017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500702"/>
                        <a:ext cx="28162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6184931" y="5500702"/>
          <a:ext cx="28162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9" name="Equation" r:id="rId7" imgW="1701720" imgH="431640" progId="Equation.DSMT4">
                  <p:embed/>
                </p:oleObj>
              </mc:Choice>
              <mc:Fallback>
                <p:oleObj name="Equation" r:id="rId7" imgW="17017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31" y="5500702"/>
                        <a:ext cx="28162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/>
          <p:cNvSpPr/>
          <p:nvPr/>
        </p:nvSpPr>
        <p:spPr>
          <a:xfrm>
            <a:off x="214282" y="5500702"/>
            <a:ext cx="285752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214678" y="5500702"/>
            <a:ext cx="285752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215074" y="5500702"/>
            <a:ext cx="2857520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1571612"/>
          <a:ext cx="3500462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69,13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071934" y="1571612"/>
            <a:ext cx="48577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/>
              <a:t>O fato das contas fornecerem o fator 1,026 constante mostra que a população cresce aproximadamente 2,6% entre os anos. </a:t>
            </a:r>
          </a:p>
          <a:p>
            <a:pPr algn="just"/>
            <a:r>
              <a:rPr lang="pt-BR" sz="2300" dirty="0"/>
              <a:t>Quando este fator é constante dizemos que o </a:t>
            </a:r>
            <a:r>
              <a:rPr lang="pt-BR" sz="2300" b="1" dirty="0">
                <a:solidFill>
                  <a:srgbClr val="FF0000"/>
                </a:solidFill>
              </a:rPr>
              <a:t>crescimento populacional é exponencial</a:t>
            </a:r>
            <a:r>
              <a:rPr lang="pt-BR" sz="2300" dirty="0"/>
              <a:t> e pode ser descrito por uma função do tipo:</a:t>
            </a: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/>
        </p:nvGraphicFramePr>
        <p:xfrm>
          <a:off x="5429256" y="4500570"/>
          <a:ext cx="1571636" cy="678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8" name="Equation" r:id="rId3" imgW="558720" imgH="241200" progId="Equation.DSMT4">
                  <p:embed/>
                </p:oleObj>
              </mc:Choice>
              <mc:Fallback>
                <p:oleObj name="Equation" r:id="rId3" imgW="55872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500570"/>
                        <a:ext cx="1571636" cy="678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42844" y="5214950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100" dirty="0"/>
              <a:t>em que: </a:t>
            </a:r>
            <a:r>
              <a:rPr lang="pt-BR" sz="2100" i="1" dirty="0"/>
              <a:t>P</a:t>
            </a:r>
            <a:r>
              <a:rPr lang="pt-BR" sz="2100" i="1" baseline="-25000" dirty="0"/>
              <a:t>0</a:t>
            </a:r>
            <a:r>
              <a:rPr lang="pt-BR" sz="2100" dirty="0"/>
              <a:t> é o tamanho populacional inicial (x=0); “a” é a base da função exponencial (fator segundo a qual a população cresce quando o x cresce uma unidade; a=1,026) e x é o número de anos a partir do início das medidas (x=1 </a:t>
            </a:r>
            <a:r>
              <a:rPr lang="pt-BR" sz="2100" dirty="0">
                <a:sym typeface="Wingdings" pitchFamily="2" charset="2"/>
              </a:rPr>
              <a:t> 1981, já que x=0  1980</a:t>
            </a:r>
            <a:r>
              <a:rPr lang="pt-BR" sz="2100" dirty="0"/>
              <a:t>).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357818" y="4500570"/>
            <a:ext cx="171451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1571612"/>
          <a:ext cx="3500462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69,13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071934" y="1571612"/>
            <a:ext cx="49292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/>
              <a:t>O fato das contas fornecerem o fator 1,026 constante mostra que a população cresce aproximadamente 2,6% entre os anos. </a:t>
            </a:r>
          </a:p>
          <a:p>
            <a:pPr algn="just"/>
            <a:r>
              <a:rPr lang="pt-BR" sz="2300" dirty="0"/>
              <a:t>O fator a=1,026 é dado por:</a:t>
            </a:r>
          </a:p>
          <a:p>
            <a:pPr algn="just"/>
            <a:endParaRPr lang="pt-BR" sz="2300" dirty="0"/>
          </a:p>
          <a:p>
            <a:pPr algn="just"/>
            <a:endParaRPr lang="pt-BR" sz="2300" dirty="0"/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r é a representação decimal da taxa de variação percentual.</a:t>
            </a:r>
          </a:p>
          <a:p>
            <a:pPr algn="just"/>
            <a:endParaRPr lang="pt-BR" sz="1000" dirty="0"/>
          </a:p>
          <a:p>
            <a:pPr algn="just"/>
            <a:r>
              <a:rPr lang="pt-BR" sz="2200" dirty="0"/>
              <a:t>Se r&gt;0 temos crescimento exponencial</a:t>
            </a:r>
          </a:p>
          <a:p>
            <a:pPr algn="just"/>
            <a:r>
              <a:rPr lang="pt-BR" sz="2200" dirty="0"/>
              <a:t>Se r&lt;0 temos decrescimento exponencial.</a:t>
            </a: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/>
        </p:nvGraphicFramePr>
        <p:xfrm>
          <a:off x="5357828" y="3570292"/>
          <a:ext cx="15001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2" name="Equation" r:id="rId3" imgW="533160" imgH="177480" progId="Equation.DSMT4">
                  <p:embed/>
                </p:oleObj>
              </mc:Choice>
              <mc:Fallback>
                <p:oleObj name="Equation" r:id="rId3" imgW="5331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28" y="3570292"/>
                        <a:ext cx="15001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5286380" y="3500438"/>
            <a:ext cx="171451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3427" name="Object 5"/>
          <p:cNvGraphicFramePr>
            <a:graphicFrameLocks noChangeAspect="1"/>
          </p:cNvGraphicFramePr>
          <p:nvPr/>
        </p:nvGraphicFramePr>
        <p:xfrm>
          <a:off x="428612" y="4857750"/>
          <a:ext cx="22860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3" name="Equation" r:id="rId5" imgW="812520" imgH="431640" progId="Equation.DSMT4">
                  <p:embed/>
                </p:oleObj>
              </mc:Choice>
              <mc:Fallback>
                <p:oleObj name="Equation" r:id="rId5" imgW="8125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12" y="4857750"/>
                        <a:ext cx="22860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1571612"/>
          <a:ext cx="3500462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69,13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071934" y="1571612"/>
            <a:ext cx="4929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No exemplo, temos: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357818" y="2071678"/>
            <a:ext cx="171451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5429250" y="2071678"/>
          <a:ext cx="15716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0" name="Equation" r:id="rId3" imgW="558720" imgH="241200" progId="Equation.DSMT4">
                  <p:embed/>
                </p:oleObj>
              </mc:Choice>
              <mc:Fallback>
                <p:oleObj name="Equation" r:id="rId3" imgW="55872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071678"/>
                        <a:ext cx="15716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4608513" y="2909888"/>
          <a:ext cx="32146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1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2909888"/>
                        <a:ext cx="321468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1500166" y="4786322"/>
          <a:ext cx="6161091" cy="507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2" name="Equation" r:id="rId7" imgW="2933640" imgH="241200" progId="Equation.DSMT4">
                  <p:embed/>
                </p:oleObj>
              </mc:Choice>
              <mc:Fallback>
                <p:oleObj name="Equation" r:id="rId7" imgW="29336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786322"/>
                        <a:ext cx="6161091" cy="507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1500166" y="5207000"/>
          <a:ext cx="60023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3" name="Equation" r:id="rId9" imgW="2857320" imgH="241200" progId="Equation.DSMT4">
                  <p:embed/>
                </p:oleObj>
              </mc:Choice>
              <mc:Fallback>
                <p:oleObj name="Equation" r:id="rId9" imgW="285732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207000"/>
                        <a:ext cx="60023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1481159" y="5635625"/>
          <a:ext cx="61626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4" name="Equation" r:id="rId11" imgW="2933640" imgH="241200" progId="Equation.DSMT4">
                  <p:embed/>
                </p:oleObj>
              </mc:Choice>
              <mc:Fallback>
                <p:oleObj name="Equation" r:id="rId11" imgW="293364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59" y="5635625"/>
                        <a:ext cx="61626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1500166" y="6207148"/>
          <a:ext cx="65373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5" name="Equation" r:id="rId13" imgW="3111480" imgH="241200" progId="Equation.DSMT4">
                  <p:embed/>
                </p:oleObj>
              </mc:Choice>
              <mc:Fallback>
                <p:oleObj name="Equation" r:id="rId13" imgW="311148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6207148"/>
                        <a:ext cx="65373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ângulo 16"/>
          <p:cNvSpPr/>
          <p:nvPr/>
        </p:nvSpPr>
        <p:spPr>
          <a:xfrm>
            <a:off x="1428728" y="6143644"/>
            <a:ext cx="6643734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1571612"/>
          <a:ext cx="4429156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67,38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1,75 </a:t>
                      </a:r>
                      <a:r>
                        <a:rPr lang="pt-BR" dirty="0">
                          <a:sym typeface="Wingdings" pitchFamily="2" charset="2"/>
                        </a:rPr>
                        <a:t>69,13-67,38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69,13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1,80 </a:t>
                      </a:r>
                      <a:r>
                        <a:rPr lang="pt-BR" dirty="0">
                          <a:sym typeface="Wingdings" pitchFamily="2" charset="2"/>
                        </a:rPr>
                        <a:t>70,93-69,13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72,77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72066" y="1571612"/>
            <a:ext cx="3714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FF0000"/>
                </a:solidFill>
              </a:rPr>
              <a:t>Se a população estivesse crescendo linearmente, todos os números na 3ª coluna (incrementos) seriam iguais.</a:t>
            </a:r>
            <a:r>
              <a:rPr lang="pt-BR" sz="2300" dirty="0"/>
              <a:t> 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b="1" dirty="0"/>
              <a:t>A função de crescimento seria dada por: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5108594" y="4732338"/>
          <a:ext cx="21066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0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94" y="4732338"/>
                        <a:ext cx="210661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00034" y="5500702"/>
            <a:ext cx="84296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100" dirty="0"/>
              <a:t>Em que: </a:t>
            </a:r>
            <a:r>
              <a:rPr lang="pt-BR" sz="2100" i="1" dirty="0"/>
              <a:t>P</a:t>
            </a:r>
            <a:r>
              <a:rPr lang="pt-BR" sz="2100" i="1" baseline="-25000" dirty="0"/>
              <a:t>0</a:t>
            </a:r>
            <a:r>
              <a:rPr lang="pt-BR" sz="2100" dirty="0"/>
              <a:t> é o tamanho populacional inicial (x=0); </a:t>
            </a:r>
            <a:r>
              <a:rPr lang="pt-BR" sz="2100" i="1" dirty="0"/>
              <a:t>m</a:t>
            </a:r>
            <a:r>
              <a:rPr lang="pt-BR" sz="2100" dirty="0"/>
              <a:t> é a taxa de variação populacional (coeficiente angular=inclinação da reta); x é o número de anos a partir do início das medidas.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2210126"/>
          <a:ext cx="4429156" cy="243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55,30-50,10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60,50-55,30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65,70-60,50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70,90-65,70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72066" y="1571612"/>
            <a:ext cx="3714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FF0000"/>
                </a:solidFill>
              </a:rPr>
              <a:t>Se a população estivesse crescendo linearmente, todos os números na 3ª coluna (incrementos) seriam iguais.</a:t>
            </a:r>
            <a:r>
              <a:rPr lang="pt-BR" sz="2300" dirty="0"/>
              <a:t> 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b="1" dirty="0"/>
              <a:t>A função de crescimento seria dada por: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5108594" y="4732338"/>
          <a:ext cx="21066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1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94" y="4732338"/>
                        <a:ext cx="210661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00034" y="5500702"/>
            <a:ext cx="84296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100" dirty="0"/>
              <a:t>Em que: P0 é o tamanho populacional inicial (x=0); m é a taxa de variação populacional (coeficiente angular=inclinação da reta); x é o número de anos a partir do início das medidas.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28596" y="185736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População fictícia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748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Função Constantes;</a:t>
            </a:r>
          </a:p>
          <a:p>
            <a:pPr algn="just"/>
            <a:r>
              <a:rPr lang="pt-BR" dirty="0"/>
              <a:t>Função Linear;</a:t>
            </a:r>
          </a:p>
          <a:p>
            <a:pPr algn="just"/>
            <a:r>
              <a:rPr lang="pt-BR" dirty="0"/>
              <a:t>Função Afim;</a:t>
            </a:r>
          </a:p>
          <a:p>
            <a:pPr algn="just"/>
            <a:r>
              <a:rPr lang="pt-BR" dirty="0"/>
              <a:t>Função Quadrática;</a:t>
            </a:r>
          </a:p>
          <a:p>
            <a:pPr algn="just"/>
            <a:r>
              <a:rPr lang="pt-BR" dirty="0"/>
              <a:t>Função Exponencial;</a:t>
            </a:r>
          </a:p>
          <a:p>
            <a:pPr algn="just"/>
            <a:r>
              <a:rPr lang="pt-BR" dirty="0"/>
              <a:t>Função Logarítmica;</a:t>
            </a:r>
          </a:p>
          <a:p>
            <a:pPr algn="just"/>
            <a:r>
              <a:rPr lang="pt-BR" dirty="0"/>
              <a:t>Funções Trigonométricas;</a:t>
            </a:r>
          </a:p>
          <a:p>
            <a:pPr algn="just"/>
            <a:r>
              <a:rPr lang="pt-BR" dirty="0"/>
              <a:t>Função Modular.</a:t>
            </a:r>
          </a:p>
        </p:txBody>
      </p:sp>
    </p:spTree>
    <p:extLst>
      <p:ext uri="{BB962C8B-B14F-4D97-AF65-F5344CB8AC3E}">
        <p14:creationId xmlns:p14="http://schemas.microsoft.com/office/powerpoint/2010/main" val="1263913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2210126"/>
          <a:ext cx="4429156" cy="243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55,30-50,10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60,50-55,30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65,70-60,50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70,90-65,70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72066" y="1571612"/>
            <a:ext cx="3714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FF0000"/>
                </a:solidFill>
              </a:rPr>
              <a:t>Se a população estivesse crescendo linearmente, todos os números na 3ª coluna (incrementos) seriam iguais.</a:t>
            </a:r>
            <a:r>
              <a:rPr lang="pt-BR" sz="2300" dirty="0"/>
              <a:t> 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b="1" dirty="0"/>
              <a:t>A função de crescimento seria dada por: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5108594" y="4732338"/>
          <a:ext cx="21066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8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94" y="4732338"/>
                        <a:ext cx="210661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28596" y="185736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População fictícia</a:t>
            </a:r>
          </a:p>
        </p:txBody>
      </p:sp>
      <p:graphicFrame>
        <p:nvGraphicFramePr>
          <p:cNvPr id="107523" name="Object 5"/>
          <p:cNvGraphicFramePr>
            <a:graphicFrameLocks noChangeAspect="1"/>
          </p:cNvGraphicFramePr>
          <p:nvPr/>
        </p:nvGraphicFramePr>
        <p:xfrm>
          <a:off x="5145091" y="5491130"/>
          <a:ext cx="2641619" cy="5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9" name="Equation" r:id="rId5" imgW="1054080" imgH="203040" progId="Equation.DSMT4">
                  <p:embed/>
                </p:oleObj>
              </mc:Choice>
              <mc:Fallback>
                <p:oleObj name="Equation" r:id="rId5" imgW="1054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91" y="5491130"/>
                        <a:ext cx="2641619" cy="5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5072066" y="5357826"/>
            <a:ext cx="278608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2210126"/>
          <a:ext cx="4429156" cy="243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55,30-50,10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60,50-55,30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65,70-60,50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70,90-65,70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72066" y="1571612"/>
            <a:ext cx="3714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FF0000"/>
                </a:solidFill>
              </a:rPr>
              <a:t>Se a população estivesse crescendo linearmente, todos os números na 3ª coluna (incrementos) seriam iguais.</a:t>
            </a:r>
            <a:r>
              <a:rPr lang="pt-BR" sz="2300" dirty="0"/>
              <a:t> 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b="1" dirty="0"/>
              <a:t>A função de crescimento seria dada por: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5108594" y="4732338"/>
          <a:ext cx="21066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2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94" y="4732338"/>
                        <a:ext cx="210661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28596" y="185736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População fictícia</a:t>
            </a:r>
          </a:p>
        </p:txBody>
      </p:sp>
      <p:graphicFrame>
        <p:nvGraphicFramePr>
          <p:cNvPr id="107523" name="Object 5"/>
          <p:cNvGraphicFramePr>
            <a:graphicFrameLocks noChangeAspect="1"/>
          </p:cNvGraphicFramePr>
          <p:nvPr/>
        </p:nvGraphicFramePr>
        <p:xfrm>
          <a:off x="5145091" y="5491130"/>
          <a:ext cx="2641619" cy="5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3" name="Equation" r:id="rId5" imgW="1054080" imgH="203040" progId="Equation.DSMT4">
                  <p:embed/>
                </p:oleObj>
              </mc:Choice>
              <mc:Fallback>
                <p:oleObj name="Equation" r:id="rId5" imgW="1054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91" y="5491130"/>
                        <a:ext cx="2641619" cy="5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5072066" y="5357826"/>
            <a:ext cx="278608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85720" y="4857760"/>
            <a:ext cx="40005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/>
              <a:t>Admitindo que esse comportamento possa ser extrapolado ao longo dos anos, qual seria o tamanho dessa população nos dias de hoje?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428597" y="2210126"/>
          <a:ext cx="4429156" cy="243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8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8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População</a:t>
                      </a:r>
                      <a:r>
                        <a:rPr lang="pt-BR" sz="1600" baseline="0" dirty="0"/>
                        <a:t> (milhões)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Incrementos (milhões)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55,30-50,10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60,50-55,30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65,70-60,50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65,70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5,20 </a:t>
                      </a:r>
                      <a:r>
                        <a:rPr lang="pt-BR" dirty="0">
                          <a:sym typeface="Wingdings" pitchFamily="2" charset="2"/>
                        </a:rPr>
                        <a:t>70,90-65,70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70,90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72066" y="1571612"/>
            <a:ext cx="3714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b="1" dirty="0">
                <a:solidFill>
                  <a:srgbClr val="FF0000"/>
                </a:solidFill>
              </a:rPr>
              <a:t>Se a população estivesse crescendo linearmente, todos os números na 3ª coluna (incrementos) seriam iguais.</a:t>
            </a:r>
            <a:r>
              <a:rPr lang="pt-BR" sz="2300" dirty="0"/>
              <a:t> 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b="1" dirty="0"/>
              <a:t>A função de crescimento seria dada por: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5108594" y="4732338"/>
          <a:ext cx="210661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9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94" y="4732338"/>
                        <a:ext cx="2106612" cy="642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28596" y="185736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População fictícia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139952" y="5308918"/>
            <a:ext cx="3214710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85720" y="4857760"/>
            <a:ext cx="40005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/>
              <a:t>Admitindo que esse comportamento possa ser extrapolado ao longo dos anos, qual seria o tamanho dessa população nos dias de hoje?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536281" y="5464983"/>
            <a:ext cx="40005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/>
              <a:t>P = 50,10 + 5,2 (38)</a:t>
            </a:r>
          </a:p>
          <a:p>
            <a:r>
              <a:rPr lang="pt-BR" sz="2100" dirty="0"/>
              <a:t>P= 247,7 milhões</a:t>
            </a:r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571612"/>
            <a:ext cx="8572560" cy="4929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/>
              <a:t>Vimos que a população do México (em milhões de habitantes) foi aproximada pela função</a:t>
            </a:r>
            <a:r>
              <a:rPr lang="pt-BR" sz="2300" b="1" dirty="0"/>
              <a:t> </a:t>
            </a:r>
            <a:r>
              <a:rPr lang="pt-BR" sz="2300" b="1" dirty="0">
                <a:solidFill>
                  <a:srgbClr val="FF0000"/>
                </a:solidFill>
              </a:rPr>
              <a:t>P=67,38(1,026)</a:t>
            </a:r>
            <a:r>
              <a:rPr lang="pt-BR" sz="2300" b="1" baseline="30000" dirty="0">
                <a:solidFill>
                  <a:srgbClr val="FF0000"/>
                </a:solidFill>
              </a:rPr>
              <a:t>x</a:t>
            </a:r>
            <a:r>
              <a:rPr lang="pt-BR" sz="2300" dirty="0"/>
              <a:t>, em que x é o número de anos desde 1980.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Suponha agora que, em vez de calcular a população no instante x, desejamos saber quando a população atingirá 200 milhões de habitantes, ou seja, queremos encontrar o valor de x tal que,</a:t>
            </a:r>
          </a:p>
          <a:p>
            <a:pPr algn="just"/>
            <a:endParaRPr lang="pt-BR" sz="2300" dirty="0"/>
          </a:p>
          <a:p>
            <a:pPr algn="ctr"/>
            <a:r>
              <a:rPr lang="pt-BR" sz="2300" b="1" dirty="0">
                <a:solidFill>
                  <a:srgbClr val="FF0000"/>
                </a:solidFill>
              </a:rPr>
              <a:t>200=67,38(1,026)</a:t>
            </a:r>
            <a:r>
              <a:rPr lang="pt-BR" sz="2300" b="1" baseline="30000" dirty="0">
                <a:solidFill>
                  <a:srgbClr val="FF0000"/>
                </a:solidFill>
              </a:rPr>
              <a:t>x</a:t>
            </a:r>
          </a:p>
          <a:p>
            <a:pPr algn="ctr"/>
            <a:endParaRPr lang="pt-BR" sz="2300" b="1" baseline="30000" dirty="0">
              <a:solidFill>
                <a:srgbClr val="FF0000"/>
              </a:solidFill>
            </a:endParaRPr>
          </a:p>
          <a:p>
            <a:pPr algn="just"/>
            <a:r>
              <a:rPr lang="pt-BR" sz="2300" dirty="0"/>
              <a:t>Vimos que a função logarítmica é a inversa da função exponencial. Logo, para obter x temos que usar as propriedades da função </a:t>
            </a:r>
            <a:r>
              <a:rPr lang="pt-BR" sz="2300" dirty="0" err="1"/>
              <a:t>log</a:t>
            </a:r>
            <a:r>
              <a:rPr lang="pt-BR" sz="2300" dirty="0"/>
              <a:t> (ou </a:t>
            </a:r>
            <a:r>
              <a:rPr lang="pt-BR" sz="2300" dirty="0" err="1"/>
              <a:t>ln</a:t>
            </a:r>
            <a:r>
              <a:rPr lang="pt-BR" sz="2300" dirty="0"/>
              <a:t>).</a:t>
            </a:r>
          </a:p>
          <a:p>
            <a:pPr algn="just"/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571612"/>
            <a:ext cx="85725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Propriedades da função </a:t>
            </a:r>
            <a:r>
              <a:rPr lang="pt-BR" sz="2400" b="1" dirty="0" err="1"/>
              <a:t>log</a:t>
            </a:r>
            <a:r>
              <a:rPr lang="pt-BR" sz="2400" b="1" dirty="0"/>
              <a:t> (ou </a:t>
            </a:r>
            <a:r>
              <a:rPr lang="pt-BR" sz="2400" b="1" dirty="0" err="1"/>
              <a:t>ln</a:t>
            </a:r>
            <a:r>
              <a:rPr lang="pt-BR" sz="2400" b="1" dirty="0"/>
              <a:t>):</a:t>
            </a:r>
          </a:p>
          <a:p>
            <a:pPr algn="just"/>
            <a:endParaRPr lang="pt-BR" sz="23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71472" y="2285992"/>
          <a:ext cx="3548294" cy="342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Equation" r:id="rId3" imgW="1511280" imgH="1460160" progId="Equation.DSMT4">
                  <p:embed/>
                </p:oleObj>
              </mc:Choice>
              <mc:Fallback>
                <p:oleObj name="Equation" r:id="rId3" imgW="1511280" imgH="1460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285992"/>
                        <a:ext cx="3548294" cy="3429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500034" y="2214554"/>
            <a:ext cx="3714776" cy="3643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571612"/>
            <a:ext cx="85725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Propriedades da função </a:t>
            </a:r>
            <a:r>
              <a:rPr lang="pt-BR" sz="2400" b="1" dirty="0" err="1"/>
              <a:t>log</a:t>
            </a:r>
            <a:r>
              <a:rPr lang="pt-BR" sz="2400" b="1" dirty="0"/>
              <a:t> (ou </a:t>
            </a:r>
            <a:r>
              <a:rPr lang="pt-BR" sz="2400" b="1" dirty="0" err="1"/>
              <a:t>ln</a:t>
            </a:r>
            <a:r>
              <a:rPr lang="pt-BR" sz="2400" b="1" dirty="0"/>
              <a:t>):</a:t>
            </a:r>
          </a:p>
          <a:p>
            <a:pPr algn="just"/>
            <a:endParaRPr lang="pt-BR" sz="23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71472" y="2285992"/>
          <a:ext cx="3548294" cy="342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0" name="Equation" r:id="rId3" imgW="1511280" imgH="1460160" progId="Equation.DSMT4">
                  <p:embed/>
                </p:oleObj>
              </mc:Choice>
              <mc:Fallback>
                <p:oleObj name="Equation" r:id="rId3" imgW="1511280" imgH="1460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285992"/>
                        <a:ext cx="3548294" cy="3429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500034" y="2214554"/>
            <a:ext cx="3714776" cy="3643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5263038" y="1928802"/>
          <a:ext cx="2737986" cy="590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1" name="Equation" r:id="rId5" imgW="1295280" imgH="279360" progId="Equation.DSMT4">
                  <p:embed/>
                </p:oleObj>
              </mc:Choice>
              <mc:Fallback>
                <p:oleObj name="Equation" r:id="rId5" imgW="129528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038" y="1928802"/>
                        <a:ext cx="2737986" cy="590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5143504" y="1857364"/>
            <a:ext cx="2928958" cy="7143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5443538" y="2643182"/>
          <a:ext cx="22812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2" name="Equation" r:id="rId7" imgW="1079280" imgH="419040" progId="Equation.DSMT4">
                  <p:embed/>
                </p:oleObj>
              </mc:Choice>
              <mc:Fallback>
                <p:oleObj name="Equation" r:id="rId7" imgW="10792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2643182"/>
                        <a:ext cx="2281237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4857752" y="3500438"/>
          <a:ext cx="3167062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3" name="Equation" r:id="rId9" imgW="1498320" imgH="457200" progId="Equation.DSMT4">
                  <p:embed/>
                </p:oleObj>
              </mc:Choice>
              <mc:Fallback>
                <p:oleObj name="Equation" r:id="rId9" imgW="149832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3500438"/>
                        <a:ext cx="3167062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5429256" y="4572008"/>
          <a:ext cx="27114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4" name="Equation" r:id="rId11" imgW="1282680" imgH="253800" progId="Equation.DSMT4">
                  <p:embed/>
                </p:oleObj>
              </mc:Choice>
              <mc:Fallback>
                <p:oleObj name="Equation" r:id="rId11" imgW="12826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572008"/>
                        <a:ext cx="271145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5429256" y="5143512"/>
          <a:ext cx="23622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5" name="Equation" r:id="rId13" imgW="1117440" imgH="431640" progId="Equation.DSMT4">
                  <p:embed/>
                </p:oleObj>
              </mc:Choice>
              <mc:Fallback>
                <p:oleObj name="Equation" r:id="rId13" imgW="11174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5143512"/>
                        <a:ext cx="2362200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642910" y="600726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Em 2022 (1980+42) a população do México será de aproximadamente 200 milhões de habitantes.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571612"/>
            <a:ext cx="85725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Propriedades da função </a:t>
            </a:r>
            <a:r>
              <a:rPr lang="pt-BR" sz="2400" b="1" dirty="0" err="1"/>
              <a:t>log</a:t>
            </a:r>
            <a:r>
              <a:rPr lang="pt-BR" sz="2400" b="1" dirty="0"/>
              <a:t> (ou </a:t>
            </a:r>
            <a:r>
              <a:rPr lang="pt-BR" sz="2400" b="1" dirty="0" err="1"/>
              <a:t>ln</a:t>
            </a:r>
            <a:r>
              <a:rPr lang="pt-BR" sz="2400" b="1" dirty="0"/>
              <a:t>):</a:t>
            </a:r>
          </a:p>
          <a:p>
            <a:pPr algn="just"/>
            <a:endParaRPr lang="pt-BR" sz="23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71472" y="2285992"/>
          <a:ext cx="3548294" cy="342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9" name="Equation" r:id="rId3" imgW="1511280" imgH="1460160" progId="Equation.DSMT4">
                  <p:embed/>
                </p:oleObj>
              </mc:Choice>
              <mc:Fallback>
                <p:oleObj name="Equation" r:id="rId3" imgW="1511280" imgH="1460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285992"/>
                        <a:ext cx="3548294" cy="3429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500034" y="2214554"/>
            <a:ext cx="3714776" cy="3643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357686" y="2143116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Vamos supor que um país seja classificado como populoso quando ele ultrapassa a marca de 100 milhões de habitantes?</a:t>
            </a:r>
          </a:p>
          <a:p>
            <a:pPr algn="just"/>
            <a:endParaRPr lang="pt-BR" sz="2400" dirty="0"/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  <a:p>
            <a:pPr algn="just"/>
            <a:r>
              <a:rPr lang="pt-BR" sz="2400" b="1" dirty="0">
                <a:solidFill>
                  <a:srgbClr val="FF0000"/>
                </a:solidFill>
              </a:rPr>
              <a:t>Quando foi a população mexicana atingiu os 100 milhões de habitantes?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571612"/>
            <a:ext cx="857256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Propriedades da função </a:t>
            </a:r>
            <a:r>
              <a:rPr lang="pt-BR" sz="2400" b="1" dirty="0" err="1"/>
              <a:t>log</a:t>
            </a:r>
            <a:r>
              <a:rPr lang="pt-BR" sz="2400" b="1" dirty="0"/>
              <a:t> (ou </a:t>
            </a:r>
            <a:r>
              <a:rPr lang="pt-BR" sz="2400" b="1" dirty="0" err="1"/>
              <a:t>ln</a:t>
            </a:r>
            <a:r>
              <a:rPr lang="pt-BR" sz="2400" b="1" dirty="0"/>
              <a:t>):</a:t>
            </a:r>
          </a:p>
          <a:p>
            <a:pPr algn="just"/>
            <a:endParaRPr lang="pt-BR" sz="23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571472" y="2285992"/>
          <a:ext cx="3548294" cy="342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3" name="Equation" r:id="rId3" imgW="1511280" imgH="1460160" progId="Equation.DSMT4">
                  <p:embed/>
                </p:oleObj>
              </mc:Choice>
              <mc:Fallback>
                <p:oleObj name="Equation" r:id="rId3" imgW="1511280" imgH="1460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285992"/>
                        <a:ext cx="3548294" cy="3429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500034" y="2214554"/>
            <a:ext cx="3714776" cy="3643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357686" y="2143116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Vamos supor que um país seja classificado como populoso quando ele ultrapassa a marca de 100 milhões de habitantes?</a:t>
            </a:r>
          </a:p>
          <a:p>
            <a:pPr algn="just"/>
            <a:endParaRPr lang="pt-BR" sz="2400" dirty="0"/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  <a:p>
            <a:pPr algn="just"/>
            <a:r>
              <a:rPr lang="pt-BR" sz="2400" b="1" dirty="0">
                <a:solidFill>
                  <a:srgbClr val="FF0000"/>
                </a:solidFill>
              </a:rPr>
              <a:t>Em 1996!</a:t>
            </a:r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1714488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Uma função exponencial com base “a” tem a fórmula </a:t>
            </a:r>
            <a:r>
              <a:rPr lang="pt-BR" sz="2400" b="1" i="1" dirty="0"/>
              <a:t>P=P</a:t>
            </a:r>
            <a:r>
              <a:rPr lang="pt-BR" sz="2400" b="1" i="1" baseline="-25000" dirty="0"/>
              <a:t>0</a:t>
            </a:r>
            <a:r>
              <a:rPr lang="pt-BR" sz="2400" b="1" i="1" dirty="0"/>
              <a:t>a</a:t>
            </a:r>
            <a:r>
              <a:rPr lang="pt-BR" sz="2400" b="1" i="1" baseline="30000" dirty="0"/>
              <a:t>x</a:t>
            </a:r>
            <a:r>
              <a:rPr lang="pt-BR" sz="2400" b="1" dirty="0"/>
              <a:t> 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Qualquer que seja o número positivo “a” (vimos que 0 &lt; a ≠1), podemos escrever como:</a:t>
            </a:r>
          </a:p>
          <a:p>
            <a:pPr algn="just"/>
            <a:endParaRPr lang="pt-BR" sz="2400" b="1" dirty="0"/>
          </a:p>
          <a:p>
            <a:pPr algn="just"/>
            <a:endParaRPr lang="pt-BR" sz="1900" b="1" dirty="0"/>
          </a:p>
          <a:p>
            <a:pPr algn="just"/>
            <a:r>
              <a:rPr lang="pt-BR" sz="2400" b="1" dirty="0"/>
              <a:t>onde: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Portanto, a função exponencial pode ser escrita como,</a:t>
            </a: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3857620" y="3286124"/>
          <a:ext cx="114300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4" name="Equation" r:id="rId3" imgW="406080" imgH="203040" progId="Equation.DSMT4">
                  <p:embed/>
                </p:oleObj>
              </mc:Choice>
              <mc:Fallback>
                <p:oleObj name="Equation" r:id="rId3" imgW="406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286124"/>
                        <a:ext cx="114300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357554" y="4071942"/>
          <a:ext cx="2214568" cy="117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5" name="Equation" r:id="rId5" imgW="863280" imgH="457200" progId="Equation.DSMT4">
                  <p:embed/>
                </p:oleObj>
              </mc:Choice>
              <mc:Fallback>
                <p:oleObj name="Equation" r:id="rId5" imgW="8632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071942"/>
                        <a:ext cx="2214568" cy="11724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2357422" y="5786454"/>
          <a:ext cx="3857653" cy="78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6" name="Equation" r:id="rId7" imgW="1625400" imgH="330120" progId="Equation.DSMT4">
                  <p:embed/>
                </p:oleObj>
              </mc:Choice>
              <mc:Fallback>
                <p:oleObj name="Equation" r:id="rId7" imgW="162540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786454"/>
                        <a:ext cx="3857653" cy="783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/>
          <p:cNvSpPr/>
          <p:nvPr/>
        </p:nvSpPr>
        <p:spPr>
          <a:xfrm>
            <a:off x="2285984" y="5715016"/>
            <a:ext cx="4000528" cy="928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1714488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Portanto, a função exponencial pode ser escrita como,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Se a&gt;1 a função é crescente </a:t>
            </a:r>
            <a:r>
              <a:rPr lang="pt-BR" sz="2400" b="1" dirty="0">
                <a:sym typeface="Wingdings" pitchFamily="2" charset="2"/>
              </a:rPr>
              <a:t> k é positivo</a:t>
            </a:r>
          </a:p>
          <a:p>
            <a:pPr algn="just"/>
            <a:r>
              <a:rPr lang="pt-BR" sz="2400" b="1" dirty="0">
                <a:sym typeface="Wingdings" pitchFamily="2" charset="2"/>
              </a:rPr>
              <a:t>Se 0&lt;a&lt;1 a função é decrescente  k é negativo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K é chamada de taxa de crescimento (ou decrescimento) contínua.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No exemplo (México) escrever a função na forma:</a:t>
            </a:r>
            <a:endParaRPr lang="pt-BR" sz="2400" b="1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2428860" y="2428868"/>
          <a:ext cx="3857653" cy="78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7" name="Equation" r:id="rId3" imgW="1625400" imgH="330120" progId="Equation.DSMT4">
                  <p:embed/>
                </p:oleObj>
              </mc:Choice>
              <mc:Fallback>
                <p:oleObj name="Equation" r:id="rId3" imgW="162540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428868"/>
                        <a:ext cx="3857653" cy="783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/>
          <p:cNvSpPr/>
          <p:nvPr/>
        </p:nvSpPr>
        <p:spPr>
          <a:xfrm>
            <a:off x="2357422" y="2357430"/>
            <a:ext cx="4000528" cy="928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7000892" y="5713433"/>
          <a:ext cx="13858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8" name="Equation" r:id="rId5" imgW="583920" imgH="241200" progId="Equation.DSMT4">
                  <p:embed/>
                </p:oleObj>
              </mc:Choice>
              <mc:Fallback>
                <p:oleObj name="Equation" r:id="rId5" imgW="58392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5713433"/>
                        <a:ext cx="138588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508748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>
                    <a:solidFill>
                      <a:srgbClr val="FF0000"/>
                    </a:solidFill>
                  </a:rPr>
                  <a:t>Função Constantes </a:t>
                </a:r>
                <a:r>
                  <a:rPr lang="pt-BR" dirty="0"/>
                  <a:t>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r>
                      <a:rPr lang="pt-BR" b="0" i="1" smtClean="0">
                        <a:latin typeface="Cambria Math"/>
                      </a:rPr>
                      <m:t>: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ℛ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ℛ</m:t>
                    </m:r>
                  </m:oMath>
                </a14:m>
                <a:r>
                  <a:rPr lang="pt-BR" dirty="0"/>
                  <a:t>)</a:t>
                </a:r>
              </a:p>
              <a:p>
                <a:pPr algn="just"/>
                <a:endParaRPr lang="pt-BR" sz="2000" dirty="0"/>
              </a:p>
              <a:p>
                <a:pPr marL="0" indent="0" algn="just">
                  <a:buNone/>
                </a:pPr>
                <a:endParaRPr lang="pt-BR" sz="2400" dirty="0"/>
              </a:p>
              <a:p>
                <a:pPr marL="0" indent="0" algn="just">
                  <a:buNone/>
                </a:pPr>
                <a:endParaRPr lang="pt-BR" sz="18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𝑘</m:t>
                      </m:r>
                      <m:r>
                        <a:rPr lang="pt-BR" sz="2400" b="0" i="1" smtClean="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latin typeface="Cambria Math"/>
                        </a:rPr>
                        <m:t>em</m:t>
                      </m:r>
                      <m:r>
                        <a:rPr lang="pt-BR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latin typeface="Cambria Math"/>
                        </a:rPr>
                        <m:t>que</m:t>
                      </m:r>
                      <m:r>
                        <a:rPr lang="pt-BR" sz="2400" b="0" i="0" smtClean="0">
                          <a:latin typeface="Cambria Math"/>
                        </a:rPr>
                        <m:t>:</m:t>
                      </m:r>
                      <m:r>
                        <a:rPr lang="pt-BR" sz="2400" b="0" i="1" smtClean="0">
                          <a:latin typeface="Cambria Math"/>
                        </a:rPr>
                        <m:t>  </m:t>
                      </m:r>
                      <m:r>
                        <a:rPr lang="pt-BR" sz="2400" b="0" i="1" smtClean="0">
                          <a:latin typeface="Cambria Math"/>
                        </a:rPr>
                        <m:t>𝑘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ℛ</m:t>
                      </m:r>
                    </m:oMath>
                  </m:oMathPara>
                </a14:m>
                <a:endParaRPr lang="pt-BR" sz="2400" b="0" dirty="0">
                  <a:ea typeface="Cambria Math"/>
                </a:endParaRPr>
              </a:p>
              <a:p>
                <a:pPr marL="0" indent="0" algn="just">
                  <a:buNone/>
                </a:pPr>
                <a:r>
                  <a:rPr lang="pt-BR" sz="2400" b="0" dirty="0"/>
                  <a:t>Possibilidades: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𝑘</m:t>
                    </m:r>
                    <m:r>
                      <a:rPr lang="pt-BR" sz="2400" b="0" i="1" smtClean="0">
                        <a:latin typeface="Cambria Math"/>
                      </a:rPr>
                      <m:t>&gt;0;</m:t>
                    </m:r>
                    <m:r>
                      <a:rPr lang="pt-BR" sz="2400" i="1">
                        <a:latin typeface="Cambria Math"/>
                      </a:rPr>
                      <m:t>𝑘</m:t>
                    </m:r>
                    <m:r>
                      <a:rPr lang="pt-BR" sz="2400" b="0" i="1" smtClean="0">
                        <a:latin typeface="Cambria Math"/>
                      </a:rPr>
                      <m:t>&lt;</m:t>
                    </m:r>
                    <m:r>
                      <a:rPr lang="pt-BR" sz="2400" i="1">
                        <a:latin typeface="Cambria Math"/>
                      </a:rPr>
                      <m:t>0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/>
                      </a:rPr>
                      <m:t>ou</m:t>
                    </m:r>
                    <m:r>
                      <a:rPr lang="pt-BR" sz="2400" i="1">
                        <a:latin typeface="Cambria Math"/>
                      </a:rPr>
                      <m:t>𝑘</m:t>
                    </m:r>
                    <m:r>
                      <a:rPr lang="pt-BR" sz="2400" b="0" i="1" smtClean="0">
                        <a:latin typeface="Cambria Math"/>
                      </a:rPr>
                      <m:t>=</m:t>
                    </m:r>
                    <m:r>
                      <a:rPr lang="pt-BR" sz="2400" i="1">
                        <a:latin typeface="Cambria Math"/>
                      </a:rPr>
                      <m:t>0</m:t>
                    </m:r>
                  </m:oMath>
                </a14:m>
                <a:endParaRPr lang="pt-BR" sz="2400" b="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5087488"/>
              </a:xfrm>
              <a:blipFill rotWithShape="1">
                <a:blip r:embed="rId2"/>
                <a:stretch>
                  <a:fillRect l="-1630" t="-14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de seta reta 4"/>
          <p:cNvCxnSpPr/>
          <p:nvPr/>
        </p:nvCxnSpPr>
        <p:spPr>
          <a:xfrm flipV="1">
            <a:off x="4500355" y="1988840"/>
            <a:ext cx="216024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779549" y="2420888"/>
            <a:ext cx="1368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Domínio da Função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H="1" flipV="1">
            <a:off x="5652120" y="1988840"/>
            <a:ext cx="360040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579749" y="2420888"/>
            <a:ext cx="180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Contradomínio da Função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55" y="4077072"/>
            <a:ext cx="8369847" cy="260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68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1714488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ym typeface="Wingdings" pitchFamily="2" charset="2"/>
              </a:rPr>
              <a:t>No exemplo (México), temos: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Como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Desejamos calcular k tal que,</a:t>
            </a:r>
          </a:p>
          <a:p>
            <a:pPr algn="just"/>
            <a:r>
              <a:rPr lang="pt-BR" sz="2400" b="1" dirty="0">
                <a:sym typeface="Wingdings" pitchFamily="2" charset="2"/>
              </a:rPr>
              <a:t> </a:t>
            </a:r>
            <a:endParaRPr lang="pt-BR" sz="2400" b="1" dirty="0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1516053" y="3228975"/>
          <a:ext cx="16271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4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53" y="3228975"/>
                        <a:ext cx="162718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3071802" y="2357430"/>
          <a:ext cx="32146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5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357430"/>
                        <a:ext cx="321468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2500314" y="4361619"/>
          <a:ext cx="4214826" cy="567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6" name="Equation" r:id="rId7" imgW="1701720" imgH="228600" progId="Equation.DSMT4">
                  <p:embed/>
                </p:oleObj>
              </mc:Choice>
              <mc:Fallback>
                <p:oleObj name="Equation" r:id="rId7" imgW="17017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4" y="4361619"/>
                        <a:ext cx="4214826" cy="567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3805238" y="4932377"/>
          <a:ext cx="16049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7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4932377"/>
                        <a:ext cx="1604962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7" name="Object 7"/>
          <p:cNvGraphicFramePr>
            <a:graphicFrameLocks noChangeAspect="1"/>
          </p:cNvGraphicFramePr>
          <p:nvPr/>
        </p:nvGraphicFramePr>
        <p:xfrm>
          <a:off x="3257550" y="5432425"/>
          <a:ext cx="27384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8" name="Equation" r:id="rId11" imgW="1104840" imgH="228600" progId="Equation.DSMT4">
                  <p:embed/>
                </p:oleObj>
              </mc:Choice>
              <mc:Fallback>
                <p:oleObj name="Equation" r:id="rId11" imgW="11048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5432425"/>
                        <a:ext cx="273843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3929058" y="6138885"/>
          <a:ext cx="1762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9" name="Equation" r:id="rId13" imgW="711000" imgH="203040" progId="Equation.DSMT4">
                  <p:embed/>
                </p:oleObj>
              </mc:Choice>
              <mc:Fallback>
                <p:oleObj name="Equation" r:id="rId13" imgW="7110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6138885"/>
                        <a:ext cx="17621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9" name="Object 9"/>
          <p:cNvGraphicFramePr>
            <a:graphicFrameLocks noChangeAspect="1"/>
          </p:cNvGraphicFramePr>
          <p:nvPr/>
        </p:nvGraphicFramePr>
        <p:xfrm>
          <a:off x="6000760" y="6000768"/>
          <a:ext cx="2892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0" name="Equation" r:id="rId15" imgW="1028520" imgH="228600" progId="Equation.DSMT4">
                  <p:embed/>
                </p:oleObj>
              </mc:Choice>
              <mc:Fallback>
                <p:oleObj name="Equation" r:id="rId15" imgW="10285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6000768"/>
                        <a:ext cx="28924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ângulo 14"/>
          <p:cNvSpPr/>
          <p:nvPr/>
        </p:nvSpPr>
        <p:spPr>
          <a:xfrm>
            <a:off x="5929322" y="5929330"/>
            <a:ext cx="3000396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1714488"/>
            <a:ext cx="8072494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ym typeface="Wingdings" pitchFamily="2" charset="2"/>
              </a:rPr>
              <a:t>No exemplo (México), temos: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endParaRPr lang="pt-BR" sz="1600" b="1" dirty="0">
              <a:sym typeface="Wingdings" pitchFamily="2" charset="2"/>
            </a:endParaRPr>
          </a:p>
          <a:p>
            <a:pPr algn="just"/>
            <a:endParaRPr lang="pt-BR" sz="9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                  Equação 1                                             Equação 2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Portanto, a taxa de crescimento anual (por unidade de tempo) de 2,6% (da equação 1, r=0,026) é equivalente à taxa de crescimento contínua de 2,57% (da equação 2).</a:t>
            </a: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endParaRPr lang="pt-BR" sz="2400" b="1" dirty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 </a:t>
            </a:r>
            <a:endParaRPr lang="pt-BR" sz="2400" b="1" dirty="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928685" y="2428868"/>
          <a:ext cx="32146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7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5" y="2428868"/>
                        <a:ext cx="321468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9" name="Object 9"/>
          <p:cNvGraphicFramePr>
            <a:graphicFrameLocks noChangeAspect="1"/>
          </p:cNvGraphicFramePr>
          <p:nvPr/>
        </p:nvGraphicFramePr>
        <p:xfrm>
          <a:off x="5251475" y="2428868"/>
          <a:ext cx="2892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8" name="Equation" r:id="rId5" imgW="1028520" imgH="228600" progId="Equation.DSMT4">
                  <p:embed/>
                </p:oleObj>
              </mc:Choice>
              <mc:Fallback>
                <p:oleObj name="Equation" r:id="rId5" imgW="102852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75" y="2428868"/>
                        <a:ext cx="28924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ângulo 14"/>
          <p:cNvSpPr/>
          <p:nvPr/>
        </p:nvSpPr>
        <p:spPr>
          <a:xfrm>
            <a:off x="5214942" y="2357430"/>
            <a:ext cx="3000396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57224" y="2357430"/>
            <a:ext cx="3500462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Mais sobre funções: lineares, exponenciais e logarítmicas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714876" y="5072074"/>
            <a:ext cx="357190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00034" y="1500174"/>
            <a:ext cx="78581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Exercício</a:t>
            </a:r>
          </a:p>
          <a:p>
            <a:endParaRPr lang="pt-BR" sz="2400" dirty="0"/>
          </a:p>
          <a:p>
            <a:r>
              <a:rPr lang="pt-BR" sz="2400" dirty="0"/>
              <a:t>A população de uma cidade é de 1.000 habitantes e cresce 5% ao ano</a:t>
            </a:r>
          </a:p>
          <a:p>
            <a:pPr marL="342900" indent="-342900">
              <a:buAutoNum type="alphaLcParenR"/>
            </a:pPr>
            <a:r>
              <a:rPr lang="pt-BR" sz="2400" dirty="0"/>
              <a:t>Encontre uma equação para descrever o crescimento populacional no instante t anos a partir de ano atual (</a:t>
            </a:r>
            <a:r>
              <a:rPr lang="pt-BR" sz="2400" dirty="0" smtClean="0"/>
              <a:t>2018), </a:t>
            </a:r>
            <a:r>
              <a:rPr lang="pt-BR" sz="2400" dirty="0"/>
              <a:t>supondo que a taxa de 5% seja</a:t>
            </a:r>
          </a:p>
          <a:p>
            <a:pPr marL="857250" lvl="1" indent="-400050">
              <a:buFont typeface="+mj-lt"/>
              <a:buAutoNum type="romanLcPeriod"/>
            </a:pPr>
            <a:r>
              <a:rPr lang="pt-BR" sz="2400" dirty="0"/>
              <a:t>Taxa anual</a:t>
            </a:r>
          </a:p>
          <a:p>
            <a:pPr marL="857250" lvl="1" indent="-400050">
              <a:buFont typeface="+mj-lt"/>
              <a:buAutoNum type="romanLcPeriod"/>
            </a:pPr>
            <a:r>
              <a:rPr lang="pt-BR" sz="2400" dirty="0"/>
              <a:t>Taxa anual contínua</a:t>
            </a:r>
          </a:p>
          <a:p>
            <a:pPr marL="400050" indent="-400050">
              <a:buFont typeface="+mj-lt"/>
              <a:buAutoNum type="alphaLcParenR"/>
            </a:pPr>
            <a:r>
              <a:rPr lang="pt-BR" sz="2400" dirty="0"/>
              <a:t>Para cada um dos casos do item “a” dê uma estimativa da população da cidade daqui a 10 anos;</a:t>
            </a:r>
          </a:p>
          <a:p>
            <a:pPr marL="400050" indent="-400050">
              <a:buFont typeface="+mj-lt"/>
              <a:buAutoNum type="alphaLcParenR"/>
            </a:pPr>
            <a:r>
              <a:rPr lang="pt-BR" sz="2400" dirty="0"/>
              <a:t>Quando a população dessa cidade atingirá a marca de 10 mil habitantes?</a:t>
            </a:r>
          </a:p>
          <a:p>
            <a:pPr marL="342900" indent="-342900"/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508748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  <a:p>
                <a:pPr marL="0" indent="0" algn="just">
                  <a:buNone/>
                </a:pPr>
                <a:endParaRPr lang="pt-BR" sz="4800" dirty="0"/>
              </a:p>
              <a:p>
                <a:pPr marL="0" indent="0" algn="just">
                  <a:buNone/>
                </a:pPr>
                <a:r>
                  <a:rPr lang="pt-BR" sz="2400" dirty="0"/>
                  <a:t>Imagem = Contradomínio </a:t>
                </a:r>
                <a:r>
                  <a:rPr lang="pt-BR" sz="2400" dirty="0">
                    <a:sym typeface="Wingdings" pitchFamily="2" charset="2"/>
                  </a:rPr>
                  <a:t> Sobrejetora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400" i="1" smtClean="0">
                        <a:latin typeface="Cambria Math"/>
                        <a:ea typeface="Cambria Math"/>
                      </a:rPr>
                      <m:t>≠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pt-BR" sz="24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pt-BR" sz="2400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pt-BR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pt-BR" sz="2400" dirty="0">
                    <a:sym typeface="Wingdings" pitchFamily="2" charset="2"/>
                  </a:rPr>
                  <a:t> Injetora</a:t>
                </a:r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5087488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827584" y="3789040"/>
                <a:ext cx="2188676" cy="166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5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  <a:p>
                <a:endParaRPr lang="pt-BR" sz="1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pt-BR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𝐶𝐷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pt-BR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𝐼𝑚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“Não admite inversa”</a:t>
                </a:r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789040"/>
                <a:ext cx="2188676" cy="1661993"/>
              </a:xfrm>
              <a:prstGeom prst="rect">
                <a:avLst/>
              </a:prstGeom>
              <a:blipFill rotWithShape="1">
                <a:blip r:embed="rId3"/>
                <a:stretch>
                  <a:fillRect l="-2507" r="-1671" b="-33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3707904" y="3789040"/>
                <a:ext cx="2188676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−5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  <a:p>
                <a:endParaRPr lang="pt-BR" sz="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𝐷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𝐶𝐷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𝐼𝑚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“Não admite inversa”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789040"/>
                <a:ext cx="2188676" cy="1938992"/>
              </a:xfrm>
              <a:prstGeom prst="rect">
                <a:avLst/>
              </a:prstGeom>
              <a:blipFill rotWithShape="1">
                <a:blip r:embed="rId4"/>
                <a:stretch>
                  <a:fillRect l="-2228" r="-19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6660232" y="3789040"/>
                <a:ext cx="2188676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pt-BR" b="0" i="1" dirty="0">
                  <a:latin typeface="Cambria Math"/>
                </a:endParaRPr>
              </a:p>
              <a:p>
                <a:endParaRPr lang="pt-BR" sz="10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𝐷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𝐶𝐷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</m:d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𝐼𝑚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“Não admite inversa”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789040"/>
                <a:ext cx="2188676" cy="1938992"/>
              </a:xfrm>
              <a:prstGeom prst="rect">
                <a:avLst/>
              </a:prstGeom>
              <a:blipFill rotWithShape="1">
                <a:blip r:embed="rId5"/>
                <a:stretch>
                  <a:fillRect l="-2507" r="-16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7" y="1196752"/>
            <a:ext cx="8369847" cy="2607627"/>
          </a:xfrm>
          <a:prstGeom prst="rect">
            <a:avLst/>
          </a:prstGeom>
        </p:spPr>
      </p:pic>
      <p:sp>
        <p:nvSpPr>
          <p:cNvPr id="6" name="Chave direita 5"/>
          <p:cNvSpPr/>
          <p:nvPr/>
        </p:nvSpPr>
        <p:spPr>
          <a:xfrm>
            <a:off x="5652120" y="5661248"/>
            <a:ext cx="288032" cy="720080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012160" y="577152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Bijetora </a:t>
            </a:r>
            <a:r>
              <a:rPr lang="pt-BR" sz="2400" b="1" dirty="0">
                <a:sym typeface="Wingdings" pitchFamily="2" charset="2"/>
              </a:rPr>
              <a:t>Inversível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0599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508748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/>
                  <a:t>Função Linear 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r>
                      <a:rPr lang="pt-BR" b="0" i="1" smtClean="0">
                        <a:latin typeface="Cambria Math"/>
                      </a:rPr>
                      <m:t>: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ℛ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ℛ</m:t>
                    </m:r>
                  </m:oMath>
                </a14:m>
                <a:r>
                  <a:rPr lang="pt-BR" dirty="0"/>
                  <a:t>)</a:t>
                </a:r>
              </a:p>
              <a:p>
                <a:pPr marL="0" indent="0" algn="just">
                  <a:buNone/>
                </a:pPr>
                <a:endParaRPr lang="pt-BR" sz="2400" i="1" dirty="0"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r>
                        <a:rPr lang="pt-BR" sz="2400" b="0" i="1" smtClean="0">
                          <a:latin typeface="Cambria Math"/>
                        </a:rPr>
                        <m:t>𝑘𝑥</m:t>
                      </m:r>
                      <m:r>
                        <a:rPr lang="pt-BR" sz="2400" b="0" i="1" smtClean="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latin typeface="Cambria Math"/>
                        </a:rPr>
                        <m:t>em</m:t>
                      </m:r>
                      <m:r>
                        <a:rPr lang="pt-BR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latin typeface="Cambria Math"/>
                        </a:rPr>
                        <m:t>que</m:t>
                      </m:r>
                      <m:r>
                        <a:rPr lang="pt-BR" sz="2400" b="0" i="0" smtClean="0">
                          <a:latin typeface="Cambria Math"/>
                        </a:rPr>
                        <m:t>:</m:t>
                      </m:r>
                      <m:r>
                        <a:rPr lang="pt-BR" sz="2400" b="0" i="1" smtClean="0">
                          <a:latin typeface="Cambria Math"/>
                        </a:rPr>
                        <m:t>  </m:t>
                      </m:r>
                      <m:r>
                        <a:rPr lang="pt-BR" sz="2400" b="0" i="1" smtClean="0">
                          <a:latin typeface="Cambria Math"/>
                        </a:rPr>
                        <m:t>𝑘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2400" i="1">
                              <a:latin typeface="Cambria Math"/>
                              <a:ea typeface="Cambria Math"/>
                            </a:rPr>
                            <m:t>ℛ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2400" i="1">
                          <a:latin typeface="Cambria Math"/>
                          <a:ea typeface="Cambria Math"/>
                        </a:rPr>
                        <m:t>ℛ</m:t>
                      </m:r>
                      <m:r>
                        <a:rPr lang="pt-BR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pt-BR" sz="2400" b="0" dirty="0">
                  <a:ea typeface="Cambria Math"/>
                </a:endParaRPr>
              </a:p>
              <a:p>
                <a:pPr marL="0" indent="0" algn="just">
                  <a:buNone/>
                </a:pPr>
                <a:r>
                  <a:rPr lang="pt-BR" sz="2400" b="0" dirty="0"/>
                  <a:t>Possibilidades: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𝑘</m:t>
                    </m:r>
                    <m:r>
                      <a:rPr lang="pt-BR" sz="2400" b="0" i="1" smtClean="0">
                        <a:latin typeface="Cambria Math"/>
                      </a:rPr>
                      <m:t>&gt;0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/>
                      </a:rPr>
                      <m:t>ou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  <m:r>
                      <a:rPr lang="pt-BR" sz="2400" i="1">
                        <a:latin typeface="Cambria Math"/>
                      </a:rPr>
                      <m:t>𝑘</m:t>
                    </m:r>
                    <m:r>
                      <a:rPr lang="pt-BR" sz="2400" b="0" i="1" smtClean="0">
                        <a:latin typeface="Cambria Math"/>
                      </a:rPr>
                      <m:t>&lt;</m:t>
                    </m:r>
                    <m:r>
                      <a:rPr lang="pt-BR" sz="2400" i="1">
                        <a:latin typeface="Cambria Math"/>
                      </a:rPr>
                      <m:t>0</m:t>
                    </m:r>
                    <m:r>
                      <a:rPr lang="pt-BR" sz="2400" b="0" i="1" smtClean="0">
                        <a:latin typeface="Cambria Math"/>
                      </a:rPr>
                      <m:t> </m:t>
                    </m:r>
                  </m:oMath>
                </a14:m>
                <a:endParaRPr lang="pt-BR" sz="2800" dirty="0"/>
              </a:p>
              <a:p>
                <a:pPr marL="0" indent="0" algn="just">
                  <a:buNone/>
                </a:pPr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5087488"/>
              </a:xfrm>
              <a:blipFill rotWithShape="1">
                <a:blip r:embed="rId2"/>
                <a:stretch>
                  <a:fillRect l="-1630" t="-1439"/>
                </a:stretch>
              </a:blipFill>
            </p:spPr>
            <p:txBody>
              <a:bodyPr/>
              <a:lstStyle/>
              <a:p>
                <a:r>
                  <a:rPr lang="pt-BR" dirty="0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3606502"/>
            <a:ext cx="6191250" cy="2990850"/>
          </a:xfrm>
          <a:prstGeom prst="rect">
            <a:avLst/>
          </a:prstGeom>
        </p:spPr>
      </p:pic>
      <p:cxnSp>
        <p:nvCxnSpPr>
          <p:cNvPr id="6" name="Conector de seta reta 5"/>
          <p:cNvCxnSpPr/>
          <p:nvPr/>
        </p:nvCxnSpPr>
        <p:spPr>
          <a:xfrm rot="10800000" flipV="1">
            <a:off x="1142976" y="3286124"/>
            <a:ext cx="1357322" cy="10001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214282" y="400050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Função</a:t>
            </a:r>
          </a:p>
          <a:p>
            <a:r>
              <a:rPr lang="pt-BR" dirty="0">
                <a:solidFill>
                  <a:srgbClr val="FF0000"/>
                </a:solidFill>
              </a:rPr>
              <a:t>Crescente</a:t>
            </a:r>
          </a:p>
        </p:txBody>
      </p:sp>
      <p:cxnSp>
        <p:nvCxnSpPr>
          <p:cNvPr id="8" name="Conector de seta reta 7"/>
          <p:cNvCxnSpPr/>
          <p:nvPr/>
        </p:nvCxnSpPr>
        <p:spPr>
          <a:xfrm>
            <a:off x="4643438" y="3143248"/>
            <a:ext cx="2214578" cy="35719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929454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Função</a:t>
            </a:r>
          </a:p>
          <a:p>
            <a:r>
              <a:rPr lang="pt-BR" dirty="0">
                <a:solidFill>
                  <a:srgbClr val="FF0000"/>
                </a:solidFill>
              </a:rPr>
              <a:t>Decrescente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1295406"/>
            <a:ext cx="6191250" cy="2990850"/>
          </a:xfrm>
          <a:prstGeom prst="rect">
            <a:avLst/>
          </a:prstGeom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2643174" y="4357694"/>
          <a:ext cx="1135864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Equation" r:id="rId4" imgW="672840" imgH="253800" progId="Equation.DSMT4">
                  <p:embed/>
                </p:oleObj>
              </mc:Choice>
              <mc:Fallback>
                <p:oleObj name="Equation" r:id="rId4" imgW="6728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357694"/>
                        <a:ext cx="1135864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2643174" y="4857760"/>
          <a:ext cx="1023945" cy="1228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0" name="Equation" r:id="rId6" imgW="634680" imgH="761760" progId="Equation.DSMT4">
                  <p:embed/>
                </p:oleObj>
              </mc:Choice>
              <mc:Fallback>
                <p:oleObj name="Equation" r:id="rId6" imgW="634680" imgH="761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857760"/>
                        <a:ext cx="1023945" cy="1228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5786446" y="4429132"/>
          <a:ext cx="1285884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1" name="Equation" r:id="rId8" imgW="761760" imgH="1015920" progId="Equation.DSMT4">
                  <p:embed/>
                </p:oleObj>
              </mc:Choice>
              <mc:Fallback>
                <p:oleObj name="Equation" r:id="rId8" imgW="761760" imgH="10159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4429132"/>
                        <a:ext cx="1285884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2285984" y="62865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Função </a:t>
            </a:r>
            <a:r>
              <a:rPr lang="pt-BR" dirty="0" err="1"/>
              <a:t>Inversível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572132" y="62865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Função </a:t>
            </a:r>
            <a:r>
              <a:rPr lang="pt-BR" dirty="0" err="1"/>
              <a:t>Inversível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Função Afim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800" dirty="0"/>
              <a:t>Possibilidades: </a:t>
            </a:r>
            <a:r>
              <a:rPr lang="pt-BR" sz="2400" b="1" dirty="0">
                <a:solidFill>
                  <a:srgbClr val="FF0000"/>
                </a:solidFill>
              </a:rPr>
              <a:t>a&gt;0 e b&gt;0; a&gt;0 e b&lt;0</a:t>
            </a:r>
            <a:r>
              <a:rPr lang="pt-BR" sz="2400" dirty="0"/>
              <a:t>; </a:t>
            </a:r>
            <a:r>
              <a:rPr lang="pt-BR" sz="2400" b="1" dirty="0">
                <a:solidFill>
                  <a:schemeClr val="tx2"/>
                </a:solidFill>
              </a:rPr>
              <a:t>a&lt;0 e b&gt;0; a&lt;0 e b&lt;0 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3000364" y="1571612"/>
          <a:ext cx="210661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Equation" r:id="rId3" imgW="774360" imgH="253800" progId="Equation.DSMT4">
                  <p:embed/>
                </p:oleObj>
              </mc:Choice>
              <mc:Fallback>
                <p:oleObj name="Equation" r:id="rId3" imgW="7743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571612"/>
                        <a:ext cx="2106612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1142976" y="2428868"/>
          <a:ext cx="6752543" cy="649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Equation" r:id="rId5" imgW="2641320" imgH="253800" progId="Equation.DSMT4">
                  <p:embed/>
                </p:oleObj>
              </mc:Choice>
              <mc:Fallback>
                <p:oleObj name="Equation" r:id="rId5" imgW="26413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428868"/>
                        <a:ext cx="6752543" cy="649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m 18" descr="f_afim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7087" y="3600444"/>
            <a:ext cx="6608185" cy="3257556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357158" y="464344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a&gt;0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786710" y="464344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a&lt;0</a:t>
            </a:r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Funções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9" name="Imagem 18" descr="f_afi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285860"/>
            <a:ext cx="6608185" cy="3257556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714348" y="278605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a&gt;0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8072462" y="285749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a&lt;0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500034" y="4500570"/>
          <a:ext cx="10715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Equation" r:id="rId4" imgW="634680" imgH="761760" progId="Equation.DSMT4">
                  <p:embed/>
                </p:oleObj>
              </mc:Choice>
              <mc:Fallback>
                <p:oleObj name="Equation" r:id="rId4" imgW="634680" imgH="761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500570"/>
                        <a:ext cx="1071563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285984" y="492919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São funções </a:t>
            </a:r>
            <a:r>
              <a:rPr lang="pt-BR" b="1" dirty="0" err="1"/>
              <a:t>Inversíveis</a:t>
            </a:r>
            <a:endParaRPr lang="pt-BR" b="1" dirty="0"/>
          </a:p>
        </p:txBody>
      </p:sp>
      <p:sp>
        <p:nvSpPr>
          <p:cNvPr id="12" name="Chave direita 11"/>
          <p:cNvSpPr/>
          <p:nvPr/>
        </p:nvSpPr>
        <p:spPr>
          <a:xfrm>
            <a:off x="1928794" y="4500570"/>
            <a:ext cx="357190" cy="128588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7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1991</Words>
  <Application>Microsoft Office PowerPoint</Application>
  <PresentationFormat>Apresentação na tela (4:3)</PresentationFormat>
  <Paragraphs>527</Paragraphs>
  <Slides>42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Cambria Math</vt:lpstr>
      <vt:lpstr>Wingdings</vt:lpstr>
      <vt:lpstr>Tema do Office</vt:lpstr>
      <vt:lpstr>Equation</vt:lpstr>
      <vt:lpstr>Escola Superior de Agricultura  “Luiz de Queiroz” Universidade de São Paulo   LCE0130 – Cálculo Diferencial e Integral</vt:lpstr>
      <vt:lpstr>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Tipos de Funções</vt:lpstr>
      <vt:lpstr>Resolução</vt:lpstr>
      <vt:lpstr>Tipos de Funções</vt:lpstr>
      <vt:lpstr>Tipos de Funções</vt:lpstr>
      <vt:lpstr>Tipos de Funções</vt:lpstr>
      <vt:lpstr>Tipos de Funções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  <vt:lpstr>Mais sobre funções: lineares, exponenciais e logarítmicas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Andréia Cristina Oliveira Adami</cp:lastModifiedBy>
  <cp:revision>87</cp:revision>
  <dcterms:created xsi:type="dcterms:W3CDTF">2014-08-05T19:39:36Z</dcterms:created>
  <dcterms:modified xsi:type="dcterms:W3CDTF">2018-03-26T18:54:26Z</dcterms:modified>
</cp:coreProperties>
</file>