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58" r:id="rId6"/>
    <p:sldId id="259" r:id="rId7"/>
    <p:sldId id="266" r:id="rId8"/>
    <p:sldId id="267" r:id="rId9"/>
    <p:sldId id="268" r:id="rId10"/>
    <p:sldId id="260" r:id="rId11"/>
    <p:sldId id="261" r:id="rId12"/>
    <p:sldId id="262" r:id="rId13"/>
    <p:sldId id="263" r:id="rId14"/>
    <p:sldId id="269" r:id="rId15"/>
    <p:sldId id="264" r:id="rId16"/>
    <p:sldId id="271" r:id="rId17"/>
    <p:sldId id="270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AA6-636B-44D8-8DEA-415ADB125B55}" type="datetimeFigureOut">
              <a:rPr lang="pt-BR" smtClean="0"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FD1B-56C3-4238-A8F3-D3732BE640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03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AA6-636B-44D8-8DEA-415ADB125B55}" type="datetimeFigureOut">
              <a:rPr lang="pt-BR" smtClean="0"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FD1B-56C3-4238-A8F3-D3732BE640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2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AA6-636B-44D8-8DEA-415ADB125B55}" type="datetimeFigureOut">
              <a:rPr lang="pt-BR" smtClean="0"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FD1B-56C3-4238-A8F3-D3732BE640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06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AA6-636B-44D8-8DEA-415ADB125B55}" type="datetimeFigureOut">
              <a:rPr lang="pt-BR" smtClean="0"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FD1B-56C3-4238-A8F3-D3732BE640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46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AA6-636B-44D8-8DEA-415ADB125B55}" type="datetimeFigureOut">
              <a:rPr lang="pt-BR" smtClean="0"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FD1B-56C3-4238-A8F3-D3732BE640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92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AA6-636B-44D8-8DEA-415ADB125B55}" type="datetimeFigureOut">
              <a:rPr lang="pt-BR" smtClean="0"/>
              <a:t>08/05/2015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FD1B-56C3-4238-A8F3-D3732BE640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23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AA6-636B-44D8-8DEA-415ADB125B55}" type="datetimeFigureOut">
              <a:rPr lang="pt-BR" smtClean="0"/>
              <a:t>08/05/2015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FD1B-56C3-4238-A8F3-D3732BE640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54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AA6-636B-44D8-8DEA-415ADB125B55}" type="datetimeFigureOut">
              <a:rPr lang="pt-BR" smtClean="0"/>
              <a:t>08/05/2015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FD1B-56C3-4238-A8F3-D3732BE640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24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AA6-636B-44D8-8DEA-415ADB125B55}" type="datetimeFigureOut">
              <a:rPr lang="pt-BR" smtClean="0"/>
              <a:t>08/05/2015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FD1B-56C3-4238-A8F3-D3732BE640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49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AA6-636B-44D8-8DEA-415ADB125B55}" type="datetimeFigureOut">
              <a:rPr lang="pt-BR" smtClean="0"/>
              <a:t>08/05/2015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FD1B-56C3-4238-A8F3-D3732BE640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00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AA6-636B-44D8-8DEA-415ADB125B55}" type="datetimeFigureOut">
              <a:rPr lang="pt-BR" smtClean="0"/>
              <a:t>08/05/2015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FD1B-56C3-4238-A8F3-D3732BE640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36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D7AA6-636B-44D8-8DEA-415ADB125B55}" type="datetimeFigureOut">
              <a:rPr lang="pt-BR" smtClean="0"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0FD1B-56C3-4238-A8F3-D3732BE640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45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Custeio ABC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Exemplo capítulo 8</a:t>
            </a:r>
          </a:p>
          <a:p>
            <a:r>
              <a:rPr lang="pt-BR" smtClean="0"/>
              <a:t>Eliseu Martins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03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224" y="225166"/>
            <a:ext cx="10515600" cy="43390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Custeio ABC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37" y="763457"/>
            <a:ext cx="9164217" cy="59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1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224" y="225166"/>
            <a:ext cx="10515600" cy="43390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Custeio ABC – exemplo anterior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42" y="813124"/>
            <a:ext cx="10939658" cy="569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4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224" y="225166"/>
            <a:ext cx="10515600" cy="43390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Custeio ABC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81" y="844128"/>
            <a:ext cx="10183975" cy="57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224" y="225166"/>
            <a:ext cx="10515600" cy="43390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Custeio ABC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4" y="858611"/>
            <a:ext cx="10421614" cy="58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6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 smtClean="0">
                <a:solidFill>
                  <a:srgbClr val="00006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Exemplo da atividade “Comprar Materiais”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783602"/>
              </p:ext>
            </p:extLst>
          </p:nvPr>
        </p:nvGraphicFramePr>
        <p:xfrm>
          <a:off x="381000" y="1527046"/>
          <a:ext cx="11384902" cy="4949262"/>
        </p:xfrm>
        <a:graphic>
          <a:graphicData uri="http://schemas.openxmlformats.org/drawingml/2006/table">
            <a:tbl>
              <a:tblPr/>
              <a:tblGrid>
                <a:gridCol w="11384902"/>
              </a:tblGrid>
              <a:tr h="1258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Custo Unitário do Direcionador = Custo da Atividade/Quantidade de Direcionadores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 $16.000/750 = $</a:t>
                      </a: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21,3333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/pedido</a:t>
                      </a:r>
                    </a:p>
                  </a:txBody>
                  <a:tcPr marL="91449" marR="91449" marT="45733" marB="45733" horzOverflow="overflow">
                    <a:lnL cap="flat">
                      <a:noFill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788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Custo da Atividade atribuída ao produto = Custo Unitário do Direcionador x Quantidade de direcionadores do produto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 $21,3333/pedido x 150 pedidos = $</a:t>
                      </a: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3.200</a:t>
                      </a:r>
                    </a:p>
                  </a:txBody>
                  <a:tcPr marL="91449" marR="91449" marT="45733" marB="45733" horzOverflow="overflow">
                    <a:lnL cap="flat">
                      <a:noFill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788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Custo da atividade por unidade de produto = Custo da Atividade atribuída ao produto/Quantidade produzida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$3.200/18.000 unidades = $0,1778/unidade</a:t>
                      </a:r>
                    </a:p>
                  </a:txBody>
                  <a:tcPr marL="91449" marR="91449" marT="45733" marB="45733" horzOverflow="overflow">
                    <a:lnL cap="flat">
                      <a:noFill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88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224" y="225166"/>
            <a:ext cx="10515600" cy="43390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Custeio ABC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82" y="659072"/>
            <a:ext cx="9877619" cy="5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8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931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Custos unitários</a:t>
            </a:r>
            <a:endParaRPr lang="pt-BR" dirty="0"/>
          </a:p>
        </p:txBody>
      </p:sp>
      <p:graphicFrame>
        <p:nvGraphicFramePr>
          <p:cNvPr id="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13440"/>
              </p:ext>
            </p:extLst>
          </p:nvPr>
        </p:nvGraphicFramePr>
        <p:xfrm>
          <a:off x="677474" y="1028409"/>
          <a:ext cx="10118043" cy="5513716"/>
        </p:xfrm>
        <a:graphic>
          <a:graphicData uri="http://schemas.openxmlformats.org/drawingml/2006/table">
            <a:tbl>
              <a:tblPr/>
              <a:tblGrid>
                <a:gridCol w="4579746"/>
                <a:gridCol w="1917103"/>
                <a:gridCol w="1810597"/>
                <a:gridCol w="1810597"/>
              </a:tblGrid>
              <a:tr h="484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Atividades</a:t>
                      </a:r>
                    </a:p>
                  </a:txBody>
                  <a:tcPr marL="91437" marR="91437" marT="45732" marB="45732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Camisetas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Vestidos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Calças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836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Comprar Materiais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Desenvolver Fornecedores</a:t>
                      </a:r>
                    </a:p>
                  </a:txBody>
                  <a:tcPr marL="91437" marR="91437" marT="45732" marB="45732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0,1778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0,1212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2,0317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1,5584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0,3282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0,2517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36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Receber Materiais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Movimentar Materiais</a:t>
                      </a:r>
                    </a:p>
                  </a:txBody>
                  <a:tcPr marL="91437" marR="91437" marT="45732" marB="45732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0,1372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0,1317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1,5683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2,1164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0,2533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0,3647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836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Programar Produção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Controlar Produção</a:t>
                      </a:r>
                    </a:p>
                  </a:txBody>
                  <a:tcPr marL="91437" marR="91437" marT="45732" marB="45732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0,2963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0,1099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1,2698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1,8844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0,4103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0,3044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36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Cortar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Costurar</a:t>
                      </a:r>
                    </a:p>
                  </a:txBody>
                  <a:tcPr marL="91437" marR="91437" marT="45732" marB="45732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0,6168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0,3930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1,0794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1,0699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1,0280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1,3101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54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Acabar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Despachar Produtos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marL="91437" marR="91437" marT="45732" marB="45732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0,2303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0,4472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2,6614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0,9211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3,8333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17,3328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0,4605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0,6192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5,3305</a:t>
                      </a:r>
                    </a:p>
                  </a:txBody>
                  <a:tcPr marL="91437" marR="91437" marT="45732" marB="4573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10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Demonstração do resultado</a:t>
            </a:r>
            <a:endParaRPr lang="pt-BR" dirty="0"/>
          </a:p>
        </p:txBody>
      </p:sp>
      <p:graphicFrame>
        <p:nvGraphicFramePr>
          <p:cNvPr id="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99324"/>
              </p:ext>
            </p:extLst>
          </p:nvPr>
        </p:nvGraphicFramePr>
        <p:xfrm>
          <a:off x="1985866" y="1203714"/>
          <a:ext cx="7921625" cy="5242380"/>
        </p:xfrm>
        <a:graphic>
          <a:graphicData uri="http://schemas.openxmlformats.org/drawingml/2006/table">
            <a:tbl>
              <a:tblPr/>
              <a:tblGrid>
                <a:gridCol w="3096635"/>
                <a:gridCol w="1296266"/>
                <a:gridCol w="1224251"/>
                <a:gridCol w="1224251"/>
                <a:gridCol w="1080222"/>
              </a:tblGrid>
              <a:tr h="304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9" marR="91449" marT="45705" marB="45705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Camisetas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Vestidos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Calças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158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Vendas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Custo dos Produtos Vendidos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Tecido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Aviamentos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Mão de Obra Direta</a:t>
                      </a:r>
                    </a:p>
                  </a:txBody>
                  <a:tcPr marL="91449" marR="91449" marT="45705" marB="45705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115.406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4.500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9.000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92.400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96.948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16.800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3.150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4.200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208.000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124.546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6.500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9.750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480.400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336.900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109.800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14.150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22.950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4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Subtotal Diretos</a:t>
                      </a:r>
                    </a:p>
                  </a:txBody>
                  <a:tcPr marL="91449" marR="91449" marT="45705" marB="45705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67.500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24.150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55.250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146.900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2248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Comprar Materiais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Desenvolver Fornecedores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Receber Materiais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Movimentar Materiais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Programar Produção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Controlar Produção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Cortar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Costurar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Acabar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Despachar Produtos</a:t>
                      </a:r>
                    </a:p>
                  </a:txBody>
                  <a:tcPr marL="91449" marR="91449" marT="45705" marB="45705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3.200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2.182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2.470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2.370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5.333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1.979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11.102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7.075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4.145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8.050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8.533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6.545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6.587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8.889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5.334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7.914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4.534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4.494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3.868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16.100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4.267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3.273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3.293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4.741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5.333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3.957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13.364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17.031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5.987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8.050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12.350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13.850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28.600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32.200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4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Subtotal Atividades (CIP)</a:t>
                      </a:r>
                    </a:p>
                  </a:txBody>
                  <a:tcPr marL="91449" marR="91449" marT="45705" marB="45705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47.906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72.798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69.296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190.000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944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Lucro Bruto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Despesas Administrativas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Despesas com Vendas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Lucro Antes do IR</a:t>
                      </a:r>
                    </a:p>
                  </a:txBody>
                  <a:tcPr marL="91449" marR="91449" marT="45705" marB="45705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64.594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(4.548)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83.454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143.500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67.020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26.480</a:t>
                      </a:r>
                    </a:p>
                  </a:txBody>
                  <a:tcPr marL="91449" marR="91449" marT="45705" marB="45705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25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404548"/>
            <a:ext cx="94202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63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433387"/>
            <a:ext cx="93345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514350"/>
            <a:ext cx="88582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03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61975"/>
            <a:ext cx="85344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6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Custeio Absorção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269" y="241527"/>
            <a:ext cx="4724400" cy="19335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7" y="2774885"/>
            <a:ext cx="4667250" cy="19240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25" y="3007858"/>
            <a:ext cx="70770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6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Custeio Absorção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04" y="1602533"/>
            <a:ext cx="10862388" cy="4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2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224" y="225166"/>
            <a:ext cx="10515600" cy="43390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Departamentalização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799031"/>
            <a:ext cx="90773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8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224" y="225166"/>
            <a:ext cx="10515600" cy="43390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Departamentalização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94" y="904000"/>
            <a:ext cx="10955794" cy="54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0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b="1" dirty="0" smtClean="0">
                <a:solidFill>
                  <a:srgbClr val="000066"/>
                </a:solidFill>
              </a:rPr>
              <a:t>Sistema de custeio por atividades ou ABC</a:t>
            </a:r>
            <a:r>
              <a:rPr lang="pt-BR" altLang="pt-BR" b="1" i="1" dirty="0" smtClean="0">
                <a:solidFill>
                  <a:srgbClr val="000066"/>
                </a:solidFill>
              </a:rPr>
              <a:t> – </a:t>
            </a:r>
            <a:r>
              <a:rPr lang="pt-BR" altLang="pt-BR" b="1" i="1" dirty="0" err="1" smtClean="0">
                <a:solidFill>
                  <a:srgbClr val="000066"/>
                </a:solidFill>
              </a:rPr>
              <a:t>Activity-based</a:t>
            </a:r>
            <a:r>
              <a:rPr lang="pt-BR" altLang="pt-BR" b="1" i="1" dirty="0" smtClean="0">
                <a:solidFill>
                  <a:srgbClr val="000066"/>
                </a:solidFill>
              </a:rPr>
              <a:t> </a:t>
            </a:r>
            <a:r>
              <a:rPr lang="pt-BR" altLang="pt-BR" b="1" i="1" dirty="0" err="1" smtClean="0">
                <a:solidFill>
                  <a:srgbClr val="000066"/>
                </a:solidFill>
              </a:rPr>
              <a:t>Costing</a:t>
            </a:r>
            <a:r>
              <a:rPr lang="pt-BR" altLang="pt-BR" dirty="0" smtClean="0">
                <a:solidFill>
                  <a:srgbClr val="000066"/>
                </a:solidFill>
              </a:rPr>
              <a:t/>
            </a:r>
            <a:br>
              <a:rPr lang="pt-BR" altLang="pt-BR" dirty="0" smtClean="0">
                <a:solidFill>
                  <a:srgbClr val="000066"/>
                </a:solidFill>
              </a:rPr>
            </a:br>
            <a:endParaRPr lang="pt-B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87694" y="1393082"/>
            <a:ext cx="11450216" cy="525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pt-BR" altLang="pt-BR" sz="2600" dirty="0" smtClean="0">
                <a:solidFill>
                  <a:srgbClr val="000066"/>
                </a:solidFill>
              </a:rPr>
              <a:t>Como </a:t>
            </a:r>
            <a:r>
              <a:rPr lang="pt-BR" altLang="pt-BR" sz="2600" dirty="0">
                <a:solidFill>
                  <a:srgbClr val="000066"/>
                </a:solidFill>
              </a:rPr>
              <a:t>o nome indica, esse sistema de custeio leva em consideração as atividades dos processos de produção. Logo, esse sistema possibilita uma acurada medição do custo e do próprio desempenho das atividades e dos correspondentes objetos de custo. Parte do suposto de que (a) os produtos requerem atividades, (b) tais atividades consomem recursos e (c) esses recursos envolvem gastos financeiros.</a:t>
            </a:r>
          </a:p>
          <a:p>
            <a:pPr algn="just" eaLnBrk="1" hangingPunct="1">
              <a:spcBef>
                <a:spcPct val="30000"/>
              </a:spcBef>
            </a:pPr>
            <a:r>
              <a:rPr lang="pt-BR" altLang="pt-BR" sz="2600" dirty="0">
                <a:solidFill>
                  <a:srgbClr val="000066"/>
                </a:solidFill>
              </a:rPr>
              <a:t>No sistema de custeio ABC, “atividade é tudo aquilo que é executado em uma empresa e que consome recursos para a concretização de um processo”, segundo Ferreira (2007). E prossegue esse autor: “as atividades serão custeadas pelo rastreamento dos recursos absorvidos em sua execução ou elaboração – como materiais, mão de obra, seguro, consumo de energia elétrica – e definidos pelos </a:t>
            </a:r>
            <a:r>
              <a:rPr lang="pt-BR" altLang="pt-BR" sz="2600" i="1" dirty="0">
                <a:solidFill>
                  <a:srgbClr val="000066"/>
                </a:solidFill>
              </a:rPr>
              <a:t>direcionadores de custo</a:t>
            </a:r>
            <a:r>
              <a:rPr lang="pt-BR" altLang="pt-BR" sz="2600" dirty="0">
                <a:solidFill>
                  <a:srgbClr val="000066"/>
                </a:solidFill>
              </a:rPr>
              <a:t> (grifo nosso), que são os fatores ou medidas de consumo que fazem que as atividades sejam realizadas”.</a:t>
            </a:r>
          </a:p>
        </p:txBody>
      </p:sp>
    </p:spTree>
    <p:extLst>
      <p:ext uri="{BB962C8B-B14F-4D97-AF65-F5344CB8AC3E}">
        <p14:creationId xmlns:p14="http://schemas.microsoft.com/office/powerpoint/2010/main" val="2861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>
                <a:solidFill>
                  <a:srgbClr val="00006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Etapas para a implantação do custeio ABC</a:t>
            </a:r>
            <a:r>
              <a:rPr lang="pt-BR" altLang="pt-BR" dirty="0" smtClean="0">
                <a:solidFill>
                  <a:srgbClr val="000066"/>
                </a:solidFill>
              </a:rPr>
              <a:t/>
            </a:r>
            <a:br>
              <a:rPr lang="pt-BR" altLang="pt-BR" dirty="0" smtClean="0">
                <a:solidFill>
                  <a:srgbClr val="000066"/>
                </a:solidFill>
              </a:rPr>
            </a:br>
            <a:endParaRPr lang="pt-BR" dirty="0"/>
          </a:p>
        </p:txBody>
      </p:sp>
      <p:graphicFrame>
        <p:nvGraphicFramePr>
          <p:cNvPr id="5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116339"/>
              </p:ext>
            </p:extLst>
          </p:nvPr>
        </p:nvGraphicFramePr>
        <p:xfrm>
          <a:off x="334475" y="1430597"/>
          <a:ext cx="11450087" cy="4830245"/>
        </p:xfrm>
        <a:graphic>
          <a:graphicData uri="http://schemas.openxmlformats.org/drawingml/2006/table">
            <a:tbl>
              <a:tblPr/>
              <a:tblGrid>
                <a:gridCol w="11450087"/>
              </a:tblGrid>
              <a:tr h="1169441"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Mapeamento detalhado das atividades relacionadas a cada função da administração.</a:t>
                      </a:r>
                    </a:p>
                  </a:txBody>
                  <a:tcPr marL="91436" marR="91436" marT="45704" marB="457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60961"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 Alocação de custos a estas atividades.</a:t>
                      </a:r>
                    </a:p>
                  </a:txBody>
                  <a:tcPr marL="91436" marR="91436" marT="45704" marB="45704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60961"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 Análise dos geradores de custo.</a:t>
                      </a:r>
                    </a:p>
                  </a:txBody>
                  <a:tcPr marL="91436" marR="91436" marT="45704" marB="45704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169441"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 Análise dos indicadores de desempenho para verificação dos índices de retrabalho e perdas de cada processo.</a:t>
                      </a:r>
                    </a:p>
                  </a:txBody>
                  <a:tcPr marL="91436" marR="91436" marT="45704" marB="45704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169441"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pt-B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 Apresentação de resultados para revisão e validação dos novos dados.</a:t>
                      </a:r>
                    </a:p>
                  </a:txBody>
                  <a:tcPr marL="91436" marR="91436" marT="45704" marB="45704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6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11" y="365125"/>
            <a:ext cx="3685592" cy="5923708"/>
          </a:xfrm>
        </p:spPr>
        <p:txBody>
          <a:bodyPr>
            <a:normAutofit/>
          </a:bodyPr>
          <a:lstStyle/>
          <a:p>
            <a:r>
              <a:rPr lang="pt-BR" altLang="pt-BR" dirty="0" smtClean="0">
                <a:solidFill>
                  <a:srgbClr val="00006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Exemplos de Atividades e Direcionadores de Custo</a:t>
            </a:r>
            <a:endParaRPr lang="pt-BR" dirty="0"/>
          </a:p>
        </p:txBody>
      </p:sp>
      <p:graphicFrame>
        <p:nvGraphicFramePr>
          <p:cNvPr id="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065990"/>
              </p:ext>
            </p:extLst>
          </p:nvPr>
        </p:nvGraphicFramePr>
        <p:xfrm>
          <a:off x="4129800" y="206634"/>
          <a:ext cx="7682755" cy="6502080"/>
        </p:xfrm>
        <a:graphic>
          <a:graphicData uri="http://schemas.openxmlformats.org/drawingml/2006/table">
            <a:tbl>
              <a:tblPr/>
              <a:tblGrid>
                <a:gridCol w="3877672"/>
                <a:gridCol w="3805083"/>
              </a:tblGrid>
              <a:tr h="433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Atividade</a:t>
                      </a:r>
                      <a:endParaRPr kumimoji="0" lang="pt-B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Direcionador</a:t>
                      </a:r>
                      <a:endParaRPr kumimoji="0" lang="pt-B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Visitar cliente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Pedido de orçamento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Emitir proposta de venda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Pedido de venda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Emitir pedido de venda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Pedido de crédito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Analisar crédito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Requisição de compra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Cotar fornecedores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Ordem de compra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Comprar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Ordem de compra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Receber material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Nota de entrada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Provisionar pagamento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Nota de entrada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Planejar produção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Ordem de produção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Movimentar material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Requisição de material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Faturar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Nota fiscal de venda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Cobrar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Documento de cobrança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Receber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Documento de cobrança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Contabilizar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Nota fiscal de compra/venda</a:t>
                      </a:r>
                    </a:p>
                  </a:txBody>
                  <a:tcPr marL="91437" marR="91437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775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610</Words>
  <Application>Microsoft Office PowerPoint</Application>
  <PresentationFormat>Widescreen</PresentationFormat>
  <Paragraphs>214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do Office</vt:lpstr>
      <vt:lpstr>Custeio ABC</vt:lpstr>
      <vt:lpstr>Apresentação do PowerPoint</vt:lpstr>
      <vt:lpstr>Custeio Absorção</vt:lpstr>
      <vt:lpstr>Custeio Absorção</vt:lpstr>
      <vt:lpstr>Departamentalização</vt:lpstr>
      <vt:lpstr>Departamentalização</vt:lpstr>
      <vt:lpstr>Sistema de custeio por atividades ou ABC – Activity-based Costing </vt:lpstr>
      <vt:lpstr>Etapas para a implantação do custeio ABC </vt:lpstr>
      <vt:lpstr>Exemplos de Atividades e Direcionadores de Custo</vt:lpstr>
      <vt:lpstr>Custeio ABC</vt:lpstr>
      <vt:lpstr>Custeio ABC – exemplo anterior</vt:lpstr>
      <vt:lpstr>Custeio ABC</vt:lpstr>
      <vt:lpstr>Custeio ABC</vt:lpstr>
      <vt:lpstr>Exemplo da atividade “Comprar Materiais”</vt:lpstr>
      <vt:lpstr>Custeio ABC</vt:lpstr>
      <vt:lpstr>Custos unitários</vt:lpstr>
      <vt:lpstr>Demonstração do resultado</vt:lpstr>
      <vt:lpstr>Resultado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</dc:creator>
  <cp:lastModifiedBy>c</cp:lastModifiedBy>
  <cp:revision>4</cp:revision>
  <dcterms:created xsi:type="dcterms:W3CDTF">2015-05-08T11:27:20Z</dcterms:created>
  <dcterms:modified xsi:type="dcterms:W3CDTF">2015-05-08T11:53:14Z</dcterms:modified>
</cp:coreProperties>
</file>