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33"/>
  </p:notesMasterIdLst>
  <p:sldIdLst>
    <p:sldId id="256" r:id="rId2"/>
    <p:sldId id="481" r:id="rId3"/>
    <p:sldId id="544" r:id="rId4"/>
    <p:sldId id="373" r:id="rId5"/>
    <p:sldId id="374" r:id="rId6"/>
    <p:sldId id="550" r:id="rId7"/>
    <p:sldId id="551" r:id="rId8"/>
    <p:sldId id="552" r:id="rId9"/>
    <p:sldId id="553" r:id="rId10"/>
    <p:sldId id="429" r:id="rId11"/>
    <p:sldId id="460" r:id="rId12"/>
    <p:sldId id="381" r:id="rId13"/>
    <p:sldId id="386" r:id="rId14"/>
    <p:sldId id="329" r:id="rId15"/>
    <p:sldId id="330" r:id="rId16"/>
    <p:sldId id="365" r:id="rId17"/>
    <p:sldId id="379" r:id="rId18"/>
    <p:sldId id="378" r:id="rId19"/>
    <p:sldId id="362" r:id="rId20"/>
    <p:sldId id="359" r:id="rId21"/>
    <p:sldId id="364" r:id="rId22"/>
    <p:sldId id="363" r:id="rId23"/>
    <p:sldId id="371" r:id="rId24"/>
    <p:sldId id="372" r:id="rId25"/>
    <p:sldId id="375" r:id="rId26"/>
    <p:sldId id="426" r:id="rId27"/>
    <p:sldId id="427" r:id="rId28"/>
    <p:sldId id="554" r:id="rId29"/>
    <p:sldId id="556" r:id="rId30"/>
    <p:sldId id="555" r:id="rId31"/>
    <p:sldId id="366" r:id="rId32"/>
  </p:sldIdLst>
  <p:sldSz cx="9144000" cy="6858000" type="screen4x3"/>
  <p:notesSz cx="6858000" cy="9144000"/>
  <p:defaultTextStyle>
    <a:defPPr>
      <a:defRPr lang="pt-B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0" d="100"/>
          <a:sy n="80" d="100"/>
        </p:scale>
        <p:origin x="11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Espaço Reservado para Cabeçalho 1">
            <a:extLst>
              <a:ext uri="{FF2B5EF4-FFF2-40B4-BE49-F238E27FC236}">
                <a16:creationId xmlns:a16="http://schemas.microsoft.com/office/drawing/2014/main" id="{326C4889-69B2-4B2E-B485-EC959D5248C0}"/>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eaLnBrk="1" fontAlgn="auto" hangingPunct="1">
              <a:spcBef>
                <a:spcPts val="0"/>
              </a:spcBef>
              <a:spcAft>
                <a:spcPts val="0"/>
              </a:spcAft>
              <a:defRPr sz="1200">
                <a:latin typeface="+mn-lt"/>
                <a:cs typeface="+mn-cs"/>
              </a:defRPr>
            </a:lvl1pPr>
          </a:lstStyle>
          <a:p>
            <a:pPr>
              <a:defRPr/>
            </a:pPr>
            <a:endParaRPr lang="pt-BR"/>
          </a:p>
        </p:txBody>
      </p:sp>
      <p:sp>
        <p:nvSpPr>
          <p:cNvPr id="3" name="Espaço Reservado para Data 2">
            <a:extLst>
              <a:ext uri="{FF2B5EF4-FFF2-40B4-BE49-F238E27FC236}">
                <a16:creationId xmlns:a16="http://schemas.microsoft.com/office/drawing/2014/main" id="{9BB31391-384C-499A-98CE-08C177472EED}"/>
              </a:ext>
            </a:extLst>
          </p:cNvPr>
          <p:cNvSpPr>
            <a:spLocks noGrp="1"/>
          </p:cNvSpPr>
          <p:nvPr>
            <p:ph type="dt" idx="1"/>
          </p:nvPr>
        </p:nvSpPr>
        <p:spPr>
          <a:xfrm>
            <a:off x="3884613" y="0"/>
            <a:ext cx="2971800" cy="457200"/>
          </a:xfrm>
          <a:prstGeom prst="rect">
            <a:avLst/>
          </a:prstGeom>
        </p:spPr>
        <p:txBody>
          <a:bodyPr vert="horz" lIns="91440" tIns="45720" rIns="91440" bIns="45720" rtlCol="0"/>
          <a:lstStyle>
            <a:lvl1pPr algn="r" eaLnBrk="1" fontAlgn="auto" hangingPunct="1">
              <a:spcBef>
                <a:spcPts val="0"/>
              </a:spcBef>
              <a:spcAft>
                <a:spcPts val="0"/>
              </a:spcAft>
              <a:defRPr sz="1200">
                <a:latin typeface="+mn-lt"/>
                <a:cs typeface="+mn-cs"/>
              </a:defRPr>
            </a:lvl1pPr>
          </a:lstStyle>
          <a:p>
            <a:pPr>
              <a:defRPr/>
            </a:pPr>
            <a:fld id="{AB5FF479-F04B-4774-8603-E37ECB402244}" type="datetimeFigureOut">
              <a:rPr lang="pt-BR"/>
              <a:pPr>
                <a:defRPr/>
              </a:pPr>
              <a:t>29/08/2022</a:t>
            </a:fld>
            <a:endParaRPr lang="pt-BR"/>
          </a:p>
        </p:txBody>
      </p:sp>
      <p:sp>
        <p:nvSpPr>
          <p:cNvPr id="4" name="Espaço Reservado para Imagem de Slide 3">
            <a:extLst>
              <a:ext uri="{FF2B5EF4-FFF2-40B4-BE49-F238E27FC236}">
                <a16:creationId xmlns:a16="http://schemas.microsoft.com/office/drawing/2014/main" id="{03995384-8DFE-4285-A054-DCBE86A3E2CE}"/>
              </a:ext>
            </a:extLst>
          </p:cNvPr>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pt-BR" noProof="0"/>
          </a:p>
        </p:txBody>
      </p:sp>
      <p:sp>
        <p:nvSpPr>
          <p:cNvPr id="5" name="Espaço Reservado para Anotações 4">
            <a:extLst>
              <a:ext uri="{FF2B5EF4-FFF2-40B4-BE49-F238E27FC236}">
                <a16:creationId xmlns:a16="http://schemas.microsoft.com/office/drawing/2014/main" id="{2CD79B0B-5095-4F0B-856F-ACD9C7F97F9F}"/>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pt-BR" noProof="0"/>
              <a:t>Clique para editar o texto mestre</a:t>
            </a:r>
          </a:p>
          <a:p>
            <a:pPr lvl="1"/>
            <a:r>
              <a:rPr lang="pt-BR" noProof="0"/>
              <a:t>Segundo nível</a:t>
            </a:r>
          </a:p>
          <a:p>
            <a:pPr lvl="2"/>
            <a:r>
              <a:rPr lang="pt-BR" noProof="0"/>
              <a:t>Terceiro nível</a:t>
            </a:r>
          </a:p>
          <a:p>
            <a:pPr lvl="3"/>
            <a:r>
              <a:rPr lang="pt-BR" noProof="0"/>
              <a:t>Quarto nível</a:t>
            </a:r>
          </a:p>
          <a:p>
            <a:pPr lvl="4"/>
            <a:r>
              <a:rPr lang="pt-BR" noProof="0"/>
              <a:t>Quinto nível</a:t>
            </a:r>
          </a:p>
        </p:txBody>
      </p:sp>
      <p:sp>
        <p:nvSpPr>
          <p:cNvPr id="6" name="Espaço Reservado para Rodapé 5">
            <a:extLst>
              <a:ext uri="{FF2B5EF4-FFF2-40B4-BE49-F238E27FC236}">
                <a16:creationId xmlns:a16="http://schemas.microsoft.com/office/drawing/2014/main" id="{D77DE2BE-D857-4425-81FE-ECE5F7301A15}"/>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cs typeface="+mn-cs"/>
              </a:defRPr>
            </a:lvl1pPr>
          </a:lstStyle>
          <a:p>
            <a:pPr>
              <a:defRPr/>
            </a:pPr>
            <a:endParaRPr lang="pt-BR"/>
          </a:p>
        </p:txBody>
      </p:sp>
      <p:sp>
        <p:nvSpPr>
          <p:cNvPr id="7" name="Espaço Reservado para Número de Slide 6">
            <a:extLst>
              <a:ext uri="{FF2B5EF4-FFF2-40B4-BE49-F238E27FC236}">
                <a16:creationId xmlns:a16="http://schemas.microsoft.com/office/drawing/2014/main" id="{C6D91E1E-8B4B-44AA-B3F2-FFDD56F60C61}"/>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Calibri" panose="020F0502020204030204" pitchFamily="34" charset="0"/>
              </a:defRPr>
            </a:lvl1pPr>
          </a:lstStyle>
          <a:p>
            <a:fld id="{CBB2E958-0102-477F-9335-9C34F02AE434}" type="slidenum">
              <a:rPr lang="pt-BR" altLang="pt-BR"/>
              <a:pPr/>
              <a:t>‹nº›</a:t>
            </a:fld>
            <a:endParaRPr lang="pt-BR" altLang="pt-BR"/>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Espaço Reservado para Imagem de Slide 1">
            <a:extLst>
              <a:ext uri="{FF2B5EF4-FFF2-40B4-BE49-F238E27FC236}">
                <a16:creationId xmlns:a16="http://schemas.microsoft.com/office/drawing/2014/main" id="{9B91150B-D2CD-4B5B-A3F7-FA500DA69DA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Espaço Reservado para Anotações 2">
            <a:extLst>
              <a:ext uri="{FF2B5EF4-FFF2-40B4-BE49-F238E27FC236}">
                <a16:creationId xmlns:a16="http://schemas.microsoft.com/office/drawing/2014/main" id="{7A2A8717-2FB7-467A-A35D-FFF2DE9159F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pt-BR" altLang="pt-BR"/>
          </a:p>
        </p:txBody>
      </p:sp>
      <p:sp>
        <p:nvSpPr>
          <p:cNvPr id="18436" name="Espaço Reservado para Número de Slide 3">
            <a:extLst>
              <a:ext uri="{FF2B5EF4-FFF2-40B4-BE49-F238E27FC236}">
                <a16:creationId xmlns:a16="http://schemas.microsoft.com/office/drawing/2014/main" id="{040C8059-C619-4EB3-8A9A-5540E849C323}"/>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BC13F52A-0399-4F77-B77E-A4B6F2B82061}" type="slidenum">
              <a:rPr lang="pt-BR" altLang="pt-BR"/>
              <a:pPr>
                <a:spcBef>
                  <a:spcPct val="0"/>
                </a:spcBef>
              </a:pPr>
              <a:t>15</a:t>
            </a:fld>
            <a:endParaRPr lang="pt-BR" altLang="pt-B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5"/>
            <a:ext cx="7772400" cy="1470025"/>
          </a:xfrm>
        </p:spPr>
        <p:txBody>
          <a:bodyPr/>
          <a:lstStyle/>
          <a:p>
            <a:r>
              <a:rPr lang="pt-BR"/>
              <a:t>Clique para editar o título mestre</a:t>
            </a:r>
          </a:p>
        </p:txBody>
      </p:sp>
      <p:sp>
        <p:nvSpPr>
          <p:cNvPr id="3" name="Subtítu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a:t>Clique para editar o estilo do subtítulo mestre</a:t>
            </a:r>
          </a:p>
        </p:txBody>
      </p:sp>
      <p:sp>
        <p:nvSpPr>
          <p:cNvPr id="4" name="Espaço Reservado para Data 3">
            <a:extLst>
              <a:ext uri="{FF2B5EF4-FFF2-40B4-BE49-F238E27FC236}">
                <a16:creationId xmlns:a16="http://schemas.microsoft.com/office/drawing/2014/main" id="{5766277C-8268-4A07-9CB4-E7D78C96F0C9}"/>
              </a:ext>
            </a:extLst>
          </p:cNvPr>
          <p:cNvSpPr>
            <a:spLocks noGrp="1"/>
          </p:cNvSpPr>
          <p:nvPr>
            <p:ph type="dt" sz="half" idx="10"/>
          </p:nvPr>
        </p:nvSpPr>
        <p:spPr/>
        <p:txBody>
          <a:bodyPr/>
          <a:lstStyle>
            <a:lvl1pPr>
              <a:defRPr/>
            </a:lvl1pPr>
          </a:lstStyle>
          <a:p>
            <a:pPr>
              <a:defRPr/>
            </a:pPr>
            <a:fld id="{FBBA86C7-BC1F-4579-8B61-F32EA6525C65}" type="datetimeFigureOut">
              <a:rPr lang="pt-BR"/>
              <a:pPr>
                <a:defRPr/>
              </a:pPr>
              <a:t>29/08/2022</a:t>
            </a:fld>
            <a:endParaRPr lang="pt-BR"/>
          </a:p>
        </p:txBody>
      </p:sp>
      <p:sp>
        <p:nvSpPr>
          <p:cNvPr id="5" name="Espaço Reservado para Rodapé 4">
            <a:extLst>
              <a:ext uri="{FF2B5EF4-FFF2-40B4-BE49-F238E27FC236}">
                <a16:creationId xmlns:a16="http://schemas.microsoft.com/office/drawing/2014/main" id="{417A1647-49BC-41CA-96E9-7D998663A2F0}"/>
              </a:ext>
            </a:extLst>
          </p:cNvPr>
          <p:cNvSpPr>
            <a:spLocks noGrp="1"/>
          </p:cNvSpPr>
          <p:nvPr>
            <p:ph type="ftr" sz="quarter" idx="11"/>
          </p:nvPr>
        </p:nvSpPr>
        <p:spPr/>
        <p:txBody>
          <a:bodyPr/>
          <a:lstStyle>
            <a:lvl1pPr>
              <a:defRPr/>
            </a:lvl1pPr>
          </a:lstStyle>
          <a:p>
            <a:pPr>
              <a:defRPr/>
            </a:pPr>
            <a:endParaRPr lang="pt-BR"/>
          </a:p>
        </p:txBody>
      </p:sp>
      <p:sp>
        <p:nvSpPr>
          <p:cNvPr id="6" name="Espaço Reservado para Número de Slide 5">
            <a:extLst>
              <a:ext uri="{FF2B5EF4-FFF2-40B4-BE49-F238E27FC236}">
                <a16:creationId xmlns:a16="http://schemas.microsoft.com/office/drawing/2014/main" id="{A00DB810-926D-4AD9-9000-8175269349C1}"/>
              </a:ext>
            </a:extLst>
          </p:cNvPr>
          <p:cNvSpPr>
            <a:spLocks noGrp="1"/>
          </p:cNvSpPr>
          <p:nvPr>
            <p:ph type="sldNum" sz="quarter" idx="12"/>
          </p:nvPr>
        </p:nvSpPr>
        <p:spPr/>
        <p:txBody>
          <a:bodyPr/>
          <a:lstStyle>
            <a:lvl1pPr>
              <a:defRPr/>
            </a:lvl1pPr>
          </a:lstStyle>
          <a:p>
            <a:fld id="{A5FDED12-A14A-4C38-A4B1-B73C3AD66975}" type="slidenum">
              <a:rPr lang="pt-BR" altLang="pt-BR"/>
              <a:pPr/>
              <a:t>‹nº›</a:t>
            </a:fld>
            <a:endParaRPr lang="pt-BR" altLang="pt-BR"/>
          </a:p>
        </p:txBody>
      </p:sp>
    </p:spTree>
    <p:extLst>
      <p:ext uri="{BB962C8B-B14F-4D97-AF65-F5344CB8AC3E}">
        <p14:creationId xmlns:p14="http://schemas.microsoft.com/office/powerpoint/2010/main" val="23030771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sp>
        <p:nvSpPr>
          <p:cNvPr id="3" name="Espaço Reservado para Texto Vertical 2"/>
          <p:cNvSpPr>
            <a:spLocks noGrp="1"/>
          </p:cNvSpPr>
          <p:nvPr>
            <p:ph type="body" orient="vert" idx="1"/>
          </p:nvPr>
        </p:nvSpPr>
        <p:spPr/>
        <p:txBody>
          <a:bodyPr vert="eaVert"/>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24A26806-5327-4163-A6AD-82B2360B23F6}"/>
              </a:ext>
            </a:extLst>
          </p:cNvPr>
          <p:cNvSpPr>
            <a:spLocks noGrp="1"/>
          </p:cNvSpPr>
          <p:nvPr>
            <p:ph type="dt" sz="half" idx="10"/>
          </p:nvPr>
        </p:nvSpPr>
        <p:spPr/>
        <p:txBody>
          <a:bodyPr/>
          <a:lstStyle>
            <a:lvl1pPr>
              <a:defRPr/>
            </a:lvl1pPr>
          </a:lstStyle>
          <a:p>
            <a:pPr>
              <a:defRPr/>
            </a:pPr>
            <a:fld id="{DF311A3B-BF67-485C-83FF-0A67897FAAFE}" type="datetimeFigureOut">
              <a:rPr lang="pt-BR"/>
              <a:pPr>
                <a:defRPr/>
              </a:pPr>
              <a:t>29/08/2022</a:t>
            </a:fld>
            <a:endParaRPr lang="pt-BR"/>
          </a:p>
        </p:txBody>
      </p:sp>
      <p:sp>
        <p:nvSpPr>
          <p:cNvPr id="5" name="Espaço Reservado para Rodapé 4">
            <a:extLst>
              <a:ext uri="{FF2B5EF4-FFF2-40B4-BE49-F238E27FC236}">
                <a16:creationId xmlns:a16="http://schemas.microsoft.com/office/drawing/2014/main" id="{6E3E980F-EAD5-46DC-BFC4-20AD299E498C}"/>
              </a:ext>
            </a:extLst>
          </p:cNvPr>
          <p:cNvSpPr>
            <a:spLocks noGrp="1"/>
          </p:cNvSpPr>
          <p:nvPr>
            <p:ph type="ftr" sz="quarter" idx="11"/>
          </p:nvPr>
        </p:nvSpPr>
        <p:spPr/>
        <p:txBody>
          <a:bodyPr/>
          <a:lstStyle>
            <a:lvl1pPr>
              <a:defRPr/>
            </a:lvl1pPr>
          </a:lstStyle>
          <a:p>
            <a:pPr>
              <a:defRPr/>
            </a:pPr>
            <a:endParaRPr lang="pt-BR"/>
          </a:p>
        </p:txBody>
      </p:sp>
      <p:sp>
        <p:nvSpPr>
          <p:cNvPr id="6" name="Espaço Reservado para Número de Slide 5">
            <a:extLst>
              <a:ext uri="{FF2B5EF4-FFF2-40B4-BE49-F238E27FC236}">
                <a16:creationId xmlns:a16="http://schemas.microsoft.com/office/drawing/2014/main" id="{C6D9565D-D447-4961-9CBD-619431C94A73}"/>
              </a:ext>
            </a:extLst>
          </p:cNvPr>
          <p:cNvSpPr>
            <a:spLocks noGrp="1"/>
          </p:cNvSpPr>
          <p:nvPr>
            <p:ph type="sldNum" sz="quarter" idx="12"/>
          </p:nvPr>
        </p:nvSpPr>
        <p:spPr/>
        <p:txBody>
          <a:bodyPr/>
          <a:lstStyle>
            <a:lvl1pPr>
              <a:defRPr/>
            </a:lvl1pPr>
          </a:lstStyle>
          <a:p>
            <a:fld id="{92CB433E-0ABC-4270-B91B-624AB747855F}" type="slidenum">
              <a:rPr lang="pt-BR" altLang="pt-BR"/>
              <a:pPr/>
              <a:t>‹nº›</a:t>
            </a:fld>
            <a:endParaRPr lang="pt-BR" altLang="pt-BR"/>
          </a:p>
        </p:txBody>
      </p:sp>
    </p:spTree>
    <p:extLst>
      <p:ext uri="{BB962C8B-B14F-4D97-AF65-F5344CB8AC3E}">
        <p14:creationId xmlns:p14="http://schemas.microsoft.com/office/powerpoint/2010/main" val="36323171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8"/>
            <a:ext cx="2057400" cy="5851525"/>
          </a:xfrm>
        </p:spPr>
        <p:txBody>
          <a:bodyPr vert="eaVert"/>
          <a:lstStyle/>
          <a:p>
            <a:r>
              <a:rPr lang="pt-BR"/>
              <a:t>Clique para editar o título mestre</a:t>
            </a:r>
          </a:p>
        </p:txBody>
      </p:sp>
      <p:sp>
        <p:nvSpPr>
          <p:cNvPr id="3" name="Espaço Reservado para Texto Vertical 2"/>
          <p:cNvSpPr>
            <a:spLocks noGrp="1"/>
          </p:cNvSpPr>
          <p:nvPr>
            <p:ph type="body" orient="vert" idx="1"/>
          </p:nvPr>
        </p:nvSpPr>
        <p:spPr>
          <a:xfrm>
            <a:off x="457200" y="274638"/>
            <a:ext cx="6019800" cy="5851525"/>
          </a:xfrm>
        </p:spPr>
        <p:txBody>
          <a:bodyPr vert="eaVert"/>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03C1B9B4-65B1-4217-A4AC-CA3E9AEABF95}"/>
              </a:ext>
            </a:extLst>
          </p:cNvPr>
          <p:cNvSpPr>
            <a:spLocks noGrp="1"/>
          </p:cNvSpPr>
          <p:nvPr>
            <p:ph type="dt" sz="half" idx="10"/>
          </p:nvPr>
        </p:nvSpPr>
        <p:spPr/>
        <p:txBody>
          <a:bodyPr/>
          <a:lstStyle>
            <a:lvl1pPr>
              <a:defRPr/>
            </a:lvl1pPr>
          </a:lstStyle>
          <a:p>
            <a:pPr>
              <a:defRPr/>
            </a:pPr>
            <a:fld id="{17513A09-D3FD-4114-91CD-1560C598BA3B}" type="datetimeFigureOut">
              <a:rPr lang="pt-BR"/>
              <a:pPr>
                <a:defRPr/>
              </a:pPr>
              <a:t>29/08/2022</a:t>
            </a:fld>
            <a:endParaRPr lang="pt-BR"/>
          </a:p>
        </p:txBody>
      </p:sp>
      <p:sp>
        <p:nvSpPr>
          <p:cNvPr id="5" name="Espaço Reservado para Rodapé 4">
            <a:extLst>
              <a:ext uri="{FF2B5EF4-FFF2-40B4-BE49-F238E27FC236}">
                <a16:creationId xmlns:a16="http://schemas.microsoft.com/office/drawing/2014/main" id="{BFBAF9AC-BCFD-46EA-9073-19C220FD8C3D}"/>
              </a:ext>
            </a:extLst>
          </p:cNvPr>
          <p:cNvSpPr>
            <a:spLocks noGrp="1"/>
          </p:cNvSpPr>
          <p:nvPr>
            <p:ph type="ftr" sz="quarter" idx="11"/>
          </p:nvPr>
        </p:nvSpPr>
        <p:spPr/>
        <p:txBody>
          <a:bodyPr/>
          <a:lstStyle>
            <a:lvl1pPr>
              <a:defRPr/>
            </a:lvl1pPr>
          </a:lstStyle>
          <a:p>
            <a:pPr>
              <a:defRPr/>
            </a:pPr>
            <a:endParaRPr lang="pt-BR"/>
          </a:p>
        </p:txBody>
      </p:sp>
      <p:sp>
        <p:nvSpPr>
          <p:cNvPr id="6" name="Espaço Reservado para Número de Slide 5">
            <a:extLst>
              <a:ext uri="{FF2B5EF4-FFF2-40B4-BE49-F238E27FC236}">
                <a16:creationId xmlns:a16="http://schemas.microsoft.com/office/drawing/2014/main" id="{6253447E-2EFA-499F-A72B-5A547831EE3B}"/>
              </a:ext>
            </a:extLst>
          </p:cNvPr>
          <p:cNvSpPr>
            <a:spLocks noGrp="1"/>
          </p:cNvSpPr>
          <p:nvPr>
            <p:ph type="sldNum" sz="quarter" idx="12"/>
          </p:nvPr>
        </p:nvSpPr>
        <p:spPr/>
        <p:txBody>
          <a:bodyPr/>
          <a:lstStyle>
            <a:lvl1pPr>
              <a:defRPr/>
            </a:lvl1pPr>
          </a:lstStyle>
          <a:p>
            <a:fld id="{16E3EE8C-3669-4AC1-9B7B-08933BCAF7D9}" type="slidenum">
              <a:rPr lang="pt-BR" altLang="pt-BR"/>
              <a:pPr/>
              <a:t>‹nº›</a:t>
            </a:fld>
            <a:endParaRPr lang="pt-BR" altLang="pt-BR"/>
          </a:p>
        </p:txBody>
      </p:sp>
    </p:spTree>
    <p:extLst>
      <p:ext uri="{BB962C8B-B14F-4D97-AF65-F5344CB8AC3E}">
        <p14:creationId xmlns:p14="http://schemas.microsoft.com/office/powerpoint/2010/main" val="1563274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sp>
        <p:nvSpPr>
          <p:cNvPr id="3" name="Espaço Reservado para Conteúdo 2"/>
          <p:cNvSpPr>
            <a:spLocks noGrp="1"/>
          </p:cNvSpPr>
          <p:nvPr>
            <p:ph idx="1"/>
          </p:nvPr>
        </p:nvSpPr>
        <p:spPr/>
        <p:txBody>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F730172C-9405-436C-A01E-8A340F6073FE}"/>
              </a:ext>
            </a:extLst>
          </p:cNvPr>
          <p:cNvSpPr>
            <a:spLocks noGrp="1"/>
          </p:cNvSpPr>
          <p:nvPr>
            <p:ph type="dt" sz="half" idx="10"/>
          </p:nvPr>
        </p:nvSpPr>
        <p:spPr/>
        <p:txBody>
          <a:bodyPr/>
          <a:lstStyle>
            <a:lvl1pPr>
              <a:defRPr/>
            </a:lvl1pPr>
          </a:lstStyle>
          <a:p>
            <a:pPr>
              <a:defRPr/>
            </a:pPr>
            <a:fld id="{7729D0B0-2741-4FF2-BEAD-26F10EF73872}" type="datetimeFigureOut">
              <a:rPr lang="pt-BR"/>
              <a:pPr>
                <a:defRPr/>
              </a:pPr>
              <a:t>29/08/2022</a:t>
            </a:fld>
            <a:endParaRPr lang="pt-BR"/>
          </a:p>
        </p:txBody>
      </p:sp>
      <p:sp>
        <p:nvSpPr>
          <p:cNvPr id="5" name="Espaço Reservado para Rodapé 4">
            <a:extLst>
              <a:ext uri="{FF2B5EF4-FFF2-40B4-BE49-F238E27FC236}">
                <a16:creationId xmlns:a16="http://schemas.microsoft.com/office/drawing/2014/main" id="{DE26D023-B955-42F4-B125-872D08DB82C4}"/>
              </a:ext>
            </a:extLst>
          </p:cNvPr>
          <p:cNvSpPr>
            <a:spLocks noGrp="1"/>
          </p:cNvSpPr>
          <p:nvPr>
            <p:ph type="ftr" sz="quarter" idx="11"/>
          </p:nvPr>
        </p:nvSpPr>
        <p:spPr/>
        <p:txBody>
          <a:bodyPr/>
          <a:lstStyle>
            <a:lvl1pPr>
              <a:defRPr/>
            </a:lvl1pPr>
          </a:lstStyle>
          <a:p>
            <a:pPr>
              <a:defRPr/>
            </a:pPr>
            <a:endParaRPr lang="pt-BR"/>
          </a:p>
        </p:txBody>
      </p:sp>
      <p:sp>
        <p:nvSpPr>
          <p:cNvPr id="6" name="Espaço Reservado para Número de Slide 5">
            <a:extLst>
              <a:ext uri="{FF2B5EF4-FFF2-40B4-BE49-F238E27FC236}">
                <a16:creationId xmlns:a16="http://schemas.microsoft.com/office/drawing/2014/main" id="{4DA0F56C-EDFA-4D4F-A94F-30F347B40A7F}"/>
              </a:ext>
            </a:extLst>
          </p:cNvPr>
          <p:cNvSpPr>
            <a:spLocks noGrp="1"/>
          </p:cNvSpPr>
          <p:nvPr>
            <p:ph type="sldNum" sz="quarter" idx="12"/>
          </p:nvPr>
        </p:nvSpPr>
        <p:spPr/>
        <p:txBody>
          <a:bodyPr/>
          <a:lstStyle>
            <a:lvl1pPr>
              <a:defRPr/>
            </a:lvl1pPr>
          </a:lstStyle>
          <a:p>
            <a:fld id="{E78E20CF-1CBA-4A47-A64D-31A00D4B7A36}" type="slidenum">
              <a:rPr lang="pt-BR" altLang="pt-BR"/>
              <a:pPr/>
              <a:t>‹nº›</a:t>
            </a:fld>
            <a:endParaRPr lang="pt-BR" altLang="pt-BR"/>
          </a:p>
        </p:txBody>
      </p:sp>
    </p:spTree>
    <p:extLst>
      <p:ext uri="{BB962C8B-B14F-4D97-AF65-F5344CB8AC3E}">
        <p14:creationId xmlns:p14="http://schemas.microsoft.com/office/powerpoint/2010/main" val="9286869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nchor="t"/>
          <a:lstStyle>
            <a:lvl1pPr algn="l">
              <a:defRPr sz="4000" b="1" cap="all"/>
            </a:lvl1pPr>
          </a:lstStyle>
          <a:p>
            <a:r>
              <a:rPr lang="pt-BR"/>
              <a:t>Clique para editar o título mestre</a:t>
            </a:r>
          </a:p>
        </p:txBody>
      </p:sp>
      <p:sp>
        <p:nvSpPr>
          <p:cNvPr id="3" name="Espaço Reservado para Tex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a:t>Clique para editar o texto mestre</a:t>
            </a:r>
          </a:p>
        </p:txBody>
      </p:sp>
      <p:sp>
        <p:nvSpPr>
          <p:cNvPr id="4" name="Espaço Reservado para Data 3">
            <a:extLst>
              <a:ext uri="{FF2B5EF4-FFF2-40B4-BE49-F238E27FC236}">
                <a16:creationId xmlns:a16="http://schemas.microsoft.com/office/drawing/2014/main" id="{1C95969C-EB7C-4AE5-93D3-A50A73678763}"/>
              </a:ext>
            </a:extLst>
          </p:cNvPr>
          <p:cNvSpPr>
            <a:spLocks noGrp="1"/>
          </p:cNvSpPr>
          <p:nvPr>
            <p:ph type="dt" sz="half" idx="10"/>
          </p:nvPr>
        </p:nvSpPr>
        <p:spPr/>
        <p:txBody>
          <a:bodyPr/>
          <a:lstStyle>
            <a:lvl1pPr>
              <a:defRPr/>
            </a:lvl1pPr>
          </a:lstStyle>
          <a:p>
            <a:pPr>
              <a:defRPr/>
            </a:pPr>
            <a:fld id="{A430C42A-4ACC-42A1-B122-B17194087E45}" type="datetimeFigureOut">
              <a:rPr lang="pt-BR"/>
              <a:pPr>
                <a:defRPr/>
              </a:pPr>
              <a:t>29/08/2022</a:t>
            </a:fld>
            <a:endParaRPr lang="pt-BR"/>
          </a:p>
        </p:txBody>
      </p:sp>
      <p:sp>
        <p:nvSpPr>
          <p:cNvPr id="5" name="Espaço Reservado para Rodapé 4">
            <a:extLst>
              <a:ext uri="{FF2B5EF4-FFF2-40B4-BE49-F238E27FC236}">
                <a16:creationId xmlns:a16="http://schemas.microsoft.com/office/drawing/2014/main" id="{4692A57B-DF4A-4EBC-A24F-E9FB362CA7E7}"/>
              </a:ext>
            </a:extLst>
          </p:cNvPr>
          <p:cNvSpPr>
            <a:spLocks noGrp="1"/>
          </p:cNvSpPr>
          <p:nvPr>
            <p:ph type="ftr" sz="quarter" idx="11"/>
          </p:nvPr>
        </p:nvSpPr>
        <p:spPr/>
        <p:txBody>
          <a:bodyPr/>
          <a:lstStyle>
            <a:lvl1pPr>
              <a:defRPr/>
            </a:lvl1pPr>
          </a:lstStyle>
          <a:p>
            <a:pPr>
              <a:defRPr/>
            </a:pPr>
            <a:endParaRPr lang="pt-BR"/>
          </a:p>
        </p:txBody>
      </p:sp>
      <p:sp>
        <p:nvSpPr>
          <p:cNvPr id="6" name="Espaço Reservado para Número de Slide 5">
            <a:extLst>
              <a:ext uri="{FF2B5EF4-FFF2-40B4-BE49-F238E27FC236}">
                <a16:creationId xmlns:a16="http://schemas.microsoft.com/office/drawing/2014/main" id="{85FDC387-C084-43A4-83D1-5A816D838A63}"/>
              </a:ext>
            </a:extLst>
          </p:cNvPr>
          <p:cNvSpPr>
            <a:spLocks noGrp="1"/>
          </p:cNvSpPr>
          <p:nvPr>
            <p:ph type="sldNum" sz="quarter" idx="12"/>
          </p:nvPr>
        </p:nvSpPr>
        <p:spPr/>
        <p:txBody>
          <a:bodyPr/>
          <a:lstStyle>
            <a:lvl1pPr>
              <a:defRPr/>
            </a:lvl1pPr>
          </a:lstStyle>
          <a:p>
            <a:fld id="{550FF403-A5B5-43D2-A710-DE926362A00E}" type="slidenum">
              <a:rPr lang="pt-BR" altLang="pt-BR"/>
              <a:pPr/>
              <a:t>‹nº›</a:t>
            </a:fld>
            <a:endParaRPr lang="pt-BR" altLang="pt-BR"/>
          </a:p>
        </p:txBody>
      </p:sp>
    </p:spTree>
    <p:extLst>
      <p:ext uri="{BB962C8B-B14F-4D97-AF65-F5344CB8AC3E}">
        <p14:creationId xmlns:p14="http://schemas.microsoft.com/office/powerpoint/2010/main" val="28910244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sp>
        <p:nvSpPr>
          <p:cNvPr id="3" name="Espaço Reservado para Conteúd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Conteúd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Data 3">
            <a:extLst>
              <a:ext uri="{FF2B5EF4-FFF2-40B4-BE49-F238E27FC236}">
                <a16:creationId xmlns:a16="http://schemas.microsoft.com/office/drawing/2014/main" id="{838137B4-7F2F-475C-A4F1-2256DBF90544}"/>
              </a:ext>
            </a:extLst>
          </p:cNvPr>
          <p:cNvSpPr>
            <a:spLocks noGrp="1"/>
          </p:cNvSpPr>
          <p:nvPr>
            <p:ph type="dt" sz="half" idx="10"/>
          </p:nvPr>
        </p:nvSpPr>
        <p:spPr/>
        <p:txBody>
          <a:bodyPr/>
          <a:lstStyle>
            <a:lvl1pPr>
              <a:defRPr/>
            </a:lvl1pPr>
          </a:lstStyle>
          <a:p>
            <a:pPr>
              <a:defRPr/>
            </a:pPr>
            <a:fld id="{27C29AEC-CE2F-4261-B63F-5D1DC366CA95}" type="datetimeFigureOut">
              <a:rPr lang="pt-BR"/>
              <a:pPr>
                <a:defRPr/>
              </a:pPr>
              <a:t>29/08/2022</a:t>
            </a:fld>
            <a:endParaRPr lang="pt-BR"/>
          </a:p>
        </p:txBody>
      </p:sp>
      <p:sp>
        <p:nvSpPr>
          <p:cNvPr id="6" name="Espaço Reservado para Rodapé 4">
            <a:extLst>
              <a:ext uri="{FF2B5EF4-FFF2-40B4-BE49-F238E27FC236}">
                <a16:creationId xmlns:a16="http://schemas.microsoft.com/office/drawing/2014/main" id="{8B9357D0-5A3F-4ADE-B92E-AE86A6804196}"/>
              </a:ext>
            </a:extLst>
          </p:cNvPr>
          <p:cNvSpPr>
            <a:spLocks noGrp="1"/>
          </p:cNvSpPr>
          <p:nvPr>
            <p:ph type="ftr" sz="quarter" idx="11"/>
          </p:nvPr>
        </p:nvSpPr>
        <p:spPr/>
        <p:txBody>
          <a:bodyPr/>
          <a:lstStyle>
            <a:lvl1pPr>
              <a:defRPr/>
            </a:lvl1pPr>
          </a:lstStyle>
          <a:p>
            <a:pPr>
              <a:defRPr/>
            </a:pPr>
            <a:endParaRPr lang="pt-BR"/>
          </a:p>
        </p:txBody>
      </p:sp>
      <p:sp>
        <p:nvSpPr>
          <p:cNvPr id="7" name="Espaço Reservado para Número de Slide 5">
            <a:extLst>
              <a:ext uri="{FF2B5EF4-FFF2-40B4-BE49-F238E27FC236}">
                <a16:creationId xmlns:a16="http://schemas.microsoft.com/office/drawing/2014/main" id="{379CCC60-9931-4941-A244-79B2084DFC69}"/>
              </a:ext>
            </a:extLst>
          </p:cNvPr>
          <p:cNvSpPr>
            <a:spLocks noGrp="1"/>
          </p:cNvSpPr>
          <p:nvPr>
            <p:ph type="sldNum" sz="quarter" idx="12"/>
          </p:nvPr>
        </p:nvSpPr>
        <p:spPr/>
        <p:txBody>
          <a:bodyPr/>
          <a:lstStyle>
            <a:lvl1pPr>
              <a:defRPr/>
            </a:lvl1pPr>
          </a:lstStyle>
          <a:p>
            <a:fld id="{D1E8FCDE-E149-4472-8E1D-B6A14995F77F}" type="slidenum">
              <a:rPr lang="pt-BR" altLang="pt-BR"/>
              <a:pPr/>
              <a:t>‹nº›</a:t>
            </a:fld>
            <a:endParaRPr lang="pt-BR" altLang="pt-BR"/>
          </a:p>
        </p:txBody>
      </p:sp>
    </p:spTree>
    <p:extLst>
      <p:ext uri="{BB962C8B-B14F-4D97-AF65-F5344CB8AC3E}">
        <p14:creationId xmlns:p14="http://schemas.microsoft.com/office/powerpoint/2010/main" val="8943559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pt-BR"/>
              <a:t>Clique para editar o título mestre</a:t>
            </a:r>
          </a:p>
        </p:txBody>
      </p:sp>
      <p:sp>
        <p:nvSpPr>
          <p:cNvPr id="3" name="Espaço Reservado para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 texto mestre</a:t>
            </a:r>
          </a:p>
        </p:txBody>
      </p:sp>
      <p:sp>
        <p:nvSpPr>
          <p:cNvPr id="4" name="Espaço Reservado para Conteú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Tex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 texto mestre</a:t>
            </a:r>
          </a:p>
        </p:txBody>
      </p:sp>
      <p:sp>
        <p:nvSpPr>
          <p:cNvPr id="6" name="Espaço Reservado para Conteúd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7" name="Espaço Reservado para Data 3">
            <a:extLst>
              <a:ext uri="{FF2B5EF4-FFF2-40B4-BE49-F238E27FC236}">
                <a16:creationId xmlns:a16="http://schemas.microsoft.com/office/drawing/2014/main" id="{B40EE572-07BD-4BB0-97C8-4F7E1771B0D7}"/>
              </a:ext>
            </a:extLst>
          </p:cNvPr>
          <p:cNvSpPr>
            <a:spLocks noGrp="1"/>
          </p:cNvSpPr>
          <p:nvPr>
            <p:ph type="dt" sz="half" idx="10"/>
          </p:nvPr>
        </p:nvSpPr>
        <p:spPr/>
        <p:txBody>
          <a:bodyPr/>
          <a:lstStyle>
            <a:lvl1pPr>
              <a:defRPr/>
            </a:lvl1pPr>
          </a:lstStyle>
          <a:p>
            <a:pPr>
              <a:defRPr/>
            </a:pPr>
            <a:fld id="{55EF9C5C-0F09-47AE-8FD8-42ED0C14DBB5}" type="datetimeFigureOut">
              <a:rPr lang="pt-BR"/>
              <a:pPr>
                <a:defRPr/>
              </a:pPr>
              <a:t>29/08/2022</a:t>
            </a:fld>
            <a:endParaRPr lang="pt-BR"/>
          </a:p>
        </p:txBody>
      </p:sp>
      <p:sp>
        <p:nvSpPr>
          <p:cNvPr id="8" name="Espaço Reservado para Rodapé 4">
            <a:extLst>
              <a:ext uri="{FF2B5EF4-FFF2-40B4-BE49-F238E27FC236}">
                <a16:creationId xmlns:a16="http://schemas.microsoft.com/office/drawing/2014/main" id="{130DA298-118F-4E54-91AF-8998F829C4BE}"/>
              </a:ext>
            </a:extLst>
          </p:cNvPr>
          <p:cNvSpPr>
            <a:spLocks noGrp="1"/>
          </p:cNvSpPr>
          <p:nvPr>
            <p:ph type="ftr" sz="quarter" idx="11"/>
          </p:nvPr>
        </p:nvSpPr>
        <p:spPr/>
        <p:txBody>
          <a:bodyPr/>
          <a:lstStyle>
            <a:lvl1pPr>
              <a:defRPr/>
            </a:lvl1pPr>
          </a:lstStyle>
          <a:p>
            <a:pPr>
              <a:defRPr/>
            </a:pPr>
            <a:endParaRPr lang="pt-BR"/>
          </a:p>
        </p:txBody>
      </p:sp>
      <p:sp>
        <p:nvSpPr>
          <p:cNvPr id="9" name="Espaço Reservado para Número de Slide 5">
            <a:extLst>
              <a:ext uri="{FF2B5EF4-FFF2-40B4-BE49-F238E27FC236}">
                <a16:creationId xmlns:a16="http://schemas.microsoft.com/office/drawing/2014/main" id="{BBB7333B-742F-4F60-A479-7C699910AC0E}"/>
              </a:ext>
            </a:extLst>
          </p:cNvPr>
          <p:cNvSpPr>
            <a:spLocks noGrp="1"/>
          </p:cNvSpPr>
          <p:nvPr>
            <p:ph type="sldNum" sz="quarter" idx="12"/>
          </p:nvPr>
        </p:nvSpPr>
        <p:spPr/>
        <p:txBody>
          <a:bodyPr/>
          <a:lstStyle>
            <a:lvl1pPr>
              <a:defRPr/>
            </a:lvl1pPr>
          </a:lstStyle>
          <a:p>
            <a:fld id="{39E93137-AE65-4EE9-9588-465B0C8291F6}" type="slidenum">
              <a:rPr lang="pt-BR" altLang="pt-BR"/>
              <a:pPr/>
              <a:t>‹nº›</a:t>
            </a:fld>
            <a:endParaRPr lang="pt-BR" altLang="pt-BR"/>
          </a:p>
        </p:txBody>
      </p:sp>
    </p:spTree>
    <p:extLst>
      <p:ext uri="{BB962C8B-B14F-4D97-AF65-F5344CB8AC3E}">
        <p14:creationId xmlns:p14="http://schemas.microsoft.com/office/powerpoint/2010/main" val="9675479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sp>
        <p:nvSpPr>
          <p:cNvPr id="3" name="Espaço Reservado para Data 3">
            <a:extLst>
              <a:ext uri="{FF2B5EF4-FFF2-40B4-BE49-F238E27FC236}">
                <a16:creationId xmlns:a16="http://schemas.microsoft.com/office/drawing/2014/main" id="{57FF02CD-0155-4800-A221-69C254A45183}"/>
              </a:ext>
            </a:extLst>
          </p:cNvPr>
          <p:cNvSpPr>
            <a:spLocks noGrp="1"/>
          </p:cNvSpPr>
          <p:nvPr>
            <p:ph type="dt" sz="half" idx="10"/>
          </p:nvPr>
        </p:nvSpPr>
        <p:spPr/>
        <p:txBody>
          <a:bodyPr/>
          <a:lstStyle>
            <a:lvl1pPr>
              <a:defRPr/>
            </a:lvl1pPr>
          </a:lstStyle>
          <a:p>
            <a:pPr>
              <a:defRPr/>
            </a:pPr>
            <a:fld id="{00DB19F6-AAA3-456E-8136-64F6DA5DAEF7}" type="datetimeFigureOut">
              <a:rPr lang="pt-BR"/>
              <a:pPr>
                <a:defRPr/>
              </a:pPr>
              <a:t>29/08/2022</a:t>
            </a:fld>
            <a:endParaRPr lang="pt-BR"/>
          </a:p>
        </p:txBody>
      </p:sp>
      <p:sp>
        <p:nvSpPr>
          <p:cNvPr id="4" name="Espaço Reservado para Rodapé 4">
            <a:extLst>
              <a:ext uri="{FF2B5EF4-FFF2-40B4-BE49-F238E27FC236}">
                <a16:creationId xmlns:a16="http://schemas.microsoft.com/office/drawing/2014/main" id="{7BFF1A5C-40B4-4B06-84C9-E3BBF38802D1}"/>
              </a:ext>
            </a:extLst>
          </p:cNvPr>
          <p:cNvSpPr>
            <a:spLocks noGrp="1"/>
          </p:cNvSpPr>
          <p:nvPr>
            <p:ph type="ftr" sz="quarter" idx="11"/>
          </p:nvPr>
        </p:nvSpPr>
        <p:spPr/>
        <p:txBody>
          <a:bodyPr/>
          <a:lstStyle>
            <a:lvl1pPr>
              <a:defRPr/>
            </a:lvl1pPr>
          </a:lstStyle>
          <a:p>
            <a:pPr>
              <a:defRPr/>
            </a:pPr>
            <a:endParaRPr lang="pt-BR"/>
          </a:p>
        </p:txBody>
      </p:sp>
      <p:sp>
        <p:nvSpPr>
          <p:cNvPr id="5" name="Espaço Reservado para Número de Slide 5">
            <a:extLst>
              <a:ext uri="{FF2B5EF4-FFF2-40B4-BE49-F238E27FC236}">
                <a16:creationId xmlns:a16="http://schemas.microsoft.com/office/drawing/2014/main" id="{F5059FE8-FF1E-4BA4-9F17-C40F6D8A61EA}"/>
              </a:ext>
            </a:extLst>
          </p:cNvPr>
          <p:cNvSpPr>
            <a:spLocks noGrp="1"/>
          </p:cNvSpPr>
          <p:nvPr>
            <p:ph type="sldNum" sz="quarter" idx="12"/>
          </p:nvPr>
        </p:nvSpPr>
        <p:spPr/>
        <p:txBody>
          <a:bodyPr/>
          <a:lstStyle>
            <a:lvl1pPr>
              <a:defRPr/>
            </a:lvl1pPr>
          </a:lstStyle>
          <a:p>
            <a:fld id="{28955E05-CDAB-4620-8AC0-56D4E3EBF613}" type="slidenum">
              <a:rPr lang="pt-BR" altLang="pt-BR"/>
              <a:pPr/>
              <a:t>‹nº›</a:t>
            </a:fld>
            <a:endParaRPr lang="pt-BR" altLang="pt-BR"/>
          </a:p>
        </p:txBody>
      </p:sp>
    </p:spTree>
    <p:extLst>
      <p:ext uri="{BB962C8B-B14F-4D97-AF65-F5344CB8AC3E}">
        <p14:creationId xmlns:p14="http://schemas.microsoft.com/office/powerpoint/2010/main" val="11655879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3">
            <a:extLst>
              <a:ext uri="{FF2B5EF4-FFF2-40B4-BE49-F238E27FC236}">
                <a16:creationId xmlns:a16="http://schemas.microsoft.com/office/drawing/2014/main" id="{4496E291-B0D1-464D-80C1-D1AB05A48B1C}"/>
              </a:ext>
            </a:extLst>
          </p:cNvPr>
          <p:cNvSpPr>
            <a:spLocks noGrp="1"/>
          </p:cNvSpPr>
          <p:nvPr>
            <p:ph type="dt" sz="half" idx="10"/>
          </p:nvPr>
        </p:nvSpPr>
        <p:spPr/>
        <p:txBody>
          <a:bodyPr/>
          <a:lstStyle>
            <a:lvl1pPr>
              <a:defRPr/>
            </a:lvl1pPr>
          </a:lstStyle>
          <a:p>
            <a:pPr>
              <a:defRPr/>
            </a:pPr>
            <a:fld id="{BB063D0D-B8BF-4182-8D96-DAACB8534CDA}" type="datetimeFigureOut">
              <a:rPr lang="pt-BR"/>
              <a:pPr>
                <a:defRPr/>
              </a:pPr>
              <a:t>29/08/2022</a:t>
            </a:fld>
            <a:endParaRPr lang="pt-BR"/>
          </a:p>
        </p:txBody>
      </p:sp>
      <p:sp>
        <p:nvSpPr>
          <p:cNvPr id="3" name="Espaço Reservado para Rodapé 4">
            <a:extLst>
              <a:ext uri="{FF2B5EF4-FFF2-40B4-BE49-F238E27FC236}">
                <a16:creationId xmlns:a16="http://schemas.microsoft.com/office/drawing/2014/main" id="{83E2E88D-475D-4818-90CD-E83322AD3359}"/>
              </a:ext>
            </a:extLst>
          </p:cNvPr>
          <p:cNvSpPr>
            <a:spLocks noGrp="1"/>
          </p:cNvSpPr>
          <p:nvPr>
            <p:ph type="ftr" sz="quarter" idx="11"/>
          </p:nvPr>
        </p:nvSpPr>
        <p:spPr/>
        <p:txBody>
          <a:bodyPr/>
          <a:lstStyle>
            <a:lvl1pPr>
              <a:defRPr/>
            </a:lvl1pPr>
          </a:lstStyle>
          <a:p>
            <a:pPr>
              <a:defRPr/>
            </a:pPr>
            <a:endParaRPr lang="pt-BR"/>
          </a:p>
        </p:txBody>
      </p:sp>
      <p:sp>
        <p:nvSpPr>
          <p:cNvPr id="4" name="Espaço Reservado para Número de Slide 5">
            <a:extLst>
              <a:ext uri="{FF2B5EF4-FFF2-40B4-BE49-F238E27FC236}">
                <a16:creationId xmlns:a16="http://schemas.microsoft.com/office/drawing/2014/main" id="{6ACBB0F6-E795-4EB9-B8A1-2CD6F317C0E9}"/>
              </a:ext>
            </a:extLst>
          </p:cNvPr>
          <p:cNvSpPr>
            <a:spLocks noGrp="1"/>
          </p:cNvSpPr>
          <p:nvPr>
            <p:ph type="sldNum" sz="quarter" idx="12"/>
          </p:nvPr>
        </p:nvSpPr>
        <p:spPr/>
        <p:txBody>
          <a:bodyPr/>
          <a:lstStyle>
            <a:lvl1pPr>
              <a:defRPr/>
            </a:lvl1pPr>
          </a:lstStyle>
          <a:p>
            <a:fld id="{470E4C05-12B1-40CE-8957-F51C65470FF7}" type="slidenum">
              <a:rPr lang="pt-BR" altLang="pt-BR"/>
              <a:pPr/>
              <a:t>‹nº›</a:t>
            </a:fld>
            <a:endParaRPr lang="pt-BR" altLang="pt-BR"/>
          </a:p>
        </p:txBody>
      </p:sp>
    </p:spTree>
    <p:extLst>
      <p:ext uri="{BB962C8B-B14F-4D97-AF65-F5344CB8AC3E}">
        <p14:creationId xmlns:p14="http://schemas.microsoft.com/office/powerpoint/2010/main" val="26213581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nchor="b"/>
          <a:lstStyle>
            <a:lvl1pPr algn="l">
              <a:defRPr sz="2000" b="1"/>
            </a:lvl1pPr>
          </a:lstStyle>
          <a:p>
            <a:r>
              <a:rPr lang="pt-BR"/>
              <a:t>Clique para editar o título mestre</a:t>
            </a:r>
          </a:p>
        </p:txBody>
      </p:sp>
      <p:sp>
        <p:nvSpPr>
          <p:cNvPr id="3" name="Espaço Reservado para Conteú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Clique para editar o texto mestre</a:t>
            </a:r>
          </a:p>
        </p:txBody>
      </p:sp>
      <p:sp>
        <p:nvSpPr>
          <p:cNvPr id="5" name="Espaço Reservado para Data 3">
            <a:extLst>
              <a:ext uri="{FF2B5EF4-FFF2-40B4-BE49-F238E27FC236}">
                <a16:creationId xmlns:a16="http://schemas.microsoft.com/office/drawing/2014/main" id="{05668FF7-D6D2-46EC-A475-DF8664E3A82B}"/>
              </a:ext>
            </a:extLst>
          </p:cNvPr>
          <p:cNvSpPr>
            <a:spLocks noGrp="1"/>
          </p:cNvSpPr>
          <p:nvPr>
            <p:ph type="dt" sz="half" idx="10"/>
          </p:nvPr>
        </p:nvSpPr>
        <p:spPr/>
        <p:txBody>
          <a:bodyPr/>
          <a:lstStyle>
            <a:lvl1pPr>
              <a:defRPr/>
            </a:lvl1pPr>
          </a:lstStyle>
          <a:p>
            <a:pPr>
              <a:defRPr/>
            </a:pPr>
            <a:fld id="{75B20E1F-D73F-4359-8844-ADAD2CD00752}" type="datetimeFigureOut">
              <a:rPr lang="pt-BR"/>
              <a:pPr>
                <a:defRPr/>
              </a:pPr>
              <a:t>29/08/2022</a:t>
            </a:fld>
            <a:endParaRPr lang="pt-BR"/>
          </a:p>
        </p:txBody>
      </p:sp>
      <p:sp>
        <p:nvSpPr>
          <p:cNvPr id="6" name="Espaço Reservado para Rodapé 4">
            <a:extLst>
              <a:ext uri="{FF2B5EF4-FFF2-40B4-BE49-F238E27FC236}">
                <a16:creationId xmlns:a16="http://schemas.microsoft.com/office/drawing/2014/main" id="{EE4CE3A0-13C3-4978-A815-92DB092CC791}"/>
              </a:ext>
            </a:extLst>
          </p:cNvPr>
          <p:cNvSpPr>
            <a:spLocks noGrp="1"/>
          </p:cNvSpPr>
          <p:nvPr>
            <p:ph type="ftr" sz="quarter" idx="11"/>
          </p:nvPr>
        </p:nvSpPr>
        <p:spPr/>
        <p:txBody>
          <a:bodyPr/>
          <a:lstStyle>
            <a:lvl1pPr>
              <a:defRPr/>
            </a:lvl1pPr>
          </a:lstStyle>
          <a:p>
            <a:pPr>
              <a:defRPr/>
            </a:pPr>
            <a:endParaRPr lang="pt-BR"/>
          </a:p>
        </p:txBody>
      </p:sp>
      <p:sp>
        <p:nvSpPr>
          <p:cNvPr id="7" name="Espaço Reservado para Número de Slide 5">
            <a:extLst>
              <a:ext uri="{FF2B5EF4-FFF2-40B4-BE49-F238E27FC236}">
                <a16:creationId xmlns:a16="http://schemas.microsoft.com/office/drawing/2014/main" id="{E6B71717-CEEA-4CA2-A689-BD26B5FAB054}"/>
              </a:ext>
            </a:extLst>
          </p:cNvPr>
          <p:cNvSpPr>
            <a:spLocks noGrp="1"/>
          </p:cNvSpPr>
          <p:nvPr>
            <p:ph type="sldNum" sz="quarter" idx="12"/>
          </p:nvPr>
        </p:nvSpPr>
        <p:spPr/>
        <p:txBody>
          <a:bodyPr/>
          <a:lstStyle>
            <a:lvl1pPr>
              <a:defRPr/>
            </a:lvl1pPr>
          </a:lstStyle>
          <a:p>
            <a:fld id="{7ED773CC-D9F8-4975-B6B2-E4A156E416F7}" type="slidenum">
              <a:rPr lang="pt-BR" altLang="pt-BR"/>
              <a:pPr/>
              <a:t>‹nº›</a:t>
            </a:fld>
            <a:endParaRPr lang="pt-BR" altLang="pt-BR"/>
          </a:p>
        </p:txBody>
      </p:sp>
    </p:spTree>
    <p:extLst>
      <p:ext uri="{BB962C8B-B14F-4D97-AF65-F5344CB8AC3E}">
        <p14:creationId xmlns:p14="http://schemas.microsoft.com/office/powerpoint/2010/main" val="40157184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pt-BR"/>
              <a:t>Clique para editar o título mestre</a:t>
            </a:r>
          </a:p>
        </p:txBody>
      </p:sp>
      <p:sp>
        <p:nvSpPr>
          <p:cNvPr id="3" name="Espaço Reservado para Imagem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pt-BR" noProof="0"/>
          </a:p>
        </p:txBody>
      </p:sp>
      <p:sp>
        <p:nvSpPr>
          <p:cNvPr id="4" name="Espaço Reservado para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Clique para editar o texto mestre</a:t>
            </a:r>
          </a:p>
        </p:txBody>
      </p:sp>
      <p:sp>
        <p:nvSpPr>
          <p:cNvPr id="5" name="Espaço Reservado para Data 3">
            <a:extLst>
              <a:ext uri="{FF2B5EF4-FFF2-40B4-BE49-F238E27FC236}">
                <a16:creationId xmlns:a16="http://schemas.microsoft.com/office/drawing/2014/main" id="{85AA0C92-5584-4A8F-9F50-45C00B685A96}"/>
              </a:ext>
            </a:extLst>
          </p:cNvPr>
          <p:cNvSpPr>
            <a:spLocks noGrp="1"/>
          </p:cNvSpPr>
          <p:nvPr>
            <p:ph type="dt" sz="half" idx="10"/>
          </p:nvPr>
        </p:nvSpPr>
        <p:spPr/>
        <p:txBody>
          <a:bodyPr/>
          <a:lstStyle>
            <a:lvl1pPr>
              <a:defRPr/>
            </a:lvl1pPr>
          </a:lstStyle>
          <a:p>
            <a:pPr>
              <a:defRPr/>
            </a:pPr>
            <a:fld id="{C2D77B71-28B1-45D1-BE67-48A139DEBAFF}" type="datetimeFigureOut">
              <a:rPr lang="pt-BR"/>
              <a:pPr>
                <a:defRPr/>
              </a:pPr>
              <a:t>29/08/2022</a:t>
            </a:fld>
            <a:endParaRPr lang="pt-BR"/>
          </a:p>
        </p:txBody>
      </p:sp>
      <p:sp>
        <p:nvSpPr>
          <p:cNvPr id="6" name="Espaço Reservado para Rodapé 4">
            <a:extLst>
              <a:ext uri="{FF2B5EF4-FFF2-40B4-BE49-F238E27FC236}">
                <a16:creationId xmlns:a16="http://schemas.microsoft.com/office/drawing/2014/main" id="{4866C735-8C0B-4E1E-B2E7-0B64254E1DC2}"/>
              </a:ext>
            </a:extLst>
          </p:cNvPr>
          <p:cNvSpPr>
            <a:spLocks noGrp="1"/>
          </p:cNvSpPr>
          <p:nvPr>
            <p:ph type="ftr" sz="quarter" idx="11"/>
          </p:nvPr>
        </p:nvSpPr>
        <p:spPr/>
        <p:txBody>
          <a:bodyPr/>
          <a:lstStyle>
            <a:lvl1pPr>
              <a:defRPr/>
            </a:lvl1pPr>
          </a:lstStyle>
          <a:p>
            <a:pPr>
              <a:defRPr/>
            </a:pPr>
            <a:endParaRPr lang="pt-BR"/>
          </a:p>
        </p:txBody>
      </p:sp>
      <p:sp>
        <p:nvSpPr>
          <p:cNvPr id="7" name="Espaço Reservado para Número de Slide 5">
            <a:extLst>
              <a:ext uri="{FF2B5EF4-FFF2-40B4-BE49-F238E27FC236}">
                <a16:creationId xmlns:a16="http://schemas.microsoft.com/office/drawing/2014/main" id="{9A345D70-1CC0-4323-9C30-194AF215EE67}"/>
              </a:ext>
            </a:extLst>
          </p:cNvPr>
          <p:cNvSpPr>
            <a:spLocks noGrp="1"/>
          </p:cNvSpPr>
          <p:nvPr>
            <p:ph type="sldNum" sz="quarter" idx="12"/>
          </p:nvPr>
        </p:nvSpPr>
        <p:spPr/>
        <p:txBody>
          <a:bodyPr/>
          <a:lstStyle>
            <a:lvl1pPr>
              <a:defRPr/>
            </a:lvl1pPr>
          </a:lstStyle>
          <a:p>
            <a:fld id="{E8B70AF9-A1F2-4612-AE59-C33A6CC5F734}" type="slidenum">
              <a:rPr lang="pt-BR" altLang="pt-BR"/>
              <a:pPr/>
              <a:t>‹nº›</a:t>
            </a:fld>
            <a:endParaRPr lang="pt-BR" altLang="pt-BR"/>
          </a:p>
        </p:txBody>
      </p:sp>
    </p:spTree>
    <p:extLst>
      <p:ext uri="{BB962C8B-B14F-4D97-AF65-F5344CB8AC3E}">
        <p14:creationId xmlns:p14="http://schemas.microsoft.com/office/powerpoint/2010/main" val="27113154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Espaço Reservado para Título 1">
            <a:extLst>
              <a:ext uri="{FF2B5EF4-FFF2-40B4-BE49-F238E27FC236}">
                <a16:creationId xmlns:a16="http://schemas.microsoft.com/office/drawing/2014/main" id="{10B18064-B64F-4B50-8350-2C5C8843B820}"/>
              </a:ext>
            </a:extLst>
          </p:cNvPr>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pt-BR" altLang="pt-BR"/>
              <a:t>Clique para editar o título mestre</a:t>
            </a:r>
          </a:p>
        </p:txBody>
      </p:sp>
      <p:sp>
        <p:nvSpPr>
          <p:cNvPr id="1027" name="Espaço Reservado para Texto 2">
            <a:extLst>
              <a:ext uri="{FF2B5EF4-FFF2-40B4-BE49-F238E27FC236}">
                <a16:creationId xmlns:a16="http://schemas.microsoft.com/office/drawing/2014/main" id="{79575E98-D7D9-4015-A645-5BE34FB76A92}"/>
              </a:ext>
            </a:extLst>
          </p:cNvPr>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pt-BR" altLang="pt-BR"/>
              <a:t>Clique para editar o texto mestre</a:t>
            </a:r>
          </a:p>
          <a:p>
            <a:pPr lvl="1"/>
            <a:r>
              <a:rPr lang="pt-BR" altLang="pt-BR"/>
              <a:t>Segundo nível</a:t>
            </a:r>
          </a:p>
          <a:p>
            <a:pPr lvl="2"/>
            <a:r>
              <a:rPr lang="pt-BR" altLang="pt-BR"/>
              <a:t>Terceiro nível</a:t>
            </a:r>
          </a:p>
          <a:p>
            <a:pPr lvl="3"/>
            <a:r>
              <a:rPr lang="pt-BR" altLang="pt-BR"/>
              <a:t>Quarto nível</a:t>
            </a:r>
          </a:p>
          <a:p>
            <a:pPr lvl="4"/>
            <a:r>
              <a:rPr lang="pt-BR" altLang="pt-BR"/>
              <a:t>Quinto nível</a:t>
            </a:r>
          </a:p>
        </p:txBody>
      </p:sp>
      <p:sp>
        <p:nvSpPr>
          <p:cNvPr id="4" name="Espaço Reservado para Data 3">
            <a:extLst>
              <a:ext uri="{FF2B5EF4-FFF2-40B4-BE49-F238E27FC236}">
                <a16:creationId xmlns:a16="http://schemas.microsoft.com/office/drawing/2014/main" id="{B97E0375-C0D5-4CE9-8F9F-E3E40BF8DF90}"/>
              </a:ext>
            </a:extLst>
          </p:cNvPr>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cs typeface="+mn-cs"/>
              </a:defRPr>
            </a:lvl1pPr>
          </a:lstStyle>
          <a:p>
            <a:pPr>
              <a:defRPr/>
            </a:pPr>
            <a:fld id="{ABFDE3B6-B7E9-4FA8-8ECB-C31BACD357BC}" type="datetimeFigureOut">
              <a:rPr lang="pt-BR"/>
              <a:pPr>
                <a:defRPr/>
              </a:pPr>
              <a:t>29/08/2022</a:t>
            </a:fld>
            <a:endParaRPr lang="pt-BR"/>
          </a:p>
        </p:txBody>
      </p:sp>
      <p:sp>
        <p:nvSpPr>
          <p:cNvPr id="5" name="Espaço Reservado para Rodapé 4">
            <a:extLst>
              <a:ext uri="{FF2B5EF4-FFF2-40B4-BE49-F238E27FC236}">
                <a16:creationId xmlns:a16="http://schemas.microsoft.com/office/drawing/2014/main" id="{5C48A79E-6F2C-428C-A79F-BAE5C0C96AB7}"/>
              </a:ext>
            </a:extLst>
          </p:cNvPr>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cs typeface="+mn-cs"/>
              </a:defRPr>
            </a:lvl1pPr>
          </a:lstStyle>
          <a:p>
            <a:pPr>
              <a:defRPr/>
            </a:pPr>
            <a:endParaRPr lang="pt-BR"/>
          </a:p>
        </p:txBody>
      </p:sp>
      <p:sp>
        <p:nvSpPr>
          <p:cNvPr id="6" name="Espaço Reservado para Número de Slide 5">
            <a:extLst>
              <a:ext uri="{FF2B5EF4-FFF2-40B4-BE49-F238E27FC236}">
                <a16:creationId xmlns:a16="http://schemas.microsoft.com/office/drawing/2014/main" id="{3762BF38-EE44-43AC-A3D6-F0C429D520F5}"/>
              </a:ext>
            </a:extLst>
          </p:cNvPr>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D8D8F"/>
                </a:solidFill>
                <a:latin typeface="Calibri" panose="020F0502020204030204" pitchFamily="34" charset="0"/>
              </a:defRPr>
            </a:lvl1pPr>
          </a:lstStyle>
          <a:p>
            <a:fld id="{81E51A63-0E66-4C1A-AA2B-CD75815CACA7}" type="slidenum">
              <a:rPr lang="pt-BR" altLang="pt-BR"/>
              <a:pPr/>
              <a:t>‹nº›</a:t>
            </a:fld>
            <a:endParaRPr lang="pt-BR" altLang="pt-BR"/>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ítulo 1">
            <a:extLst>
              <a:ext uri="{FF2B5EF4-FFF2-40B4-BE49-F238E27FC236}">
                <a16:creationId xmlns:a16="http://schemas.microsoft.com/office/drawing/2014/main" id="{674652FC-4DE5-4288-9A75-2F26BF7523A2}"/>
              </a:ext>
            </a:extLst>
          </p:cNvPr>
          <p:cNvSpPr>
            <a:spLocks noGrp="1"/>
          </p:cNvSpPr>
          <p:nvPr>
            <p:ph type="ctrTitle"/>
          </p:nvPr>
        </p:nvSpPr>
        <p:spPr/>
        <p:txBody>
          <a:bodyPr/>
          <a:lstStyle/>
          <a:p>
            <a:pPr eaLnBrk="1" hangingPunct="1"/>
            <a:r>
              <a:rPr lang="pt-BR" altLang="pt-BR" sz="4000" b="1"/>
              <a:t>NEGOCIAÇÃO COLETIVA DE TRABALHO NO BRASIL</a:t>
            </a:r>
            <a:br>
              <a:rPr lang="pt-BR" altLang="pt-BR" sz="4000" b="1"/>
            </a:br>
            <a:br>
              <a:rPr lang="pt-BR" altLang="pt-BR" sz="4000" b="1"/>
            </a:br>
            <a:r>
              <a:rPr lang="pt-BR" altLang="pt-BR" sz="4000" b="1"/>
              <a:t>Alterações da Reforma Trabalhista</a:t>
            </a:r>
            <a:br>
              <a:rPr lang="pt-BR" altLang="pt-BR" sz="4000" b="1"/>
            </a:br>
            <a:r>
              <a:rPr lang="pt-BR" altLang="pt-BR" sz="4000" b="1"/>
              <a:t>(Lei n° 13.467/17)</a:t>
            </a:r>
          </a:p>
        </p:txBody>
      </p:sp>
      <p:sp>
        <p:nvSpPr>
          <p:cNvPr id="3075" name="Subtítulo 2">
            <a:extLst>
              <a:ext uri="{FF2B5EF4-FFF2-40B4-BE49-F238E27FC236}">
                <a16:creationId xmlns:a16="http://schemas.microsoft.com/office/drawing/2014/main" id="{DD0E54E6-346E-4568-A1B2-FE69C72716EB}"/>
              </a:ext>
            </a:extLst>
          </p:cNvPr>
          <p:cNvSpPr>
            <a:spLocks noGrp="1"/>
          </p:cNvSpPr>
          <p:nvPr>
            <p:ph type="subTitle" idx="1"/>
          </p:nvPr>
        </p:nvSpPr>
        <p:spPr/>
        <p:txBody>
          <a:bodyPr/>
          <a:lstStyle/>
          <a:p>
            <a:pPr eaLnBrk="1" hangingPunct="1"/>
            <a:endParaRPr lang="pt-BR" altLang="pt-BR" b="1">
              <a:solidFill>
                <a:schemeClr val="tx1"/>
              </a:solidFill>
            </a:endParaRPr>
          </a:p>
          <a:p>
            <a:pPr eaLnBrk="1" hangingPunct="1"/>
            <a:endParaRPr lang="pt-BR" altLang="pt-BR" b="1">
              <a:solidFill>
                <a:schemeClr val="tx1"/>
              </a:solidFill>
            </a:endParaRPr>
          </a:p>
          <a:p>
            <a:pPr eaLnBrk="1" hangingPunct="1"/>
            <a:r>
              <a:rPr lang="pt-BR" altLang="pt-BR" b="1">
                <a:solidFill>
                  <a:schemeClr val="tx1"/>
                </a:solidFill>
              </a:rPr>
              <a:t>OTAVIO PINTO E SILVA</a:t>
            </a:r>
          </a:p>
          <a:p>
            <a:pPr eaLnBrk="1" hangingPunct="1"/>
            <a:r>
              <a:rPr lang="pt-BR" altLang="pt-BR" b="1">
                <a:solidFill>
                  <a:schemeClr val="tx1"/>
                </a:solidFill>
              </a:rPr>
              <a:t>Faculdade de Direito - USP</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ítulo 1">
            <a:extLst>
              <a:ext uri="{FF2B5EF4-FFF2-40B4-BE49-F238E27FC236}">
                <a16:creationId xmlns:a16="http://schemas.microsoft.com/office/drawing/2014/main" id="{8859F14F-0EDA-4CBE-B8C0-A0553763145E}"/>
              </a:ext>
            </a:extLst>
          </p:cNvPr>
          <p:cNvSpPr>
            <a:spLocks noGrp="1"/>
          </p:cNvSpPr>
          <p:nvPr>
            <p:ph type="ctrTitle"/>
          </p:nvPr>
        </p:nvSpPr>
        <p:spPr/>
        <p:txBody>
          <a:bodyPr/>
          <a:lstStyle/>
          <a:p>
            <a:r>
              <a:rPr lang="pt-BR" altLang="pt-BR" b="1"/>
              <a:t>Prevalência do negociado </a:t>
            </a:r>
            <a:br>
              <a:rPr lang="pt-BR" altLang="pt-BR" b="1"/>
            </a:br>
            <a:r>
              <a:rPr lang="pt-BR" altLang="pt-BR" b="1"/>
              <a:t>sobre o legislado</a:t>
            </a:r>
          </a:p>
        </p:txBody>
      </p:sp>
      <p:sp>
        <p:nvSpPr>
          <p:cNvPr id="12291" name="Subtítulo 2">
            <a:extLst>
              <a:ext uri="{FF2B5EF4-FFF2-40B4-BE49-F238E27FC236}">
                <a16:creationId xmlns:a16="http://schemas.microsoft.com/office/drawing/2014/main" id="{CA976F98-1D8F-4A10-BDE6-100F8717E484}"/>
              </a:ext>
            </a:extLst>
          </p:cNvPr>
          <p:cNvSpPr>
            <a:spLocks noGrp="1"/>
          </p:cNvSpPr>
          <p:nvPr>
            <p:ph type="subTitle" idx="1"/>
          </p:nvPr>
        </p:nvSpPr>
        <p:spPr/>
        <p:txBody>
          <a:bodyPr/>
          <a:lstStyle/>
          <a:p>
            <a:r>
              <a:rPr lang="pt-BR" altLang="pt-BR">
                <a:solidFill>
                  <a:schemeClr val="tx1"/>
                </a:solidFill>
              </a:rPr>
              <a:t>O que pode e o que não pode ser negociado. Mínima intervenção na </a:t>
            </a:r>
          </a:p>
          <a:p>
            <a:r>
              <a:rPr lang="pt-BR" altLang="pt-BR">
                <a:solidFill>
                  <a:schemeClr val="tx1"/>
                </a:solidFill>
              </a:rPr>
              <a:t>autonomia privada coletiva.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ítulo 1">
            <a:extLst>
              <a:ext uri="{FF2B5EF4-FFF2-40B4-BE49-F238E27FC236}">
                <a16:creationId xmlns:a16="http://schemas.microsoft.com/office/drawing/2014/main" id="{CAE56614-1778-497D-AE3F-1120749111E3}"/>
              </a:ext>
            </a:extLst>
          </p:cNvPr>
          <p:cNvSpPr>
            <a:spLocks noGrp="1"/>
          </p:cNvSpPr>
          <p:nvPr>
            <p:ph type="title"/>
          </p:nvPr>
        </p:nvSpPr>
        <p:spPr/>
        <p:txBody>
          <a:bodyPr/>
          <a:lstStyle/>
          <a:p>
            <a:pPr eaLnBrk="1" hangingPunct="1"/>
            <a:r>
              <a:rPr lang="pt-BR" altLang="pt-BR" b="1"/>
              <a:t>Crise brasileira e </a:t>
            </a:r>
            <a:br>
              <a:rPr lang="pt-BR" altLang="pt-BR" b="1"/>
            </a:br>
            <a:r>
              <a:rPr lang="pt-BR" altLang="pt-BR" b="1"/>
              <a:t>a reforma trabalhista</a:t>
            </a:r>
          </a:p>
        </p:txBody>
      </p:sp>
      <p:sp>
        <p:nvSpPr>
          <p:cNvPr id="3" name="Espaço Reservado para Conteúdo 2">
            <a:extLst>
              <a:ext uri="{FF2B5EF4-FFF2-40B4-BE49-F238E27FC236}">
                <a16:creationId xmlns:a16="http://schemas.microsoft.com/office/drawing/2014/main" id="{8A93755D-E426-47B7-8B3C-63F2B4A62054}"/>
              </a:ext>
            </a:extLst>
          </p:cNvPr>
          <p:cNvSpPr>
            <a:spLocks noGrp="1"/>
          </p:cNvSpPr>
          <p:nvPr>
            <p:ph idx="1"/>
          </p:nvPr>
        </p:nvSpPr>
        <p:spPr/>
        <p:txBody>
          <a:bodyPr>
            <a:normAutofit lnSpcReduction="10000"/>
          </a:bodyPr>
          <a:lstStyle/>
          <a:p>
            <a:pPr marL="274320" indent="-274320" eaLnBrk="1" fontAlgn="auto" hangingPunct="1">
              <a:spcAft>
                <a:spcPts val="0"/>
              </a:spcAft>
              <a:buClr>
                <a:schemeClr val="accent3"/>
              </a:buClr>
              <a:defRPr/>
            </a:pPr>
            <a:r>
              <a:rPr lang="pt-BR" dirty="0"/>
              <a:t>Crise econômica</a:t>
            </a:r>
          </a:p>
          <a:p>
            <a:pPr marL="274320" indent="-274320" eaLnBrk="1" fontAlgn="auto" hangingPunct="1">
              <a:spcAft>
                <a:spcPts val="0"/>
              </a:spcAft>
              <a:buClr>
                <a:schemeClr val="accent3"/>
              </a:buClr>
              <a:defRPr/>
            </a:pPr>
            <a:endParaRPr lang="pt-BR" dirty="0"/>
          </a:p>
          <a:p>
            <a:pPr marL="274320" indent="-274320" eaLnBrk="1" fontAlgn="auto" hangingPunct="1">
              <a:spcAft>
                <a:spcPts val="0"/>
              </a:spcAft>
              <a:buClr>
                <a:schemeClr val="accent3"/>
              </a:buClr>
              <a:defRPr/>
            </a:pPr>
            <a:r>
              <a:rPr lang="pt-BR" dirty="0"/>
              <a:t>Crise política</a:t>
            </a:r>
          </a:p>
          <a:p>
            <a:pPr marL="274320" indent="-274320" eaLnBrk="1" fontAlgn="auto" hangingPunct="1">
              <a:spcAft>
                <a:spcPts val="0"/>
              </a:spcAft>
              <a:buClr>
                <a:schemeClr val="accent3"/>
              </a:buClr>
              <a:defRPr/>
            </a:pPr>
            <a:endParaRPr lang="pt-BR" dirty="0"/>
          </a:p>
          <a:p>
            <a:pPr marL="274320" indent="-274320" eaLnBrk="1" fontAlgn="auto" hangingPunct="1">
              <a:spcAft>
                <a:spcPts val="0"/>
              </a:spcAft>
              <a:buClr>
                <a:schemeClr val="accent3"/>
              </a:buClr>
              <a:defRPr/>
            </a:pPr>
            <a:r>
              <a:rPr lang="pt-BR" dirty="0"/>
              <a:t>Impeachment Dilma </a:t>
            </a:r>
            <a:r>
              <a:rPr lang="pt-BR" dirty="0" err="1"/>
              <a:t>Roussef</a:t>
            </a:r>
            <a:endParaRPr lang="pt-BR" dirty="0"/>
          </a:p>
          <a:p>
            <a:pPr marL="274320" indent="-274320" eaLnBrk="1" fontAlgn="auto" hangingPunct="1">
              <a:spcAft>
                <a:spcPts val="0"/>
              </a:spcAft>
              <a:buClr>
                <a:schemeClr val="accent3"/>
              </a:buClr>
              <a:defRPr/>
            </a:pPr>
            <a:endParaRPr lang="pt-BR" dirty="0"/>
          </a:p>
          <a:p>
            <a:pPr marL="274320" indent="-274320" eaLnBrk="1" fontAlgn="auto" hangingPunct="1">
              <a:spcAft>
                <a:spcPts val="0"/>
              </a:spcAft>
              <a:buClr>
                <a:schemeClr val="accent3"/>
              </a:buClr>
              <a:defRPr/>
            </a:pPr>
            <a:r>
              <a:rPr lang="pt-BR" dirty="0"/>
              <a:t>Governo interino Michel Temer: documento “Uma ponte para o futuro”</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ítulo 1">
            <a:extLst>
              <a:ext uri="{FF2B5EF4-FFF2-40B4-BE49-F238E27FC236}">
                <a16:creationId xmlns:a16="http://schemas.microsoft.com/office/drawing/2014/main" id="{8BC421A8-2FB9-44A2-8658-C6A69E6C1654}"/>
              </a:ext>
            </a:extLst>
          </p:cNvPr>
          <p:cNvSpPr>
            <a:spLocks noGrp="1"/>
          </p:cNvSpPr>
          <p:nvPr>
            <p:ph type="title"/>
          </p:nvPr>
        </p:nvSpPr>
        <p:spPr>
          <a:xfrm>
            <a:off x="457200" y="549275"/>
            <a:ext cx="8229600" cy="935038"/>
          </a:xfrm>
        </p:spPr>
        <p:txBody>
          <a:bodyPr/>
          <a:lstStyle/>
          <a:p>
            <a:pPr marL="273050" indent="-273050" eaLnBrk="1" hangingPunct="1"/>
            <a:r>
              <a:rPr lang="pt-BR" altLang="pt-BR"/>
              <a:t>“</a:t>
            </a:r>
            <a:r>
              <a:rPr lang="pt-BR" altLang="pt-BR" b="1"/>
              <a:t>UMA PONTE PARA O FUTURO</a:t>
            </a:r>
            <a:r>
              <a:rPr lang="pt-BR" altLang="pt-BR"/>
              <a:t>”</a:t>
            </a:r>
          </a:p>
        </p:txBody>
      </p:sp>
      <p:sp>
        <p:nvSpPr>
          <p:cNvPr id="3" name="Espaço Reservado para Conteúdo 2">
            <a:extLst>
              <a:ext uri="{FF2B5EF4-FFF2-40B4-BE49-F238E27FC236}">
                <a16:creationId xmlns:a16="http://schemas.microsoft.com/office/drawing/2014/main" id="{0ECA1AFC-6D6A-46BA-92CE-2F87F7E87F77}"/>
              </a:ext>
            </a:extLst>
          </p:cNvPr>
          <p:cNvSpPr>
            <a:spLocks noGrp="1"/>
          </p:cNvSpPr>
          <p:nvPr>
            <p:ph idx="1"/>
          </p:nvPr>
        </p:nvSpPr>
        <p:spPr/>
        <p:txBody>
          <a:bodyPr>
            <a:normAutofit lnSpcReduction="10000"/>
          </a:bodyPr>
          <a:lstStyle/>
          <a:p>
            <a:pPr marL="274320" indent="-274320" algn="just" eaLnBrk="1" fontAlgn="auto" hangingPunct="1">
              <a:spcAft>
                <a:spcPts val="0"/>
              </a:spcAft>
              <a:buClr>
                <a:schemeClr val="accent3"/>
              </a:buClr>
              <a:defRPr/>
            </a:pPr>
            <a:r>
              <a:rPr lang="pt-BR" b="1" dirty="0"/>
              <a:t>PMDB – Fundação Ulisses Guimarães</a:t>
            </a:r>
          </a:p>
          <a:p>
            <a:pPr marL="274320" indent="-274320" algn="just" eaLnBrk="1" fontAlgn="auto" hangingPunct="1">
              <a:spcAft>
                <a:spcPts val="0"/>
              </a:spcAft>
              <a:buClr>
                <a:schemeClr val="accent3"/>
              </a:buClr>
              <a:defRPr/>
            </a:pPr>
            <a:r>
              <a:rPr lang="pt-BR" dirty="0"/>
              <a:t>Brasília, 29 de outubro de 2015</a:t>
            </a:r>
          </a:p>
          <a:p>
            <a:pPr marL="274320" indent="-274320" algn="just" eaLnBrk="1" fontAlgn="auto" hangingPunct="1">
              <a:spcAft>
                <a:spcPts val="0"/>
              </a:spcAft>
              <a:buClr>
                <a:schemeClr val="accent3"/>
              </a:buClr>
              <a:defRPr/>
            </a:pPr>
            <a:r>
              <a:rPr lang="pt-BR" dirty="0"/>
              <a:t>As modernas economias de mercado precisam de um Estado ativo e também moderno</a:t>
            </a:r>
          </a:p>
          <a:p>
            <a:pPr algn="just">
              <a:defRPr/>
            </a:pPr>
            <a:r>
              <a:rPr lang="pt-BR" dirty="0"/>
              <a:t>Nossa crise é grave e tem muitas causas. Para superá-la será necessário um amplo esforço legislativo, que remova distorções acumuladas e propicie as bases para um funcionamento virtuoso do Estado</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ítulo 1">
            <a:extLst>
              <a:ext uri="{FF2B5EF4-FFF2-40B4-BE49-F238E27FC236}">
                <a16:creationId xmlns:a16="http://schemas.microsoft.com/office/drawing/2014/main" id="{81B232C0-2821-43B1-88CA-68671103C927}"/>
              </a:ext>
            </a:extLst>
          </p:cNvPr>
          <p:cNvSpPr>
            <a:spLocks noGrp="1"/>
          </p:cNvSpPr>
          <p:nvPr>
            <p:ph type="title"/>
          </p:nvPr>
        </p:nvSpPr>
        <p:spPr>
          <a:xfrm>
            <a:off x="457200" y="549275"/>
            <a:ext cx="8229600" cy="935038"/>
          </a:xfrm>
        </p:spPr>
        <p:txBody>
          <a:bodyPr/>
          <a:lstStyle/>
          <a:p>
            <a:pPr marL="273050" indent="-273050" eaLnBrk="1" hangingPunct="1"/>
            <a:r>
              <a:rPr lang="pt-BR" altLang="pt-BR"/>
              <a:t>“</a:t>
            </a:r>
            <a:r>
              <a:rPr lang="pt-BR" altLang="pt-BR" b="1"/>
              <a:t>UMA PONTE PARA O FUTURO</a:t>
            </a:r>
            <a:r>
              <a:rPr lang="pt-BR" altLang="pt-BR"/>
              <a:t>”</a:t>
            </a:r>
          </a:p>
        </p:txBody>
      </p:sp>
      <p:sp>
        <p:nvSpPr>
          <p:cNvPr id="15363" name="Espaço Reservado para Conteúdo 2">
            <a:extLst>
              <a:ext uri="{FF2B5EF4-FFF2-40B4-BE49-F238E27FC236}">
                <a16:creationId xmlns:a16="http://schemas.microsoft.com/office/drawing/2014/main" id="{6F8D9A54-22DD-4FA2-B92C-65159F9F5EDC}"/>
              </a:ext>
            </a:extLst>
          </p:cNvPr>
          <p:cNvSpPr>
            <a:spLocks noGrp="1"/>
          </p:cNvSpPr>
          <p:nvPr>
            <p:ph idx="1"/>
          </p:nvPr>
        </p:nvSpPr>
        <p:spPr/>
        <p:txBody>
          <a:bodyPr/>
          <a:lstStyle/>
          <a:p>
            <a:pPr algn="just"/>
            <a:endParaRPr lang="pt-BR" altLang="pt-BR" b="1"/>
          </a:p>
          <a:p>
            <a:pPr algn="just"/>
            <a:r>
              <a:rPr lang="pt-BR" altLang="pt-BR"/>
              <a:t>Na área trabalhista, permitir que as convenções coletivas prevaleçam sobre as normas legais, salvo quanto aos direitos básicos</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ítulo 1">
            <a:extLst>
              <a:ext uri="{FF2B5EF4-FFF2-40B4-BE49-F238E27FC236}">
                <a16:creationId xmlns:a16="http://schemas.microsoft.com/office/drawing/2014/main" id="{186CF600-7592-4044-90A1-35C9B3B918ED}"/>
              </a:ext>
            </a:extLst>
          </p:cNvPr>
          <p:cNvSpPr>
            <a:spLocks noGrp="1"/>
          </p:cNvSpPr>
          <p:nvPr>
            <p:ph type="title"/>
          </p:nvPr>
        </p:nvSpPr>
        <p:spPr/>
        <p:txBody>
          <a:bodyPr/>
          <a:lstStyle/>
          <a:p>
            <a:pPr eaLnBrk="1" hangingPunct="1"/>
            <a:r>
              <a:rPr lang="pt-BR" altLang="pt-BR" b="1"/>
              <a:t>Proposta inicial de</a:t>
            </a:r>
            <a:br>
              <a:rPr lang="pt-BR" altLang="pt-BR" b="1"/>
            </a:br>
            <a:r>
              <a:rPr lang="pt-BR" altLang="pt-BR" b="1"/>
              <a:t> reforma trabalhista</a:t>
            </a:r>
          </a:p>
        </p:txBody>
      </p:sp>
      <p:sp>
        <p:nvSpPr>
          <p:cNvPr id="3" name="Espaço Reservado para Conteúdo 2">
            <a:extLst>
              <a:ext uri="{FF2B5EF4-FFF2-40B4-BE49-F238E27FC236}">
                <a16:creationId xmlns:a16="http://schemas.microsoft.com/office/drawing/2014/main" id="{D04E3FC9-0CCF-4D7C-A573-55954DCB8978}"/>
              </a:ext>
            </a:extLst>
          </p:cNvPr>
          <p:cNvSpPr>
            <a:spLocks noGrp="1"/>
          </p:cNvSpPr>
          <p:nvPr>
            <p:ph idx="1"/>
          </p:nvPr>
        </p:nvSpPr>
        <p:spPr/>
        <p:txBody>
          <a:bodyPr rtlCol="0">
            <a:normAutofit/>
          </a:bodyPr>
          <a:lstStyle/>
          <a:p>
            <a:pPr marL="548640" indent="-411480" algn="just" eaLnBrk="1" fontAlgn="auto" hangingPunct="1">
              <a:spcAft>
                <a:spcPts val="0"/>
              </a:spcAft>
              <a:buClr>
                <a:schemeClr val="tx1">
                  <a:shade val="95000"/>
                </a:schemeClr>
              </a:buClr>
              <a:buFont typeface="Arial" charset="0"/>
              <a:buNone/>
              <a:defRPr/>
            </a:pPr>
            <a:endParaRPr lang="pt-BR" dirty="0"/>
          </a:p>
          <a:p>
            <a:pPr marL="548640" indent="-411480" algn="just" eaLnBrk="1" fontAlgn="auto" hangingPunct="1">
              <a:spcAft>
                <a:spcPts val="0"/>
              </a:spcAft>
              <a:buClr>
                <a:schemeClr val="tx1">
                  <a:shade val="95000"/>
                </a:schemeClr>
              </a:buClr>
              <a:defRPr/>
            </a:pPr>
            <a:r>
              <a:rPr lang="pt-BR" dirty="0"/>
              <a:t>Prevalência do negociado sobre o legislado</a:t>
            </a:r>
          </a:p>
          <a:p>
            <a:pPr marL="548640" indent="-411480" algn="just" eaLnBrk="1" fontAlgn="auto" hangingPunct="1">
              <a:spcAft>
                <a:spcPts val="0"/>
              </a:spcAft>
              <a:buClr>
                <a:schemeClr val="tx1">
                  <a:shade val="95000"/>
                </a:schemeClr>
              </a:buClr>
              <a:defRPr/>
            </a:pPr>
            <a:r>
              <a:rPr lang="pt-BR" dirty="0"/>
              <a:t>Representação dos trabalhadores nos locais de trabalho</a:t>
            </a:r>
          </a:p>
          <a:p>
            <a:pPr marL="548640" indent="-411480" algn="just" eaLnBrk="1" fontAlgn="auto" hangingPunct="1">
              <a:spcAft>
                <a:spcPts val="0"/>
              </a:spcAft>
              <a:buClr>
                <a:schemeClr val="tx1">
                  <a:shade val="95000"/>
                </a:schemeClr>
              </a:buClr>
              <a:defRPr/>
            </a:pPr>
            <a:r>
              <a:rPr lang="pt-BR" dirty="0"/>
              <a:t>Terceirização</a:t>
            </a:r>
          </a:p>
          <a:p>
            <a:pPr marL="548640" indent="-411480" algn="just" eaLnBrk="1" fontAlgn="auto" hangingPunct="1">
              <a:spcAft>
                <a:spcPts val="0"/>
              </a:spcAft>
              <a:buClr>
                <a:schemeClr val="tx1">
                  <a:shade val="95000"/>
                </a:schemeClr>
              </a:buClr>
              <a:defRPr/>
            </a:pPr>
            <a:endParaRPr lang="pt-BR" dirty="0"/>
          </a:p>
          <a:p>
            <a:pPr marL="548640" indent="-411480" algn="just" eaLnBrk="1" fontAlgn="auto" hangingPunct="1">
              <a:spcAft>
                <a:spcPts val="0"/>
              </a:spcAft>
              <a:buClr>
                <a:schemeClr val="tx1">
                  <a:shade val="95000"/>
                </a:schemeClr>
              </a:buClr>
              <a:defRPr/>
            </a:pPr>
            <a:r>
              <a:rPr lang="pt-BR" b="1" dirty="0"/>
              <a:t>Lei 13.467/17</a:t>
            </a:r>
            <a:r>
              <a:rPr lang="pt-BR" dirty="0"/>
              <a:t> ampliou muito os temas</a:t>
            </a:r>
          </a:p>
          <a:p>
            <a:pPr marL="137160" indent="0" eaLnBrk="1" fontAlgn="auto" hangingPunct="1">
              <a:spcAft>
                <a:spcPts val="0"/>
              </a:spcAft>
              <a:buClr>
                <a:schemeClr val="tx1">
                  <a:shade val="95000"/>
                </a:schemeClr>
              </a:buClr>
              <a:buFont typeface="Wingdings 2"/>
              <a:buNone/>
              <a:defRPr/>
            </a:pPr>
            <a:endParaRPr lang="pt-BR" dirty="0"/>
          </a:p>
          <a:p>
            <a:pPr marL="137160" indent="0" eaLnBrk="1" fontAlgn="auto" hangingPunct="1">
              <a:spcAft>
                <a:spcPts val="0"/>
              </a:spcAft>
              <a:buClr>
                <a:schemeClr val="tx1">
                  <a:shade val="95000"/>
                </a:schemeClr>
              </a:buClr>
              <a:buFont typeface="Wingdings 2"/>
              <a:buNone/>
              <a:defRPr/>
            </a:pPr>
            <a:endParaRPr lang="pt-B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ítulo 1">
            <a:extLst>
              <a:ext uri="{FF2B5EF4-FFF2-40B4-BE49-F238E27FC236}">
                <a16:creationId xmlns:a16="http://schemas.microsoft.com/office/drawing/2014/main" id="{0B5C8A72-7AEA-4465-B075-4FAC8A0FED57}"/>
              </a:ext>
            </a:extLst>
          </p:cNvPr>
          <p:cNvSpPr>
            <a:spLocks noGrp="1"/>
          </p:cNvSpPr>
          <p:nvPr>
            <p:ph type="title"/>
          </p:nvPr>
        </p:nvSpPr>
        <p:spPr/>
        <p:txBody>
          <a:bodyPr/>
          <a:lstStyle/>
          <a:p>
            <a:pPr eaLnBrk="1" hangingPunct="1"/>
            <a:r>
              <a:rPr lang="pt-BR" altLang="pt-BR" b="1"/>
              <a:t>Negociado x Legislado</a:t>
            </a:r>
          </a:p>
        </p:txBody>
      </p:sp>
      <p:sp>
        <p:nvSpPr>
          <p:cNvPr id="3" name="Espaço Reservado para Conteúdo 2">
            <a:extLst>
              <a:ext uri="{FF2B5EF4-FFF2-40B4-BE49-F238E27FC236}">
                <a16:creationId xmlns:a16="http://schemas.microsoft.com/office/drawing/2014/main" id="{7D403A76-DBFB-465F-B3F0-31DD1E8BECD8}"/>
              </a:ext>
            </a:extLst>
          </p:cNvPr>
          <p:cNvSpPr>
            <a:spLocks noGrp="1"/>
          </p:cNvSpPr>
          <p:nvPr>
            <p:ph idx="1"/>
          </p:nvPr>
        </p:nvSpPr>
        <p:spPr/>
        <p:txBody>
          <a:bodyPr rtlCol="0">
            <a:normAutofit fontScale="92500" lnSpcReduction="10000"/>
          </a:bodyPr>
          <a:lstStyle/>
          <a:p>
            <a:pPr marL="594360" indent="-457200" algn="just" eaLnBrk="1" fontAlgn="auto" hangingPunct="1">
              <a:spcAft>
                <a:spcPts val="0"/>
              </a:spcAft>
              <a:buClr>
                <a:schemeClr val="tx1">
                  <a:shade val="95000"/>
                </a:schemeClr>
              </a:buClr>
              <a:defRPr/>
            </a:pPr>
            <a:r>
              <a:rPr lang="pt-BR" b="1" dirty="0"/>
              <a:t>Art. 8º, § 3º, CLT </a:t>
            </a:r>
          </a:p>
          <a:p>
            <a:pPr marL="594360" indent="-457200" algn="just" eaLnBrk="1" fontAlgn="auto" hangingPunct="1">
              <a:spcAft>
                <a:spcPts val="0"/>
              </a:spcAft>
              <a:buClr>
                <a:schemeClr val="tx1">
                  <a:shade val="95000"/>
                </a:schemeClr>
              </a:buClr>
              <a:defRPr/>
            </a:pPr>
            <a:r>
              <a:rPr lang="pt-BR" b="1" dirty="0"/>
              <a:t> </a:t>
            </a:r>
            <a:r>
              <a:rPr lang="pt-BR" dirty="0"/>
              <a:t>No exame de convenção coletiva ou acordo coletivo de trabalho, a Justiça do Trabalho analisará exclusivamente a conformidade dos </a:t>
            </a:r>
            <a:r>
              <a:rPr lang="pt-BR" b="1" dirty="0"/>
              <a:t>elementos essenciais do negócio jurídico</a:t>
            </a:r>
            <a:r>
              <a:rPr lang="pt-BR" dirty="0"/>
              <a:t>, respeitado o disposto no art. 104 da Lei nº 10.406, de 10 de janeiro de 2002 (Código Civil), e balizará sua atuação pelo princípio da </a:t>
            </a:r>
            <a:r>
              <a:rPr lang="pt-BR" b="1" dirty="0"/>
              <a:t>intervenção mínima </a:t>
            </a:r>
            <a:r>
              <a:rPr lang="pt-BR" dirty="0"/>
              <a:t>na autonomia da vontade coletiva</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ítulo 1">
            <a:extLst>
              <a:ext uri="{FF2B5EF4-FFF2-40B4-BE49-F238E27FC236}">
                <a16:creationId xmlns:a16="http://schemas.microsoft.com/office/drawing/2014/main" id="{280CB592-2E5E-44FC-9D60-10EA18E272B7}"/>
              </a:ext>
            </a:extLst>
          </p:cNvPr>
          <p:cNvSpPr>
            <a:spLocks noGrp="1"/>
          </p:cNvSpPr>
          <p:nvPr>
            <p:ph type="title"/>
          </p:nvPr>
        </p:nvSpPr>
        <p:spPr/>
        <p:txBody>
          <a:bodyPr/>
          <a:lstStyle/>
          <a:p>
            <a:pPr eaLnBrk="1" hangingPunct="1"/>
            <a:r>
              <a:rPr lang="pt-BR" altLang="pt-BR" b="1"/>
              <a:t>Negociado x Legislado</a:t>
            </a:r>
          </a:p>
        </p:txBody>
      </p:sp>
      <p:sp>
        <p:nvSpPr>
          <p:cNvPr id="3" name="Espaço Reservado para Conteúdo 2">
            <a:extLst>
              <a:ext uri="{FF2B5EF4-FFF2-40B4-BE49-F238E27FC236}">
                <a16:creationId xmlns:a16="http://schemas.microsoft.com/office/drawing/2014/main" id="{D44869F3-24CE-42FD-8A65-83DE75907B06}"/>
              </a:ext>
            </a:extLst>
          </p:cNvPr>
          <p:cNvSpPr>
            <a:spLocks noGrp="1"/>
          </p:cNvSpPr>
          <p:nvPr>
            <p:ph idx="1"/>
          </p:nvPr>
        </p:nvSpPr>
        <p:spPr/>
        <p:txBody>
          <a:bodyPr rtlCol="0">
            <a:normAutofit lnSpcReduction="10000"/>
          </a:bodyPr>
          <a:lstStyle/>
          <a:p>
            <a:pPr marL="594360" indent="-457200" algn="just" eaLnBrk="1" fontAlgn="auto" hangingPunct="1">
              <a:spcAft>
                <a:spcPts val="0"/>
              </a:spcAft>
              <a:buClr>
                <a:schemeClr val="tx1">
                  <a:shade val="95000"/>
                </a:schemeClr>
              </a:buClr>
              <a:defRPr/>
            </a:pPr>
            <a:r>
              <a:rPr lang="pt-BR" b="1" dirty="0"/>
              <a:t>Art. 611-A da CLT</a:t>
            </a:r>
          </a:p>
          <a:p>
            <a:pPr marL="594360" indent="-457200" algn="just" eaLnBrk="1" fontAlgn="auto" hangingPunct="1">
              <a:spcAft>
                <a:spcPts val="0"/>
              </a:spcAft>
              <a:buClr>
                <a:schemeClr val="tx1">
                  <a:shade val="95000"/>
                </a:schemeClr>
              </a:buClr>
              <a:defRPr/>
            </a:pPr>
            <a:r>
              <a:rPr lang="pt-BR" dirty="0"/>
              <a:t>Temas a respeito dos quais a convenção coletiva e o acordo coletivo de trabalho têm prevalência sobre a lei</a:t>
            </a:r>
          </a:p>
          <a:p>
            <a:pPr marL="594360" indent="-457200" algn="just" eaLnBrk="1" fontAlgn="auto" hangingPunct="1">
              <a:spcAft>
                <a:spcPts val="0"/>
              </a:spcAft>
              <a:buClr>
                <a:schemeClr val="tx1">
                  <a:shade val="95000"/>
                </a:schemeClr>
              </a:buClr>
              <a:defRPr/>
            </a:pPr>
            <a:r>
              <a:rPr lang="pt-BR" b="1" dirty="0"/>
              <a:t>Art. 611-B da CLT</a:t>
            </a:r>
          </a:p>
          <a:p>
            <a:pPr marL="594360" indent="-457200" algn="just" eaLnBrk="1" fontAlgn="auto" hangingPunct="1">
              <a:spcAft>
                <a:spcPts val="0"/>
              </a:spcAft>
              <a:buClr>
                <a:schemeClr val="tx1">
                  <a:shade val="95000"/>
                </a:schemeClr>
              </a:buClr>
              <a:defRPr/>
            </a:pPr>
            <a:r>
              <a:rPr lang="pt-BR" dirty="0"/>
              <a:t>Constituem objeto ilícito de convenção coletiva ou de acordo coletivo de trabalho, exclusivamente, a supressão ou a redução dos direitos que arrola</a:t>
            </a:r>
          </a:p>
          <a:p>
            <a:pPr marL="548640" indent="-411480" algn="just" eaLnBrk="1" fontAlgn="auto" hangingPunct="1">
              <a:spcAft>
                <a:spcPts val="0"/>
              </a:spcAft>
              <a:buClr>
                <a:schemeClr val="tx1">
                  <a:shade val="95000"/>
                </a:schemeClr>
              </a:buClr>
              <a:buFont typeface="Wingdings" panose="05000000000000000000" pitchFamily="2" charset="2"/>
              <a:buChar char="Ø"/>
              <a:defRPr/>
            </a:pPr>
            <a:endParaRPr lang="pt-B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ítulo 1">
            <a:extLst>
              <a:ext uri="{FF2B5EF4-FFF2-40B4-BE49-F238E27FC236}">
                <a16:creationId xmlns:a16="http://schemas.microsoft.com/office/drawing/2014/main" id="{4CBC007C-1383-4688-87AA-555B60589A18}"/>
              </a:ext>
            </a:extLst>
          </p:cNvPr>
          <p:cNvSpPr>
            <a:spLocks noGrp="1"/>
          </p:cNvSpPr>
          <p:nvPr>
            <p:ph type="title"/>
          </p:nvPr>
        </p:nvSpPr>
        <p:spPr/>
        <p:txBody>
          <a:bodyPr/>
          <a:lstStyle/>
          <a:p>
            <a:pPr eaLnBrk="1" hangingPunct="1"/>
            <a:r>
              <a:rPr lang="pt-BR" altLang="pt-BR" b="1"/>
              <a:t>Negociado x Legislado</a:t>
            </a:r>
          </a:p>
        </p:txBody>
      </p:sp>
      <p:sp>
        <p:nvSpPr>
          <p:cNvPr id="3" name="Espaço Reservado para Conteúdo 2">
            <a:extLst>
              <a:ext uri="{FF2B5EF4-FFF2-40B4-BE49-F238E27FC236}">
                <a16:creationId xmlns:a16="http://schemas.microsoft.com/office/drawing/2014/main" id="{A5A3106F-11F9-40E2-BD98-041933E263BC}"/>
              </a:ext>
            </a:extLst>
          </p:cNvPr>
          <p:cNvSpPr>
            <a:spLocks noGrp="1"/>
          </p:cNvSpPr>
          <p:nvPr>
            <p:ph idx="1"/>
          </p:nvPr>
        </p:nvSpPr>
        <p:spPr/>
        <p:txBody>
          <a:bodyPr rtlCol="0">
            <a:normAutofit fontScale="77500" lnSpcReduction="20000"/>
          </a:bodyPr>
          <a:lstStyle/>
          <a:p>
            <a:pPr marL="137160" indent="0" algn="just" eaLnBrk="1" fontAlgn="auto" hangingPunct="1">
              <a:spcAft>
                <a:spcPts val="0"/>
              </a:spcAft>
              <a:buClr>
                <a:schemeClr val="tx1">
                  <a:shade val="95000"/>
                </a:schemeClr>
              </a:buClr>
              <a:buFont typeface="Arial" panose="020B0604020202020204" pitchFamily="34" charset="0"/>
              <a:buNone/>
              <a:defRPr/>
            </a:pPr>
            <a:r>
              <a:rPr lang="pt-BR" sz="3600" b="1" dirty="0"/>
              <a:t>Art. 611-A da CLT</a:t>
            </a:r>
          </a:p>
          <a:p>
            <a:pPr marL="0" indent="0" algn="just" eaLnBrk="1" hangingPunct="1">
              <a:buFont typeface="Arial" panose="020B0604020202020204" pitchFamily="34" charset="0"/>
              <a:buNone/>
              <a:defRPr/>
            </a:pPr>
            <a:r>
              <a:rPr lang="pt-BR" sz="3800" dirty="0"/>
              <a:t>15 incisos prevendo diversos temas, entre eles: jornada de trabalho, intervalo intrajornada, plano de cargos, salários e funções, regulamento empresarial, representação dos trabalhadores no local de trabalho, teletrabalho, sobreaviso, trabalho intermitente,  remuneração por produtividade e por desempenho individual, troca do dia de feriado, grau de insalubridade e prorrogação de jornada em ambientes insalubres, prêmios de incentivo em bens ou serviços, PLR</a:t>
            </a:r>
          </a:p>
          <a:p>
            <a:pPr marL="548640" indent="-411480" algn="just" eaLnBrk="1" fontAlgn="auto" hangingPunct="1">
              <a:spcAft>
                <a:spcPts val="0"/>
              </a:spcAft>
              <a:buClr>
                <a:schemeClr val="tx1">
                  <a:shade val="95000"/>
                </a:schemeClr>
              </a:buClr>
              <a:buFont typeface="Arial" charset="0"/>
              <a:buNone/>
              <a:defRPr/>
            </a:pPr>
            <a:endParaRPr lang="pt-B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ítulo 1">
            <a:extLst>
              <a:ext uri="{FF2B5EF4-FFF2-40B4-BE49-F238E27FC236}">
                <a16:creationId xmlns:a16="http://schemas.microsoft.com/office/drawing/2014/main" id="{CDD76593-1EF1-48AC-8837-E09C435D8F33}"/>
              </a:ext>
            </a:extLst>
          </p:cNvPr>
          <p:cNvSpPr>
            <a:spLocks noGrp="1"/>
          </p:cNvSpPr>
          <p:nvPr>
            <p:ph type="title"/>
          </p:nvPr>
        </p:nvSpPr>
        <p:spPr/>
        <p:txBody>
          <a:bodyPr/>
          <a:lstStyle/>
          <a:p>
            <a:pPr eaLnBrk="1" hangingPunct="1"/>
            <a:r>
              <a:rPr lang="pt-BR" altLang="pt-BR" b="1"/>
              <a:t>Negociado x Legislado</a:t>
            </a:r>
          </a:p>
        </p:txBody>
      </p:sp>
      <p:sp>
        <p:nvSpPr>
          <p:cNvPr id="3" name="Espaço Reservado para Conteúdo 2">
            <a:extLst>
              <a:ext uri="{FF2B5EF4-FFF2-40B4-BE49-F238E27FC236}">
                <a16:creationId xmlns:a16="http://schemas.microsoft.com/office/drawing/2014/main" id="{2A660267-B4CE-461F-95F5-438671F5F3AE}"/>
              </a:ext>
            </a:extLst>
          </p:cNvPr>
          <p:cNvSpPr>
            <a:spLocks noGrp="1"/>
          </p:cNvSpPr>
          <p:nvPr>
            <p:ph idx="1"/>
          </p:nvPr>
        </p:nvSpPr>
        <p:spPr>
          <a:xfrm>
            <a:off x="457200" y="1600200"/>
            <a:ext cx="8229600" cy="5141913"/>
          </a:xfrm>
        </p:spPr>
        <p:txBody>
          <a:bodyPr rtlCol="0">
            <a:normAutofit fontScale="25000" lnSpcReduction="20000"/>
          </a:bodyPr>
          <a:lstStyle/>
          <a:p>
            <a:pPr marL="137160" indent="0" algn="just" eaLnBrk="1" fontAlgn="auto" hangingPunct="1">
              <a:spcAft>
                <a:spcPts val="0"/>
              </a:spcAft>
              <a:buClr>
                <a:schemeClr val="tx1">
                  <a:shade val="95000"/>
                </a:schemeClr>
              </a:buClr>
              <a:buFont typeface="Arial" panose="020B0604020202020204" pitchFamily="34" charset="0"/>
              <a:buNone/>
              <a:defRPr/>
            </a:pPr>
            <a:r>
              <a:rPr lang="pt-BR" sz="11200" b="1" dirty="0"/>
              <a:t>Art. 611-B da CLT</a:t>
            </a:r>
          </a:p>
          <a:p>
            <a:pPr marL="137160" indent="0" algn="just" eaLnBrk="1" fontAlgn="auto" hangingPunct="1">
              <a:spcAft>
                <a:spcPts val="0"/>
              </a:spcAft>
              <a:buClr>
                <a:schemeClr val="tx1">
                  <a:shade val="95000"/>
                </a:schemeClr>
              </a:buClr>
              <a:buFont typeface="Arial" panose="020B0604020202020204" pitchFamily="34" charset="0"/>
              <a:buNone/>
              <a:defRPr/>
            </a:pPr>
            <a:r>
              <a:rPr lang="pt-BR" sz="10400" dirty="0"/>
              <a:t>30 incisos prevendo vários temas, dentre eles: anotações na CTPS, seguro-desemprego, FGTS, salário mínimo, remuneração do trabalho noturno e do serviço extraordinário, repouso semanal, número de dias de férias, gozo e remuneração, licença-maternidade e licença-paternidade, proteção do trabalho da mulher, aviso prévio, normas de saúde, higiene e segurança do trabalho, aposentadoria, seguro contra acidentes de trabalho, prescrição do direito de ação, proibição de discriminação, medidas de proteção legal de crianças e adolescentes, liberdade de associação profissional ou sindical, direito de greve, tributos e outros créditos de terceiros  </a:t>
            </a:r>
          </a:p>
          <a:p>
            <a:pPr marL="137160" indent="0" algn="just" eaLnBrk="1" fontAlgn="auto" hangingPunct="1">
              <a:spcAft>
                <a:spcPts val="0"/>
              </a:spcAft>
              <a:buClr>
                <a:schemeClr val="tx1">
                  <a:shade val="95000"/>
                </a:schemeClr>
              </a:buClr>
              <a:buFont typeface="Arial" panose="020B0604020202020204" pitchFamily="34" charset="0"/>
              <a:buNone/>
              <a:defRPr/>
            </a:pPr>
            <a:endParaRPr lang="pt-BR" sz="5900" b="1" dirty="0"/>
          </a:p>
          <a:p>
            <a:pPr marL="548640" indent="-411480" algn="just" eaLnBrk="1" fontAlgn="auto" hangingPunct="1">
              <a:spcAft>
                <a:spcPts val="0"/>
              </a:spcAft>
              <a:buClr>
                <a:schemeClr val="tx1">
                  <a:shade val="95000"/>
                </a:schemeClr>
              </a:buClr>
              <a:buFont typeface="Wingdings" panose="05000000000000000000" pitchFamily="2" charset="2"/>
              <a:buChar char="Ø"/>
              <a:defRPr/>
            </a:pPr>
            <a:endParaRPr lang="pt-BR"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ítulo 1">
            <a:extLst>
              <a:ext uri="{FF2B5EF4-FFF2-40B4-BE49-F238E27FC236}">
                <a16:creationId xmlns:a16="http://schemas.microsoft.com/office/drawing/2014/main" id="{9F7554F3-6127-44F2-907C-9C8D4F49D945}"/>
              </a:ext>
            </a:extLst>
          </p:cNvPr>
          <p:cNvSpPr>
            <a:spLocks noGrp="1"/>
          </p:cNvSpPr>
          <p:nvPr>
            <p:ph type="title"/>
          </p:nvPr>
        </p:nvSpPr>
        <p:spPr/>
        <p:txBody>
          <a:bodyPr/>
          <a:lstStyle/>
          <a:p>
            <a:pPr marL="547688" indent="-411163" eaLnBrk="1" hangingPunct="1"/>
            <a:r>
              <a:rPr lang="pt-BR" altLang="pt-BR" b="1"/>
              <a:t>Art. 611-A da CLT</a:t>
            </a:r>
          </a:p>
        </p:txBody>
      </p:sp>
      <p:sp>
        <p:nvSpPr>
          <p:cNvPr id="3" name="Espaço Reservado para Conteúdo 2">
            <a:extLst>
              <a:ext uri="{FF2B5EF4-FFF2-40B4-BE49-F238E27FC236}">
                <a16:creationId xmlns:a16="http://schemas.microsoft.com/office/drawing/2014/main" id="{75D73BD5-2450-4E61-8BAA-E01E7EA58E4E}"/>
              </a:ext>
            </a:extLst>
          </p:cNvPr>
          <p:cNvSpPr>
            <a:spLocks noGrp="1"/>
          </p:cNvSpPr>
          <p:nvPr>
            <p:ph idx="1"/>
          </p:nvPr>
        </p:nvSpPr>
        <p:spPr/>
        <p:txBody>
          <a:bodyPr rtlCol="0">
            <a:normAutofit lnSpcReduction="10000"/>
          </a:bodyPr>
          <a:lstStyle/>
          <a:p>
            <a:pPr marL="594360" indent="-457200" algn="just" eaLnBrk="1" fontAlgn="auto" hangingPunct="1">
              <a:spcAft>
                <a:spcPts val="0"/>
              </a:spcAft>
              <a:buClr>
                <a:schemeClr val="tx1">
                  <a:shade val="95000"/>
                </a:schemeClr>
              </a:buClr>
              <a:defRPr/>
            </a:pPr>
            <a:r>
              <a:rPr lang="pt-BR" dirty="0"/>
              <a:t>§ 1º No exame da convenção coletiva ou do acordo coletivo de trabalho, a Justiça do Trabalho observará o disposto no § 3º do art. 8º desta Consolidação</a:t>
            </a:r>
          </a:p>
          <a:p>
            <a:pPr marL="594360" indent="-457200" algn="just" eaLnBrk="1" fontAlgn="auto" hangingPunct="1">
              <a:spcAft>
                <a:spcPts val="0"/>
              </a:spcAft>
              <a:buClr>
                <a:schemeClr val="tx1">
                  <a:shade val="95000"/>
                </a:schemeClr>
              </a:buClr>
              <a:defRPr/>
            </a:pPr>
            <a:r>
              <a:rPr lang="pt-BR" dirty="0"/>
              <a:t>§ 2º A inexistência de expressa indicação de contrapartidas recíprocas em convenção coletiva ou acordo coletivo de trabalho não ensejará sua nulidade por não caracterizar um vício do negócio jurídico</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ítulo 1">
            <a:extLst>
              <a:ext uri="{FF2B5EF4-FFF2-40B4-BE49-F238E27FC236}">
                <a16:creationId xmlns:a16="http://schemas.microsoft.com/office/drawing/2014/main" id="{58400BFC-2672-4F22-AA5C-245B19630A4E}"/>
              </a:ext>
            </a:extLst>
          </p:cNvPr>
          <p:cNvSpPr>
            <a:spLocks noGrp="1"/>
          </p:cNvSpPr>
          <p:nvPr>
            <p:ph type="title"/>
          </p:nvPr>
        </p:nvSpPr>
        <p:spPr>
          <a:xfrm>
            <a:off x="468313" y="285750"/>
            <a:ext cx="8675687" cy="1143000"/>
          </a:xfrm>
        </p:spPr>
        <p:txBody>
          <a:bodyPr anchor="t"/>
          <a:lstStyle/>
          <a:p>
            <a:pPr eaLnBrk="1" hangingPunct="1"/>
            <a:r>
              <a:rPr lang="pt-BR" altLang="pt-BR" b="1"/>
              <a:t>Negociação coletiva</a:t>
            </a:r>
          </a:p>
        </p:txBody>
      </p:sp>
      <p:sp>
        <p:nvSpPr>
          <p:cNvPr id="4099" name="Espaço Reservado para Conteúdo 2">
            <a:extLst>
              <a:ext uri="{FF2B5EF4-FFF2-40B4-BE49-F238E27FC236}">
                <a16:creationId xmlns:a16="http://schemas.microsoft.com/office/drawing/2014/main" id="{A7073286-FB93-47A5-BD5F-6F575C560DEC}"/>
              </a:ext>
            </a:extLst>
          </p:cNvPr>
          <p:cNvSpPr>
            <a:spLocks noGrp="1"/>
          </p:cNvSpPr>
          <p:nvPr>
            <p:ph idx="1"/>
          </p:nvPr>
        </p:nvSpPr>
        <p:spPr>
          <a:xfrm>
            <a:off x="428625" y="1285875"/>
            <a:ext cx="8229600" cy="5286375"/>
          </a:xfrm>
        </p:spPr>
        <p:txBody>
          <a:bodyPr/>
          <a:lstStyle/>
          <a:p>
            <a:pPr algn="just" eaLnBrk="1" hangingPunct="1"/>
            <a:r>
              <a:rPr lang="pt-BR" altLang="pt-BR"/>
              <a:t>Procedimento destinado à formação consensual de normas e condições de trabalho que serão aplicadas a um grupo de trabalhadores e empregadores</a:t>
            </a:r>
          </a:p>
          <a:p>
            <a:pPr algn="just" eaLnBrk="1" hangingPunct="1"/>
            <a:r>
              <a:rPr lang="pt-BR" altLang="pt-BR" b="1"/>
              <a:t>Poder normativo </a:t>
            </a:r>
            <a:r>
              <a:rPr lang="pt-BR" altLang="pt-BR"/>
              <a:t>dos grupos sociais</a:t>
            </a:r>
          </a:p>
          <a:p>
            <a:pPr algn="just" eaLnBrk="1" hangingPunct="1"/>
            <a:r>
              <a:rPr lang="pt-BR" altLang="pt-BR"/>
              <a:t>Concepção </a:t>
            </a:r>
            <a:r>
              <a:rPr lang="pt-BR" altLang="pt-BR" b="1"/>
              <a:t>pluralista</a:t>
            </a:r>
            <a:r>
              <a:rPr lang="pt-BR" altLang="pt-BR"/>
              <a:t> da sociedade (Estado não detém o monopólio da criação do direito)</a:t>
            </a:r>
          </a:p>
          <a:p>
            <a:pPr algn="just" eaLnBrk="1" hangingPunct="1"/>
            <a:r>
              <a:rPr lang="pt-BR" altLang="pt-BR"/>
              <a:t>Fonte de produção do direito do trabalho</a:t>
            </a:r>
          </a:p>
          <a:p>
            <a:pPr algn="just" eaLnBrk="1" hangingPunct="1"/>
            <a:r>
              <a:rPr lang="pt-BR" altLang="pt-BR" b="1"/>
              <a:t>Autonomia coletiva dos particulares</a:t>
            </a:r>
          </a:p>
          <a:p>
            <a:pPr algn="just" eaLnBrk="1" hangingPunct="1"/>
            <a:endParaRPr lang="pt-BR" altLang="pt-BR"/>
          </a:p>
          <a:p>
            <a:pPr eaLnBrk="1" hangingPunct="1">
              <a:buFont typeface="Wingdings" panose="05000000000000000000" pitchFamily="2" charset="2"/>
              <a:buChar char="Ø"/>
            </a:pPr>
            <a:endParaRPr lang="pt-BR" altLang="pt-B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ítulo 1">
            <a:extLst>
              <a:ext uri="{FF2B5EF4-FFF2-40B4-BE49-F238E27FC236}">
                <a16:creationId xmlns:a16="http://schemas.microsoft.com/office/drawing/2014/main" id="{0366F7C2-A5CD-43DB-98D2-527101CF706E}"/>
              </a:ext>
            </a:extLst>
          </p:cNvPr>
          <p:cNvSpPr>
            <a:spLocks noGrp="1"/>
          </p:cNvSpPr>
          <p:nvPr>
            <p:ph type="title"/>
          </p:nvPr>
        </p:nvSpPr>
        <p:spPr/>
        <p:txBody>
          <a:bodyPr/>
          <a:lstStyle/>
          <a:p>
            <a:pPr eaLnBrk="1" hangingPunct="1"/>
            <a:r>
              <a:rPr lang="pt-BR" altLang="pt-BR"/>
              <a:t>	</a:t>
            </a:r>
            <a:r>
              <a:rPr lang="pt-BR" altLang="pt-BR" b="1"/>
              <a:t>Art. 611-A da CLT</a:t>
            </a:r>
          </a:p>
        </p:txBody>
      </p:sp>
      <p:sp>
        <p:nvSpPr>
          <p:cNvPr id="3" name="Espaço Reservado para Conteúdo 2">
            <a:extLst>
              <a:ext uri="{FF2B5EF4-FFF2-40B4-BE49-F238E27FC236}">
                <a16:creationId xmlns:a16="http://schemas.microsoft.com/office/drawing/2014/main" id="{A7D4D7C7-2E16-459A-9469-F2B513282B53}"/>
              </a:ext>
            </a:extLst>
          </p:cNvPr>
          <p:cNvSpPr>
            <a:spLocks noGrp="1"/>
          </p:cNvSpPr>
          <p:nvPr>
            <p:ph idx="1"/>
          </p:nvPr>
        </p:nvSpPr>
        <p:spPr/>
        <p:txBody>
          <a:bodyPr rtlCol="0">
            <a:normAutofit/>
          </a:bodyPr>
          <a:lstStyle/>
          <a:p>
            <a:pPr marL="548640" indent="-411480" algn="just" eaLnBrk="1" fontAlgn="auto" hangingPunct="1">
              <a:spcAft>
                <a:spcPts val="0"/>
              </a:spcAft>
              <a:buClr>
                <a:schemeClr val="tx1">
                  <a:shade val="95000"/>
                </a:schemeClr>
              </a:buClr>
              <a:buFont typeface="Wingdings" panose="05000000000000000000" pitchFamily="2" charset="2"/>
              <a:buChar char="Ø"/>
              <a:defRPr/>
            </a:pPr>
            <a:endParaRPr lang="pt-BR" dirty="0"/>
          </a:p>
          <a:p>
            <a:pPr marL="594360" indent="-457200" algn="just" eaLnBrk="1" fontAlgn="auto" hangingPunct="1">
              <a:spcAft>
                <a:spcPts val="0"/>
              </a:spcAft>
              <a:buClr>
                <a:schemeClr val="tx1">
                  <a:shade val="95000"/>
                </a:schemeClr>
              </a:buClr>
              <a:defRPr/>
            </a:pPr>
            <a:r>
              <a:rPr lang="pt-BR" dirty="0"/>
              <a:t>§ 3º Se for pactuada cláusula que reduza o salário ou a jornada, a convenção coletiva ou o acordo coletivo de trabalho deverão prever a proteção dos empregados contra dispensa imotivada durante o prazo de vigência do instrumento coletivo</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ítulo 1">
            <a:extLst>
              <a:ext uri="{FF2B5EF4-FFF2-40B4-BE49-F238E27FC236}">
                <a16:creationId xmlns:a16="http://schemas.microsoft.com/office/drawing/2014/main" id="{57A463B7-D866-410F-A932-D42F3F902C32}"/>
              </a:ext>
            </a:extLst>
          </p:cNvPr>
          <p:cNvSpPr>
            <a:spLocks noGrp="1"/>
          </p:cNvSpPr>
          <p:nvPr>
            <p:ph type="title"/>
          </p:nvPr>
        </p:nvSpPr>
        <p:spPr/>
        <p:txBody>
          <a:bodyPr/>
          <a:lstStyle/>
          <a:p>
            <a:pPr eaLnBrk="1" hangingPunct="1"/>
            <a:r>
              <a:rPr lang="pt-BR" altLang="pt-BR" b="1"/>
              <a:t>Art. 611-A da CLT</a:t>
            </a:r>
            <a:endParaRPr lang="pt-BR" altLang="pt-BR"/>
          </a:p>
        </p:txBody>
      </p:sp>
      <p:sp>
        <p:nvSpPr>
          <p:cNvPr id="3" name="Espaço Reservado para Conteúdo 2">
            <a:extLst>
              <a:ext uri="{FF2B5EF4-FFF2-40B4-BE49-F238E27FC236}">
                <a16:creationId xmlns:a16="http://schemas.microsoft.com/office/drawing/2014/main" id="{CEAF3DDD-C4E3-45C6-B025-05C0B40E69CF}"/>
              </a:ext>
            </a:extLst>
          </p:cNvPr>
          <p:cNvSpPr>
            <a:spLocks noGrp="1"/>
          </p:cNvSpPr>
          <p:nvPr>
            <p:ph idx="1"/>
          </p:nvPr>
        </p:nvSpPr>
        <p:spPr/>
        <p:txBody>
          <a:bodyPr rtlCol="0">
            <a:normAutofit/>
          </a:bodyPr>
          <a:lstStyle/>
          <a:p>
            <a:pPr marL="548640" indent="-411480" algn="just" eaLnBrk="1" fontAlgn="auto" hangingPunct="1">
              <a:spcAft>
                <a:spcPts val="0"/>
              </a:spcAft>
              <a:buClr>
                <a:schemeClr val="tx1">
                  <a:shade val="95000"/>
                </a:schemeClr>
              </a:buClr>
              <a:buFont typeface="Wingdings" panose="05000000000000000000" pitchFamily="2" charset="2"/>
              <a:buChar char="Ø"/>
              <a:defRPr/>
            </a:pPr>
            <a:endParaRPr lang="pt-BR" dirty="0"/>
          </a:p>
          <a:p>
            <a:pPr marL="594360" indent="-457200" algn="just" eaLnBrk="1" fontAlgn="auto" hangingPunct="1">
              <a:spcAft>
                <a:spcPts val="0"/>
              </a:spcAft>
              <a:buClr>
                <a:schemeClr val="tx1">
                  <a:shade val="95000"/>
                </a:schemeClr>
              </a:buClr>
              <a:defRPr/>
            </a:pPr>
            <a:r>
              <a:rPr lang="pt-BR" dirty="0"/>
              <a:t>§ 4º Na hipótese de procedência de ação anulatória de cláusula de convenção coletiva ou de acordo coletivo de trabalho, quando houver a cláusula compensatória, esta deverá ser igualmente anulada, sem repetição do indébito</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ítulo 1">
            <a:extLst>
              <a:ext uri="{FF2B5EF4-FFF2-40B4-BE49-F238E27FC236}">
                <a16:creationId xmlns:a16="http://schemas.microsoft.com/office/drawing/2014/main" id="{D17C53AD-5D6B-4D2E-9AF7-78C66A135EA6}"/>
              </a:ext>
            </a:extLst>
          </p:cNvPr>
          <p:cNvSpPr>
            <a:spLocks noGrp="1"/>
          </p:cNvSpPr>
          <p:nvPr>
            <p:ph type="title"/>
          </p:nvPr>
        </p:nvSpPr>
        <p:spPr/>
        <p:txBody>
          <a:bodyPr/>
          <a:lstStyle/>
          <a:p>
            <a:pPr eaLnBrk="1" hangingPunct="1"/>
            <a:r>
              <a:rPr lang="pt-BR" altLang="pt-BR" b="1"/>
              <a:t>Art. 611-A da CLT</a:t>
            </a:r>
            <a:endParaRPr lang="pt-BR" altLang="pt-BR"/>
          </a:p>
        </p:txBody>
      </p:sp>
      <p:sp>
        <p:nvSpPr>
          <p:cNvPr id="3" name="Espaço Reservado para Conteúdo 2">
            <a:extLst>
              <a:ext uri="{FF2B5EF4-FFF2-40B4-BE49-F238E27FC236}">
                <a16:creationId xmlns:a16="http://schemas.microsoft.com/office/drawing/2014/main" id="{4E3D8F18-209D-4843-B0FE-3134B171EFD2}"/>
              </a:ext>
            </a:extLst>
          </p:cNvPr>
          <p:cNvSpPr>
            <a:spLocks noGrp="1"/>
          </p:cNvSpPr>
          <p:nvPr>
            <p:ph idx="1"/>
          </p:nvPr>
        </p:nvSpPr>
        <p:spPr/>
        <p:txBody>
          <a:bodyPr rtlCol="0">
            <a:normAutofit/>
          </a:bodyPr>
          <a:lstStyle/>
          <a:p>
            <a:pPr marL="548640" indent="-411480" algn="just" eaLnBrk="1" fontAlgn="auto" hangingPunct="1">
              <a:spcAft>
                <a:spcPts val="0"/>
              </a:spcAft>
              <a:buClr>
                <a:schemeClr val="tx1">
                  <a:shade val="95000"/>
                </a:schemeClr>
              </a:buClr>
              <a:buFont typeface="Wingdings" panose="05000000000000000000" pitchFamily="2" charset="2"/>
              <a:buChar char="Ø"/>
              <a:defRPr/>
            </a:pPr>
            <a:endParaRPr lang="pt-BR" dirty="0"/>
          </a:p>
          <a:p>
            <a:pPr marL="594360" indent="-457200" algn="just" eaLnBrk="1" fontAlgn="auto" hangingPunct="1">
              <a:spcAft>
                <a:spcPts val="0"/>
              </a:spcAft>
              <a:buClr>
                <a:schemeClr val="tx1">
                  <a:shade val="95000"/>
                </a:schemeClr>
              </a:buClr>
              <a:defRPr/>
            </a:pPr>
            <a:r>
              <a:rPr lang="pt-BR" dirty="0"/>
              <a:t>§ 5º Os sindicatos subscritores de convenção coletiva ou de acordo coletivo de trabalho deverão participar, como litisconsortes necessários, em ação individual ou coletiva, que tenha como objeto a anulação de cláusulas desses instrumentos</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ítulo 1">
            <a:extLst>
              <a:ext uri="{FF2B5EF4-FFF2-40B4-BE49-F238E27FC236}">
                <a16:creationId xmlns:a16="http://schemas.microsoft.com/office/drawing/2014/main" id="{D04EA4C9-3B37-44F8-BBB4-2E00B8133BFC}"/>
              </a:ext>
            </a:extLst>
          </p:cNvPr>
          <p:cNvSpPr>
            <a:spLocks noGrp="1"/>
          </p:cNvSpPr>
          <p:nvPr>
            <p:ph type="title"/>
          </p:nvPr>
        </p:nvSpPr>
        <p:spPr/>
        <p:txBody>
          <a:bodyPr anchor="t"/>
          <a:lstStyle/>
          <a:p>
            <a:pPr eaLnBrk="1" hangingPunct="1"/>
            <a:r>
              <a:rPr lang="pt-BR" altLang="pt-BR" b="1"/>
              <a:t>Dispensa do empregado</a:t>
            </a:r>
          </a:p>
        </p:txBody>
      </p:sp>
      <p:sp>
        <p:nvSpPr>
          <p:cNvPr id="74755" name="Espaço Reservado para Conteúdo 2">
            <a:extLst>
              <a:ext uri="{FF2B5EF4-FFF2-40B4-BE49-F238E27FC236}">
                <a16:creationId xmlns:a16="http://schemas.microsoft.com/office/drawing/2014/main" id="{CD3292E6-4179-42C0-8006-01B74537A7CA}"/>
              </a:ext>
            </a:extLst>
          </p:cNvPr>
          <p:cNvSpPr>
            <a:spLocks noGrp="1"/>
          </p:cNvSpPr>
          <p:nvPr>
            <p:ph idx="1"/>
          </p:nvPr>
        </p:nvSpPr>
        <p:spPr/>
        <p:txBody>
          <a:bodyPr rtlCol="0">
            <a:normAutofit/>
          </a:bodyPr>
          <a:lstStyle/>
          <a:p>
            <a:pPr algn="just" eaLnBrk="1" fontAlgn="auto" hangingPunct="1">
              <a:spcAft>
                <a:spcPts val="0"/>
              </a:spcAft>
              <a:defRPr/>
            </a:pPr>
            <a:r>
              <a:rPr lang="pt-BR" altLang="pt-BR" b="1" dirty="0"/>
              <a:t>Art. 477-A</a:t>
            </a:r>
          </a:p>
          <a:p>
            <a:pPr algn="just" eaLnBrk="1" fontAlgn="auto" hangingPunct="1">
              <a:spcAft>
                <a:spcPts val="0"/>
              </a:spcAft>
              <a:defRPr/>
            </a:pPr>
            <a:r>
              <a:rPr lang="pt-BR" altLang="pt-BR" dirty="0"/>
              <a:t>As dispensas imotivadas individuais, </a:t>
            </a:r>
            <a:r>
              <a:rPr lang="pt-BR" altLang="pt-BR" dirty="0" err="1"/>
              <a:t>plúrimas</a:t>
            </a:r>
            <a:r>
              <a:rPr lang="pt-BR" altLang="pt-BR" dirty="0"/>
              <a:t> ou coletivas equiparam-se para todos os fins, não havendo necessidade de autorização prévia de entidade sindical ou de celebração de convenção coletiva ou acordo coletivo de trabalho para sua efetivação</a:t>
            </a:r>
          </a:p>
          <a:p>
            <a:pPr marL="0" indent="0" algn="just" eaLnBrk="1" fontAlgn="auto" hangingPunct="1">
              <a:spcAft>
                <a:spcPts val="0"/>
              </a:spcAft>
              <a:buFont typeface="Arial" panose="020B0604020202020204" pitchFamily="34" charset="0"/>
              <a:buNone/>
              <a:defRPr/>
            </a:pPr>
            <a:endParaRPr lang="pt-BR" altLang="pt-BR" sz="2800"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Título 1">
            <a:extLst>
              <a:ext uri="{FF2B5EF4-FFF2-40B4-BE49-F238E27FC236}">
                <a16:creationId xmlns:a16="http://schemas.microsoft.com/office/drawing/2014/main" id="{5B72C4B0-9629-4954-8F80-3F7012FF7189}"/>
              </a:ext>
            </a:extLst>
          </p:cNvPr>
          <p:cNvSpPr>
            <a:spLocks noGrp="1"/>
          </p:cNvSpPr>
          <p:nvPr>
            <p:ph type="title"/>
          </p:nvPr>
        </p:nvSpPr>
        <p:spPr/>
        <p:txBody>
          <a:bodyPr rtlCol="0" anchor="t">
            <a:normAutofit fontScale="90000"/>
          </a:bodyPr>
          <a:lstStyle/>
          <a:p>
            <a:pPr eaLnBrk="1" fontAlgn="auto" hangingPunct="1">
              <a:spcAft>
                <a:spcPts val="0"/>
              </a:spcAft>
              <a:defRPr/>
            </a:pPr>
            <a:r>
              <a:rPr lang="pt-BR" altLang="pt-BR" b="1" dirty="0"/>
              <a:t>Plano de Desligamento </a:t>
            </a:r>
            <a:br>
              <a:rPr lang="pt-BR" altLang="pt-BR" b="1" dirty="0"/>
            </a:br>
            <a:r>
              <a:rPr lang="pt-BR" altLang="pt-BR" b="1" dirty="0"/>
              <a:t>Voluntário ou Incentivado</a:t>
            </a:r>
          </a:p>
        </p:txBody>
      </p:sp>
      <p:sp>
        <p:nvSpPr>
          <p:cNvPr id="30723" name="Espaço Reservado para Conteúdo 2">
            <a:extLst>
              <a:ext uri="{FF2B5EF4-FFF2-40B4-BE49-F238E27FC236}">
                <a16:creationId xmlns:a16="http://schemas.microsoft.com/office/drawing/2014/main" id="{39C0D176-334D-4EB7-98AF-3926612CDA0C}"/>
              </a:ext>
            </a:extLst>
          </p:cNvPr>
          <p:cNvSpPr>
            <a:spLocks noGrp="1"/>
          </p:cNvSpPr>
          <p:nvPr>
            <p:ph idx="1"/>
          </p:nvPr>
        </p:nvSpPr>
        <p:spPr/>
        <p:txBody>
          <a:bodyPr/>
          <a:lstStyle/>
          <a:p>
            <a:pPr algn="just" eaLnBrk="1" hangingPunct="1">
              <a:buFont typeface="Wingdings" panose="05000000000000000000" pitchFamily="2" charset="2"/>
              <a:buChar char="Ø"/>
            </a:pPr>
            <a:endParaRPr lang="pt-BR" altLang="pt-BR" sz="2800" b="1"/>
          </a:p>
          <a:p>
            <a:pPr algn="just" eaLnBrk="1" hangingPunct="1"/>
            <a:r>
              <a:rPr lang="pt-BR" altLang="pt-BR" b="1"/>
              <a:t>Art. 477-B</a:t>
            </a:r>
            <a:endParaRPr lang="pt-BR" altLang="pt-BR"/>
          </a:p>
          <a:p>
            <a:pPr algn="just" eaLnBrk="1" hangingPunct="1"/>
            <a:r>
              <a:rPr lang="pt-BR" altLang="pt-BR"/>
              <a:t> Plano de Demissão Voluntária ou Incentivada, para dispensa individual, plúrima ou coletiva, previsto em convenção coletiva ou acordo coletivo de trabalho, enseja quitação plena e irrevogável dos direitos decorrentes da relação empregatícia, salvo disposição em contrário estipulada entre as partes</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Título 1">
            <a:extLst>
              <a:ext uri="{FF2B5EF4-FFF2-40B4-BE49-F238E27FC236}">
                <a16:creationId xmlns:a16="http://schemas.microsoft.com/office/drawing/2014/main" id="{454EE4EF-0B90-435E-B55D-57CB554D5FCA}"/>
              </a:ext>
            </a:extLst>
          </p:cNvPr>
          <p:cNvSpPr>
            <a:spLocks noGrp="1"/>
          </p:cNvSpPr>
          <p:nvPr>
            <p:ph type="title"/>
          </p:nvPr>
        </p:nvSpPr>
        <p:spPr/>
        <p:txBody>
          <a:bodyPr rtlCol="0" anchor="t">
            <a:normAutofit fontScale="90000"/>
          </a:bodyPr>
          <a:lstStyle/>
          <a:p>
            <a:pPr eaLnBrk="1" fontAlgn="auto" hangingPunct="1">
              <a:spcAft>
                <a:spcPts val="0"/>
              </a:spcAft>
              <a:defRPr/>
            </a:pPr>
            <a:r>
              <a:rPr lang="pt-BR" altLang="pt-BR" b="1" dirty="0"/>
              <a:t>Acordo Coletivo x Convenção Coletiva</a:t>
            </a:r>
          </a:p>
        </p:txBody>
      </p:sp>
      <p:sp>
        <p:nvSpPr>
          <p:cNvPr id="31747" name="Espaço Reservado para Conteúdo 2">
            <a:extLst>
              <a:ext uri="{FF2B5EF4-FFF2-40B4-BE49-F238E27FC236}">
                <a16:creationId xmlns:a16="http://schemas.microsoft.com/office/drawing/2014/main" id="{FBBB41EB-A94C-4CED-B4B6-4C71279F7494}"/>
              </a:ext>
            </a:extLst>
          </p:cNvPr>
          <p:cNvSpPr>
            <a:spLocks noGrp="1"/>
          </p:cNvSpPr>
          <p:nvPr>
            <p:ph idx="1"/>
          </p:nvPr>
        </p:nvSpPr>
        <p:spPr/>
        <p:txBody>
          <a:bodyPr/>
          <a:lstStyle/>
          <a:p>
            <a:pPr algn="just" eaLnBrk="1" hangingPunct="1"/>
            <a:r>
              <a:rPr lang="pt-BR" altLang="pt-BR" b="1"/>
              <a:t>Art. 620 da CLT</a:t>
            </a:r>
          </a:p>
          <a:p>
            <a:pPr algn="just" eaLnBrk="1" hangingPunct="1"/>
            <a:endParaRPr lang="pt-BR" altLang="pt-BR"/>
          </a:p>
          <a:p>
            <a:pPr algn="just" eaLnBrk="1" hangingPunct="1"/>
            <a:r>
              <a:rPr lang="pt-BR" altLang="pt-BR"/>
              <a:t> As condições estabelecidas em acordo coletivo de trabalho sempre prevalecerão sobre as estipuladas em convenção coletiva de trabalho</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ítulo 1">
            <a:extLst>
              <a:ext uri="{FF2B5EF4-FFF2-40B4-BE49-F238E27FC236}">
                <a16:creationId xmlns:a16="http://schemas.microsoft.com/office/drawing/2014/main" id="{E5DB7D2C-BC6E-46B4-80B7-D62AAB4613B9}"/>
              </a:ext>
            </a:extLst>
          </p:cNvPr>
          <p:cNvSpPr>
            <a:spLocks noGrp="1"/>
          </p:cNvSpPr>
          <p:nvPr>
            <p:ph type="title"/>
          </p:nvPr>
        </p:nvSpPr>
        <p:spPr/>
        <p:txBody>
          <a:bodyPr anchor="t"/>
          <a:lstStyle/>
          <a:p>
            <a:pPr eaLnBrk="1" hangingPunct="1"/>
            <a:r>
              <a:rPr lang="pt-BR" altLang="pt-BR" b="1"/>
              <a:t>Vedação da ultratividade</a:t>
            </a:r>
          </a:p>
        </p:txBody>
      </p:sp>
      <p:sp>
        <p:nvSpPr>
          <p:cNvPr id="32771" name="Espaço Reservado para Conteúdo 2">
            <a:extLst>
              <a:ext uri="{FF2B5EF4-FFF2-40B4-BE49-F238E27FC236}">
                <a16:creationId xmlns:a16="http://schemas.microsoft.com/office/drawing/2014/main" id="{1DB2D99F-D923-469D-9660-95F0328592CC}"/>
              </a:ext>
            </a:extLst>
          </p:cNvPr>
          <p:cNvSpPr>
            <a:spLocks noGrp="1"/>
          </p:cNvSpPr>
          <p:nvPr>
            <p:ph idx="1"/>
          </p:nvPr>
        </p:nvSpPr>
        <p:spPr/>
        <p:txBody>
          <a:bodyPr/>
          <a:lstStyle/>
          <a:p>
            <a:pPr algn="just" eaLnBrk="1" hangingPunct="1"/>
            <a:r>
              <a:rPr lang="pt-BR" altLang="pt-BR" b="1"/>
              <a:t>Art. 614 da CLT</a:t>
            </a:r>
          </a:p>
          <a:p>
            <a:pPr algn="just"/>
            <a:r>
              <a:rPr lang="pt-BR" altLang="pt-BR"/>
              <a:t>(...) </a:t>
            </a:r>
          </a:p>
          <a:p>
            <a:pPr algn="just"/>
            <a:r>
              <a:rPr lang="pt-BR" altLang="pt-BR"/>
              <a:t>§ 3</a:t>
            </a:r>
            <a:r>
              <a:rPr lang="pt-BR" altLang="pt-BR" u="sng" baseline="30000"/>
              <a:t>o</a:t>
            </a:r>
            <a:r>
              <a:rPr lang="pt-BR" altLang="pt-BR"/>
              <a:t>  Não será permitido estipular duração de convenção coletiva ou acordo coletivo de trabalho superior a dois anos, sendo vedada a </a:t>
            </a:r>
            <a:r>
              <a:rPr lang="pt-BR" altLang="pt-BR" b="1"/>
              <a:t>ultratividade</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ítulo 1">
            <a:extLst>
              <a:ext uri="{FF2B5EF4-FFF2-40B4-BE49-F238E27FC236}">
                <a16:creationId xmlns:a16="http://schemas.microsoft.com/office/drawing/2014/main" id="{5A9B82B2-47C7-471D-ABF5-B4910C1BC119}"/>
              </a:ext>
            </a:extLst>
          </p:cNvPr>
          <p:cNvSpPr>
            <a:spLocks noGrp="1"/>
          </p:cNvSpPr>
          <p:nvPr>
            <p:ph type="title"/>
          </p:nvPr>
        </p:nvSpPr>
        <p:spPr/>
        <p:txBody>
          <a:bodyPr anchor="t"/>
          <a:lstStyle/>
          <a:p>
            <a:pPr eaLnBrk="1" hangingPunct="1"/>
            <a:r>
              <a:rPr lang="pt-BR" altLang="pt-BR" b="1"/>
              <a:t>Vedação da ultratividade</a:t>
            </a:r>
          </a:p>
        </p:txBody>
      </p:sp>
      <p:sp>
        <p:nvSpPr>
          <p:cNvPr id="17411" name="Espaço Reservado para Conteúdo 2">
            <a:extLst>
              <a:ext uri="{FF2B5EF4-FFF2-40B4-BE49-F238E27FC236}">
                <a16:creationId xmlns:a16="http://schemas.microsoft.com/office/drawing/2014/main" id="{90534935-2729-4A9A-AAC8-EFEEEE7954E6}"/>
              </a:ext>
            </a:extLst>
          </p:cNvPr>
          <p:cNvSpPr>
            <a:spLocks noGrp="1"/>
          </p:cNvSpPr>
          <p:nvPr>
            <p:ph idx="1"/>
          </p:nvPr>
        </p:nvSpPr>
        <p:spPr/>
        <p:txBody>
          <a:bodyPr/>
          <a:lstStyle/>
          <a:p>
            <a:pPr algn="just">
              <a:buFont typeface="Arial" charset="0"/>
              <a:buChar char="•"/>
              <a:defRPr/>
            </a:pPr>
            <a:r>
              <a:rPr lang="pt-BR" b="1" dirty="0"/>
              <a:t>SÚMULA Nº 277 DO TST - CONVENÇÃO COLETIVA DE TRABALHO OU ACORDO COLETIVO DE TRABALHO. EFICÁCIA. ULTRATIVIDADE </a:t>
            </a:r>
            <a:r>
              <a:rPr lang="pt-BR" cap="all" dirty="0"/>
              <a:t>(</a:t>
            </a:r>
            <a:r>
              <a:rPr lang="pt-BR" dirty="0"/>
              <a:t>redação alterada na sessão do Tribunal Pleno realizada em</a:t>
            </a:r>
            <a:r>
              <a:rPr lang="pt-BR" cap="all" dirty="0"/>
              <a:t> 14.09.2012)</a:t>
            </a:r>
          </a:p>
          <a:p>
            <a:pPr algn="just">
              <a:buFont typeface="Arial" charset="0"/>
              <a:buChar char="•"/>
              <a:defRPr/>
            </a:pPr>
            <a:r>
              <a:rPr lang="pt-BR" dirty="0"/>
              <a:t>As cláusulas normativas dos acordos coletivos ou convenções coletivas integram os contratos individuais de trabalho e somente poderão ser modificadas ou suprimidas mediante negociação coletiva de trabalho  </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ítulo 1">
            <a:extLst>
              <a:ext uri="{FF2B5EF4-FFF2-40B4-BE49-F238E27FC236}">
                <a16:creationId xmlns:a16="http://schemas.microsoft.com/office/drawing/2014/main" id="{5A9B82B2-47C7-471D-ABF5-B4910C1BC119}"/>
              </a:ext>
            </a:extLst>
          </p:cNvPr>
          <p:cNvSpPr>
            <a:spLocks noGrp="1"/>
          </p:cNvSpPr>
          <p:nvPr>
            <p:ph type="title"/>
          </p:nvPr>
        </p:nvSpPr>
        <p:spPr/>
        <p:txBody>
          <a:bodyPr anchor="t"/>
          <a:lstStyle/>
          <a:p>
            <a:pPr eaLnBrk="1" hangingPunct="1"/>
            <a:r>
              <a:rPr lang="pt-BR" altLang="pt-BR" b="1" dirty="0"/>
              <a:t>Tema 1046 STF</a:t>
            </a:r>
          </a:p>
        </p:txBody>
      </p:sp>
      <p:sp>
        <p:nvSpPr>
          <p:cNvPr id="17411" name="Espaço Reservado para Conteúdo 2">
            <a:extLst>
              <a:ext uri="{FF2B5EF4-FFF2-40B4-BE49-F238E27FC236}">
                <a16:creationId xmlns:a16="http://schemas.microsoft.com/office/drawing/2014/main" id="{90534935-2729-4A9A-AAC8-EFEEEE7954E6}"/>
              </a:ext>
            </a:extLst>
          </p:cNvPr>
          <p:cNvSpPr>
            <a:spLocks noGrp="1"/>
          </p:cNvSpPr>
          <p:nvPr>
            <p:ph idx="1"/>
          </p:nvPr>
        </p:nvSpPr>
        <p:spPr/>
        <p:txBody>
          <a:bodyPr/>
          <a:lstStyle/>
          <a:p>
            <a:pPr algn="just">
              <a:buFont typeface="Arial" charset="0"/>
              <a:buChar char="•"/>
              <a:defRPr/>
            </a:pPr>
            <a:r>
              <a:rPr lang="pt-BR" dirty="0"/>
              <a:t>Validade de norma coletiva de trabalho que limita ou restringe direito trabalhista não assegurado constitucionalmente</a:t>
            </a:r>
          </a:p>
          <a:p>
            <a:pPr algn="just">
              <a:buFont typeface="Arial" charset="0"/>
              <a:buChar char="•"/>
              <a:defRPr/>
            </a:pPr>
            <a:endParaRPr lang="pt-BR" dirty="0"/>
          </a:p>
          <a:p>
            <a:pPr algn="just">
              <a:buFont typeface="Arial" charset="0"/>
              <a:buChar char="•"/>
              <a:defRPr/>
            </a:pPr>
            <a:r>
              <a:rPr lang="pt-BR" dirty="0"/>
              <a:t>Relator(a): MIN. GILMAR MENDES</a:t>
            </a:r>
          </a:p>
          <a:p>
            <a:pPr algn="just">
              <a:buFont typeface="Arial" charset="0"/>
              <a:buChar char="•"/>
              <a:defRPr/>
            </a:pPr>
            <a:endParaRPr lang="pt-BR" dirty="0"/>
          </a:p>
          <a:p>
            <a:pPr algn="just">
              <a:buFont typeface="Arial" charset="0"/>
              <a:buChar char="•"/>
              <a:defRPr/>
            </a:pPr>
            <a:r>
              <a:rPr lang="pt-BR" dirty="0" err="1"/>
              <a:t>Leading</a:t>
            </a:r>
            <a:r>
              <a:rPr lang="pt-BR" dirty="0"/>
              <a:t> Case: ARE 1121633</a:t>
            </a:r>
          </a:p>
        </p:txBody>
      </p:sp>
    </p:spTree>
    <p:extLst>
      <p:ext uri="{BB962C8B-B14F-4D97-AF65-F5344CB8AC3E}">
        <p14:creationId xmlns:p14="http://schemas.microsoft.com/office/powerpoint/2010/main" val="66082475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ítulo 1">
            <a:extLst>
              <a:ext uri="{FF2B5EF4-FFF2-40B4-BE49-F238E27FC236}">
                <a16:creationId xmlns:a16="http://schemas.microsoft.com/office/drawing/2014/main" id="{5A9B82B2-47C7-471D-ABF5-B4910C1BC119}"/>
              </a:ext>
            </a:extLst>
          </p:cNvPr>
          <p:cNvSpPr>
            <a:spLocks noGrp="1"/>
          </p:cNvSpPr>
          <p:nvPr>
            <p:ph type="title"/>
          </p:nvPr>
        </p:nvSpPr>
        <p:spPr/>
        <p:txBody>
          <a:bodyPr anchor="t"/>
          <a:lstStyle/>
          <a:p>
            <a:pPr eaLnBrk="1" hangingPunct="1"/>
            <a:r>
              <a:rPr lang="pt-BR" altLang="pt-BR" b="1" dirty="0"/>
              <a:t>Tema 1046 STF</a:t>
            </a:r>
          </a:p>
        </p:txBody>
      </p:sp>
      <p:sp>
        <p:nvSpPr>
          <p:cNvPr id="17411" name="Espaço Reservado para Conteúdo 2">
            <a:extLst>
              <a:ext uri="{FF2B5EF4-FFF2-40B4-BE49-F238E27FC236}">
                <a16:creationId xmlns:a16="http://schemas.microsoft.com/office/drawing/2014/main" id="{90534935-2729-4A9A-AAC8-EFEEEE7954E6}"/>
              </a:ext>
            </a:extLst>
          </p:cNvPr>
          <p:cNvSpPr>
            <a:spLocks noGrp="1"/>
          </p:cNvSpPr>
          <p:nvPr>
            <p:ph idx="1"/>
          </p:nvPr>
        </p:nvSpPr>
        <p:spPr/>
        <p:txBody>
          <a:bodyPr/>
          <a:lstStyle/>
          <a:p>
            <a:pPr algn="just">
              <a:buFont typeface="Arial" charset="0"/>
              <a:buChar char="•"/>
              <a:defRPr/>
            </a:pPr>
            <a:r>
              <a:rPr lang="pt-BR" dirty="0"/>
              <a:t>Descrição:</a:t>
            </a:r>
          </a:p>
          <a:p>
            <a:pPr algn="just">
              <a:buFont typeface="Arial" charset="0"/>
              <a:buChar char="•"/>
              <a:defRPr/>
            </a:pPr>
            <a:r>
              <a:rPr lang="pt-BR" dirty="0"/>
              <a:t>Recurso extraordinário com agravo em que se discute, à luz dos </a:t>
            </a:r>
            <a:r>
              <a:rPr lang="pt-BR" dirty="0" err="1"/>
              <a:t>arts</a:t>
            </a:r>
            <a:r>
              <a:rPr lang="pt-BR" dirty="0"/>
              <a:t>. 5º, incisos II, LV e XXXV; e 7º, incisos XIII e XXVI, da Constituição Federal, a manutenção de norma coletiva de trabalho que restringe direito trabalhista, desde que não seja absolutamente indisponível, independentemente da explicitação de vantagens compensatórias</a:t>
            </a:r>
          </a:p>
        </p:txBody>
      </p:sp>
    </p:spTree>
    <p:extLst>
      <p:ext uri="{BB962C8B-B14F-4D97-AF65-F5344CB8AC3E}">
        <p14:creationId xmlns:p14="http://schemas.microsoft.com/office/powerpoint/2010/main" val="7689925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ítulo 1">
            <a:extLst>
              <a:ext uri="{FF2B5EF4-FFF2-40B4-BE49-F238E27FC236}">
                <a16:creationId xmlns:a16="http://schemas.microsoft.com/office/drawing/2014/main" id="{CE74B57B-9E79-468F-8944-B9871698C25F}"/>
              </a:ext>
            </a:extLst>
          </p:cNvPr>
          <p:cNvSpPr>
            <a:spLocks noGrp="1"/>
          </p:cNvSpPr>
          <p:nvPr>
            <p:ph type="title"/>
          </p:nvPr>
        </p:nvSpPr>
        <p:spPr>
          <a:xfrm>
            <a:off x="468313" y="285750"/>
            <a:ext cx="8675687" cy="1143000"/>
          </a:xfrm>
        </p:spPr>
        <p:txBody>
          <a:bodyPr anchor="t"/>
          <a:lstStyle/>
          <a:p>
            <a:pPr eaLnBrk="1" hangingPunct="1"/>
            <a:r>
              <a:rPr lang="pt-BR" altLang="pt-BR" b="1"/>
              <a:t>Negociação coletiva</a:t>
            </a:r>
          </a:p>
        </p:txBody>
      </p:sp>
      <p:sp>
        <p:nvSpPr>
          <p:cNvPr id="5123" name="Espaço Reservado para Conteúdo 2">
            <a:extLst>
              <a:ext uri="{FF2B5EF4-FFF2-40B4-BE49-F238E27FC236}">
                <a16:creationId xmlns:a16="http://schemas.microsoft.com/office/drawing/2014/main" id="{25E8B942-B611-4068-BB3F-238494E42661}"/>
              </a:ext>
            </a:extLst>
          </p:cNvPr>
          <p:cNvSpPr>
            <a:spLocks noGrp="1"/>
          </p:cNvSpPr>
          <p:nvPr>
            <p:ph idx="1"/>
          </p:nvPr>
        </p:nvSpPr>
        <p:spPr>
          <a:xfrm>
            <a:off x="428625" y="1285875"/>
            <a:ext cx="8229600" cy="5286375"/>
          </a:xfrm>
        </p:spPr>
        <p:txBody>
          <a:bodyPr/>
          <a:lstStyle/>
          <a:p>
            <a:pPr algn="just" eaLnBrk="1" hangingPunct="1"/>
            <a:r>
              <a:rPr lang="pt-BR" altLang="pt-BR"/>
              <a:t>Entendimentos entre os sindicatos e as empresas, em diferentes setores, para debater as dificuldades decorrentes da conjuntura econômica e buscar alternativas que permitam a continuidade da atividade produtiva </a:t>
            </a:r>
          </a:p>
          <a:p>
            <a:pPr algn="just" eaLnBrk="1" hangingPunct="1"/>
            <a:r>
              <a:rPr lang="pt-BR" altLang="pt-BR"/>
              <a:t>Constata-se assim uma das importantes funções da negociação coletiva: a </a:t>
            </a:r>
            <a:r>
              <a:rPr lang="pt-BR" altLang="pt-BR" b="1" i="1"/>
              <a:t>composição dos conflitos de trabalho</a:t>
            </a:r>
            <a:r>
              <a:rPr lang="pt-BR" altLang="pt-BR"/>
              <a:t>, com a </a:t>
            </a:r>
            <a:r>
              <a:rPr lang="pt-BR" altLang="pt-BR" b="1" i="1"/>
              <a:t>autorregulamentação das condições laborais </a:t>
            </a:r>
            <a:endParaRPr lang="pt-BR" altLang="pt-BR"/>
          </a:p>
          <a:p>
            <a:pPr algn="just" eaLnBrk="1" hangingPunct="1"/>
            <a:endParaRPr lang="pt-BR" altLang="pt-BR"/>
          </a:p>
          <a:p>
            <a:pPr eaLnBrk="1" hangingPunct="1">
              <a:buFont typeface="Wingdings" panose="05000000000000000000" pitchFamily="2" charset="2"/>
              <a:buChar char="Ø"/>
            </a:pPr>
            <a:endParaRPr lang="pt-BR" altLang="pt-B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ítulo 1">
            <a:extLst>
              <a:ext uri="{FF2B5EF4-FFF2-40B4-BE49-F238E27FC236}">
                <a16:creationId xmlns:a16="http://schemas.microsoft.com/office/drawing/2014/main" id="{5A9B82B2-47C7-471D-ABF5-B4910C1BC119}"/>
              </a:ext>
            </a:extLst>
          </p:cNvPr>
          <p:cNvSpPr>
            <a:spLocks noGrp="1"/>
          </p:cNvSpPr>
          <p:nvPr>
            <p:ph type="title"/>
          </p:nvPr>
        </p:nvSpPr>
        <p:spPr/>
        <p:txBody>
          <a:bodyPr anchor="t"/>
          <a:lstStyle/>
          <a:p>
            <a:pPr eaLnBrk="1" hangingPunct="1"/>
            <a:r>
              <a:rPr lang="pt-BR" altLang="pt-BR" b="1" dirty="0"/>
              <a:t>Tema 1046 STF</a:t>
            </a:r>
          </a:p>
        </p:txBody>
      </p:sp>
      <p:sp>
        <p:nvSpPr>
          <p:cNvPr id="17411" name="Espaço Reservado para Conteúdo 2">
            <a:extLst>
              <a:ext uri="{FF2B5EF4-FFF2-40B4-BE49-F238E27FC236}">
                <a16:creationId xmlns:a16="http://schemas.microsoft.com/office/drawing/2014/main" id="{90534935-2729-4A9A-AAC8-EFEEEE7954E6}"/>
              </a:ext>
            </a:extLst>
          </p:cNvPr>
          <p:cNvSpPr>
            <a:spLocks noGrp="1"/>
          </p:cNvSpPr>
          <p:nvPr>
            <p:ph idx="1"/>
          </p:nvPr>
        </p:nvSpPr>
        <p:spPr/>
        <p:txBody>
          <a:bodyPr/>
          <a:lstStyle/>
          <a:p>
            <a:pPr algn="just">
              <a:buFont typeface="Arial" charset="0"/>
              <a:buChar char="•"/>
              <a:defRPr/>
            </a:pPr>
            <a:r>
              <a:rPr lang="pt-BR" dirty="0"/>
              <a:t>Tese:</a:t>
            </a:r>
          </a:p>
          <a:p>
            <a:pPr algn="just">
              <a:buFont typeface="Arial" charset="0"/>
              <a:buChar char="•"/>
              <a:defRPr/>
            </a:pPr>
            <a:r>
              <a:rPr lang="pt-BR" dirty="0"/>
              <a:t>São constitucionais os acordos e as convenções coletivos que, ao considerarem a adequação setorial negociada, pactuam limitações ou afastamentos de direitos trabalhistas, independentemente da explicitação especificada de vantagens compensatórias, desde que respeitados os direitos absolutamente indisponíveis</a:t>
            </a:r>
          </a:p>
        </p:txBody>
      </p:sp>
    </p:spTree>
    <p:extLst>
      <p:ext uri="{BB962C8B-B14F-4D97-AF65-F5344CB8AC3E}">
        <p14:creationId xmlns:p14="http://schemas.microsoft.com/office/powerpoint/2010/main" val="378299042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ítulo 1">
            <a:extLst>
              <a:ext uri="{FF2B5EF4-FFF2-40B4-BE49-F238E27FC236}">
                <a16:creationId xmlns:a16="http://schemas.microsoft.com/office/drawing/2014/main" id="{70A7CFD9-CA5F-4C4A-BF74-EB49333F8896}"/>
              </a:ext>
            </a:extLst>
          </p:cNvPr>
          <p:cNvSpPr>
            <a:spLocks noGrp="1"/>
          </p:cNvSpPr>
          <p:nvPr>
            <p:ph type="ctrTitle"/>
          </p:nvPr>
        </p:nvSpPr>
        <p:spPr/>
        <p:txBody>
          <a:bodyPr/>
          <a:lstStyle/>
          <a:p>
            <a:pPr eaLnBrk="1" hangingPunct="1"/>
            <a:r>
              <a:rPr lang="pt-BR" altLang="pt-BR"/>
              <a:t>MUITO OBRIGADO!</a:t>
            </a:r>
          </a:p>
        </p:txBody>
      </p:sp>
      <p:sp>
        <p:nvSpPr>
          <p:cNvPr id="3" name="Subtítulo 2">
            <a:extLst>
              <a:ext uri="{FF2B5EF4-FFF2-40B4-BE49-F238E27FC236}">
                <a16:creationId xmlns:a16="http://schemas.microsoft.com/office/drawing/2014/main" id="{F905FE1D-5737-4B76-A813-FD5120F90C2E}"/>
              </a:ext>
            </a:extLst>
          </p:cNvPr>
          <p:cNvSpPr>
            <a:spLocks noGrp="1"/>
          </p:cNvSpPr>
          <p:nvPr>
            <p:ph type="subTitle" idx="1"/>
          </p:nvPr>
        </p:nvSpPr>
        <p:spPr/>
        <p:txBody>
          <a:bodyPr rtlCol="0">
            <a:normAutofit/>
          </a:bodyPr>
          <a:lstStyle/>
          <a:p>
            <a:pPr eaLnBrk="1" fontAlgn="auto" hangingPunct="1">
              <a:spcAft>
                <a:spcPts val="0"/>
              </a:spcAft>
              <a:defRPr/>
            </a:pPr>
            <a:r>
              <a:rPr lang="pt-BR" b="1" dirty="0"/>
              <a:t>otavio_pinto@usp.br</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ítulo 1">
            <a:extLst>
              <a:ext uri="{FF2B5EF4-FFF2-40B4-BE49-F238E27FC236}">
                <a16:creationId xmlns:a16="http://schemas.microsoft.com/office/drawing/2014/main" id="{522F7A56-C5C8-4B7D-A5BE-A2758C368679}"/>
              </a:ext>
            </a:extLst>
          </p:cNvPr>
          <p:cNvSpPr>
            <a:spLocks noGrp="1"/>
          </p:cNvSpPr>
          <p:nvPr>
            <p:ph type="title"/>
          </p:nvPr>
        </p:nvSpPr>
        <p:spPr/>
        <p:txBody>
          <a:bodyPr/>
          <a:lstStyle/>
          <a:p>
            <a:pPr eaLnBrk="1" hangingPunct="1"/>
            <a:r>
              <a:rPr lang="pt-BR" altLang="pt-BR" b="1"/>
              <a:t>Convenção 98 da OIT </a:t>
            </a:r>
          </a:p>
        </p:txBody>
      </p:sp>
      <p:sp>
        <p:nvSpPr>
          <p:cNvPr id="7171" name="Espaço Reservado para Conteúdo 2">
            <a:extLst>
              <a:ext uri="{FF2B5EF4-FFF2-40B4-BE49-F238E27FC236}">
                <a16:creationId xmlns:a16="http://schemas.microsoft.com/office/drawing/2014/main" id="{C9893151-68EF-4AE9-B74E-2068E669AE70}"/>
              </a:ext>
            </a:extLst>
          </p:cNvPr>
          <p:cNvSpPr>
            <a:spLocks noGrp="1"/>
          </p:cNvSpPr>
          <p:nvPr>
            <p:ph idx="1"/>
          </p:nvPr>
        </p:nvSpPr>
        <p:spPr/>
        <p:txBody>
          <a:bodyPr rtlCol="0">
            <a:normAutofit/>
          </a:bodyPr>
          <a:lstStyle/>
          <a:p>
            <a:pPr marL="548640" indent="-411480" algn="just" eaLnBrk="1" fontAlgn="auto" hangingPunct="1">
              <a:spcAft>
                <a:spcPts val="0"/>
              </a:spcAft>
              <a:buClr>
                <a:schemeClr val="tx1">
                  <a:shade val="95000"/>
                </a:schemeClr>
              </a:buClr>
              <a:buFont typeface="Wingdings" panose="05000000000000000000" pitchFamily="2" charset="2"/>
              <a:buChar char="Ø"/>
              <a:defRPr/>
            </a:pPr>
            <a:endParaRPr lang="pt-BR" dirty="0"/>
          </a:p>
          <a:p>
            <a:pPr marL="594360" indent="-457200" algn="just" eaLnBrk="1" fontAlgn="auto" hangingPunct="1">
              <a:spcAft>
                <a:spcPts val="0"/>
              </a:spcAft>
              <a:buClr>
                <a:schemeClr val="tx1">
                  <a:shade val="95000"/>
                </a:schemeClr>
              </a:buClr>
              <a:defRPr/>
            </a:pPr>
            <a:r>
              <a:rPr lang="pt-BR" dirty="0"/>
              <a:t>A função de </a:t>
            </a:r>
            <a:r>
              <a:rPr lang="pt-BR" b="1" dirty="0"/>
              <a:t>negociação</a:t>
            </a:r>
            <a:r>
              <a:rPr lang="pt-BR" dirty="0"/>
              <a:t> deve ser plenamente assegurada, pois é a partir dela que os sindicatos exercem o poder de criação de normas jurídicas trabalhistas (convenções e acordos coletivos de trabalho), que devem reger as relações individuais de trabalho</a:t>
            </a:r>
          </a:p>
          <a:p>
            <a:pPr marL="0" indent="0" eaLnBrk="1" fontAlgn="auto" hangingPunct="1">
              <a:spcAft>
                <a:spcPts val="0"/>
              </a:spcAft>
              <a:buClr>
                <a:schemeClr val="tx1">
                  <a:shade val="95000"/>
                </a:schemeClr>
              </a:buClr>
              <a:buFont typeface="Wingdings 2" pitchFamily="18" charset="2"/>
              <a:buNone/>
              <a:defRPr/>
            </a:pPr>
            <a:endParaRPr lang="pt-B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ítulo 1">
            <a:extLst>
              <a:ext uri="{FF2B5EF4-FFF2-40B4-BE49-F238E27FC236}">
                <a16:creationId xmlns:a16="http://schemas.microsoft.com/office/drawing/2014/main" id="{D50DD033-DE58-455C-8AC3-841C556D6E20}"/>
              </a:ext>
            </a:extLst>
          </p:cNvPr>
          <p:cNvSpPr>
            <a:spLocks noGrp="1"/>
          </p:cNvSpPr>
          <p:nvPr>
            <p:ph type="title"/>
          </p:nvPr>
        </p:nvSpPr>
        <p:spPr/>
        <p:txBody>
          <a:bodyPr/>
          <a:lstStyle/>
          <a:p>
            <a:pPr eaLnBrk="1" hangingPunct="1"/>
            <a:r>
              <a:rPr lang="pt-BR" altLang="pt-BR" b="1"/>
              <a:t>Convenção 98 da OIT </a:t>
            </a:r>
          </a:p>
        </p:txBody>
      </p:sp>
      <p:sp>
        <p:nvSpPr>
          <p:cNvPr id="7171" name="Espaço Reservado para Conteúdo 2">
            <a:extLst>
              <a:ext uri="{FF2B5EF4-FFF2-40B4-BE49-F238E27FC236}">
                <a16:creationId xmlns:a16="http://schemas.microsoft.com/office/drawing/2014/main" id="{5B543856-2DC7-4807-8708-4A496DDC6AF8}"/>
              </a:ext>
            </a:extLst>
          </p:cNvPr>
          <p:cNvSpPr>
            <a:spLocks noGrp="1"/>
          </p:cNvSpPr>
          <p:nvPr>
            <p:ph idx="1"/>
          </p:nvPr>
        </p:nvSpPr>
        <p:spPr/>
        <p:txBody>
          <a:bodyPr rtlCol="0">
            <a:normAutofit/>
          </a:bodyPr>
          <a:lstStyle/>
          <a:p>
            <a:pPr marL="548640" indent="-411480" algn="just" eaLnBrk="1" fontAlgn="auto" hangingPunct="1">
              <a:spcAft>
                <a:spcPts val="0"/>
              </a:spcAft>
              <a:buClr>
                <a:schemeClr val="tx1">
                  <a:shade val="95000"/>
                </a:schemeClr>
              </a:buClr>
              <a:buFont typeface="Wingdings" panose="05000000000000000000" pitchFamily="2" charset="2"/>
              <a:buChar char="Ø"/>
              <a:defRPr/>
            </a:pPr>
            <a:endParaRPr lang="pt-BR" dirty="0"/>
          </a:p>
          <a:p>
            <a:pPr marL="594360" indent="-457200" algn="just" eaLnBrk="1" fontAlgn="auto" hangingPunct="1">
              <a:spcAft>
                <a:spcPts val="0"/>
              </a:spcAft>
              <a:buClr>
                <a:schemeClr val="tx1">
                  <a:shade val="95000"/>
                </a:schemeClr>
              </a:buClr>
              <a:defRPr/>
            </a:pPr>
            <a:r>
              <a:rPr lang="pt-BR" dirty="0"/>
              <a:t>A Convenção 98 da OIT aponta a importância dessa função do sindicato, ao assinalar a necessidade da adoção de medidas adequadas para estimular trabalhadores e empregadores ao pleno desenvolvimento dos procedimentos de </a:t>
            </a:r>
            <a:r>
              <a:rPr lang="pt-BR" b="1" dirty="0"/>
              <a:t>negociação</a:t>
            </a:r>
          </a:p>
          <a:p>
            <a:pPr marL="0" indent="0" eaLnBrk="1" fontAlgn="auto" hangingPunct="1">
              <a:spcAft>
                <a:spcPts val="0"/>
              </a:spcAft>
              <a:buClr>
                <a:schemeClr val="tx1">
                  <a:shade val="95000"/>
                </a:schemeClr>
              </a:buClr>
              <a:buFont typeface="Wingdings 2" pitchFamily="18" charset="2"/>
              <a:buNone/>
              <a:defRPr/>
            </a:pPr>
            <a:endParaRPr lang="pt-B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ítulo 1">
            <a:extLst>
              <a:ext uri="{FF2B5EF4-FFF2-40B4-BE49-F238E27FC236}">
                <a16:creationId xmlns:a16="http://schemas.microsoft.com/office/drawing/2014/main" id="{0EB9BBD7-6811-4055-A74E-F89AC70661D8}"/>
              </a:ext>
            </a:extLst>
          </p:cNvPr>
          <p:cNvSpPr>
            <a:spLocks noGrp="1"/>
          </p:cNvSpPr>
          <p:nvPr>
            <p:ph type="title"/>
          </p:nvPr>
        </p:nvSpPr>
        <p:spPr/>
        <p:txBody>
          <a:bodyPr/>
          <a:lstStyle/>
          <a:p>
            <a:pPr eaLnBrk="1" hangingPunct="1"/>
            <a:r>
              <a:rPr lang="pt-BR" altLang="pt-BR" b="1"/>
              <a:t>Convenção 154 da OIT</a:t>
            </a:r>
          </a:p>
        </p:txBody>
      </p:sp>
      <p:sp>
        <p:nvSpPr>
          <p:cNvPr id="8195" name="Espaço Reservado para Conteúdo 2">
            <a:extLst>
              <a:ext uri="{FF2B5EF4-FFF2-40B4-BE49-F238E27FC236}">
                <a16:creationId xmlns:a16="http://schemas.microsoft.com/office/drawing/2014/main" id="{AE8CA278-522A-4F60-8CB9-87B526E06383}"/>
              </a:ext>
            </a:extLst>
          </p:cNvPr>
          <p:cNvSpPr>
            <a:spLocks noGrp="1"/>
          </p:cNvSpPr>
          <p:nvPr>
            <p:ph idx="1"/>
          </p:nvPr>
        </p:nvSpPr>
        <p:spPr/>
        <p:txBody>
          <a:bodyPr/>
          <a:lstStyle/>
          <a:p>
            <a:pPr algn="just"/>
            <a:r>
              <a:rPr lang="pt-BR" altLang="pt-BR"/>
              <a:t>A expressão </a:t>
            </a:r>
            <a:r>
              <a:rPr lang="pt-BR" altLang="pt-BR" b="1"/>
              <a:t>‘negociação coletiva’ </a:t>
            </a:r>
            <a:r>
              <a:rPr lang="pt-BR" altLang="pt-BR"/>
              <a:t>compreende todas as negociações que tenham lugar entre, de uma parte, um empregador, um grupo de empregadores ou uma organização ou várias organizações de empregadores, e, de outra parte, uma ou várias organizações de trabalhadores</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ítulo 1">
            <a:extLst>
              <a:ext uri="{FF2B5EF4-FFF2-40B4-BE49-F238E27FC236}">
                <a16:creationId xmlns:a16="http://schemas.microsoft.com/office/drawing/2014/main" id="{6B08F96B-F732-4BBC-B3A0-DF8F822C393C}"/>
              </a:ext>
            </a:extLst>
          </p:cNvPr>
          <p:cNvSpPr>
            <a:spLocks noGrp="1"/>
          </p:cNvSpPr>
          <p:nvPr>
            <p:ph type="title"/>
          </p:nvPr>
        </p:nvSpPr>
        <p:spPr/>
        <p:txBody>
          <a:bodyPr/>
          <a:lstStyle/>
          <a:p>
            <a:pPr eaLnBrk="1" hangingPunct="1"/>
            <a:r>
              <a:rPr lang="pt-BR" altLang="pt-BR" b="1"/>
              <a:t>Convenção 154 da OIT</a:t>
            </a:r>
          </a:p>
        </p:txBody>
      </p:sp>
      <p:sp>
        <p:nvSpPr>
          <p:cNvPr id="9219" name="Espaço Reservado para Conteúdo 2">
            <a:extLst>
              <a:ext uri="{FF2B5EF4-FFF2-40B4-BE49-F238E27FC236}">
                <a16:creationId xmlns:a16="http://schemas.microsoft.com/office/drawing/2014/main" id="{50A21DC7-CD8F-4218-900A-E273FB9C6C8D}"/>
              </a:ext>
            </a:extLst>
          </p:cNvPr>
          <p:cNvSpPr>
            <a:spLocks noGrp="1"/>
          </p:cNvSpPr>
          <p:nvPr>
            <p:ph idx="1"/>
          </p:nvPr>
        </p:nvSpPr>
        <p:spPr/>
        <p:txBody>
          <a:bodyPr/>
          <a:lstStyle/>
          <a:p>
            <a:pPr algn="just"/>
            <a:r>
              <a:rPr lang="pt-BR" altLang="pt-BR" b="1"/>
              <a:t>Finalidade da negociação coletiva: </a:t>
            </a:r>
          </a:p>
          <a:p>
            <a:pPr algn="just"/>
            <a:r>
              <a:rPr lang="pt-BR" altLang="pt-BR"/>
              <a:t>a) fixar as condições de trabalho e emprego;</a:t>
            </a:r>
          </a:p>
          <a:p>
            <a:pPr algn="just"/>
            <a:r>
              <a:rPr lang="pt-BR" altLang="pt-BR"/>
              <a:t>b) regular as relações entre empregadores e trabalhadores;</a:t>
            </a:r>
          </a:p>
          <a:p>
            <a:pPr algn="just"/>
            <a:r>
              <a:rPr lang="pt-BR" altLang="pt-BR"/>
              <a:t>c) regular as relações entre os empregadores ou suas organizações e uma ou várias organizações de trabalhadores, ou alcançar todos estes objetivos de uma só vez</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ítulo 1">
            <a:extLst>
              <a:ext uri="{FF2B5EF4-FFF2-40B4-BE49-F238E27FC236}">
                <a16:creationId xmlns:a16="http://schemas.microsoft.com/office/drawing/2014/main" id="{58CD119B-CFA6-4DDF-A80C-ADBB91678ACD}"/>
              </a:ext>
            </a:extLst>
          </p:cNvPr>
          <p:cNvSpPr>
            <a:spLocks noGrp="1"/>
          </p:cNvSpPr>
          <p:nvPr>
            <p:ph type="title"/>
          </p:nvPr>
        </p:nvSpPr>
        <p:spPr/>
        <p:txBody>
          <a:bodyPr/>
          <a:lstStyle/>
          <a:p>
            <a:pPr eaLnBrk="1" hangingPunct="1"/>
            <a:r>
              <a:rPr lang="pt-BR" altLang="pt-BR" b="1"/>
              <a:t>Convenção 154 da OIT</a:t>
            </a:r>
          </a:p>
        </p:txBody>
      </p:sp>
      <p:sp>
        <p:nvSpPr>
          <p:cNvPr id="10243" name="Espaço Reservado para Conteúdo 2">
            <a:extLst>
              <a:ext uri="{FF2B5EF4-FFF2-40B4-BE49-F238E27FC236}">
                <a16:creationId xmlns:a16="http://schemas.microsoft.com/office/drawing/2014/main" id="{2625B859-CA93-4361-B354-4AAC0679BF72}"/>
              </a:ext>
            </a:extLst>
          </p:cNvPr>
          <p:cNvSpPr>
            <a:spLocks noGrp="1"/>
          </p:cNvSpPr>
          <p:nvPr>
            <p:ph idx="1"/>
          </p:nvPr>
        </p:nvSpPr>
        <p:spPr/>
        <p:txBody>
          <a:bodyPr/>
          <a:lstStyle/>
          <a:p>
            <a:pPr algn="just"/>
            <a:r>
              <a:rPr lang="pt-BR" altLang="pt-BR" sz="2800"/>
              <a:t> </a:t>
            </a:r>
            <a:r>
              <a:rPr lang="pt-BR" altLang="pt-BR"/>
              <a:t>Deverão ser adotadas medidas adequadas às condições nacionais no </a:t>
            </a:r>
            <a:r>
              <a:rPr lang="pt-BR" altLang="pt-BR" b="1"/>
              <a:t>estímulo</a:t>
            </a:r>
            <a:r>
              <a:rPr lang="pt-BR" altLang="pt-BR"/>
              <a:t> à negociação coletiva</a:t>
            </a:r>
          </a:p>
          <a:p>
            <a:pPr algn="just"/>
            <a:r>
              <a:rPr lang="pt-BR" altLang="pt-BR"/>
              <a:t>Essas </a:t>
            </a:r>
            <a:r>
              <a:rPr lang="pt-BR" altLang="pt-BR" b="1"/>
              <a:t>medidas</a:t>
            </a:r>
            <a:r>
              <a:rPr lang="pt-BR" altLang="pt-BR"/>
              <a:t> devem garantir que:</a:t>
            </a:r>
          </a:p>
          <a:p>
            <a:pPr algn="just"/>
            <a:r>
              <a:rPr lang="pt-BR" altLang="pt-BR"/>
              <a:t>a) a negociação coletiva seja possibilitada a todos os empregadores e a todas as categorias de trabalhadores</a:t>
            </a:r>
          </a:p>
          <a:p>
            <a:pPr algn="just"/>
            <a:r>
              <a:rPr lang="pt-BR" altLang="pt-BR"/>
              <a:t>b) a negociação coletiva seja progressivamente estendida a todas as matérias a que se refere a Convenção</a:t>
            </a:r>
          </a:p>
          <a:p>
            <a:pPr algn="just">
              <a:buFont typeface="Arial" panose="020B0604020202020204" pitchFamily="34" charset="0"/>
              <a:buNone/>
            </a:pPr>
            <a:br>
              <a:rPr lang="pt-BR" altLang="pt-BR" sz="2800"/>
            </a:br>
            <a:endParaRPr lang="pt-BR" altLang="pt-BR" sz="280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ítulo 1">
            <a:extLst>
              <a:ext uri="{FF2B5EF4-FFF2-40B4-BE49-F238E27FC236}">
                <a16:creationId xmlns:a16="http://schemas.microsoft.com/office/drawing/2014/main" id="{E06C6245-7ADD-430F-A61A-9F5D1F179EF1}"/>
              </a:ext>
            </a:extLst>
          </p:cNvPr>
          <p:cNvSpPr>
            <a:spLocks noGrp="1"/>
          </p:cNvSpPr>
          <p:nvPr>
            <p:ph type="title"/>
          </p:nvPr>
        </p:nvSpPr>
        <p:spPr>
          <a:xfrm>
            <a:off x="457200" y="30163"/>
            <a:ext cx="8229600" cy="1143000"/>
          </a:xfrm>
        </p:spPr>
        <p:txBody>
          <a:bodyPr/>
          <a:lstStyle/>
          <a:p>
            <a:pPr eaLnBrk="1" hangingPunct="1"/>
            <a:r>
              <a:rPr lang="pt-BR" altLang="pt-BR" b="1"/>
              <a:t>Convenção 154 da OIT</a:t>
            </a:r>
          </a:p>
        </p:txBody>
      </p:sp>
      <p:sp>
        <p:nvSpPr>
          <p:cNvPr id="11267" name="Espaço Reservado para Conteúdo 2">
            <a:extLst>
              <a:ext uri="{FF2B5EF4-FFF2-40B4-BE49-F238E27FC236}">
                <a16:creationId xmlns:a16="http://schemas.microsoft.com/office/drawing/2014/main" id="{6B835BE7-0078-4F0D-AC6F-3C0F7FF3B84D}"/>
              </a:ext>
            </a:extLst>
          </p:cNvPr>
          <p:cNvSpPr>
            <a:spLocks noGrp="1"/>
          </p:cNvSpPr>
          <p:nvPr>
            <p:ph idx="1"/>
          </p:nvPr>
        </p:nvSpPr>
        <p:spPr>
          <a:xfrm>
            <a:off x="457200" y="1165225"/>
            <a:ext cx="8229600" cy="4525963"/>
          </a:xfrm>
        </p:spPr>
        <p:txBody>
          <a:bodyPr/>
          <a:lstStyle/>
          <a:p>
            <a:pPr algn="just"/>
            <a:r>
              <a:rPr lang="pt-BR" altLang="pt-BR"/>
              <a:t>c) seja estimulado o estabelecimento de normas de procedimentos acordadas entre as organizações de empregadores e as organizações de trabalhadores</a:t>
            </a:r>
          </a:p>
          <a:p>
            <a:pPr algn="just"/>
            <a:r>
              <a:rPr lang="pt-BR" altLang="pt-BR"/>
              <a:t>d) a negociação coletiva não seja impedida devido à inexistência ou ao caráter impróprio de tais normas</a:t>
            </a:r>
          </a:p>
          <a:p>
            <a:pPr algn="just"/>
            <a:r>
              <a:rPr lang="pt-BR" altLang="pt-BR"/>
              <a:t>e) os órgãos e procedimentos de resolução dos conflitos trabalhistas sejam concebidos de tal maneira que possam contribuir para o estímulo à negociação coletiva</a:t>
            </a:r>
          </a:p>
        </p:txBody>
      </p:sp>
    </p:spTree>
  </p:cSld>
  <p:clrMapOvr>
    <a:masterClrMapping/>
  </p:clrMapOvr>
</p:sld>
</file>

<file path=ppt/theme/theme1.xml><?xml version="1.0" encoding="utf-8"?>
<a:theme xmlns:a="http://schemas.openxmlformats.org/drawingml/2006/main" name="Tema do Office">
  <a:themeElements>
    <a:clrScheme name="Brilho">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1103</TotalTime>
  <Words>1528</Words>
  <Application>Microsoft Office PowerPoint</Application>
  <PresentationFormat>Apresentação na tela (4:3)</PresentationFormat>
  <Paragraphs>122</Paragraphs>
  <Slides>31</Slides>
  <Notes>1</Notes>
  <HiddenSlides>0</HiddenSlides>
  <MMClips>0</MMClips>
  <ScaleCrop>false</ScaleCrop>
  <HeadingPairs>
    <vt:vector size="6" baseType="variant">
      <vt:variant>
        <vt:lpstr>Fontes usadas</vt:lpstr>
      </vt:variant>
      <vt:variant>
        <vt:i4>4</vt:i4>
      </vt:variant>
      <vt:variant>
        <vt:lpstr>Tema</vt:lpstr>
      </vt:variant>
      <vt:variant>
        <vt:i4>1</vt:i4>
      </vt:variant>
      <vt:variant>
        <vt:lpstr>Títulos de slides</vt:lpstr>
      </vt:variant>
      <vt:variant>
        <vt:i4>31</vt:i4>
      </vt:variant>
    </vt:vector>
  </HeadingPairs>
  <TitlesOfParts>
    <vt:vector size="36" baseType="lpstr">
      <vt:lpstr>Arial</vt:lpstr>
      <vt:lpstr>Calibri</vt:lpstr>
      <vt:lpstr>Wingdings</vt:lpstr>
      <vt:lpstr>Wingdings 2</vt:lpstr>
      <vt:lpstr>Tema do Office</vt:lpstr>
      <vt:lpstr>NEGOCIAÇÃO COLETIVA DE TRABALHO NO BRASIL  Alterações da Reforma Trabalhista (Lei n° 13.467/17)</vt:lpstr>
      <vt:lpstr>Negociação coletiva</vt:lpstr>
      <vt:lpstr>Negociação coletiva</vt:lpstr>
      <vt:lpstr>Convenção 98 da OIT </vt:lpstr>
      <vt:lpstr>Convenção 98 da OIT </vt:lpstr>
      <vt:lpstr>Convenção 154 da OIT</vt:lpstr>
      <vt:lpstr>Convenção 154 da OIT</vt:lpstr>
      <vt:lpstr>Convenção 154 da OIT</vt:lpstr>
      <vt:lpstr>Convenção 154 da OIT</vt:lpstr>
      <vt:lpstr>Prevalência do negociado  sobre o legislado</vt:lpstr>
      <vt:lpstr>Crise brasileira e  a reforma trabalhista</vt:lpstr>
      <vt:lpstr>“UMA PONTE PARA O FUTURO”</vt:lpstr>
      <vt:lpstr>“UMA PONTE PARA O FUTURO”</vt:lpstr>
      <vt:lpstr>Proposta inicial de  reforma trabalhista</vt:lpstr>
      <vt:lpstr>Negociado x Legislado</vt:lpstr>
      <vt:lpstr>Negociado x Legislado</vt:lpstr>
      <vt:lpstr>Negociado x Legislado</vt:lpstr>
      <vt:lpstr>Negociado x Legislado</vt:lpstr>
      <vt:lpstr>Art. 611-A da CLT</vt:lpstr>
      <vt:lpstr> Art. 611-A da CLT</vt:lpstr>
      <vt:lpstr>Art. 611-A da CLT</vt:lpstr>
      <vt:lpstr>Art. 611-A da CLT</vt:lpstr>
      <vt:lpstr>Dispensa do empregado</vt:lpstr>
      <vt:lpstr>Plano de Desligamento  Voluntário ou Incentivado</vt:lpstr>
      <vt:lpstr>Acordo Coletivo x Convenção Coletiva</vt:lpstr>
      <vt:lpstr>Vedação da ultratividade</vt:lpstr>
      <vt:lpstr>Vedação da ultratividade</vt:lpstr>
      <vt:lpstr>Tema 1046 STF</vt:lpstr>
      <vt:lpstr>Tema 1046 STF</vt:lpstr>
      <vt:lpstr>Tema 1046 STF</vt:lpstr>
      <vt:lpstr>MUITO OBRIGADO!</vt:lpstr>
    </vt:vector>
  </TitlesOfParts>
  <Company>Siqueira Castro Advogados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Otavio Pinto e Silva</dc:creator>
  <cp:lastModifiedBy>Otavio Pinto e Silva</cp:lastModifiedBy>
  <cp:revision>80</cp:revision>
  <dcterms:created xsi:type="dcterms:W3CDTF">2017-05-23T22:54:55Z</dcterms:created>
  <dcterms:modified xsi:type="dcterms:W3CDTF">2022-08-29T20:13:21Z</dcterms:modified>
</cp:coreProperties>
</file>