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9" r:id="rId4"/>
    <p:sldId id="262" r:id="rId5"/>
    <p:sldId id="265" r:id="rId6"/>
    <p:sldId id="277" r:id="rId7"/>
    <p:sldId id="279" r:id="rId8"/>
    <p:sldId id="278" r:id="rId9"/>
    <p:sldId id="274" r:id="rId10"/>
    <p:sldId id="275" r:id="rId11"/>
    <p:sldId id="280" r:id="rId12"/>
    <p:sldId id="269" r:id="rId13"/>
    <p:sldId id="268" r:id="rId14"/>
    <p:sldId id="270" r:id="rId15"/>
    <p:sldId id="264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66" d="100"/>
          <a:sy n="66" d="100"/>
        </p:scale>
        <p:origin x="-128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263C6-6D58-45CA-BB9F-0F71C802EBA6}" type="datetimeFigureOut">
              <a:rPr lang="pt-BR" smtClean="0"/>
              <a:t>03/05/2015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345B7-8C27-442C-AF2A-ECAAF454D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56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92575351300256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O plágio é um fenômeno antigo</a:t>
            </a:r>
            <a:r>
              <a:rPr lang="pt-BR" baseline="0" dirty="0" smtClean="0"/>
              <a:t> - </a:t>
            </a:r>
            <a:r>
              <a:rPr lang="pt-BR" dirty="0" err="1" smtClean="0"/>
              <a:t>Christofe</a:t>
            </a:r>
            <a:r>
              <a:rPr lang="pt-BR" dirty="0" smtClean="0"/>
              <a:t> (1996) explica que o uso do termo </a:t>
            </a:r>
            <a:r>
              <a:rPr lang="pt-BR" i="1" dirty="0" err="1" smtClean="0"/>
              <a:t>plagium</a:t>
            </a:r>
            <a:r>
              <a:rPr lang="pt-BR" dirty="0" smtClean="0"/>
              <a:t> como apropriação por outros de textos escritos é atribuída historicamente ao poeta Marcus </a:t>
            </a:r>
            <a:r>
              <a:rPr lang="pt-BR" dirty="0" err="1" smtClean="0"/>
              <a:t>Valerius</a:t>
            </a:r>
            <a:r>
              <a:rPr lang="pt-BR" dirty="0" smtClean="0"/>
              <a:t> </a:t>
            </a:r>
            <a:r>
              <a:rPr lang="pt-BR" dirty="0" err="1" smtClean="0"/>
              <a:t>Marcialis</a:t>
            </a:r>
            <a:r>
              <a:rPr lang="pt-BR" dirty="0" smtClean="0"/>
              <a:t> (40 a. C – 104 d. C), que em sua época reivindicou o reconhecimento de sua autoria de um texto que estava sendo apresentado por outro poeta.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Mas muito presente nos dias de hoje na sociedade da informação.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573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Plagio acidental – os estudantes utilizam textos</a:t>
            </a:r>
            <a:r>
              <a:rPr lang="pt-BR" baseline="0" dirty="0" smtClean="0"/>
              <a:t> alheios mas não sabem indicar corretamente a fonte original.</a:t>
            </a:r>
          </a:p>
          <a:p>
            <a:r>
              <a:rPr lang="pt-BR" b="1" dirty="0" smtClean="0"/>
              <a:t>Plagio na USP</a:t>
            </a:r>
          </a:p>
          <a:p>
            <a:r>
              <a:rPr lang="pt-BR" b="1" dirty="0" smtClean="0"/>
              <a:t>Disponível em: &lt;http://www1.folha.uol.com.br/saber/878368-usp-demite-professor-por-plagio-em-pesquisa.shtml&gt;. Acesso em: 19 out. 2011.</a:t>
            </a:r>
            <a:endParaRPr lang="pt-BR" dirty="0" smtClean="0"/>
          </a:p>
          <a:p>
            <a:pPr marL="0" indent="0">
              <a:buNone/>
            </a:pPr>
            <a:r>
              <a:rPr lang="pt-BR" sz="1400" dirty="0" smtClean="0"/>
              <a:t>Algumas retratações:</a:t>
            </a:r>
          </a:p>
          <a:p>
            <a:pPr marL="0" indent="0">
              <a:buNone/>
            </a:pPr>
            <a:r>
              <a:rPr lang="pt-BR" sz="1200" dirty="0" smtClean="0"/>
              <a:t>http://www.the-scientist.com/?articles.view/articleNo/38743/title/Top-10-Retractions-of-2013/</a:t>
            </a:r>
          </a:p>
          <a:p>
            <a:pPr marL="0" indent="0">
              <a:buNone/>
            </a:pPr>
            <a:r>
              <a:rPr lang="pt-BR" sz="1200" dirty="0" smtClean="0">
                <a:hlinkClick r:id="rId3"/>
              </a:rPr>
              <a:t>http://www.sciencedirect.com/science/article/pii/S0925753513002567</a:t>
            </a:r>
            <a:endParaRPr lang="pt-BR" sz="1200" dirty="0" smtClean="0"/>
          </a:p>
          <a:p>
            <a:pPr marL="0" indent="0">
              <a:buNone/>
            </a:pPr>
            <a:r>
              <a:rPr lang="pt-BR" sz="1200" dirty="0" smtClean="0"/>
              <a:t>http://link.springer.com/article/10.1007/s12029-013-9542-2/fulltext.html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431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03/05/2015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03/05/2015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03/05/2015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03/05/2015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03/05/2015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03/05/2015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03/05/2015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03/05/2015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03/05/2015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03/05/2015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03/05/2015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550825A-D857-4B81-8ECD-26CA1B322AC6}" type="datetimeFigureOut">
              <a:rPr lang="pt-BR" smtClean="0"/>
              <a:t>03/05/2015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jplag.de/" TargetMode="External"/><Relationship Id="rId13" Type="http://schemas.openxmlformats.org/officeDocument/2006/relationships/hyperlink" Target="http://homepages.feis.herts.ac.uk/~pdgroup/" TargetMode="External"/><Relationship Id="rId3" Type="http://schemas.openxmlformats.org/officeDocument/2006/relationships/hyperlink" Target="http://www.plagiarism.com/self.detect.htm" TargetMode="External"/><Relationship Id="rId7" Type="http://schemas.openxmlformats.org/officeDocument/2006/relationships/hyperlink" Target="http://www.mydropbox.com/" TargetMode="External"/><Relationship Id="rId12" Type="http://schemas.openxmlformats.org/officeDocument/2006/relationships/hyperlink" Target="http://etest.vbi.vt.edu/etblast3/" TargetMode="External"/><Relationship Id="rId2" Type="http://schemas.openxmlformats.org/officeDocument/2006/relationships/hyperlink" Target="http://www.plagiarism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phorus.pt/" TargetMode="External"/><Relationship Id="rId11" Type="http://schemas.openxmlformats.org/officeDocument/2006/relationships/hyperlink" Target="http://www.doccop.com/" TargetMode="External"/><Relationship Id="rId5" Type="http://schemas.openxmlformats.org/officeDocument/2006/relationships/hyperlink" Target="http://approbo.citilab.eu/" TargetMode="External"/><Relationship Id="rId10" Type="http://schemas.openxmlformats.org/officeDocument/2006/relationships/hyperlink" Target="http://www.plagiarism.phys.virginia.edu/Wsoftware.html" TargetMode="External"/><Relationship Id="rId4" Type="http://schemas.openxmlformats.org/officeDocument/2006/relationships/hyperlink" Target="http://www.ithenticate.com/" TargetMode="External"/><Relationship Id="rId9" Type="http://schemas.openxmlformats.org/officeDocument/2006/relationships/hyperlink" Target="http://www.canexus.com/eve" TargetMode="External"/><Relationship Id="rId14" Type="http://schemas.openxmlformats.org/officeDocument/2006/relationships/hyperlink" Target="http://www.farejadordeplagio.com.br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gio.net.com/" TargetMode="External"/><Relationship Id="rId2" Type="http://schemas.openxmlformats.org/officeDocument/2006/relationships/hyperlink" Target="http://www.fisiocirurgiauerj.org/Comite_de_Etica_em_Public_COP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925753513002567" TargetMode="External"/><Relationship Id="rId2" Type="http://schemas.openxmlformats.org/officeDocument/2006/relationships/hyperlink" Target="http://www1.folha.uol.com.br/saber/878368-usp-demite-professor-por-plagio-em-pesquisa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nk.springer.com/article/10.1007/s12029-013-9542-2/fulltext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-scientist.com/?articles.view/articleNo/41777/title/The-Top-10-Retractions-of-2014/" TargetMode="External"/><Relationship Id="rId2" Type="http://schemas.openxmlformats.org/officeDocument/2006/relationships/hyperlink" Target="http://www.the-scientist.com/?articles.view/articleNo/38743/title/Top-10-Retractions-of-2013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ink.springer.com/article/10.1007/s12029-013-9542-2/fulltext.html" TargetMode="External"/><Relationship Id="rId2" Type="http://schemas.openxmlformats.org/officeDocument/2006/relationships/hyperlink" Target="http://www.sciencedirect.com/science/article/pii/S092575351300256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Plágio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27784" y="3505200"/>
            <a:ext cx="6406480" cy="1752600"/>
          </a:xfrm>
        </p:spPr>
        <p:txBody>
          <a:bodyPr>
            <a:normAutofit/>
          </a:bodyPr>
          <a:lstStyle/>
          <a:p>
            <a:r>
              <a:rPr lang="pt-BR" dirty="0"/>
              <a:t>Disciplina 0060018– Comunicação e Informação – Atividade Integradora</a:t>
            </a:r>
          </a:p>
          <a:p>
            <a:r>
              <a:rPr lang="pt-BR" dirty="0"/>
              <a:t>Curso de Nutrição</a:t>
            </a:r>
          </a:p>
          <a:p>
            <a:r>
              <a:rPr lang="pt-BR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05037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- Como resolver?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No </a:t>
            </a:r>
            <a:r>
              <a:rPr lang="pt-BR" dirty="0"/>
              <a:t>Brasil o plágio é considerado </a:t>
            </a:r>
            <a:r>
              <a:rPr lang="pt-BR" dirty="0">
                <a:solidFill>
                  <a:srgbClr val="FF0000"/>
                </a:solidFill>
              </a:rPr>
              <a:t>crime</a:t>
            </a:r>
            <a:r>
              <a:rPr lang="pt-BR" dirty="0"/>
              <a:t> e sua principal referência é a </a:t>
            </a:r>
            <a:r>
              <a:rPr lang="pt-BR" dirty="0">
                <a:solidFill>
                  <a:srgbClr val="FF0000"/>
                </a:solidFill>
              </a:rPr>
              <a:t>lei </a:t>
            </a:r>
            <a:r>
              <a:rPr lang="pt-BR" dirty="0" smtClean="0">
                <a:solidFill>
                  <a:srgbClr val="FF0000"/>
                </a:solidFill>
              </a:rPr>
              <a:t>9.610 - </a:t>
            </a:r>
            <a:r>
              <a:rPr lang="pt-BR" dirty="0" smtClean="0"/>
              <a:t>todavia é </a:t>
            </a:r>
            <a:r>
              <a:rPr lang="pt-BR" dirty="0"/>
              <a:t>voltada para a proteção de obras </a:t>
            </a:r>
            <a:r>
              <a:rPr lang="pt-BR" dirty="0" smtClean="0"/>
              <a:t>comerciais =  possível cópias de "pequenos </a:t>
            </a:r>
            <a:r>
              <a:rPr lang="pt-BR" dirty="0"/>
              <a:t>trechos", o que é inadmissível em um trabalho acadêmico</a:t>
            </a:r>
            <a:r>
              <a:rPr lang="pt-B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</a:t>
            </a:r>
            <a:r>
              <a:rPr lang="pt-BR" dirty="0"/>
              <a:t>Para fins de trabalho acadêmico é mais adequado </a:t>
            </a:r>
            <a:r>
              <a:rPr lang="pt-BR" dirty="0" smtClean="0"/>
              <a:t>seguir </a:t>
            </a:r>
            <a:r>
              <a:rPr lang="pt-BR" dirty="0"/>
              <a:t>as normas da ABNT, que não </a:t>
            </a:r>
            <a:r>
              <a:rPr lang="pt-BR" dirty="0" smtClean="0"/>
              <a:t>admite </a:t>
            </a:r>
            <a:r>
              <a:rPr lang="pt-BR" dirty="0"/>
              <a:t>exceções para textos copiados.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49770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- Como resolver?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COPE – Comitê de Ética em Publicação: orientação sobre boa prática em publicações – criado em 1997.</a:t>
            </a:r>
          </a:p>
          <a:p>
            <a:pPr marL="0" indent="0">
              <a:buNone/>
            </a:pPr>
            <a:r>
              <a:rPr lang="pt-BR" b="1" dirty="0"/>
              <a:t>Ação</a:t>
            </a:r>
          </a:p>
          <a:p>
            <a:r>
              <a:rPr lang="pt-BR" dirty="0" smtClean="0"/>
              <a:t>Todas </a:t>
            </a:r>
            <a:r>
              <a:rPr lang="pt-BR" dirty="0"/>
              <a:t>as fontes devem ser reveladas, e </a:t>
            </a:r>
            <a:endParaRPr lang="pt-BR" dirty="0" smtClean="0"/>
          </a:p>
          <a:p>
            <a:r>
              <a:rPr lang="pt-BR" dirty="0" smtClean="0"/>
              <a:t>A solicitação de permissão de uso deve ser feita se grande </a:t>
            </a:r>
            <a:r>
              <a:rPr lang="pt-BR" dirty="0"/>
              <a:t>parte do material </a:t>
            </a:r>
            <a:r>
              <a:rPr lang="pt-BR" dirty="0" smtClean="0"/>
              <a:t>escrito ou </a:t>
            </a:r>
            <a:r>
              <a:rPr lang="pt-BR" dirty="0"/>
              <a:t>ilustrativo de uma outra pessoa </a:t>
            </a:r>
            <a:r>
              <a:rPr lang="pt-BR" dirty="0" smtClean="0"/>
              <a:t>for usado</a:t>
            </a:r>
            <a:r>
              <a:rPr lang="pt-BR" dirty="0"/>
              <a:t>.</a:t>
            </a:r>
          </a:p>
          <a:p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Consensos </a:t>
            </a:r>
            <a:r>
              <a:rPr lang="pt-BR" b="1" dirty="0"/>
              <a:t>e diretrizes sobre plágio e autoria</a:t>
            </a:r>
          </a:p>
          <a:p>
            <a:pPr marL="0" indent="0">
              <a:buNone/>
            </a:pPr>
            <a:r>
              <a:rPr lang="pt-BR" b="1" dirty="0" smtClean="0"/>
              <a:t>Utilização </a:t>
            </a:r>
            <a:r>
              <a:rPr lang="pt-BR" b="1" dirty="0"/>
              <a:t>de recursos técnicos e humanos</a:t>
            </a:r>
          </a:p>
          <a:p>
            <a:pPr marL="0" indent="0">
              <a:buNone/>
            </a:pPr>
            <a:r>
              <a:rPr lang="pt-BR" b="1" dirty="0" smtClean="0"/>
              <a:t>Dedicação </a:t>
            </a:r>
            <a:r>
              <a:rPr lang="pt-BR" b="1" dirty="0"/>
              <a:t>de tempo e monitoração</a:t>
            </a:r>
          </a:p>
          <a:p>
            <a:pPr marL="0" indent="0">
              <a:buNone/>
            </a:pPr>
            <a:r>
              <a:rPr lang="pt-BR" b="1" dirty="0" smtClean="0"/>
              <a:t>Prevenção </a:t>
            </a:r>
            <a:r>
              <a:rPr lang="pt-BR" b="1" dirty="0"/>
              <a:t>e punição</a:t>
            </a:r>
          </a:p>
          <a:p>
            <a:pPr marL="0" indent="0">
              <a:buNone/>
            </a:pPr>
            <a:r>
              <a:rPr lang="pt-BR" b="1" dirty="0" smtClean="0"/>
              <a:t>Promoção </a:t>
            </a:r>
            <a:r>
              <a:rPr lang="pt-BR" b="1" dirty="0"/>
              <a:t>da integridade </a:t>
            </a:r>
            <a:r>
              <a:rPr lang="pt-BR" b="1" dirty="0" smtClean="0"/>
              <a:t>acadêmica</a:t>
            </a:r>
          </a:p>
        </p:txBody>
      </p:sp>
    </p:spTree>
    <p:extLst>
      <p:ext uri="{BB962C8B-B14F-4D97-AF65-F5344CB8AC3E}">
        <p14:creationId xmlns:p14="http://schemas.microsoft.com/office/powerpoint/2010/main" val="288853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Combatendo o plágio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 smtClean="0"/>
              <a:t>Alguns softwares de detecção:</a:t>
            </a:r>
          </a:p>
          <a:p>
            <a:r>
              <a:rPr lang="pt-BR" b="1" dirty="0" smtClean="0"/>
              <a:t>Plágio de textos: Serviços online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Plagiarism.org. - </a:t>
            </a:r>
            <a:r>
              <a:rPr lang="pt-BR" dirty="0" smtClean="0">
                <a:hlinkClick r:id="rId2"/>
              </a:rPr>
              <a:t>http://www.plagiarism.org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Glatt</a:t>
            </a:r>
            <a:r>
              <a:rPr lang="pt-BR" dirty="0" smtClean="0"/>
              <a:t> Self-</a:t>
            </a:r>
            <a:r>
              <a:rPr lang="pt-BR" dirty="0" err="1" smtClean="0"/>
              <a:t>Detection</a:t>
            </a:r>
            <a:r>
              <a:rPr lang="pt-BR" dirty="0" smtClean="0"/>
              <a:t> Test – </a:t>
            </a:r>
            <a:r>
              <a:rPr lang="pt-BR" dirty="0" smtClean="0">
                <a:hlinkClick r:id="rId3"/>
              </a:rPr>
              <a:t>http://www.plagiarism.com/self.detect.htm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iThenticate</a:t>
            </a:r>
            <a:r>
              <a:rPr lang="pt-BR" dirty="0" smtClean="0"/>
              <a:t> – </a:t>
            </a:r>
            <a:r>
              <a:rPr lang="pt-BR" dirty="0" smtClean="0">
                <a:hlinkClick r:id="rId4"/>
              </a:rPr>
              <a:t>www.ithenticate.com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Approbo</a:t>
            </a:r>
            <a:r>
              <a:rPr lang="pt-BR" dirty="0" smtClean="0"/>
              <a:t> – </a:t>
            </a:r>
            <a:r>
              <a:rPr lang="pt-BR" dirty="0" smtClean="0">
                <a:hlinkClick r:id="rId5"/>
              </a:rPr>
              <a:t>http://approbo.citilab.eu/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Plágio de textos: Software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ephorus</a:t>
            </a:r>
            <a:r>
              <a:rPr lang="pt-BR" dirty="0" smtClean="0"/>
              <a:t> - </a:t>
            </a:r>
            <a:r>
              <a:rPr lang="pt-BR" dirty="0" smtClean="0">
                <a:hlinkClick r:id="rId6"/>
              </a:rPr>
              <a:t>www.ephorus.pt/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Safe </a:t>
            </a:r>
            <a:r>
              <a:rPr lang="pt-BR" dirty="0" err="1" smtClean="0"/>
              <a:t>Assign</a:t>
            </a:r>
            <a:r>
              <a:rPr lang="pt-BR" dirty="0" smtClean="0"/>
              <a:t> - </a:t>
            </a:r>
            <a:r>
              <a:rPr lang="pt-BR" dirty="0" smtClean="0">
                <a:hlinkClick r:id="rId7"/>
              </a:rPr>
              <a:t>www.mydropbox.com/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JPlag</a:t>
            </a:r>
            <a:r>
              <a:rPr lang="pt-BR" dirty="0" smtClean="0"/>
              <a:t> - </a:t>
            </a:r>
            <a:r>
              <a:rPr lang="pt-BR" dirty="0" smtClean="0">
                <a:hlinkClick r:id="rId8"/>
              </a:rPr>
              <a:t>www.jplag.de/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Essay</a:t>
            </a:r>
            <a:r>
              <a:rPr lang="pt-BR" dirty="0" smtClean="0"/>
              <a:t> </a:t>
            </a:r>
            <a:r>
              <a:rPr lang="pt-BR" dirty="0" err="1" smtClean="0"/>
              <a:t>Verification</a:t>
            </a:r>
            <a:r>
              <a:rPr lang="pt-BR" dirty="0" smtClean="0"/>
              <a:t> </a:t>
            </a:r>
            <a:r>
              <a:rPr lang="pt-BR" dirty="0" err="1" smtClean="0"/>
              <a:t>Engine</a:t>
            </a:r>
            <a:r>
              <a:rPr lang="pt-BR" dirty="0" smtClean="0"/>
              <a:t> – </a:t>
            </a:r>
            <a:r>
              <a:rPr lang="pt-BR" dirty="0" smtClean="0">
                <a:hlinkClick r:id="rId9"/>
              </a:rPr>
              <a:t>www.canexus.com/eve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WCopyfind</a:t>
            </a:r>
            <a:r>
              <a:rPr lang="pt-BR" dirty="0" smtClean="0"/>
              <a:t> – </a:t>
            </a:r>
            <a:r>
              <a:rPr lang="pt-BR" dirty="0" smtClean="0">
                <a:hlinkClick r:id="rId10"/>
              </a:rPr>
              <a:t>www.plagiarism.phys.virginia.edu/Wsoftware.html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DOC </a:t>
            </a:r>
            <a:r>
              <a:rPr lang="pt-BR" dirty="0" err="1" smtClean="0"/>
              <a:t>Cop</a:t>
            </a:r>
            <a:r>
              <a:rPr lang="pt-BR" dirty="0" smtClean="0"/>
              <a:t> – </a:t>
            </a:r>
            <a:r>
              <a:rPr lang="pt-BR" dirty="0" smtClean="0">
                <a:hlinkClick r:id="rId11"/>
              </a:rPr>
              <a:t>www.doccop.com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Etblast</a:t>
            </a:r>
            <a:r>
              <a:rPr lang="pt-BR" dirty="0" smtClean="0"/>
              <a:t> – </a:t>
            </a:r>
            <a:r>
              <a:rPr lang="pt-BR" dirty="0" smtClean="0">
                <a:hlinkClick r:id="rId12"/>
              </a:rPr>
              <a:t>http://etest.vbi.vt.edu/etblast3/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Ferret</a:t>
            </a:r>
            <a:r>
              <a:rPr lang="pt-BR" dirty="0" smtClean="0"/>
              <a:t> – </a:t>
            </a:r>
            <a:r>
              <a:rPr lang="pt-BR" dirty="0" smtClean="0">
                <a:hlinkClick r:id="rId13"/>
              </a:rPr>
              <a:t>http://homepages.feis.herts.ac.uk/~pdgroup/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Farejador de plágio - </a:t>
            </a:r>
            <a:r>
              <a:rPr lang="pt-BR" dirty="0" smtClean="0">
                <a:hlinkClick r:id="rId14"/>
              </a:rPr>
              <a:t>www.farejadordeplagio.com.br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89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Plágio - Responsabilidade de quem?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INSTITUIÇÕES - </a:t>
            </a:r>
            <a:r>
              <a:rPr lang="pt-BR" dirty="0" smtClean="0"/>
              <a:t> </a:t>
            </a:r>
            <a:r>
              <a:rPr lang="pt-BR" b="1" dirty="0" smtClean="0"/>
              <a:t>Implementar medidas de integridade acadêmica;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EDITORES – Estabelecer diretrizes </a:t>
            </a:r>
            <a:r>
              <a:rPr lang="pt-BR" b="1" dirty="0"/>
              <a:t>e </a:t>
            </a:r>
            <a:r>
              <a:rPr lang="pt-BR" b="1" dirty="0" smtClean="0"/>
              <a:t>medidas relacionadas ao plágio;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PESQUISADORES - </a:t>
            </a:r>
            <a:r>
              <a:rPr lang="pt-BR" dirty="0" smtClean="0"/>
              <a:t> </a:t>
            </a:r>
            <a:r>
              <a:rPr lang="pt-BR" b="1" dirty="0"/>
              <a:t>Assumir </a:t>
            </a:r>
            <a:r>
              <a:rPr lang="pt-BR" b="1" dirty="0" smtClean="0"/>
              <a:t>o compromisso </a:t>
            </a:r>
            <a:r>
              <a:rPr lang="pt-BR" b="1" dirty="0"/>
              <a:t>com </a:t>
            </a:r>
            <a:r>
              <a:rPr lang="pt-BR" b="1" dirty="0" smtClean="0"/>
              <a:t>a qualidade científica;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SOCIEDADE - Promover o interesse pelo conhecimento.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3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Precisa ser melhor compreendido;</a:t>
            </a:r>
          </a:p>
          <a:p>
            <a:r>
              <a:rPr lang="pt-BR" sz="4000" dirty="0" smtClean="0"/>
              <a:t> mais do que punido, deve ser evitado; </a:t>
            </a:r>
          </a:p>
          <a:p>
            <a:r>
              <a:rPr lang="pt-BR" sz="4000" dirty="0" smtClean="0"/>
              <a:t>é um problema de todos!  </a:t>
            </a:r>
          </a:p>
          <a:p>
            <a:endParaRPr lang="pt-BR" sz="4000" dirty="0"/>
          </a:p>
          <a:p>
            <a:pPr marL="0" indent="0">
              <a:buNone/>
            </a:pPr>
            <a:r>
              <a:rPr lang="pt-BR" dirty="0" smtClean="0"/>
              <a:t>(</a:t>
            </a:r>
            <a:r>
              <a:rPr lang="pt-BR" dirty="0" err="1" smtClean="0"/>
              <a:t>Krokoscz</a:t>
            </a:r>
            <a:r>
              <a:rPr lang="pt-BR" dirty="0" smtClean="0"/>
              <a:t> 2014)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02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Bibliografia consultada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COPE. Comitê de Ética em Pesquisa: orientação sobre boa prática em publicações. Disponível em </a:t>
            </a:r>
            <a:r>
              <a:rPr lang="pt-BR" dirty="0" smtClean="0">
                <a:hlinkClick r:id="rId2"/>
              </a:rPr>
              <a:t>http://www.fisiocirurgiauerj.org/Comite_de_Etica_em_Public_COPE.pdf</a:t>
            </a:r>
            <a:r>
              <a:rPr lang="pt-BR" dirty="0" smtClean="0"/>
              <a:t>. Acesso em 20 de set 2014.</a:t>
            </a:r>
          </a:p>
          <a:p>
            <a:r>
              <a:rPr lang="pt-BR" dirty="0" err="1" smtClean="0"/>
              <a:t>Krokoscz</a:t>
            </a:r>
            <a:r>
              <a:rPr lang="pt-BR" dirty="0" smtClean="0"/>
              <a:t> M. Autoria e plágio: um guia para estudantes, professores, pesquisadores e editores.  São Paulo: Atlas; 2012.</a:t>
            </a:r>
          </a:p>
          <a:p>
            <a:r>
              <a:rPr lang="pt-BR" dirty="0" err="1" smtClean="0"/>
              <a:t>Krokoscz</a:t>
            </a:r>
            <a:r>
              <a:rPr lang="pt-BR" dirty="0" smtClean="0"/>
              <a:t> M. Plágio: dos conceitos aos programas de detecção. Apresentação disponível em </a:t>
            </a:r>
            <a:r>
              <a:rPr lang="pt-BR" dirty="0" smtClean="0">
                <a:hlinkClick r:id="rId3"/>
              </a:rPr>
              <a:t>www.plagio.net.com</a:t>
            </a:r>
            <a:r>
              <a:rPr lang="pt-BR" dirty="0" smtClean="0"/>
              <a:t> em 23set 2014.</a:t>
            </a:r>
          </a:p>
          <a:p>
            <a:r>
              <a:rPr lang="en-US" dirty="0" err="1" smtClean="0"/>
              <a:t>Krokoscz</a:t>
            </a:r>
            <a:r>
              <a:rPr lang="en-US" dirty="0" smtClean="0"/>
              <a:t>, M.; </a:t>
            </a:r>
            <a:r>
              <a:rPr lang="en-US" dirty="0" err="1" smtClean="0"/>
              <a:t>Putvinskis</a:t>
            </a:r>
            <a:r>
              <a:rPr lang="en-US" dirty="0" smtClean="0"/>
              <a:t>, </a:t>
            </a:r>
            <a:r>
              <a:rPr lang="en-US" dirty="0"/>
              <a:t>R. Analysis of the perceptions of undergraduate students </a:t>
            </a:r>
            <a:r>
              <a:rPr lang="en-US" dirty="0" smtClean="0"/>
              <a:t>in Business </a:t>
            </a:r>
            <a:r>
              <a:rPr lang="en-US" dirty="0"/>
              <a:t>Administration on the occurrence of academic plagiarism in Brazil. </a:t>
            </a:r>
            <a:r>
              <a:rPr lang="en-US" dirty="0" smtClean="0"/>
              <a:t>International </a:t>
            </a:r>
            <a:r>
              <a:rPr lang="pt-BR" dirty="0" err="1" smtClean="0"/>
              <a:t>Conference</a:t>
            </a:r>
            <a:r>
              <a:rPr lang="pt-BR" dirty="0" smtClean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Plagiarism</a:t>
            </a:r>
            <a:r>
              <a:rPr lang="pt-BR" dirty="0"/>
              <a:t> </a:t>
            </a:r>
            <a:r>
              <a:rPr lang="pt-BR" dirty="0" err="1"/>
              <a:t>Across</a:t>
            </a:r>
            <a:r>
              <a:rPr lang="pt-BR" dirty="0"/>
              <a:t> </a:t>
            </a:r>
            <a:r>
              <a:rPr lang="pt-BR" dirty="0" err="1"/>
              <a:t>Europe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Beyond</a:t>
            </a:r>
            <a:r>
              <a:rPr lang="pt-BR" dirty="0"/>
              <a:t>. </a:t>
            </a:r>
            <a:r>
              <a:rPr lang="pt-BR" b="1" dirty="0"/>
              <a:t>Anais... </a:t>
            </a:r>
            <a:r>
              <a:rPr lang="pt-BR" dirty="0"/>
              <a:t>, </a:t>
            </a:r>
            <a:r>
              <a:rPr lang="pt-BR" dirty="0" smtClean="0"/>
              <a:t>2013</a:t>
            </a:r>
            <a:r>
              <a:rPr lang="pt-BR" dirty="0"/>
              <a:t>. Brno. Disponível em</a:t>
            </a:r>
            <a:r>
              <a:rPr lang="pt-BR" dirty="0" smtClean="0"/>
              <a:t>:&lt;</a:t>
            </a:r>
            <a:r>
              <a:rPr lang="pt-BR" dirty="0"/>
              <a:t>http://ippheae.pefka.mendelu.cz/?&gt;. Acesso em: 02 out. 2013</a:t>
            </a:r>
            <a:r>
              <a:rPr lang="pt-BR" dirty="0" smtClean="0"/>
              <a:t>. citado por </a:t>
            </a:r>
            <a:r>
              <a:rPr lang="pt-BR" dirty="0" err="1" smtClean="0"/>
              <a:t>Krokoscz</a:t>
            </a:r>
            <a:r>
              <a:rPr lang="pt-BR" dirty="0" smtClean="0"/>
              <a:t>  M 2014</a:t>
            </a:r>
          </a:p>
          <a:p>
            <a:r>
              <a:rPr lang="pt-BR" dirty="0" smtClean="0"/>
              <a:t>Ferreira, SM </a:t>
            </a:r>
            <a:r>
              <a:rPr lang="pt-BR" dirty="0"/>
              <a:t>et al. Percepções dos alunos pós-graduandos da </a:t>
            </a:r>
            <a:r>
              <a:rPr lang="pt-BR" dirty="0" err="1"/>
              <a:t>usp</a:t>
            </a:r>
            <a:r>
              <a:rPr lang="pt-BR" dirty="0"/>
              <a:t> sobre </a:t>
            </a:r>
            <a:r>
              <a:rPr lang="pt-BR" dirty="0" smtClean="0"/>
              <a:t>a ocorrência </a:t>
            </a:r>
            <a:r>
              <a:rPr lang="pt-BR" dirty="0"/>
              <a:t>de plágio em trabalhos acadêmicos. Relatório de pesquisa </a:t>
            </a:r>
            <a:r>
              <a:rPr lang="pt-BR" dirty="0" smtClean="0"/>
              <a:t>interna apresentado </a:t>
            </a:r>
            <a:r>
              <a:rPr lang="pt-BR" dirty="0"/>
              <a:t>à </a:t>
            </a:r>
            <a:r>
              <a:rPr lang="pt-BR" dirty="0" err="1"/>
              <a:t>Pró-reitoria</a:t>
            </a:r>
            <a:r>
              <a:rPr lang="pt-BR" dirty="0"/>
              <a:t> de pós-graduação da USP, </a:t>
            </a:r>
            <a:r>
              <a:rPr lang="pt-BR" dirty="0" smtClean="0"/>
              <a:t>2013 citado por </a:t>
            </a:r>
            <a:r>
              <a:rPr lang="pt-BR" dirty="0" err="1" smtClean="0"/>
              <a:t>Krokoscz</a:t>
            </a:r>
            <a:r>
              <a:rPr lang="pt-BR" dirty="0" smtClean="0"/>
              <a:t> M 2014.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321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plágio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“</a:t>
            </a:r>
            <a:r>
              <a:rPr lang="pt-BR" b="1" dirty="0" smtClean="0"/>
              <a:t>(   )</a:t>
            </a:r>
            <a:r>
              <a:rPr lang="pt-BR" b="1" dirty="0" smtClean="0"/>
              <a:t> ...apresentação </a:t>
            </a:r>
            <a:r>
              <a:rPr lang="pt-BR" b="1" dirty="0"/>
              <a:t>feita </a:t>
            </a:r>
            <a:r>
              <a:rPr lang="pt-BR" b="1" dirty="0" smtClean="0"/>
              <a:t>por alguém</a:t>
            </a:r>
            <a:r>
              <a:rPr lang="pt-BR" b="1" dirty="0"/>
              <a:t>, como de sua própria autoria, de trabalho, </a:t>
            </a:r>
            <a:r>
              <a:rPr lang="pt-BR" b="1" dirty="0" smtClean="0"/>
              <a:t>obra intelectual </a:t>
            </a:r>
            <a:r>
              <a:rPr lang="pt-BR" b="1" dirty="0"/>
              <a:t>etc. produzido por outrem.” </a:t>
            </a: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(DICIONÁRIO HOUAISS</a:t>
            </a:r>
            <a:r>
              <a:rPr lang="pt-BR" b="1" dirty="0"/>
              <a:t>, 2009</a:t>
            </a:r>
            <a:r>
              <a:rPr lang="pt-BR" b="1" dirty="0" smtClean="0"/>
              <a:t>).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Utilização </a:t>
            </a:r>
            <a:r>
              <a:rPr lang="pt-BR" b="1" dirty="0"/>
              <a:t>de ideias ou formulações verbais, orais </a:t>
            </a:r>
            <a:r>
              <a:rPr lang="pt-BR" b="1" dirty="0" smtClean="0"/>
              <a:t>ou escritas</a:t>
            </a:r>
            <a:r>
              <a:rPr lang="pt-BR" b="1" dirty="0"/>
              <a:t>, de outrem sem dar-lhe por elas, expressa </a:t>
            </a:r>
            <a:r>
              <a:rPr lang="pt-BR" b="1" dirty="0" smtClean="0"/>
              <a:t>e claramente</a:t>
            </a:r>
            <a:r>
              <a:rPr lang="pt-BR" b="1" dirty="0"/>
              <a:t>, o devido crédito, de modo a </a:t>
            </a:r>
            <a:r>
              <a:rPr lang="pt-BR" b="1" dirty="0" smtClean="0"/>
              <a:t>gerar razoavelmente </a:t>
            </a:r>
            <a:r>
              <a:rPr lang="pt-BR" b="1" dirty="0"/>
              <a:t>a percepção de que sejam ideias </a:t>
            </a:r>
            <a:r>
              <a:rPr lang="pt-BR" b="1" dirty="0" smtClean="0"/>
              <a:t>ou formulações </a:t>
            </a:r>
            <a:r>
              <a:rPr lang="pt-BR" b="1" dirty="0"/>
              <a:t>de autoria própria</a:t>
            </a:r>
            <a:r>
              <a:rPr lang="pt-BR" b="1" dirty="0" smtClean="0"/>
              <a:t>.”</a:t>
            </a:r>
          </a:p>
          <a:p>
            <a:pPr marL="0" indent="0">
              <a:buNone/>
            </a:pPr>
            <a:r>
              <a:rPr lang="pt-BR" b="1" dirty="0" smtClean="0"/>
              <a:t> (FAPESP, </a:t>
            </a:r>
            <a:r>
              <a:rPr lang="pt-BR" b="1" dirty="0"/>
              <a:t>2011, p. 10).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923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Conduta antiga, ainda muito presente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O </a:t>
            </a:r>
            <a:r>
              <a:rPr lang="pt-BR" b="1" dirty="0"/>
              <a:t>uso do termo </a:t>
            </a:r>
            <a:r>
              <a:rPr lang="pt-BR" b="1" i="1" dirty="0" err="1"/>
              <a:t>plagium</a:t>
            </a:r>
            <a:r>
              <a:rPr lang="pt-BR" b="1" dirty="0"/>
              <a:t> como apropriação por outros de textos escritos é atribuída historicamente ao poeta Marcus </a:t>
            </a:r>
            <a:r>
              <a:rPr lang="pt-BR" b="1" dirty="0" err="1"/>
              <a:t>Valerius</a:t>
            </a:r>
            <a:r>
              <a:rPr lang="pt-BR" b="1" dirty="0"/>
              <a:t> </a:t>
            </a:r>
            <a:r>
              <a:rPr lang="pt-BR" b="1" dirty="0" err="1"/>
              <a:t>Marcialis</a:t>
            </a:r>
            <a:r>
              <a:rPr lang="pt-BR" b="1" dirty="0"/>
              <a:t> (40 a. C – 104 d. C), que em sua época reivindicou o reconhecimento de sua autoria de um texto que estava sendo apresentado </a:t>
            </a:r>
            <a:r>
              <a:rPr lang="pt-BR" b="1" dirty="0" smtClean="0"/>
              <a:t>por outro </a:t>
            </a:r>
            <a:r>
              <a:rPr lang="pt-BR" b="1" dirty="0" smtClean="0"/>
              <a:t>poeta </a:t>
            </a:r>
            <a:r>
              <a:rPr lang="pt-BR" b="1" dirty="0" smtClean="0"/>
              <a:t>(</a:t>
            </a:r>
            <a:r>
              <a:rPr lang="pt-BR" b="1" dirty="0" err="1" smtClean="0"/>
              <a:t>Krokoscz</a:t>
            </a:r>
            <a:r>
              <a:rPr lang="pt-BR" b="1" dirty="0" smtClean="0"/>
              <a:t> M, 2014</a:t>
            </a:r>
            <a:r>
              <a:rPr lang="pt-BR" b="1" dirty="0" smtClean="0"/>
              <a:t>). </a:t>
            </a:r>
            <a:endParaRPr lang="pt-BR" b="1" dirty="0" smtClean="0"/>
          </a:p>
          <a:p>
            <a:endParaRPr lang="pt-BR" b="1" dirty="0"/>
          </a:p>
          <a:p>
            <a:r>
              <a:rPr lang="pt-BR" b="1" dirty="0" smtClean="0"/>
              <a:t>Do latim </a:t>
            </a:r>
            <a:r>
              <a:rPr lang="pt-BR" b="1" i="1" dirty="0" err="1"/>
              <a:t>plagium</a:t>
            </a:r>
            <a:r>
              <a:rPr lang="pt-BR" b="1" dirty="0"/>
              <a:t>: ação de roubar uma pessoa, sequestrar, vender homens livres como </a:t>
            </a:r>
            <a:r>
              <a:rPr lang="pt-BR" b="1" dirty="0" smtClean="0"/>
              <a:t>escravos.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32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Principais tipos de plágio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b="1" dirty="0" smtClean="0"/>
              <a:t>Reprodução literal de um texto original sem o uso de aspas, recuo ou citação da fonte</a:t>
            </a:r>
            <a:r>
              <a:rPr lang="pt-BR" b="1" dirty="0" smtClean="0"/>
              <a:t>.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 smtClean="0"/>
              <a:t>Reprodução de ideias de um texto original com palavras diferentes sem identificar essa fonte</a:t>
            </a:r>
            <a:r>
              <a:rPr lang="pt-BR" b="1" dirty="0" smtClean="0"/>
              <a:t>.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 smtClean="0"/>
              <a:t>Reprodução sem identificação de fragmentos de textos, misturados com palavras, conjunções, preposições para dar sentido ao texto</a:t>
            </a:r>
            <a:r>
              <a:rPr lang="pt-BR" b="1" dirty="0" smtClean="0"/>
              <a:t>.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/>
              <a:t>Apresentação de trabalhos como sendo próprios, mas que foram cedidos por outros (amigos, colegas, parentes) ou comprados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03648" y="6453336"/>
            <a:ext cx="216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</a:t>
            </a:r>
            <a:r>
              <a:rPr lang="pt-BR" dirty="0" err="1" smtClean="0"/>
              <a:t>Krokoscz</a:t>
            </a:r>
            <a:r>
              <a:rPr lang="pt-BR" dirty="0" smtClean="0"/>
              <a:t> 2014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954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acidental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653888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Graduandos* – 60% “plagio acidental”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err="1" smtClean="0"/>
              <a:t>Krokoscz</a:t>
            </a:r>
            <a:r>
              <a:rPr lang="pt-BR" dirty="0" smtClean="0"/>
              <a:t> </a:t>
            </a:r>
            <a:r>
              <a:rPr lang="pt-BR" dirty="0"/>
              <a:t>P </a:t>
            </a:r>
            <a:r>
              <a:rPr lang="pt-BR" dirty="0" smtClean="0"/>
              <a:t>2013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Pós-Graduandos ** - 65% “plágio acidental”</a:t>
            </a:r>
          </a:p>
          <a:p>
            <a:pPr lvl="1"/>
            <a:r>
              <a:rPr lang="pt-BR" dirty="0"/>
              <a:t>Ferreira SM et al. 2013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Pesquisadores*** – retratações sobre cópias não intencionais, </a:t>
            </a:r>
            <a:r>
              <a:rPr lang="pt-BR" dirty="0" err="1" smtClean="0"/>
              <a:t>auto-plágio</a:t>
            </a:r>
            <a:r>
              <a:rPr lang="pt-BR" dirty="0"/>
              <a:t>.</a:t>
            </a:r>
            <a:endParaRPr lang="pt-BR" dirty="0" smtClean="0"/>
          </a:p>
          <a:p>
            <a:pPr lvl="1"/>
            <a:r>
              <a:rPr lang="pt-BR" dirty="0" err="1"/>
              <a:t>Krokoscz</a:t>
            </a:r>
            <a:r>
              <a:rPr lang="pt-BR" dirty="0"/>
              <a:t> </a:t>
            </a:r>
            <a:r>
              <a:rPr lang="pt-BR" dirty="0" smtClean="0"/>
              <a:t>M 2014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877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</a:t>
            </a:r>
            <a:r>
              <a:rPr lang="pt-BR" dirty="0" smtClean="0"/>
              <a:t>– alguns casos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846043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Plágio </a:t>
            </a:r>
            <a:r>
              <a:rPr lang="pt-BR" sz="2200" b="1" dirty="0"/>
              <a:t>na USP</a:t>
            </a:r>
          </a:p>
          <a:p>
            <a:r>
              <a:rPr lang="pt-BR" sz="2200" dirty="0"/>
              <a:t>Disponível em: &lt;</a:t>
            </a:r>
            <a:r>
              <a:rPr lang="pt-BR" sz="2200" dirty="0">
                <a:hlinkClick r:id="rId2"/>
              </a:rPr>
              <a:t>http://www1.folha.uol.com.br/saber/878368-usp-demite-professor-por-plagio-em-pesquisa.shtml</a:t>
            </a:r>
            <a:r>
              <a:rPr lang="pt-BR" sz="2200" dirty="0"/>
              <a:t>&gt;. </a:t>
            </a:r>
            <a:r>
              <a:rPr lang="pt-BR" sz="2200" dirty="0"/>
              <a:t>Acesso </a:t>
            </a:r>
            <a:r>
              <a:rPr lang="pt-BR" sz="2200" dirty="0" smtClean="0"/>
              <a:t>em </a:t>
            </a:r>
            <a:r>
              <a:rPr lang="pt-BR" sz="2200" dirty="0"/>
              <a:t>19 </a:t>
            </a:r>
            <a:r>
              <a:rPr lang="pt-BR" sz="2200" dirty="0" smtClean="0"/>
              <a:t>abr. 2015.</a:t>
            </a:r>
          </a:p>
          <a:p>
            <a:endParaRPr lang="pt-BR" sz="2200" dirty="0"/>
          </a:p>
          <a:p>
            <a:r>
              <a:rPr lang="pt-BR" sz="2200" b="1" dirty="0"/>
              <a:t>R</a:t>
            </a:r>
            <a:r>
              <a:rPr lang="pt-BR" sz="2200" b="1" dirty="0" smtClean="0"/>
              <a:t>etratações</a:t>
            </a:r>
            <a:r>
              <a:rPr lang="pt-BR" sz="2200" dirty="0" smtClean="0"/>
              <a:t>: </a:t>
            </a:r>
            <a:endParaRPr lang="en-US" sz="2000" dirty="0" smtClean="0"/>
          </a:p>
          <a:p>
            <a:endParaRPr lang="en-US" sz="2000" dirty="0"/>
          </a:p>
          <a:p>
            <a:r>
              <a:rPr lang="pt-BR" sz="2200" i="1" dirty="0" err="1"/>
              <a:t>Safety</a:t>
            </a:r>
            <a:r>
              <a:rPr lang="pt-BR" sz="2200" i="1" dirty="0"/>
              <a:t> Science </a:t>
            </a:r>
            <a:r>
              <a:rPr lang="pt-BR" sz="2200" dirty="0"/>
              <a:t>– brasileiros UFRS e </a:t>
            </a:r>
            <a:r>
              <a:rPr lang="pt-BR" sz="2200" dirty="0" smtClean="0"/>
              <a:t>PUC-RS</a:t>
            </a:r>
            <a:endParaRPr lang="pt-BR" sz="2200" dirty="0"/>
          </a:p>
          <a:p>
            <a:r>
              <a:rPr lang="pt-BR" sz="2200" dirty="0" smtClean="0">
                <a:hlinkClick r:id="rId3"/>
              </a:rPr>
              <a:t>&lt;http</a:t>
            </a:r>
            <a:r>
              <a:rPr lang="pt-BR" sz="2200" dirty="0">
                <a:hlinkClick r:id="rId3"/>
              </a:rPr>
              <a:t>://</a:t>
            </a:r>
            <a:r>
              <a:rPr lang="pt-BR" sz="2200" dirty="0" smtClean="0">
                <a:hlinkClick r:id="rId3"/>
              </a:rPr>
              <a:t>www.sciencedirect.com/science/article/pii/S0925753513002567</a:t>
            </a:r>
            <a:r>
              <a:rPr lang="pt-BR" sz="2200" dirty="0" smtClean="0"/>
              <a:t>&gt; </a:t>
            </a:r>
            <a:r>
              <a:rPr lang="pt-BR" sz="2200" dirty="0"/>
              <a:t>Acesso em 19 abr. 2015.</a:t>
            </a:r>
          </a:p>
          <a:p>
            <a:endParaRPr lang="pt-BR" sz="2200" dirty="0"/>
          </a:p>
          <a:p>
            <a:r>
              <a:rPr lang="pt-BR" sz="2400" i="1" dirty="0" err="1"/>
              <a:t>Journal</a:t>
            </a:r>
            <a:r>
              <a:rPr lang="pt-BR" sz="2400" i="1" dirty="0"/>
              <a:t> </a:t>
            </a:r>
            <a:r>
              <a:rPr lang="pt-BR" sz="2400" i="1" dirty="0" err="1"/>
              <a:t>of</a:t>
            </a:r>
            <a:r>
              <a:rPr lang="pt-BR" sz="2400" i="1" dirty="0"/>
              <a:t> Gastrointestinal </a:t>
            </a:r>
            <a:r>
              <a:rPr lang="pt-BR" sz="2400" i="1" dirty="0" err="1"/>
              <a:t>Cancer</a:t>
            </a:r>
            <a:r>
              <a:rPr lang="pt-BR" sz="2400" i="1" dirty="0"/>
              <a:t> - </a:t>
            </a:r>
            <a:r>
              <a:rPr lang="pt-BR" sz="2400" dirty="0" smtClean="0"/>
              <a:t>italianos</a:t>
            </a:r>
            <a:endParaRPr lang="pt-BR" sz="2200" dirty="0"/>
          </a:p>
          <a:p>
            <a:r>
              <a:rPr lang="pt-BR" sz="2200" dirty="0" smtClean="0">
                <a:hlinkClick r:id="rId4"/>
              </a:rPr>
              <a:t>&lt;http</a:t>
            </a:r>
            <a:r>
              <a:rPr lang="pt-BR" sz="2200" dirty="0">
                <a:hlinkClick r:id="rId4"/>
              </a:rPr>
              <a:t>://</a:t>
            </a:r>
            <a:r>
              <a:rPr lang="pt-BR" sz="2200" dirty="0" smtClean="0">
                <a:hlinkClick r:id="rId4"/>
              </a:rPr>
              <a:t>link.springer.com/article/10.1007/s12029-013-9542-2/fulltext.html</a:t>
            </a:r>
            <a:r>
              <a:rPr lang="pt-BR" sz="2200" dirty="0" smtClean="0"/>
              <a:t> </a:t>
            </a:r>
            <a:r>
              <a:rPr lang="pt-BR" sz="2200" dirty="0"/>
              <a:t>&gt; Acesso em 19 abr. 2015.</a:t>
            </a:r>
          </a:p>
          <a:p>
            <a:endParaRPr lang="pt-BR" sz="22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22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</a:t>
            </a:r>
            <a:r>
              <a:rPr lang="pt-BR" dirty="0" smtClean="0"/>
              <a:t>– alguns casos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846043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Retratações</a:t>
            </a:r>
            <a:r>
              <a:rPr lang="pt-BR" sz="2200" dirty="0" smtClean="0"/>
              <a:t>:</a:t>
            </a:r>
          </a:p>
          <a:p>
            <a:endParaRPr lang="pt-BR" sz="2200" dirty="0"/>
          </a:p>
          <a:p>
            <a:r>
              <a:rPr lang="pt-BR" sz="2200" dirty="0" smtClean="0"/>
              <a:t> </a:t>
            </a:r>
            <a:r>
              <a:rPr lang="pt-BR" sz="2200" i="1" dirty="0" smtClean="0"/>
              <a:t>The </a:t>
            </a:r>
            <a:r>
              <a:rPr lang="pt-BR" sz="2200" i="1" dirty="0" err="1" smtClean="0"/>
              <a:t>Scientist</a:t>
            </a:r>
            <a:endParaRPr lang="pt-BR" sz="2200" i="1" dirty="0" smtClean="0"/>
          </a:p>
          <a:p>
            <a:endParaRPr lang="pt-BR" sz="2200" i="1" dirty="0"/>
          </a:p>
          <a:p>
            <a:r>
              <a:rPr lang="en-US" sz="2000" dirty="0"/>
              <a:t>The Top 10 Retractions of </a:t>
            </a:r>
            <a:r>
              <a:rPr lang="en-US" sz="2000" dirty="0" smtClean="0"/>
              <a:t>2013 </a:t>
            </a:r>
            <a:r>
              <a:rPr lang="pt-BR" sz="2200" dirty="0" smtClean="0">
                <a:hlinkClick r:id="rId2"/>
              </a:rPr>
              <a:t>http</a:t>
            </a:r>
            <a:r>
              <a:rPr lang="pt-BR" sz="2200" dirty="0">
                <a:hlinkClick r:id="rId2"/>
              </a:rPr>
              <a:t>://www.the-scientist.com/?articles.view/articleNo/38743/title/Top-10-Retractions-of-2013</a:t>
            </a:r>
            <a:r>
              <a:rPr lang="pt-BR" sz="2200" dirty="0" smtClean="0">
                <a:hlinkClick r:id="rId2"/>
              </a:rPr>
              <a:t>/</a:t>
            </a:r>
            <a:r>
              <a:rPr lang="pt-BR" sz="2200" dirty="0" smtClean="0"/>
              <a:t>. </a:t>
            </a:r>
            <a:r>
              <a:rPr lang="pt-BR" sz="2200" dirty="0"/>
              <a:t>&gt; Acesso em 19 abr. 2015.</a:t>
            </a:r>
          </a:p>
          <a:p>
            <a:endParaRPr lang="pt-BR" sz="2200" dirty="0" smtClean="0"/>
          </a:p>
          <a:p>
            <a:endParaRPr lang="pt-BR" sz="2200" dirty="0"/>
          </a:p>
          <a:p>
            <a:r>
              <a:rPr lang="en-US" sz="2000" dirty="0"/>
              <a:t>The Top 10 Retractions of </a:t>
            </a:r>
            <a:r>
              <a:rPr lang="en-US" sz="2000" dirty="0" smtClean="0"/>
              <a:t>2014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://www.the-scientist.com/?articles.view/articleNo/41777/title/The-Top-10-Retractions-of-2014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  <a:r>
              <a:rPr lang="pt-BR" sz="2000" dirty="0"/>
              <a:t>&gt; Acesso em 19 abr. 2015.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14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</a:t>
            </a:r>
            <a:r>
              <a:rPr lang="pt-BR" dirty="0" smtClean="0"/>
              <a:t>– alguns casos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84604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pt-BR" sz="2200" i="1" dirty="0" err="1" smtClean="0"/>
              <a:t>Safety</a:t>
            </a:r>
            <a:r>
              <a:rPr lang="pt-BR" sz="2200" i="1" dirty="0" smtClean="0"/>
              <a:t> Science </a:t>
            </a:r>
            <a:r>
              <a:rPr lang="pt-BR" sz="2200" dirty="0" smtClean="0"/>
              <a:t>– brasileiros UFRS e PUC-RS</a:t>
            </a:r>
          </a:p>
          <a:p>
            <a:endParaRPr lang="pt-BR" sz="2200" dirty="0" smtClean="0"/>
          </a:p>
          <a:p>
            <a:r>
              <a:rPr lang="pt-BR" sz="2200" dirty="0" smtClean="0">
                <a:hlinkClick r:id="rId2"/>
              </a:rPr>
              <a:t>http</a:t>
            </a:r>
            <a:r>
              <a:rPr lang="pt-BR" sz="2200" dirty="0">
                <a:hlinkClick r:id="rId2"/>
              </a:rPr>
              <a:t>://</a:t>
            </a:r>
            <a:r>
              <a:rPr lang="pt-BR" sz="2200" dirty="0" smtClean="0">
                <a:hlinkClick r:id="rId2"/>
              </a:rPr>
              <a:t>www.sciencedirect.com/science/article/pii/S0925753513002567</a:t>
            </a:r>
            <a:endParaRPr lang="pt-BR" sz="2200" dirty="0" smtClean="0"/>
          </a:p>
          <a:p>
            <a:endParaRPr lang="pt-BR" sz="2200" dirty="0" smtClean="0"/>
          </a:p>
          <a:p>
            <a:endParaRPr lang="pt-BR" sz="2200" dirty="0"/>
          </a:p>
          <a:p>
            <a:r>
              <a:rPr lang="pt-BR" sz="2400" i="1" dirty="0" err="1"/>
              <a:t>Journal</a:t>
            </a:r>
            <a:r>
              <a:rPr lang="pt-BR" sz="2400" i="1" dirty="0"/>
              <a:t> </a:t>
            </a:r>
            <a:r>
              <a:rPr lang="pt-BR" sz="2400" i="1" dirty="0" err="1"/>
              <a:t>of</a:t>
            </a:r>
            <a:r>
              <a:rPr lang="pt-BR" sz="2400" i="1" dirty="0"/>
              <a:t> Gastrointestinal </a:t>
            </a:r>
            <a:r>
              <a:rPr lang="pt-BR" sz="2400" i="1" dirty="0" err="1"/>
              <a:t>Cancer</a:t>
            </a:r>
            <a:r>
              <a:rPr lang="pt-BR" sz="2400" i="1" dirty="0"/>
              <a:t> - </a:t>
            </a:r>
            <a:r>
              <a:rPr lang="pt-BR" sz="2400" dirty="0"/>
              <a:t>italianos</a:t>
            </a:r>
          </a:p>
          <a:p>
            <a:endParaRPr lang="pt-BR" sz="2200" dirty="0" smtClean="0"/>
          </a:p>
          <a:p>
            <a:r>
              <a:rPr lang="pt-BR" sz="2200" dirty="0">
                <a:hlinkClick r:id="rId3"/>
              </a:rPr>
              <a:t>http://</a:t>
            </a:r>
            <a:r>
              <a:rPr lang="pt-BR" sz="2200" dirty="0" smtClean="0">
                <a:hlinkClick r:id="rId3"/>
              </a:rPr>
              <a:t>link.springer.com/article/10.1007/s12029-013-9542-2/fulltext.html</a:t>
            </a:r>
            <a:endParaRPr lang="pt-BR" sz="2200" dirty="0" smtClean="0"/>
          </a:p>
          <a:p>
            <a:endParaRPr lang="pt-BR" sz="2200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031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- Como resolver?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Brasília </a:t>
            </a:r>
            <a:r>
              <a:rPr lang="pt-BR" dirty="0"/>
              <a:t>(4/01/2011) - A Coordenação de Aperfeiçoamento </a:t>
            </a:r>
            <a:r>
              <a:rPr lang="pt-BR" dirty="0" smtClean="0"/>
              <a:t>de Pessoal </a:t>
            </a:r>
            <a:r>
              <a:rPr lang="pt-BR" dirty="0"/>
              <a:t>de Nível Superior (Capes) recomenda, com base </a:t>
            </a:r>
            <a:r>
              <a:rPr lang="pt-BR" dirty="0" smtClean="0"/>
              <a:t>em orientações </a:t>
            </a:r>
            <a:r>
              <a:rPr lang="pt-BR" dirty="0"/>
              <a:t>do Conselho Federal da Ordem dos Advogados </a:t>
            </a:r>
            <a:r>
              <a:rPr lang="pt-BR" dirty="0" smtClean="0"/>
              <a:t>do Brasil </a:t>
            </a:r>
            <a:r>
              <a:rPr lang="pt-BR" dirty="0"/>
              <a:t>(OAB), </a:t>
            </a:r>
            <a:r>
              <a:rPr lang="pt-BR" dirty="0" smtClean="0"/>
              <a:t>que: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.... (   )  as </a:t>
            </a:r>
            <a:r>
              <a:rPr lang="pt-BR" dirty="0"/>
              <a:t>instituições de ensino públicas e </a:t>
            </a:r>
            <a:r>
              <a:rPr lang="pt-BR" dirty="0" smtClean="0"/>
              <a:t>privadas brasileiras </a:t>
            </a:r>
            <a:r>
              <a:rPr lang="pt-BR" dirty="0"/>
              <a:t>adotem políticas de </a:t>
            </a:r>
            <a:r>
              <a:rPr lang="pt-BR" dirty="0">
                <a:solidFill>
                  <a:srgbClr val="FF0000"/>
                </a:solidFill>
              </a:rPr>
              <a:t>conscientização e informação </a:t>
            </a:r>
            <a:r>
              <a:rPr lang="pt-BR" dirty="0" smtClean="0"/>
              <a:t>sobre a </a:t>
            </a:r>
            <a:r>
              <a:rPr lang="pt-BR" dirty="0">
                <a:solidFill>
                  <a:srgbClr val="FF0000"/>
                </a:solidFill>
              </a:rPr>
              <a:t>propriedade intelectual</a:t>
            </a:r>
            <a:r>
              <a:rPr lang="pt-BR" dirty="0"/>
              <a:t>, adotando procedimentos específicos </a:t>
            </a:r>
            <a:r>
              <a:rPr lang="pt-BR" dirty="0" smtClean="0"/>
              <a:t>que visem </a:t>
            </a:r>
            <a:r>
              <a:rPr lang="pt-BR" dirty="0">
                <a:solidFill>
                  <a:srgbClr val="FF0000"/>
                </a:solidFill>
              </a:rPr>
              <a:t>coibir a prática do plágio </a:t>
            </a:r>
            <a:r>
              <a:rPr lang="pt-BR" dirty="0"/>
              <a:t>quando da redação de </a:t>
            </a:r>
            <a:r>
              <a:rPr lang="pt-BR" dirty="0" smtClean="0"/>
              <a:t>teses, monografias</a:t>
            </a:r>
            <a:r>
              <a:rPr lang="pt-BR" dirty="0"/>
              <a:t>, artigos e outros textos por parte de alunos e </a:t>
            </a:r>
            <a:r>
              <a:rPr lang="pt-BR" dirty="0" smtClean="0"/>
              <a:t>outros membros </a:t>
            </a:r>
            <a:r>
              <a:rPr lang="pt-BR" dirty="0"/>
              <a:t>de suas comunidades.</a:t>
            </a:r>
          </a:p>
          <a:p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220503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235</TotalTime>
  <Words>920</Words>
  <Application>Microsoft Office PowerPoint</Application>
  <PresentationFormat>Apresentação na tela (4:3)</PresentationFormat>
  <Paragraphs>122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Brilho</vt:lpstr>
      <vt:lpstr>Plágio </vt:lpstr>
      <vt:lpstr>O que é plágio</vt:lpstr>
      <vt:lpstr>Conduta antiga, ainda muito presente </vt:lpstr>
      <vt:lpstr>Principais tipos de plágio</vt:lpstr>
      <vt:lpstr>Plágio acidental</vt:lpstr>
      <vt:lpstr>Plágio – alguns casos</vt:lpstr>
      <vt:lpstr>Plágio – alguns casos</vt:lpstr>
      <vt:lpstr>Plágio – alguns casos</vt:lpstr>
      <vt:lpstr>Plágio - Como resolver?</vt:lpstr>
      <vt:lpstr>Plágio - Como resolver?</vt:lpstr>
      <vt:lpstr>Plágio - Como resolver?</vt:lpstr>
      <vt:lpstr>Combatendo o plágio</vt:lpstr>
      <vt:lpstr>Plágio - Responsabilidade de quem?</vt:lpstr>
      <vt:lpstr>Plágio</vt:lpstr>
      <vt:lpstr>Bibliografia consultada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Plágio na</dc:title>
  <dc:creator>Angela</dc:creator>
  <cp:lastModifiedBy>Angela</cp:lastModifiedBy>
  <cp:revision>26</cp:revision>
  <dcterms:created xsi:type="dcterms:W3CDTF">2014-09-24T11:01:15Z</dcterms:created>
  <dcterms:modified xsi:type="dcterms:W3CDTF">2015-05-03T23:17:15Z</dcterms:modified>
</cp:coreProperties>
</file>