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19"/>
  </p:notesMasterIdLst>
  <p:handoutMasterIdLst>
    <p:handoutMasterId r:id="rId20"/>
  </p:handoutMasterIdLst>
  <p:sldIdLst>
    <p:sldId id="263" r:id="rId2"/>
    <p:sldId id="284" r:id="rId3"/>
    <p:sldId id="313" r:id="rId4"/>
    <p:sldId id="320" r:id="rId5"/>
    <p:sldId id="318" r:id="rId6"/>
    <p:sldId id="321" r:id="rId7"/>
    <p:sldId id="319" r:id="rId8"/>
    <p:sldId id="323" r:id="rId9"/>
    <p:sldId id="322" r:id="rId10"/>
    <p:sldId id="324" r:id="rId11"/>
    <p:sldId id="326" r:id="rId12"/>
    <p:sldId id="327" r:id="rId13"/>
    <p:sldId id="325" r:id="rId14"/>
    <p:sldId id="328" r:id="rId15"/>
    <p:sldId id="329" r:id="rId16"/>
    <p:sldId id="330" r:id="rId17"/>
    <p:sldId id="317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112D"/>
    <a:srgbClr val="FF0000"/>
    <a:srgbClr val="104285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3" autoAdjust="0"/>
    <p:restoredTop sz="94660"/>
  </p:normalViewPr>
  <p:slideViewPr>
    <p:cSldViewPr snapToGrid="0">
      <p:cViewPr varScale="1">
        <p:scale>
          <a:sx n="68" d="100"/>
          <a:sy n="68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53F09-9536-4866-A52F-4400CBB23740}" type="datetimeFigureOut">
              <a:rPr lang="pt-BR" smtClean="0"/>
              <a:pPr/>
              <a:t>10/12/2020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/>
              <a:t>Apresentação do Plano de Projeto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63E95-F2B6-4DD0-8663-E7F914EC83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324602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FDB05-0BFC-4333-A93A-63C2AD30FD73}" type="datetimeFigureOut">
              <a:rPr lang="pt-BR" smtClean="0"/>
              <a:pPr/>
              <a:t>10/12/2020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/>
              <a:t>Apresentação do Plano de Projeto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723DD-CCAF-428A-B35C-28E1B113A1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9154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E39003B-4A97-4F57-83D6-DD7D85008C13}" type="datetime1">
              <a:rPr lang="pt-BR" smtClean="0"/>
              <a:pPr/>
              <a:t>10/12/2020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723DD-CCAF-428A-B35C-28E1B113A1F0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3638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E38335F-57F9-4E07-8594-B4EF26D8A458}" type="datetime1">
              <a:rPr lang="pt-BR" smtClean="0"/>
              <a:t>10/12/2020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23DD-CCAF-428A-B35C-28E1B113A1F0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8129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E38335F-57F9-4E07-8594-B4EF26D8A458}" type="datetime1">
              <a:rPr lang="pt-BR" smtClean="0"/>
              <a:t>10/12/2020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23DD-CCAF-428A-B35C-28E1B113A1F0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665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E38335F-57F9-4E07-8594-B4EF26D8A458}" type="datetime1">
              <a:rPr lang="pt-BR" smtClean="0"/>
              <a:t>10/12/2020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23DD-CCAF-428A-B35C-28E1B113A1F0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5585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E38335F-57F9-4E07-8594-B4EF26D8A458}" type="datetime1">
              <a:rPr lang="pt-BR" smtClean="0"/>
              <a:t>10/12/2020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23DD-CCAF-428A-B35C-28E1B113A1F0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999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E38335F-57F9-4E07-8594-B4EF26D8A458}" type="datetime1">
              <a:rPr lang="pt-BR" smtClean="0"/>
              <a:t>10/12/2020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23DD-CCAF-428A-B35C-28E1B113A1F0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9246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E38335F-57F9-4E07-8594-B4EF26D8A458}" type="datetime1">
              <a:rPr lang="pt-BR" smtClean="0"/>
              <a:t>10/12/2020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23DD-CCAF-428A-B35C-28E1B113A1F0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268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E38335F-57F9-4E07-8594-B4EF26D8A458}" type="datetime1">
              <a:rPr lang="pt-BR" smtClean="0"/>
              <a:t>10/12/2020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23DD-CCAF-428A-B35C-28E1B113A1F0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960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E38335F-57F9-4E07-8594-B4EF26D8A458}" type="datetime1">
              <a:rPr lang="pt-BR" smtClean="0"/>
              <a:t>10/12/2020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23DD-CCAF-428A-B35C-28E1B113A1F0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2046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E38335F-57F9-4E07-8594-B4EF26D8A458}" type="datetime1">
              <a:rPr lang="pt-BR" smtClean="0"/>
              <a:t>10/12/2020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23DD-CCAF-428A-B35C-28E1B113A1F0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020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850 mil m³ - Tamanduateí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E38335F-57F9-4E07-8594-B4EF26D8A458}" type="datetime1">
              <a:rPr lang="pt-BR" smtClean="0"/>
              <a:t>10/12/2020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23DD-CCAF-428A-B35C-28E1B113A1F0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00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E38335F-57F9-4E07-8594-B4EF26D8A458}" type="datetime1">
              <a:rPr lang="pt-BR" smtClean="0"/>
              <a:t>10/12/2020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23DD-CCAF-428A-B35C-28E1B113A1F0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0932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E38335F-57F9-4E07-8594-B4EF26D8A458}" type="datetime1">
              <a:rPr lang="pt-BR" smtClean="0"/>
              <a:t>10/12/2020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23DD-CCAF-428A-B35C-28E1B113A1F0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218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E38335F-57F9-4E07-8594-B4EF26D8A458}" type="datetime1">
              <a:rPr lang="pt-BR" smtClean="0"/>
              <a:t>10/12/2020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23DD-CCAF-428A-B35C-28E1B113A1F0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479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850 mil m³ - Tamanduateí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E38335F-57F9-4E07-8594-B4EF26D8A458}" type="datetime1">
              <a:rPr lang="pt-BR" smtClean="0"/>
              <a:t>10/12/2020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23DD-CCAF-428A-B35C-28E1B113A1F0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1882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E38335F-57F9-4E07-8594-B4EF26D8A458}" type="datetime1">
              <a:rPr lang="pt-BR" smtClean="0"/>
              <a:t>10/12/2020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23DD-CCAF-428A-B35C-28E1B113A1F0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1247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E38335F-57F9-4E07-8594-B4EF26D8A458}" type="datetime1">
              <a:rPr lang="pt-BR" smtClean="0"/>
              <a:t>10/12/2020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23DD-CCAF-428A-B35C-28E1B113A1F0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9431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BE6F-3401-4721-8FA1-A8834786D912}" type="datetime1">
              <a:rPr lang="pt-BR" smtClean="0"/>
              <a:pPr/>
              <a:t>10/12/2020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5A0E-5213-49A4-BB09-CB2336307819}" type="datetime1">
              <a:rPr lang="pt-BR" smtClean="0"/>
              <a:pPr/>
              <a:t>10/12/2020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  <a:prstGeom prst="rect">
            <a:avLst/>
          </a:prstGeo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A8B8-15EE-422D-A0C2-601E5FECC12C}" type="datetime1">
              <a:rPr lang="pt-BR" smtClean="0"/>
              <a:pPr/>
              <a:t>10/12/2020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FEAA-2BA6-4621-9588-EE18A1CE9C2A}" type="datetime1">
              <a:rPr lang="pt-BR" smtClean="0"/>
              <a:pPr/>
              <a:t>10/12/2020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590A-F8B2-462B-A2DD-21C91295AD2A}" type="datetime1">
              <a:rPr lang="pt-BR" smtClean="0"/>
              <a:pPr/>
              <a:t>10/12/2020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0BD3-DD0C-4817-BF5B-76CD15794F83}" type="datetime1">
              <a:rPr lang="pt-BR" smtClean="0"/>
              <a:pPr/>
              <a:t>10/12/2020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34CF-1344-479A-9F03-8BD8CA94E30A}" type="datetime1">
              <a:rPr lang="pt-BR" smtClean="0"/>
              <a:pPr/>
              <a:t>10/12/2020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67AD-A648-47F9-A060-F358C8B8F6F4}" type="datetime1">
              <a:rPr lang="pt-BR" smtClean="0"/>
              <a:pPr/>
              <a:t>10/12/2020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  <a:prstGeom prst="rect">
            <a:avLst/>
          </a:prstGeo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24D3-DBE8-41D5-8A26-52B838D542D9}" type="datetime1">
              <a:rPr lang="pt-BR" smtClean="0"/>
              <a:pPr/>
              <a:t>10/12/2020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FB64-62CD-492E-8C11-418279D9120C}" type="datetime1">
              <a:rPr lang="pt-BR" smtClean="0"/>
              <a:pPr/>
              <a:t>10/12/2020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96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Rage Italic" pitchFamily="66" charset="0"/>
              </a:defRPr>
            </a:lvl1pPr>
          </a:lstStyle>
          <a:p>
            <a:fld id="{91C16AA9-7AB5-400B-AED9-B5D4C9E729FC}" type="datetime1">
              <a:rPr lang="pt-BR" smtClean="0"/>
              <a:pPr/>
              <a:t>10/12/2020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Rage Italic" pitchFamily="66" charset="0"/>
              </a:defRPr>
            </a:lvl1pPr>
          </a:lstStyle>
          <a:p>
            <a:r>
              <a:rPr lang="pt-BR"/>
              <a:t>Apresentação do Plano de Projeto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4904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Rage Italic" pitchFamily="66" charset="0"/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4" t="11513" r="15742" b="10649"/>
          <a:stretch/>
        </p:blipFill>
        <p:spPr>
          <a:xfrm>
            <a:off x="6336704" y="44624"/>
            <a:ext cx="2771800" cy="7380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I:\BH\ADS%20RET%20DET.av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34CF-1344-479A-9F03-8BD8CA94E30A}" type="datetime1">
              <a:rPr lang="pt-BR" b="1" smtClean="0">
                <a:solidFill>
                  <a:schemeClr val="tx2">
                    <a:lumMod val="50000"/>
                  </a:schemeClr>
                </a:solidFill>
              </a:rPr>
              <a:pPr/>
              <a:t>10/12/2020</a:t>
            </a:fld>
            <a:endParaRPr lang="pt-B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b="1" smtClean="0">
                <a:solidFill>
                  <a:schemeClr val="tx2">
                    <a:lumMod val="50000"/>
                  </a:schemeClr>
                </a:solidFill>
              </a:rPr>
              <a:pPr/>
              <a:t>1</a:t>
            </a:fld>
            <a:endParaRPr lang="pt-BR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2564904"/>
            <a:ext cx="9144000" cy="26642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5"/>
          <p:cNvSpPr txBox="1"/>
          <p:nvPr/>
        </p:nvSpPr>
        <p:spPr>
          <a:xfrm>
            <a:off x="35496" y="2602647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Gerenciamento de Águas Pluviais – Centros Urbanos</a:t>
            </a:r>
            <a:endParaRPr lang="en-US" sz="4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tângulo 3"/>
          <p:cNvSpPr/>
          <p:nvPr/>
        </p:nvSpPr>
        <p:spPr>
          <a:xfrm>
            <a:off x="0" y="5229200"/>
            <a:ext cx="8398412" cy="432048"/>
          </a:xfrm>
          <a:prstGeom prst="homePlate">
            <a:avLst/>
          </a:prstGeom>
          <a:solidFill>
            <a:schemeClr val="tx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PCC-5963 - Cadeia Produtiva da Construção: Tecnologia, Sustentabilidade e Inovação</a:t>
            </a:r>
          </a:p>
        </p:txBody>
      </p:sp>
      <p:sp>
        <p:nvSpPr>
          <p:cNvPr id="9" name="Retângulo 3"/>
          <p:cNvSpPr/>
          <p:nvPr/>
        </p:nvSpPr>
        <p:spPr>
          <a:xfrm>
            <a:off x="0" y="1988840"/>
            <a:ext cx="8676456" cy="432048"/>
          </a:xfrm>
          <a:prstGeom prst="homePlate">
            <a:avLst/>
          </a:prstGeom>
          <a:solidFill>
            <a:srgbClr val="CF1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Marcelo </a:t>
            </a:r>
            <a:r>
              <a:rPr lang="pt-BR" sz="24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Sporkens</a:t>
            </a:r>
            <a:endParaRPr lang="pt-BR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909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ângulo Retângulo 5">
            <a:extLst>
              <a:ext uri="{FF2B5EF4-FFF2-40B4-BE49-F238E27FC236}">
                <a16:creationId xmlns:a16="http://schemas.microsoft.com/office/drawing/2014/main" id="{D4D22FED-C393-42A1-9AAC-D21572E308D2}"/>
              </a:ext>
            </a:extLst>
          </p:cNvPr>
          <p:cNvSpPr/>
          <p:nvPr/>
        </p:nvSpPr>
        <p:spPr>
          <a:xfrm rot="16200000">
            <a:off x="4771635" y="2489969"/>
            <a:ext cx="1769830" cy="6974901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24F7-1D51-4EAE-BB4A-FF281A523155}" type="datetime1">
              <a:rPr lang="pt-BR" b="1" smtClean="0">
                <a:solidFill>
                  <a:schemeClr val="tx2">
                    <a:lumMod val="50000"/>
                  </a:schemeClr>
                </a:solidFill>
              </a:rPr>
              <a:pPr/>
              <a:t>10/12/2020</a:t>
            </a:fld>
            <a:endParaRPr lang="pt-B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b="1" smtClean="0">
                <a:solidFill>
                  <a:schemeClr val="bg1"/>
                </a:solidFill>
              </a:rPr>
              <a:pPr/>
              <a:t>10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4" name="Retângulo 3"/>
          <p:cNvSpPr/>
          <p:nvPr/>
        </p:nvSpPr>
        <p:spPr>
          <a:xfrm>
            <a:off x="107504" y="89650"/>
            <a:ext cx="5646182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bg1"/>
                </a:solidFill>
              </a:rPr>
              <a:t>Quais</a:t>
            </a:r>
            <a:r>
              <a:rPr lang="en-US" sz="3600" b="1" dirty="0">
                <a:solidFill>
                  <a:schemeClr val="bg1"/>
                </a:solidFill>
              </a:rPr>
              <a:t> as </a:t>
            </a:r>
            <a:r>
              <a:rPr lang="en-US" sz="3600" b="1" dirty="0" err="1">
                <a:solidFill>
                  <a:schemeClr val="bg1"/>
                </a:solidFill>
              </a:rPr>
              <a:t>soluções</a:t>
            </a:r>
            <a:r>
              <a:rPr lang="en-US" sz="3600" b="1" dirty="0">
                <a:solidFill>
                  <a:schemeClr val="bg1"/>
                </a:solidFill>
              </a:rPr>
              <a:t>?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6297047-3714-4D4D-96AD-3C182A1FFE3C}"/>
              </a:ext>
            </a:extLst>
          </p:cNvPr>
          <p:cNvSpPr/>
          <p:nvPr/>
        </p:nvSpPr>
        <p:spPr>
          <a:xfrm>
            <a:off x="7360" y="1308296"/>
            <a:ext cx="87230" cy="149117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0708665-5D9F-4767-AE0D-3CA92B6010B3}"/>
              </a:ext>
            </a:extLst>
          </p:cNvPr>
          <p:cNvSpPr txBox="1"/>
          <p:nvPr/>
        </p:nvSpPr>
        <p:spPr>
          <a:xfrm>
            <a:off x="290386" y="915338"/>
            <a:ext cx="747498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Micro retenção de água de chuva</a:t>
            </a:r>
            <a:endParaRPr lang="pt-BR" sz="2400" b="1" dirty="0">
              <a:solidFill>
                <a:schemeClr val="tx2">
                  <a:lumMod val="50000"/>
                </a:schemeClr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B46A414-E970-4324-810A-5BA3513C3312}"/>
              </a:ext>
            </a:extLst>
          </p:cNvPr>
          <p:cNvSpPr txBox="1"/>
          <p:nvPr/>
        </p:nvSpPr>
        <p:spPr>
          <a:xfrm>
            <a:off x="290386" y="1554691"/>
            <a:ext cx="7106396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18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Gerir a água de chuva próximo da fonte</a:t>
            </a:r>
          </a:p>
          <a:p>
            <a:pPr>
              <a:spcBef>
                <a:spcPts val="600"/>
              </a:spcBef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Ao longo e na cabeceira da bacia hidrográfica</a:t>
            </a:r>
          </a:p>
          <a:p>
            <a:pPr>
              <a:spcBef>
                <a:spcPts val="600"/>
              </a:spcBef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Aumento do tempo de concentração</a:t>
            </a:r>
          </a:p>
          <a:p>
            <a:pPr>
              <a:spcBef>
                <a:spcPts val="600"/>
              </a:spcBef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Possibilidade de recarga do aquífero pulverizada</a:t>
            </a:r>
          </a:p>
          <a:p>
            <a:pPr>
              <a:spcBef>
                <a:spcPts val="600"/>
              </a:spcBef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Controle da poluição difusa das águas pluviais</a:t>
            </a:r>
          </a:p>
          <a:p>
            <a:pPr>
              <a:spcBef>
                <a:spcPts val="600"/>
              </a:spcBef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Possibilidade de reuso nos casos de média e pequena escala</a:t>
            </a:r>
          </a:p>
          <a:p>
            <a:pPr>
              <a:spcBef>
                <a:spcPts val="600"/>
              </a:spcBef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Baixo custo unitário</a:t>
            </a:r>
          </a:p>
          <a:p>
            <a:pPr>
              <a:spcBef>
                <a:spcPts val="600"/>
              </a:spcBef>
            </a:pPr>
            <a:endParaRPr lang="pt-BR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673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ângulo Retângulo 5">
            <a:extLst>
              <a:ext uri="{FF2B5EF4-FFF2-40B4-BE49-F238E27FC236}">
                <a16:creationId xmlns:a16="http://schemas.microsoft.com/office/drawing/2014/main" id="{D4D22FED-C393-42A1-9AAC-D21572E308D2}"/>
              </a:ext>
            </a:extLst>
          </p:cNvPr>
          <p:cNvSpPr/>
          <p:nvPr/>
        </p:nvSpPr>
        <p:spPr>
          <a:xfrm rot="16200000">
            <a:off x="4771635" y="2489969"/>
            <a:ext cx="1769830" cy="6974901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24F7-1D51-4EAE-BB4A-FF281A523155}" type="datetime1">
              <a:rPr lang="pt-BR" b="1" smtClean="0">
                <a:solidFill>
                  <a:schemeClr val="tx2">
                    <a:lumMod val="50000"/>
                  </a:schemeClr>
                </a:solidFill>
              </a:rPr>
              <a:pPr/>
              <a:t>10/12/2020</a:t>
            </a:fld>
            <a:endParaRPr lang="pt-B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b="1" smtClean="0">
                <a:solidFill>
                  <a:schemeClr val="bg1"/>
                </a:solidFill>
              </a:rPr>
              <a:pPr/>
              <a:t>11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4" name="Retângulo 3"/>
          <p:cNvSpPr/>
          <p:nvPr/>
        </p:nvSpPr>
        <p:spPr>
          <a:xfrm>
            <a:off x="107504" y="89650"/>
            <a:ext cx="5646182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bg1"/>
                </a:solidFill>
              </a:rPr>
              <a:t>Quais</a:t>
            </a:r>
            <a:r>
              <a:rPr lang="en-US" sz="3600" b="1" dirty="0">
                <a:solidFill>
                  <a:schemeClr val="bg1"/>
                </a:solidFill>
              </a:rPr>
              <a:t> as </a:t>
            </a:r>
            <a:r>
              <a:rPr lang="en-US" sz="3600" b="1" dirty="0" err="1">
                <a:solidFill>
                  <a:schemeClr val="bg1"/>
                </a:solidFill>
              </a:rPr>
              <a:t>soluções</a:t>
            </a:r>
            <a:r>
              <a:rPr lang="en-US" sz="3600" b="1" dirty="0">
                <a:solidFill>
                  <a:schemeClr val="bg1"/>
                </a:solidFill>
              </a:rPr>
              <a:t>?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6297047-3714-4D4D-96AD-3C182A1FFE3C}"/>
              </a:ext>
            </a:extLst>
          </p:cNvPr>
          <p:cNvSpPr/>
          <p:nvPr/>
        </p:nvSpPr>
        <p:spPr>
          <a:xfrm>
            <a:off x="7360" y="1308296"/>
            <a:ext cx="87230" cy="149117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0708665-5D9F-4767-AE0D-3CA92B6010B3}"/>
              </a:ext>
            </a:extLst>
          </p:cNvPr>
          <p:cNvSpPr txBox="1"/>
          <p:nvPr/>
        </p:nvSpPr>
        <p:spPr>
          <a:xfrm>
            <a:off x="290386" y="915338"/>
            <a:ext cx="747498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Micro retenção de água de chuva</a:t>
            </a:r>
            <a:endParaRPr lang="pt-BR" sz="2400" b="1" dirty="0">
              <a:solidFill>
                <a:schemeClr val="tx2">
                  <a:lumMod val="50000"/>
                </a:schemeClr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B46A414-E970-4324-810A-5BA3513C3312}"/>
              </a:ext>
            </a:extLst>
          </p:cNvPr>
          <p:cNvSpPr txBox="1"/>
          <p:nvPr/>
        </p:nvSpPr>
        <p:spPr>
          <a:xfrm>
            <a:off x="290386" y="1554691"/>
            <a:ext cx="7106396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18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Próximo da fonte</a:t>
            </a:r>
          </a:p>
          <a:p>
            <a:pPr>
              <a:spcBef>
                <a:spcPts val="600"/>
              </a:spcBef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Baixo custo de implantação</a:t>
            </a:r>
          </a:p>
          <a:p>
            <a:pPr>
              <a:spcBef>
                <a:spcPts val="600"/>
              </a:spcBef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Baixo custo de aquisição</a:t>
            </a:r>
          </a:p>
          <a:p>
            <a:pPr>
              <a:spcBef>
                <a:spcPts val="600"/>
              </a:spcBef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Limpeza por </a:t>
            </a:r>
            <a:r>
              <a:rPr lang="pt-BR" b="1" dirty="0" err="1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hidrojato</a:t>
            </a:r>
            <a:endParaRPr lang="pt-BR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Modularização conforme a necessidade</a:t>
            </a:r>
          </a:p>
          <a:p>
            <a:pPr>
              <a:spcBef>
                <a:spcPts val="600"/>
              </a:spcBef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Permite uso em pequena e média escala</a:t>
            </a:r>
          </a:p>
          <a:p>
            <a:pPr>
              <a:spcBef>
                <a:spcPts val="600"/>
              </a:spcBef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Larga Escala afetada pelas anteriores</a:t>
            </a:r>
          </a:p>
        </p:txBody>
      </p:sp>
      <p:pic>
        <p:nvPicPr>
          <p:cNvPr id="4098" name="Picture 2" descr="Reservatório enterrado - Q-BIC PLUS, Q-BB AND AQUACELL - Wavin - de  captação de águas pluviais / de armazenamento de água / em plástico">
            <a:extLst>
              <a:ext uri="{FF2B5EF4-FFF2-40B4-BE49-F238E27FC236}">
                <a16:creationId xmlns:a16="http://schemas.microsoft.com/office/drawing/2014/main" id="{42E5039B-79C2-4D95-A798-F11D350DF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089" y="915338"/>
            <a:ext cx="45339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igoletto rainwater soakaway | AUER Packaging">
            <a:extLst>
              <a:ext uri="{FF2B5EF4-FFF2-40B4-BE49-F238E27FC236}">
                <a16:creationId xmlns:a16="http://schemas.microsoft.com/office/drawing/2014/main" id="{E54A924E-83BB-457A-A0B0-A920FDF2E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230" y="4544603"/>
            <a:ext cx="6499274" cy="227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tormwater solution for manufacturing facility">
            <a:extLst>
              <a:ext uri="{FF2B5EF4-FFF2-40B4-BE49-F238E27FC236}">
                <a16:creationId xmlns:a16="http://schemas.microsoft.com/office/drawing/2014/main" id="{6B6BDF5A-0DDA-43FF-9108-AAC1FBF2E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592" y="3309033"/>
            <a:ext cx="4533900" cy="292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54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ângulo Retângulo 5">
            <a:extLst>
              <a:ext uri="{FF2B5EF4-FFF2-40B4-BE49-F238E27FC236}">
                <a16:creationId xmlns:a16="http://schemas.microsoft.com/office/drawing/2014/main" id="{D4D22FED-C393-42A1-9AAC-D21572E308D2}"/>
              </a:ext>
            </a:extLst>
          </p:cNvPr>
          <p:cNvSpPr/>
          <p:nvPr/>
        </p:nvSpPr>
        <p:spPr>
          <a:xfrm rot="16200000">
            <a:off x="4771635" y="2489969"/>
            <a:ext cx="1769830" cy="6974901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24F7-1D51-4EAE-BB4A-FF281A523155}" type="datetime1">
              <a:rPr lang="pt-BR" b="1" smtClean="0">
                <a:solidFill>
                  <a:schemeClr val="tx2">
                    <a:lumMod val="50000"/>
                  </a:schemeClr>
                </a:solidFill>
              </a:rPr>
              <a:pPr/>
              <a:t>10/12/2020</a:t>
            </a:fld>
            <a:endParaRPr lang="pt-B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b="1" smtClean="0">
                <a:solidFill>
                  <a:schemeClr val="bg1"/>
                </a:solidFill>
              </a:rPr>
              <a:pPr/>
              <a:t>12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4" name="Retângulo 3"/>
          <p:cNvSpPr/>
          <p:nvPr/>
        </p:nvSpPr>
        <p:spPr>
          <a:xfrm>
            <a:off x="107504" y="89650"/>
            <a:ext cx="5646182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bg1"/>
                </a:solidFill>
              </a:rPr>
              <a:t>Quais</a:t>
            </a:r>
            <a:r>
              <a:rPr lang="en-US" sz="3600" b="1" dirty="0">
                <a:solidFill>
                  <a:schemeClr val="bg1"/>
                </a:solidFill>
              </a:rPr>
              <a:t> as </a:t>
            </a:r>
            <a:r>
              <a:rPr lang="en-US" sz="3600" b="1" dirty="0" err="1">
                <a:solidFill>
                  <a:schemeClr val="bg1"/>
                </a:solidFill>
              </a:rPr>
              <a:t>soluções</a:t>
            </a:r>
            <a:r>
              <a:rPr lang="en-US" sz="3600" b="1" dirty="0">
                <a:solidFill>
                  <a:schemeClr val="bg1"/>
                </a:solidFill>
              </a:rPr>
              <a:t>?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6297047-3714-4D4D-96AD-3C182A1FFE3C}"/>
              </a:ext>
            </a:extLst>
          </p:cNvPr>
          <p:cNvSpPr/>
          <p:nvPr/>
        </p:nvSpPr>
        <p:spPr>
          <a:xfrm>
            <a:off x="7360" y="1308296"/>
            <a:ext cx="87230" cy="149117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0708665-5D9F-4767-AE0D-3CA92B6010B3}"/>
              </a:ext>
            </a:extLst>
          </p:cNvPr>
          <p:cNvSpPr txBox="1"/>
          <p:nvPr/>
        </p:nvSpPr>
        <p:spPr>
          <a:xfrm>
            <a:off x="290386" y="915338"/>
            <a:ext cx="747498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Para os diferentes atores</a:t>
            </a:r>
            <a:endParaRPr lang="pt-BR" sz="2400" b="1" dirty="0">
              <a:solidFill>
                <a:schemeClr val="tx2">
                  <a:lumMod val="50000"/>
                </a:schemeClr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B46A414-E970-4324-810A-5BA3513C3312}"/>
              </a:ext>
            </a:extLst>
          </p:cNvPr>
          <p:cNvSpPr txBox="1"/>
          <p:nvPr/>
        </p:nvSpPr>
        <p:spPr>
          <a:xfrm>
            <a:off x="290386" y="1554691"/>
            <a:ext cx="847378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Pequena Escala: acesso a solução de bom custo x benefício (cabe no bolso);</a:t>
            </a:r>
          </a:p>
          <a:p>
            <a:pPr>
              <a:spcBef>
                <a:spcPts val="600"/>
              </a:spcBef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Média Escala tem opção tecnológica para “áreas mortas e custosas”;</a:t>
            </a:r>
          </a:p>
          <a:p>
            <a:pPr>
              <a:spcBef>
                <a:spcPts val="600"/>
              </a:spcBef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Uso de 100% do espaço destinado para reter, infiltrar ou reutilizar a água de chuva;</a:t>
            </a:r>
          </a:p>
          <a:p>
            <a:pPr>
              <a:spcBef>
                <a:spcPts val="600"/>
              </a:spcBef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Larga Escala pode agir à medida da ocupação populacional, com soluções pulverizadas, menos custosas, de fácil implantação;</a:t>
            </a:r>
          </a:p>
          <a:p>
            <a:pPr>
              <a:spcBef>
                <a:spcPts val="600"/>
              </a:spcBef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Manutenção regular (equipe limpeza de boca de lobo);</a:t>
            </a:r>
          </a:p>
          <a:p>
            <a:pPr>
              <a:spcBef>
                <a:spcPts val="600"/>
              </a:spcBef>
            </a:pPr>
            <a:endParaRPr lang="pt-BR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</a:pPr>
            <a:endParaRPr lang="pt-BR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76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ângulo Retângulo 5">
            <a:extLst>
              <a:ext uri="{FF2B5EF4-FFF2-40B4-BE49-F238E27FC236}">
                <a16:creationId xmlns:a16="http://schemas.microsoft.com/office/drawing/2014/main" id="{D4D22FED-C393-42A1-9AAC-D21572E308D2}"/>
              </a:ext>
            </a:extLst>
          </p:cNvPr>
          <p:cNvSpPr/>
          <p:nvPr/>
        </p:nvSpPr>
        <p:spPr>
          <a:xfrm rot="16200000">
            <a:off x="4771635" y="2489969"/>
            <a:ext cx="1769830" cy="6974901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24F7-1D51-4EAE-BB4A-FF281A523155}" type="datetime1">
              <a:rPr lang="pt-BR" b="1" smtClean="0">
                <a:solidFill>
                  <a:schemeClr val="tx2">
                    <a:lumMod val="50000"/>
                  </a:schemeClr>
                </a:solidFill>
              </a:rPr>
              <a:pPr/>
              <a:t>10/12/2020</a:t>
            </a:fld>
            <a:endParaRPr lang="pt-B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b="1" smtClean="0">
                <a:solidFill>
                  <a:schemeClr val="bg1"/>
                </a:solidFill>
              </a:rPr>
              <a:pPr/>
              <a:t>13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4" name="Retângulo 3"/>
          <p:cNvSpPr/>
          <p:nvPr/>
        </p:nvSpPr>
        <p:spPr>
          <a:xfrm>
            <a:off x="107504" y="89650"/>
            <a:ext cx="5646182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bg1"/>
                </a:solidFill>
              </a:rPr>
              <a:t>Quais</a:t>
            </a:r>
            <a:r>
              <a:rPr lang="en-US" sz="3600" b="1" dirty="0">
                <a:solidFill>
                  <a:schemeClr val="bg1"/>
                </a:solidFill>
              </a:rPr>
              <a:t> as </a:t>
            </a:r>
            <a:r>
              <a:rPr lang="en-US" sz="3600" b="1" dirty="0" err="1">
                <a:solidFill>
                  <a:schemeClr val="bg1"/>
                </a:solidFill>
              </a:rPr>
              <a:t>soluções</a:t>
            </a:r>
            <a:r>
              <a:rPr lang="en-US" sz="3600" b="1" dirty="0">
                <a:solidFill>
                  <a:schemeClr val="bg1"/>
                </a:solidFill>
              </a:rPr>
              <a:t>?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6297047-3714-4D4D-96AD-3C182A1FFE3C}"/>
              </a:ext>
            </a:extLst>
          </p:cNvPr>
          <p:cNvSpPr/>
          <p:nvPr/>
        </p:nvSpPr>
        <p:spPr>
          <a:xfrm>
            <a:off x="7360" y="1308296"/>
            <a:ext cx="87230" cy="149117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0708665-5D9F-4767-AE0D-3CA92B6010B3}"/>
              </a:ext>
            </a:extLst>
          </p:cNvPr>
          <p:cNvSpPr txBox="1"/>
          <p:nvPr/>
        </p:nvSpPr>
        <p:spPr>
          <a:xfrm>
            <a:off x="290386" y="915338"/>
            <a:ext cx="747498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Retenção de água de chuva</a:t>
            </a:r>
            <a:endParaRPr lang="pt-BR" sz="2400" b="1" dirty="0">
              <a:solidFill>
                <a:schemeClr val="tx2">
                  <a:lumMod val="50000"/>
                </a:schemeClr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002B01E-8FD5-440B-B19F-0CB967528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916" y="1308296"/>
            <a:ext cx="7306168" cy="5163026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16F9629F-D54D-4071-A7A5-911966DC9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86" y="1299284"/>
            <a:ext cx="45339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4 SOAKAWAY CRATES, Wavin Aqua cell Eco 1000 x 500 x 400 - £112.10 |  PicClick UK">
            <a:extLst>
              <a:ext uri="{FF2B5EF4-FFF2-40B4-BE49-F238E27FC236}">
                <a16:creationId xmlns:a16="http://schemas.microsoft.com/office/drawing/2014/main" id="{3455691D-8FE0-47E6-AF22-EA643E459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286" y="2527991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77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ângulo Retângulo 5">
            <a:extLst>
              <a:ext uri="{FF2B5EF4-FFF2-40B4-BE49-F238E27FC236}">
                <a16:creationId xmlns:a16="http://schemas.microsoft.com/office/drawing/2014/main" id="{D4D22FED-C393-42A1-9AAC-D21572E308D2}"/>
              </a:ext>
            </a:extLst>
          </p:cNvPr>
          <p:cNvSpPr/>
          <p:nvPr/>
        </p:nvSpPr>
        <p:spPr>
          <a:xfrm rot="16200000">
            <a:off x="4771635" y="2489969"/>
            <a:ext cx="1769830" cy="6974901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24F7-1D51-4EAE-BB4A-FF281A523155}" type="datetime1">
              <a:rPr lang="pt-BR" b="1" smtClean="0">
                <a:solidFill>
                  <a:schemeClr val="tx2">
                    <a:lumMod val="50000"/>
                  </a:schemeClr>
                </a:solidFill>
              </a:rPr>
              <a:pPr/>
              <a:t>10/12/2020</a:t>
            </a:fld>
            <a:endParaRPr lang="pt-B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b="1" smtClean="0">
                <a:solidFill>
                  <a:schemeClr val="bg1"/>
                </a:solidFill>
              </a:rPr>
              <a:pPr/>
              <a:t>14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4" name="Retângulo 3"/>
          <p:cNvSpPr/>
          <p:nvPr/>
        </p:nvSpPr>
        <p:spPr>
          <a:xfrm>
            <a:off x="107504" y="89650"/>
            <a:ext cx="5646182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bg1"/>
                </a:solidFill>
              </a:rPr>
              <a:t>Quais</a:t>
            </a:r>
            <a:r>
              <a:rPr lang="en-US" sz="3600" b="1" dirty="0">
                <a:solidFill>
                  <a:schemeClr val="bg1"/>
                </a:solidFill>
              </a:rPr>
              <a:t> as </a:t>
            </a:r>
            <a:r>
              <a:rPr lang="en-US" sz="3600" b="1" dirty="0" err="1">
                <a:solidFill>
                  <a:schemeClr val="bg1"/>
                </a:solidFill>
              </a:rPr>
              <a:t>soluções</a:t>
            </a:r>
            <a:r>
              <a:rPr lang="en-US" sz="3600" b="1" dirty="0">
                <a:solidFill>
                  <a:schemeClr val="bg1"/>
                </a:solidFill>
              </a:rPr>
              <a:t>?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6297047-3714-4D4D-96AD-3C182A1FFE3C}"/>
              </a:ext>
            </a:extLst>
          </p:cNvPr>
          <p:cNvSpPr/>
          <p:nvPr/>
        </p:nvSpPr>
        <p:spPr>
          <a:xfrm>
            <a:off x="7360" y="1308296"/>
            <a:ext cx="87230" cy="149117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0708665-5D9F-4767-AE0D-3CA92B6010B3}"/>
              </a:ext>
            </a:extLst>
          </p:cNvPr>
          <p:cNvSpPr txBox="1"/>
          <p:nvPr/>
        </p:nvSpPr>
        <p:spPr>
          <a:xfrm>
            <a:off x="290386" y="915338"/>
            <a:ext cx="747498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Para a cadeia da construção</a:t>
            </a:r>
            <a:endParaRPr lang="pt-BR" sz="2400" b="1" dirty="0">
              <a:solidFill>
                <a:schemeClr val="tx2">
                  <a:lumMod val="50000"/>
                </a:schemeClr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B46A414-E970-4324-810A-5BA3513C3312}"/>
              </a:ext>
            </a:extLst>
          </p:cNvPr>
          <p:cNvSpPr txBox="1"/>
          <p:nvPr/>
        </p:nvSpPr>
        <p:spPr>
          <a:xfrm>
            <a:off x="290386" y="1554691"/>
            <a:ext cx="8062998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Solução Modularizada (fácil transporte, armazenagem e montagem)</a:t>
            </a:r>
          </a:p>
          <a:p>
            <a:pPr>
              <a:spcBef>
                <a:spcPts val="600"/>
              </a:spcBef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Adaptação a qualquer espaço disponível </a:t>
            </a:r>
          </a:p>
          <a:p>
            <a:pPr>
              <a:spcBef>
                <a:spcPts val="600"/>
              </a:spcBef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Alta capacidade de carga (Até 56 </a:t>
            </a:r>
            <a:r>
              <a:rPr lang="pt-BR" b="1" dirty="0" err="1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ton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/m² vertical x 7,75 </a:t>
            </a:r>
            <a:r>
              <a:rPr lang="pt-BR" b="1" dirty="0" err="1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ton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/m² lateral)</a:t>
            </a:r>
          </a:p>
          <a:p>
            <a:pPr>
              <a:spcBef>
                <a:spcPts val="600"/>
              </a:spcBef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Grandes áreas de </a:t>
            </a:r>
            <a:r>
              <a:rPr lang="pt-BR" b="1" dirty="0" err="1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reservação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em pequenas cargas de transporte</a:t>
            </a:r>
          </a:p>
          <a:p>
            <a:pPr>
              <a:spcBef>
                <a:spcPts val="600"/>
              </a:spcBef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Possibilidade de acesso a soluções altamente </a:t>
            </a:r>
            <a:r>
              <a:rPr lang="pt-BR" b="1" dirty="0" err="1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engenheiradas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em qualquer parte do país</a:t>
            </a:r>
          </a:p>
          <a:p>
            <a:pPr>
              <a:spcBef>
                <a:spcPts val="600"/>
              </a:spcBef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Redução do custo global de implantação da solução</a:t>
            </a:r>
          </a:p>
          <a:p>
            <a:pPr>
              <a:spcBef>
                <a:spcPts val="600"/>
              </a:spcBef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Inovação para estudos e projetos</a:t>
            </a:r>
          </a:p>
          <a:p>
            <a:pPr>
              <a:spcBef>
                <a:spcPts val="600"/>
              </a:spcBef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Transferência do conhecimento internacional</a:t>
            </a:r>
          </a:p>
          <a:p>
            <a:pPr>
              <a:spcBef>
                <a:spcPts val="600"/>
              </a:spcBef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Contribuição da cadeia para o meio ambiente (recarga, atenuação de picos, reuso, </a:t>
            </a:r>
            <a:r>
              <a:rPr lang="pt-BR" b="1" dirty="0" err="1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etc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>
              <a:spcBef>
                <a:spcPts val="600"/>
              </a:spcBef>
            </a:pPr>
            <a:endParaRPr lang="pt-BR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12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ângulo Retângulo 5">
            <a:extLst>
              <a:ext uri="{FF2B5EF4-FFF2-40B4-BE49-F238E27FC236}">
                <a16:creationId xmlns:a16="http://schemas.microsoft.com/office/drawing/2014/main" id="{D4D22FED-C393-42A1-9AAC-D21572E308D2}"/>
              </a:ext>
            </a:extLst>
          </p:cNvPr>
          <p:cNvSpPr/>
          <p:nvPr/>
        </p:nvSpPr>
        <p:spPr>
          <a:xfrm rot="16200000">
            <a:off x="4771635" y="2489969"/>
            <a:ext cx="1769830" cy="6974901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24F7-1D51-4EAE-BB4A-FF281A523155}" type="datetime1">
              <a:rPr lang="pt-BR" b="1" smtClean="0">
                <a:solidFill>
                  <a:schemeClr val="tx2">
                    <a:lumMod val="50000"/>
                  </a:schemeClr>
                </a:solidFill>
              </a:rPr>
              <a:pPr/>
              <a:t>10/12/2020</a:t>
            </a:fld>
            <a:endParaRPr lang="pt-B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b="1" smtClean="0">
                <a:solidFill>
                  <a:schemeClr val="bg1"/>
                </a:solidFill>
              </a:rPr>
              <a:pPr/>
              <a:t>15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4" name="Retângulo 3"/>
          <p:cNvSpPr/>
          <p:nvPr/>
        </p:nvSpPr>
        <p:spPr>
          <a:xfrm>
            <a:off x="107504" y="89650"/>
            <a:ext cx="5646182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bg1"/>
                </a:solidFill>
              </a:rPr>
              <a:t>Quais</a:t>
            </a:r>
            <a:r>
              <a:rPr lang="en-US" sz="3600" b="1" dirty="0">
                <a:solidFill>
                  <a:schemeClr val="bg1"/>
                </a:solidFill>
              </a:rPr>
              <a:t> as </a:t>
            </a:r>
            <a:r>
              <a:rPr lang="en-US" sz="3600" b="1" dirty="0" err="1">
                <a:solidFill>
                  <a:schemeClr val="bg1"/>
                </a:solidFill>
              </a:rPr>
              <a:t>soluções</a:t>
            </a:r>
            <a:r>
              <a:rPr lang="en-US" sz="3600" b="1" dirty="0">
                <a:solidFill>
                  <a:schemeClr val="bg1"/>
                </a:solidFill>
              </a:rPr>
              <a:t>?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6297047-3714-4D4D-96AD-3C182A1FFE3C}"/>
              </a:ext>
            </a:extLst>
          </p:cNvPr>
          <p:cNvSpPr/>
          <p:nvPr/>
        </p:nvSpPr>
        <p:spPr>
          <a:xfrm>
            <a:off x="7360" y="1308296"/>
            <a:ext cx="87230" cy="149117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0708665-5D9F-4767-AE0D-3CA92B6010B3}"/>
              </a:ext>
            </a:extLst>
          </p:cNvPr>
          <p:cNvSpPr txBox="1"/>
          <p:nvPr/>
        </p:nvSpPr>
        <p:spPr>
          <a:xfrm>
            <a:off x="290386" y="915338"/>
            <a:ext cx="747498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Para a Indústria Nacional</a:t>
            </a:r>
            <a:endParaRPr lang="pt-BR" sz="2400" b="1" dirty="0">
              <a:solidFill>
                <a:schemeClr val="tx2">
                  <a:lumMod val="50000"/>
                </a:schemeClr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B46A414-E970-4324-810A-5BA3513C3312}"/>
              </a:ext>
            </a:extLst>
          </p:cNvPr>
          <p:cNvSpPr txBox="1"/>
          <p:nvPr/>
        </p:nvSpPr>
        <p:spPr>
          <a:xfrm>
            <a:off x="290386" y="1554691"/>
            <a:ext cx="8062998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Capacidade de injeção plástica disponível;</a:t>
            </a:r>
          </a:p>
          <a:p>
            <a:pPr>
              <a:spcBef>
                <a:spcPts val="600"/>
              </a:spcBef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Moldes viajantes;</a:t>
            </a:r>
          </a:p>
          <a:p>
            <a:pPr>
              <a:spcBef>
                <a:spcPts val="600"/>
              </a:spcBef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Mão de obra disponível;</a:t>
            </a:r>
          </a:p>
          <a:p>
            <a:pPr>
              <a:spcBef>
                <a:spcPts val="600"/>
              </a:spcBef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Área de armazenagem reduzida;</a:t>
            </a:r>
          </a:p>
          <a:p>
            <a:pPr>
              <a:spcBef>
                <a:spcPts val="600"/>
              </a:spcBef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Fácil transporte e formação de carga (modular);</a:t>
            </a:r>
          </a:p>
          <a:p>
            <a:pPr>
              <a:spcBef>
                <a:spcPts val="600"/>
              </a:spcBef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Transferência do conhecimento (Europa e EUA)</a:t>
            </a:r>
          </a:p>
          <a:p>
            <a:pPr>
              <a:spcBef>
                <a:spcPts val="600"/>
              </a:spcBef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Ampliação de portfólio</a:t>
            </a:r>
          </a:p>
          <a:p>
            <a:pPr>
              <a:spcBef>
                <a:spcPts val="600"/>
              </a:spcBef>
            </a:pPr>
            <a:endParaRPr lang="pt-BR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</a:pPr>
            <a:endParaRPr lang="pt-BR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</a:pPr>
            <a:endParaRPr lang="pt-BR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9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ângulo Retângulo 5">
            <a:extLst>
              <a:ext uri="{FF2B5EF4-FFF2-40B4-BE49-F238E27FC236}">
                <a16:creationId xmlns:a16="http://schemas.microsoft.com/office/drawing/2014/main" id="{D4D22FED-C393-42A1-9AAC-D21572E308D2}"/>
              </a:ext>
            </a:extLst>
          </p:cNvPr>
          <p:cNvSpPr/>
          <p:nvPr/>
        </p:nvSpPr>
        <p:spPr>
          <a:xfrm rot="16200000">
            <a:off x="4771635" y="2489969"/>
            <a:ext cx="1769830" cy="6974901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24F7-1D51-4EAE-BB4A-FF281A523155}" type="datetime1">
              <a:rPr lang="pt-BR" b="1" smtClean="0">
                <a:solidFill>
                  <a:schemeClr val="tx2">
                    <a:lumMod val="50000"/>
                  </a:schemeClr>
                </a:solidFill>
              </a:rPr>
              <a:pPr/>
              <a:t>10/12/2020</a:t>
            </a:fld>
            <a:endParaRPr lang="pt-B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b="1" smtClean="0">
                <a:solidFill>
                  <a:schemeClr val="bg1"/>
                </a:solidFill>
              </a:rPr>
              <a:pPr/>
              <a:t>16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4" name="Retângulo 3"/>
          <p:cNvSpPr/>
          <p:nvPr/>
        </p:nvSpPr>
        <p:spPr>
          <a:xfrm>
            <a:off x="107504" y="89650"/>
            <a:ext cx="5758724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bg1"/>
                </a:solidFill>
              </a:rPr>
              <a:t>Quais</a:t>
            </a:r>
            <a:r>
              <a:rPr lang="en-US" sz="3600" b="1" dirty="0">
                <a:solidFill>
                  <a:schemeClr val="bg1"/>
                </a:solidFill>
              </a:rPr>
              <a:t> as </a:t>
            </a:r>
            <a:r>
              <a:rPr lang="en-US" sz="3600" b="1" dirty="0" err="1">
                <a:solidFill>
                  <a:schemeClr val="bg1"/>
                </a:solidFill>
              </a:rPr>
              <a:t>barreiras</a:t>
            </a:r>
            <a:r>
              <a:rPr lang="en-US" sz="3600" b="1" dirty="0">
                <a:solidFill>
                  <a:schemeClr val="bg1"/>
                </a:solidFill>
              </a:rPr>
              <a:t>/</a:t>
            </a:r>
            <a:r>
              <a:rPr lang="en-US" sz="3600" b="1" dirty="0" err="1">
                <a:solidFill>
                  <a:schemeClr val="bg1"/>
                </a:solidFill>
              </a:rPr>
              <a:t>desafios</a:t>
            </a:r>
            <a:r>
              <a:rPr lang="en-US" sz="3600" b="1" dirty="0">
                <a:solidFill>
                  <a:schemeClr val="bg1"/>
                </a:solidFill>
              </a:rPr>
              <a:t>?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6297047-3714-4D4D-96AD-3C182A1FFE3C}"/>
              </a:ext>
            </a:extLst>
          </p:cNvPr>
          <p:cNvSpPr/>
          <p:nvPr/>
        </p:nvSpPr>
        <p:spPr>
          <a:xfrm>
            <a:off x="7360" y="1308296"/>
            <a:ext cx="87230" cy="149117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0708665-5D9F-4767-AE0D-3CA92B6010B3}"/>
              </a:ext>
            </a:extLst>
          </p:cNvPr>
          <p:cNvSpPr txBox="1"/>
          <p:nvPr/>
        </p:nvSpPr>
        <p:spPr>
          <a:xfrm>
            <a:off x="290386" y="915338"/>
            <a:ext cx="747498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Para a Indústria Nacional</a:t>
            </a:r>
            <a:endParaRPr lang="pt-BR" sz="2400" b="1" dirty="0">
              <a:solidFill>
                <a:schemeClr val="tx2">
                  <a:lumMod val="50000"/>
                </a:schemeClr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B46A414-E970-4324-810A-5BA3513C3312}"/>
              </a:ext>
            </a:extLst>
          </p:cNvPr>
          <p:cNvSpPr txBox="1"/>
          <p:nvPr/>
        </p:nvSpPr>
        <p:spPr>
          <a:xfrm>
            <a:off x="290386" y="1554691"/>
            <a:ext cx="8062998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Desenvolvimento de moldes localmente (valor cadeia local);</a:t>
            </a:r>
          </a:p>
          <a:p>
            <a:pPr>
              <a:spcBef>
                <a:spcPts val="600"/>
              </a:spcBef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Competitividade com produtos importados (origem da tecnologia)</a:t>
            </a:r>
          </a:p>
          <a:p>
            <a:pPr>
              <a:spcBef>
                <a:spcPts val="600"/>
              </a:spcBef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Desenvolvimento de matérias primas de produção nacional (valor da cadeia local);</a:t>
            </a:r>
          </a:p>
          <a:p>
            <a:pPr>
              <a:spcBef>
                <a:spcPts val="600"/>
              </a:spcBef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Aumento da eficiência operacional;</a:t>
            </a:r>
          </a:p>
          <a:p>
            <a:pPr>
              <a:spcBef>
                <a:spcPts val="600"/>
              </a:spcBef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Otimização Logística da distribuição;</a:t>
            </a:r>
          </a:p>
          <a:p>
            <a:pPr>
              <a:spcBef>
                <a:spcPts val="600"/>
              </a:spcBef>
            </a:pPr>
            <a:r>
              <a:rPr lang="pt-BR" b="1" dirty="0" err="1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Benchmarck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com a indústria</a:t>
            </a:r>
          </a:p>
        </p:txBody>
      </p:sp>
    </p:spTree>
    <p:extLst>
      <p:ext uri="{BB962C8B-B14F-4D97-AF65-F5344CB8AC3E}">
        <p14:creationId xmlns:p14="http://schemas.microsoft.com/office/powerpoint/2010/main" val="279874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ângulo Retângulo 5">
            <a:extLst>
              <a:ext uri="{FF2B5EF4-FFF2-40B4-BE49-F238E27FC236}">
                <a16:creationId xmlns:a16="http://schemas.microsoft.com/office/drawing/2014/main" id="{D4D22FED-C393-42A1-9AAC-D21572E308D2}"/>
              </a:ext>
            </a:extLst>
          </p:cNvPr>
          <p:cNvSpPr/>
          <p:nvPr/>
        </p:nvSpPr>
        <p:spPr>
          <a:xfrm rot="16200000">
            <a:off x="4771635" y="2489969"/>
            <a:ext cx="1769830" cy="6974901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24F7-1D51-4EAE-BB4A-FF281A523155}" type="datetime1">
              <a:rPr lang="pt-BR" b="1" smtClean="0">
                <a:solidFill>
                  <a:schemeClr val="tx2">
                    <a:lumMod val="50000"/>
                  </a:schemeClr>
                </a:solidFill>
              </a:rPr>
              <a:pPr/>
              <a:t>10/12/2020</a:t>
            </a:fld>
            <a:endParaRPr lang="pt-B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b="1" smtClean="0">
                <a:solidFill>
                  <a:schemeClr val="bg1"/>
                </a:solidFill>
              </a:rPr>
              <a:pPr/>
              <a:t>17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4" name="Retângulo 3"/>
          <p:cNvSpPr/>
          <p:nvPr/>
        </p:nvSpPr>
        <p:spPr>
          <a:xfrm>
            <a:off x="107504" y="89650"/>
            <a:ext cx="4752528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bg1"/>
                </a:solidFill>
              </a:rPr>
              <a:t>Agradecimentos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6297047-3714-4D4D-96AD-3C182A1FFE3C}"/>
              </a:ext>
            </a:extLst>
          </p:cNvPr>
          <p:cNvSpPr/>
          <p:nvPr/>
        </p:nvSpPr>
        <p:spPr>
          <a:xfrm>
            <a:off x="7360" y="1308296"/>
            <a:ext cx="87230" cy="149117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DC042FF-E6E2-49AB-84C7-425333D1731C}"/>
              </a:ext>
            </a:extLst>
          </p:cNvPr>
          <p:cNvSpPr/>
          <p:nvPr/>
        </p:nvSpPr>
        <p:spPr>
          <a:xfrm>
            <a:off x="390362" y="2690919"/>
            <a:ext cx="8005226" cy="5775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Segoe UI"/>
                <a:ea typeface="Calibri" panose="020F0502020204030204" pitchFamily="34" charset="0"/>
                <a:cs typeface="Segoe UI"/>
              </a:rPr>
              <a:t>Marcelo </a:t>
            </a:r>
            <a:r>
              <a:rPr lang="pt-BR" sz="2400" b="1" dirty="0" err="1">
                <a:solidFill>
                  <a:schemeClr val="tx2">
                    <a:lumMod val="50000"/>
                  </a:schemeClr>
                </a:solidFill>
                <a:latin typeface="Segoe UI"/>
                <a:ea typeface="Calibri" panose="020F0502020204030204" pitchFamily="34" charset="0"/>
                <a:cs typeface="Segoe UI"/>
              </a:rPr>
              <a:t>Sporkens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Segoe UI"/>
                <a:ea typeface="Calibri" panose="020F0502020204030204" pitchFamily="34" charset="0"/>
                <a:cs typeface="Segoe UI"/>
              </a:rPr>
              <a:t> –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Segoe UI"/>
                <a:ea typeface="Calibri" panose="020F0502020204030204" pitchFamily="34" charset="0"/>
                <a:cs typeface="Segoe UI"/>
              </a:rPr>
              <a:t> msporkens@usp.br</a:t>
            </a:r>
            <a:endParaRPr lang="pt-BR" sz="2400" dirty="0">
              <a:solidFill>
                <a:schemeClr val="tx2">
                  <a:lumMod val="50000"/>
                </a:schemeClr>
              </a:solidFill>
              <a:effectLst/>
              <a:latin typeface="Segoe UI"/>
              <a:ea typeface="Calibri" panose="020F0502020204030204" pitchFamily="34" charset="0"/>
              <a:cs typeface="Segoe UI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1DFA0DC-DE33-4FB3-9E7C-D6C47D6D92FB}"/>
              </a:ext>
            </a:extLst>
          </p:cNvPr>
          <p:cNvSpPr/>
          <p:nvPr/>
        </p:nvSpPr>
        <p:spPr>
          <a:xfrm>
            <a:off x="392898" y="1243827"/>
            <a:ext cx="7656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5400" b="1" dirty="0">
                <a:solidFill>
                  <a:schemeClr val="tx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Obrigado!</a:t>
            </a:r>
            <a:endParaRPr lang="pt-BR" sz="6000" b="1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57839D8-66E9-4FCD-A53D-96620B51ED02}"/>
              </a:ext>
            </a:extLst>
          </p:cNvPr>
          <p:cNvSpPr/>
          <p:nvPr/>
        </p:nvSpPr>
        <p:spPr>
          <a:xfrm>
            <a:off x="390362" y="3580312"/>
            <a:ext cx="6446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400" b="1" dirty="0">
                <a:solidFill>
                  <a:srgbClr val="00B05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Façam suas perguntas e contribuições</a:t>
            </a:r>
          </a:p>
          <a:p>
            <a:pPr>
              <a:spcAft>
                <a:spcPts val="0"/>
              </a:spcAft>
            </a:pPr>
            <a:r>
              <a:rPr lang="pt-BR" sz="2400" b="1" dirty="0">
                <a:solidFill>
                  <a:srgbClr val="00B05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Elas são fundamentais para nosso crescimento e aprendizado!</a:t>
            </a:r>
            <a:endParaRPr lang="pt-BR" sz="28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154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ângulo Retângulo 5">
            <a:extLst>
              <a:ext uri="{FF2B5EF4-FFF2-40B4-BE49-F238E27FC236}">
                <a16:creationId xmlns:a16="http://schemas.microsoft.com/office/drawing/2014/main" id="{D4D22FED-C393-42A1-9AAC-D21572E308D2}"/>
              </a:ext>
            </a:extLst>
          </p:cNvPr>
          <p:cNvSpPr/>
          <p:nvPr/>
        </p:nvSpPr>
        <p:spPr>
          <a:xfrm rot="16200000">
            <a:off x="4771635" y="2489969"/>
            <a:ext cx="1769830" cy="6974901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24F7-1D51-4EAE-BB4A-FF281A523155}" type="datetime1">
              <a:rPr lang="pt-BR" b="1" smtClean="0">
                <a:solidFill>
                  <a:schemeClr val="tx2">
                    <a:lumMod val="50000"/>
                  </a:schemeClr>
                </a:solidFill>
              </a:rPr>
              <a:pPr/>
              <a:t>10/12/2020</a:t>
            </a:fld>
            <a:endParaRPr lang="pt-B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b="1" smtClean="0">
                <a:solidFill>
                  <a:schemeClr val="bg1"/>
                </a:solidFill>
              </a:rPr>
              <a:pPr/>
              <a:t>2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4" name="Retângulo 3"/>
          <p:cNvSpPr/>
          <p:nvPr/>
        </p:nvSpPr>
        <p:spPr>
          <a:xfrm>
            <a:off x="107504" y="89650"/>
            <a:ext cx="4752528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</a:rPr>
              <a:t>O </a:t>
            </a:r>
            <a:r>
              <a:rPr lang="en-US" sz="3600" b="1" dirty="0" err="1">
                <a:solidFill>
                  <a:schemeClr val="bg1"/>
                </a:solidFill>
              </a:rPr>
              <a:t>problema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FD346C-6027-4288-9071-4A622202740E}"/>
              </a:ext>
            </a:extLst>
          </p:cNvPr>
          <p:cNvSpPr txBox="1"/>
          <p:nvPr/>
        </p:nvSpPr>
        <p:spPr>
          <a:xfrm>
            <a:off x="107504" y="1104515"/>
            <a:ext cx="8065826" cy="3266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Permeabilidade dos grandes centros urbanos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Gestão das águas de chuvas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Custo x benefício da infraestrutura de drenagem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Escassez hídrica nos períodos de estiagem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Recarga do aquífero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Qualidade da água de recarga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Uso racional do recurso escasso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6297047-3714-4D4D-96AD-3C182A1FFE3C}"/>
              </a:ext>
            </a:extLst>
          </p:cNvPr>
          <p:cNvSpPr/>
          <p:nvPr/>
        </p:nvSpPr>
        <p:spPr>
          <a:xfrm>
            <a:off x="7360" y="1308296"/>
            <a:ext cx="87230" cy="149117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24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ângulo Retângulo 5">
            <a:extLst>
              <a:ext uri="{FF2B5EF4-FFF2-40B4-BE49-F238E27FC236}">
                <a16:creationId xmlns:a16="http://schemas.microsoft.com/office/drawing/2014/main" id="{D4D22FED-C393-42A1-9AAC-D21572E308D2}"/>
              </a:ext>
            </a:extLst>
          </p:cNvPr>
          <p:cNvSpPr/>
          <p:nvPr/>
        </p:nvSpPr>
        <p:spPr>
          <a:xfrm rot="16200000">
            <a:off x="4771635" y="2489969"/>
            <a:ext cx="1769830" cy="6974901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24F7-1D51-4EAE-BB4A-FF281A523155}" type="datetime1">
              <a:rPr lang="pt-BR" b="1" smtClean="0">
                <a:solidFill>
                  <a:schemeClr val="tx2">
                    <a:lumMod val="50000"/>
                  </a:schemeClr>
                </a:solidFill>
              </a:rPr>
              <a:pPr/>
              <a:t>10/12/2020</a:t>
            </a:fld>
            <a:endParaRPr lang="pt-B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b="1" smtClean="0">
                <a:solidFill>
                  <a:schemeClr val="bg1"/>
                </a:solidFill>
              </a:rPr>
              <a:pPr/>
              <a:t>3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4" name="Retângulo 3"/>
          <p:cNvSpPr/>
          <p:nvPr/>
        </p:nvSpPr>
        <p:spPr>
          <a:xfrm>
            <a:off x="107504" y="89650"/>
            <a:ext cx="5646182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</a:rPr>
              <a:t>Como é </a:t>
            </a:r>
            <a:r>
              <a:rPr lang="en-US" sz="3600" b="1" dirty="0" err="1">
                <a:solidFill>
                  <a:schemeClr val="bg1"/>
                </a:solidFill>
              </a:rPr>
              <a:t>feito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hoje</a:t>
            </a:r>
            <a:r>
              <a:rPr lang="en-US" sz="3600" b="1" dirty="0">
                <a:solidFill>
                  <a:schemeClr val="bg1"/>
                </a:solidFill>
              </a:rPr>
              <a:t>? 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6297047-3714-4D4D-96AD-3C182A1FFE3C}"/>
              </a:ext>
            </a:extLst>
          </p:cNvPr>
          <p:cNvSpPr/>
          <p:nvPr/>
        </p:nvSpPr>
        <p:spPr>
          <a:xfrm>
            <a:off x="7360" y="1308296"/>
            <a:ext cx="87230" cy="149117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0708665-5D9F-4767-AE0D-3CA92B6010B3}"/>
              </a:ext>
            </a:extLst>
          </p:cNvPr>
          <p:cNvSpPr txBox="1"/>
          <p:nvPr/>
        </p:nvSpPr>
        <p:spPr>
          <a:xfrm>
            <a:off x="290386" y="915338"/>
            <a:ext cx="7474980" cy="187743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Gestão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de Águas Pluviais</a:t>
            </a:r>
          </a:p>
          <a:p>
            <a:pPr>
              <a:spcBef>
                <a:spcPts val="600"/>
              </a:spcBef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Larga Escala</a:t>
            </a:r>
          </a:p>
          <a:p>
            <a:pPr>
              <a:spcBef>
                <a:spcPts val="600"/>
              </a:spcBef>
            </a:pPr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Plano diretor – uso e ocupação do solo</a:t>
            </a:r>
          </a:p>
          <a:p>
            <a:pPr>
              <a:spcBef>
                <a:spcPts val="600"/>
              </a:spcBef>
            </a:pPr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Construções de grande porte com altíssimo custo operacional</a:t>
            </a:r>
          </a:p>
          <a:p>
            <a:pPr>
              <a:spcBef>
                <a:spcPts val="600"/>
              </a:spcBef>
            </a:pPr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Estruturas de concreto armado</a:t>
            </a:r>
          </a:p>
        </p:txBody>
      </p:sp>
      <p:pic>
        <p:nvPicPr>
          <p:cNvPr id="2050" name="Picture 2" descr="Prefeitura de São Paulo promete entregar mais 4 piscinões até dezembro -  15/11/2019 - São Paulo - Agora">
            <a:extLst>
              <a:ext uri="{FF2B5EF4-FFF2-40B4-BE49-F238E27FC236}">
                <a16:creationId xmlns:a16="http://schemas.microsoft.com/office/drawing/2014/main" id="{3BA280BF-C664-413A-BAAF-BDD20FA2C5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3" b="38186"/>
          <a:stretch/>
        </p:blipFill>
        <p:spPr bwMode="auto">
          <a:xfrm>
            <a:off x="3749493" y="4101973"/>
            <a:ext cx="5299918" cy="245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FD17C2C-56FB-4C50-BAF6-2F8CDD1A1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0" y="4101973"/>
            <a:ext cx="3863150" cy="245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11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ângulo Retângulo 5">
            <a:extLst>
              <a:ext uri="{FF2B5EF4-FFF2-40B4-BE49-F238E27FC236}">
                <a16:creationId xmlns:a16="http://schemas.microsoft.com/office/drawing/2014/main" id="{D4D22FED-C393-42A1-9AAC-D21572E308D2}"/>
              </a:ext>
            </a:extLst>
          </p:cNvPr>
          <p:cNvSpPr/>
          <p:nvPr/>
        </p:nvSpPr>
        <p:spPr>
          <a:xfrm rot="16200000">
            <a:off x="4771635" y="2489969"/>
            <a:ext cx="1769830" cy="6974901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24F7-1D51-4EAE-BB4A-FF281A523155}" type="datetime1">
              <a:rPr lang="pt-BR" b="1" smtClean="0">
                <a:solidFill>
                  <a:schemeClr val="tx2">
                    <a:lumMod val="50000"/>
                  </a:schemeClr>
                </a:solidFill>
              </a:rPr>
              <a:pPr/>
              <a:t>10/12/2020</a:t>
            </a:fld>
            <a:endParaRPr lang="pt-B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b="1" smtClean="0">
                <a:solidFill>
                  <a:schemeClr val="bg1"/>
                </a:solidFill>
              </a:rPr>
              <a:pPr/>
              <a:t>4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4" name="Retângulo 3"/>
          <p:cNvSpPr/>
          <p:nvPr/>
        </p:nvSpPr>
        <p:spPr>
          <a:xfrm>
            <a:off x="107504" y="89650"/>
            <a:ext cx="5646182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</a:rPr>
              <a:t>Como é </a:t>
            </a:r>
            <a:r>
              <a:rPr lang="en-US" sz="3600" b="1" dirty="0" err="1">
                <a:solidFill>
                  <a:schemeClr val="bg1"/>
                </a:solidFill>
              </a:rPr>
              <a:t>feito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hoje</a:t>
            </a:r>
            <a:r>
              <a:rPr lang="en-US" sz="3600" b="1" dirty="0">
                <a:solidFill>
                  <a:schemeClr val="bg1"/>
                </a:solidFill>
              </a:rPr>
              <a:t>? 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6297047-3714-4D4D-96AD-3C182A1FFE3C}"/>
              </a:ext>
            </a:extLst>
          </p:cNvPr>
          <p:cNvSpPr/>
          <p:nvPr/>
        </p:nvSpPr>
        <p:spPr>
          <a:xfrm>
            <a:off x="7360" y="1308296"/>
            <a:ext cx="87230" cy="149117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0708665-5D9F-4767-AE0D-3CA92B6010B3}"/>
              </a:ext>
            </a:extLst>
          </p:cNvPr>
          <p:cNvSpPr txBox="1"/>
          <p:nvPr/>
        </p:nvSpPr>
        <p:spPr>
          <a:xfrm>
            <a:off x="290386" y="915338"/>
            <a:ext cx="8818118" cy="333937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Reaproveitamento de Águas Pluviais</a:t>
            </a:r>
          </a:p>
          <a:p>
            <a:pPr>
              <a:spcBef>
                <a:spcPts val="600"/>
              </a:spcBef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Média Escala </a:t>
            </a:r>
          </a:p>
          <a:p>
            <a:pPr>
              <a:spcBef>
                <a:spcPts val="600"/>
              </a:spcBef>
            </a:pPr>
            <a:r>
              <a:rPr lang="pt-BR" sz="2400" b="1" dirty="0" err="1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Condomínos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Logísticos, Indústrias Condomínios Residenciais</a:t>
            </a:r>
            <a:endParaRPr lang="pt-BR" sz="2400" b="1" dirty="0">
              <a:solidFill>
                <a:schemeClr val="tx2">
                  <a:lumMod val="50000"/>
                </a:schemeClr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</a:pPr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Tanques de concreto</a:t>
            </a:r>
          </a:p>
          <a:p>
            <a:pPr>
              <a:spcBef>
                <a:spcPts val="600"/>
              </a:spcBef>
            </a:pPr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Sistema de chicanas com tubulação</a:t>
            </a:r>
          </a:p>
          <a:p>
            <a:pPr>
              <a:spcBef>
                <a:spcPts val="600"/>
              </a:spcBef>
            </a:pPr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Montagem requer pessoal especializado</a:t>
            </a:r>
          </a:p>
          <a:p>
            <a:pPr>
              <a:spcBef>
                <a:spcPts val="600"/>
              </a:spcBef>
            </a:pPr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Riscos operacionais e ocupacionais</a:t>
            </a:r>
          </a:p>
          <a:p>
            <a:pPr>
              <a:spcBef>
                <a:spcPts val="600"/>
              </a:spcBef>
            </a:pPr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Reaproveitamento da área para outros usos</a:t>
            </a:r>
          </a:p>
        </p:txBody>
      </p:sp>
      <p:pic>
        <p:nvPicPr>
          <p:cNvPr id="10" name="Picture 3" descr="Charter4impv">
            <a:hlinkClick r:id="rId3" action="ppaction://program"/>
            <a:extLst>
              <a:ext uri="{FF2B5EF4-FFF2-40B4-BE49-F238E27FC236}">
                <a16:creationId xmlns:a16="http://schemas.microsoft.com/office/drawing/2014/main" id="{CFAF432C-4019-4ED1-909F-75813F357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9918" y="2799472"/>
            <a:ext cx="5257800" cy="3943350"/>
          </a:xfrm>
          <a:prstGeom prst="rect">
            <a:avLst/>
          </a:prstGeom>
          <a:noFill/>
          <a:effectLst>
            <a:outerShdw dist="107763" dir="189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388143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ângulo Retângulo 5">
            <a:extLst>
              <a:ext uri="{FF2B5EF4-FFF2-40B4-BE49-F238E27FC236}">
                <a16:creationId xmlns:a16="http://schemas.microsoft.com/office/drawing/2014/main" id="{D4D22FED-C393-42A1-9AAC-D21572E308D2}"/>
              </a:ext>
            </a:extLst>
          </p:cNvPr>
          <p:cNvSpPr/>
          <p:nvPr/>
        </p:nvSpPr>
        <p:spPr>
          <a:xfrm rot="16200000">
            <a:off x="4771635" y="2489969"/>
            <a:ext cx="1769830" cy="6974901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24F7-1D51-4EAE-BB4A-FF281A523155}" type="datetime1">
              <a:rPr lang="pt-BR" b="1" smtClean="0">
                <a:solidFill>
                  <a:schemeClr val="tx2">
                    <a:lumMod val="50000"/>
                  </a:schemeClr>
                </a:solidFill>
              </a:rPr>
              <a:pPr/>
              <a:t>10/12/2020</a:t>
            </a:fld>
            <a:endParaRPr lang="pt-B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b="1" smtClean="0">
                <a:solidFill>
                  <a:schemeClr val="bg1"/>
                </a:solidFill>
              </a:rPr>
              <a:pPr/>
              <a:t>5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4" name="Retângulo 3"/>
          <p:cNvSpPr/>
          <p:nvPr/>
        </p:nvSpPr>
        <p:spPr>
          <a:xfrm>
            <a:off x="107504" y="89650"/>
            <a:ext cx="5646182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</a:rPr>
              <a:t>Como é </a:t>
            </a:r>
            <a:r>
              <a:rPr lang="en-US" sz="3600" b="1" dirty="0" err="1">
                <a:solidFill>
                  <a:schemeClr val="bg1"/>
                </a:solidFill>
              </a:rPr>
              <a:t>feito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hoje</a:t>
            </a:r>
            <a:r>
              <a:rPr lang="en-US" sz="3600" b="1" dirty="0">
                <a:solidFill>
                  <a:schemeClr val="bg1"/>
                </a:solidFill>
              </a:rPr>
              <a:t>? 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6297047-3714-4D4D-96AD-3C182A1FFE3C}"/>
              </a:ext>
            </a:extLst>
          </p:cNvPr>
          <p:cNvSpPr/>
          <p:nvPr/>
        </p:nvSpPr>
        <p:spPr>
          <a:xfrm>
            <a:off x="7360" y="1308296"/>
            <a:ext cx="87230" cy="149117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0708665-5D9F-4767-AE0D-3CA92B6010B3}"/>
              </a:ext>
            </a:extLst>
          </p:cNvPr>
          <p:cNvSpPr txBox="1"/>
          <p:nvPr/>
        </p:nvSpPr>
        <p:spPr>
          <a:xfrm>
            <a:off x="290386" y="915338"/>
            <a:ext cx="7474980" cy="34932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Reaproveitamento de Águas Pluviais</a:t>
            </a:r>
          </a:p>
          <a:p>
            <a:pPr>
              <a:spcBef>
                <a:spcPts val="600"/>
              </a:spcBef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Pequena Escala</a:t>
            </a:r>
            <a:endParaRPr lang="pt-BR" sz="2400" b="1" dirty="0">
              <a:solidFill>
                <a:schemeClr val="tx2">
                  <a:lumMod val="50000"/>
                </a:schemeClr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</a:pPr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Tanques de Polietileno</a:t>
            </a:r>
          </a:p>
          <a:p>
            <a:pPr>
              <a:spcBef>
                <a:spcPts val="600"/>
              </a:spcBef>
            </a:pPr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Equipados ou não com sistema de </a:t>
            </a:r>
            <a:r>
              <a:rPr lang="pt-BR" sz="1600" b="1" dirty="0" err="1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pré</a:t>
            </a:r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tratamento</a:t>
            </a:r>
          </a:p>
          <a:p>
            <a:pPr>
              <a:spcBef>
                <a:spcPts val="600"/>
              </a:spcBef>
            </a:pPr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Disponíveis no varejo MATCOM</a:t>
            </a:r>
          </a:p>
          <a:p>
            <a:pPr>
              <a:spcBef>
                <a:spcPts val="600"/>
              </a:spcBef>
            </a:pPr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Tamanhos padronizados por fabricante e não por norma</a:t>
            </a:r>
          </a:p>
          <a:p>
            <a:pPr>
              <a:spcBef>
                <a:spcPts val="600"/>
              </a:spcBef>
            </a:pPr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600 L, 1000 L, 2000 L, 5000 L, etc...</a:t>
            </a:r>
          </a:p>
          <a:p>
            <a:pPr>
              <a:spcBef>
                <a:spcPts val="600"/>
              </a:spcBef>
            </a:pPr>
            <a:endParaRPr lang="pt-BR" sz="1600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</a:pPr>
            <a:endParaRPr lang="pt-BR" sz="1600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</a:pPr>
            <a:endParaRPr lang="pt-BR" sz="1600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Acqualimp - Cisterna equipada para água da chuva Acqualimp - Acqualimp">
            <a:extLst>
              <a:ext uri="{FF2B5EF4-FFF2-40B4-BE49-F238E27FC236}">
                <a16:creationId xmlns:a16="http://schemas.microsoft.com/office/drawing/2014/main" id="{EAC2F3EC-92B0-456E-89D1-4534CB8A4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9140"/>
            <a:ext cx="3581605" cy="268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A9637F6-67F8-4F1C-8C72-6759337A2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95" y="3840406"/>
            <a:ext cx="2504195" cy="25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C42163F-013A-4DA0-B79C-82F6964F7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254" y="932572"/>
            <a:ext cx="18669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irgo">
            <a:extLst>
              <a:ext uri="{FF2B5EF4-FFF2-40B4-BE49-F238E27FC236}">
                <a16:creationId xmlns:a16="http://schemas.microsoft.com/office/drawing/2014/main" id="{1633C934-A346-47E5-A09F-DF0CAB3F6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214" y="4054930"/>
            <a:ext cx="3264321" cy="221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36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ângulo Retângulo 5">
            <a:extLst>
              <a:ext uri="{FF2B5EF4-FFF2-40B4-BE49-F238E27FC236}">
                <a16:creationId xmlns:a16="http://schemas.microsoft.com/office/drawing/2014/main" id="{D4D22FED-C393-42A1-9AAC-D21572E308D2}"/>
              </a:ext>
            </a:extLst>
          </p:cNvPr>
          <p:cNvSpPr/>
          <p:nvPr/>
        </p:nvSpPr>
        <p:spPr>
          <a:xfrm rot="16200000">
            <a:off x="4771635" y="2489969"/>
            <a:ext cx="1769830" cy="6974901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24F7-1D51-4EAE-BB4A-FF281A523155}" type="datetime1">
              <a:rPr lang="pt-BR" b="1" smtClean="0">
                <a:solidFill>
                  <a:schemeClr val="tx2">
                    <a:lumMod val="50000"/>
                  </a:schemeClr>
                </a:solidFill>
              </a:rPr>
              <a:pPr/>
              <a:t>10/12/2020</a:t>
            </a:fld>
            <a:endParaRPr lang="pt-B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b="1" smtClean="0">
                <a:solidFill>
                  <a:schemeClr val="bg1"/>
                </a:solidFill>
              </a:rPr>
              <a:pPr/>
              <a:t>6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4" name="Retângulo 3"/>
          <p:cNvSpPr/>
          <p:nvPr/>
        </p:nvSpPr>
        <p:spPr>
          <a:xfrm>
            <a:off x="107504" y="89650"/>
            <a:ext cx="5646182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bg1"/>
                </a:solidFill>
              </a:rPr>
              <a:t>Quais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os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problemas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6297047-3714-4D4D-96AD-3C182A1FFE3C}"/>
              </a:ext>
            </a:extLst>
          </p:cNvPr>
          <p:cNvSpPr/>
          <p:nvPr/>
        </p:nvSpPr>
        <p:spPr>
          <a:xfrm>
            <a:off x="7360" y="1308296"/>
            <a:ext cx="87230" cy="149117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0708665-5D9F-4767-AE0D-3CA92B6010B3}"/>
              </a:ext>
            </a:extLst>
          </p:cNvPr>
          <p:cNvSpPr txBox="1"/>
          <p:nvPr/>
        </p:nvSpPr>
        <p:spPr>
          <a:xfrm>
            <a:off x="290386" y="915338"/>
            <a:ext cx="7474980" cy="276998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Reaproveitamento de Águas Pluviais</a:t>
            </a:r>
          </a:p>
          <a:p>
            <a:pPr>
              <a:spcBef>
                <a:spcPts val="600"/>
              </a:spcBef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Larga Escala</a:t>
            </a:r>
            <a:endParaRPr lang="pt-BR" sz="1600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</a:pPr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Manutenção negligenciada</a:t>
            </a:r>
          </a:p>
          <a:p>
            <a:pPr>
              <a:spcBef>
                <a:spcPts val="600"/>
              </a:spcBef>
            </a:pPr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Grandes áreas para sua construção</a:t>
            </a:r>
          </a:p>
          <a:p>
            <a:pPr>
              <a:spcBef>
                <a:spcPts val="600"/>
              </a:spcBef>
            </a:pPr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Necessidade de desapropriações morosas e altamente custosas ao erário</a:t>
            </a:r>
          </a:p>
          <a:p>
            <a:pPr>
              <a:spcBef>
                <a:spcPts val="600"/>
              </a:spcBef>
            </a:pPr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Obras demandam anos para projeto, implantação e operação (entram em operação defasadas)</a:t>
            </a:r>
          </a:p>
          <a:p>
            <a:pPr>
              <a:spcBef>
                <a:spcPts val="600"/>
              </a:spcBef>
            </a:pPr>
            <a:endParaRPr lang="pt-BR" sz="1600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42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ângulo Retângulo 5">
            <a:extLst>
              <a:ext uri="{FF2B5EF4-FFF2-40B4-BE49-F238E27FC236}">
                <a16:creationId xmlns:a16="http://schemas.microsoft.com/office/drawing/2014/main" id="{D4D22FED-C393-42A1-9AAC-D21572E308D2}"/>
              </a:ext>
            </a:extLst>
          </p:cNvPr>
          <p:cNvSpPr/>
          <p:nvPr/>
        </p:nvSpPr>
        <p:spPr>
          <a:xfrm rot="16200000">
            <a:off x="4771635" y="2489969"/>
            <a:ext cx="1769830" cy="6974901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24F7-1D51-4EAE-BB4A-FF281A523155}" type="datetime1">
              <a:rPr lang="pt-BR" b="1" smtClean="0">
                <a:solidFill>
                  <a:schemeClr val="tx2">
                    <a:lumMod val="50000"/>
                  </a:schemeClr>
                </a:solidFill>
              </a:rPr>
              <a:pPr/>
              <a:t>10/12/2020</a:t>
            </a:fld>
            <a:endParaRPr lang="pt-B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b="1" smtClean="0">
                <a:solidFill>
                  <a:schemeClr val="bg1"/>
                </a:solidFill>
              </a:rPr>
              <a:pPr/>
              <a:t>7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4" name="Retângulo 3"/>
          <p:cNvSpPr/>
          <p:nvPr/>
        </p:nvSpPr>
        <p:spPr>
          <a:xfrm>
            <a:off x="107504" y="89650"/>
            <a:ext cx="5646182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bg1"/>
                </a:solidFill>
              </a:rPr>
              <a:t>Quais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os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problemas</a:t>
            </a:r>
            <a:r>
              <a:rPr lang="en-US" sz="3600" b="1" dirty="0">
                <a:solidFill>
                  <a:schemeClr val="bg1"/>
                </a:solidFill>
              </a:rPr>
              <a:t>?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6297047-3714-4D4D-96AD-3C182A1FFE3C}"/>
              </a:ext>
            </a:extLst>
          </p:cNvPr>
          <p:cNvSpPr/>
          <p:nvPr/>
        </p:nvSpPr>
        <p:spPr>
          <a:xfrm>
            <a:off x="7360" y="1308296"/>
            <a:ext cx="87230" cy="149117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0708665-5D9F-4767-AE0D-3CA92B6010B3}"/>
              </a:ext>
            </a:extLst>
          </p:cNvPr>
          <p:cNvSpPr txBox="1"/>
          <p:nvPr/>
        </p:nvSpPr>
        <p:spPr>
          <a:xfrm>
            <a:off x="290386" y="915338"/>
            <a:ext cx="7474980" cy="12311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Gestão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de Águas Pluviais</a:t>
            </a:r>
          </a:p>
          <a:p>
            <a:pPr>
              <a:spcBef>
                <a:spcPts val="600"/>
              </a:spcBef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Larga Escala</a:t>
            </a:r>
          </a:p>
          <a:p>
            <a:pPr>
              <a:spcBef>
                <a:spcPts val="600"/>
              </a:spcBef>
            </a:pPr>
            <a:endParaRPr lang="pt-BR" sz="1600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FD17C2C-56FB-4C50-BAF6-2F8CDD1A1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329" y="1765496"/>
            <a:ext cx="3863150" cy="245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60052BA-5376-4421-A983-1FD645737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74615"/>
            <a:ext cx="4819943" cy="321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B2C3A023-2D63-4F2B-958F-0F0C3173582F}"/>
              </a:ext>
            </a:extLst>
          </p:cNvPr>
          <p:cNvSpPr txBox="1"/>
          <p:nvPr/>
        </p:nvSpPr>
        <p:spPr>
          <a:xfrm>
            <a:off x="5043329" y="4331905"/>
            <a:ext cx="39931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18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Piscinão do Tamanduateí – inauguração 2017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778D5DE-40D2-4A5B-ADF8-FB62AF561C74}"/>
              </a:ext>
            </a:extLst>
          </p:cNvPr>
          <p:cNvSpPr txBox="1"/>
          <p:nvPr/>
        </p:nvSpPr>
        <p:spPr>
          <a:xfrm>
            <a:off x="578833" y="2114016"/>
            <a:ext cx="39931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18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Central Plaza Shopping– Região do Tamanduateí – 2019</a:t>
            </a:r>
          </a:p>
        </p:txBody>
      </p:sp>
    </p:spTree>
    <p:extLst>
      <p:ext uri="{BB962C8B-B14F-4D97-AF65-F5344CB8AC3E}">
        <p14:creationId xmlns:p14="http://schemas.microsoft.com/office/powerpoint/2010/main" val="327150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ângulo Retângulo 5">
            <a:extLst>
              <a:ext uri="{FF2B5EF4-FFF2-40B4-BE49-F238E27FC236}">
                <a16:creationId xmlns:a16="http://schemas.microsoft.com/office/drawing/2014/main" id="{D4D22FED-C393-42A1-9AAC-D21572E308D2}"/>
              </a:ext>
            </a:extLst>
          </p:cNvPr>
          <p:cNvSpPr/>
          <p:nvPr/>
        </p:nvSpPr>
        <p:spPr>
          <a:xfrm rot="16200000">
            <a:off x="4771635" y="2489969"/>
            <a:ext cx="1769830" cy="6974901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24F7-1D51-4EAE-BB4A-FF281A523155}" type="datetime1">
              <a:rPr lang="pt-BR" b="1" smtClean="0">
                <a:solidFill>
                  <a:schemeClr val="tx2">
                    <a:lumMod val="50000"/>
                  </a:schemeClr>
                </a:solidFill>
              </a:rPr>
              <a:pPr/>
              <a:t>10/12/2020</a:t>
            </a:fld>
            <a:endParaRPr lang="pt-B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b="1" smtClean="0">
                <a:solidFill>
                  <a:schemeClr val="bg1"/>
                </a:solidFill>
              </a:rPr>
              <a:pPr/>
              <a:t>8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4" name="Retângulo 3"/>
          <p:cNvSpPr/>
          <p:nvPr/>
        </p:nvSpPr>
        <p:spPr>
          <a:xfrm>
            <a:off x="107504" y="89650"/>
            <a:ext cx="5646182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bg1"/>
                </a:solidFill>
              </a:rPr>
              <a:t>Quais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os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problemas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6297047-3714-4D4D-96AD-3C182A1FFE3C}"/>
              </a:ext>
            </a:extLst>
          </p:cNvPr>
          <p:cNvSpPr/>
          <p:nvPr/>
        </p:nvSpPr>
        <p:spPr>
          <a:xfrm>
            <a:off x="7360" y="1308296"/>
            <a:ext cx="87230" cy="149117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0708665-5D9F-4767-AE0D-3CA92B6010B3}"/>
              </a:ext>
            </a:extLst>
          </p:cNvPr>
          <p:cNvSpPr txBox="1"/>
          <p:nvPr/>
        </p:nvSpPr>
        <p:spPr>
          <a:xfrm>
            <a:off x="290386" y="915338"/>
            <a:ext cx="8259946" cy="38164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Reaproveitamento de Águas Pluviais</a:t>
            </a:r>
          </a:p>
          <a:p>
            <a:pPr>
              <a:spcBef>
                <a:spcPts val="600"/>
              </a:spcBef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Média Escala</a:t>
            </a:r>
            <a:endParaRPr lang="pt-BR" sz="2400" b="1" dirty="0">
              <a:solidFill>
                <a:schemeClr val="tx2">
                  <a:lumMod val="50000"/>
                </a:schemeClr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</a:pPr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Logística complexa (transporte de “vento”)</a:t>
            </a:r>
          </a:p>
          <a:p>
            <a:pPr>
              <a:spcBef>
                <a:spcPts val="600"/>
              </a:spcBef>
            </a:pPr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Indústria de soluções Plásticas concentrada Sudeste e Sul</a:t>
            </a:r>
          </a:p>
          <a:p>
            <a:pPr>
              <a:spcBef>
                <a:spcPts val="600"/>
              </a:spcBef>
            </a:pPr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Fábricas locais de itens de concreto (qualidade, padronização e durabilidade (H2S)</a:t>
            </a:r>
          </a:p>
          <a:p>
            <a:pPr>
              <a:spcBef>
                <a:spcPts val="600"/>
              </a:spcBef>
            </a:pPr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Caminhões x restrição grandes centros</a:t>
            </a:r>
          </a:p>
          <a:p>
            <a:pPr>
              <a:spcBef>
                <a:spcPts val="600"/>
              </a:spcBef>
            </a:pPr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Área grande para implantação</a:t>
            </a:r>
          </a:p>
          <a:p>
            <a:pPr>
              <a:spcBef>
                <a:spcPts val="600"/>
              </a:spcBef>
            </a:pPr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Regiões que mais necessitam não tem espaço para implantação</a:t>
            </a:r>
          </a:p>
          <a:p>
            <a:pPr>
              <a:spcBef>
                <a:spcPts val="600"/>
              </a:spcBef>
            </a:pPr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Manutenção constante</a:t>
            </a:r>
          </a:p>
          <a:p>
            <a:pPr>
              <a:spcBef>
                <a:spcPts val="600"/>
              </a:spcBef>
            </a:pPr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Desconhecimento dos pormenores estruturais pelo usuário final</a:t>
            </a:r>
          </a:p>
          <a:p>
            <a:pPr>
              <a:spcBef>
                <a:spcPts val="600"/>
              </a:spcBef>
            </a:pPr>
            <a:endParaRPr lang="pt-BR" sz="1600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33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ângulo Retângulo 5">
            <a:extLst>
              <a:ext uri="{FF2B5EF4-FFF2-40B4-BE49-F238E27FC236}">
                <a16:creationId xmlns:a16="http://schemas.microsoft.com/office/drawing/2014/main" id="{D4D22FED-C393-42A1-9AAC-D21572E308D2}"/>
              </a:ext>
            </a:extLst>
          </p:cNvPr>
          <p:cNvSpPr/>
          <p:nvPr/>
        </p:nvSpPr>
        <p:spPr>
          <a:xfrm rot="16200000">
            <a:off x="4771635" y="2489969"/>
            <a:ext cx="1769830" cy="6974901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24F7-1D51-4EAE-BB4A-FF281A523155}" type="datetime1">
              <a:rPr lang="pt-BR" b="1" smtClean="0">
                <a:solidFill>
                  <a:schemeClr val="tx2">
                    <a:lumMod val="50000"/>
                  </a:schemeClr>
                </a:solidFill>
              </a:rPr>
              <a:pPr/>
              <a:t>10/12/2020</a:t>
            </a:fld>
            <a:endParaRPr lang="pt-B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b="1" smtClean="0">
                <a:solidFill>
                  <a:schemeClr val="bg1"/>
                </a:solidFill>
              </a:rPr>
              <a:pPr/>
              <a:t>9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4" name="Retângulo 3"/>
          <p:cNvSpPr/>
          <p:nvPr/>
        </p:nvSpPr>
        <p:spPr>
          <a:xfrm>
            <a:off x="107504" y="89650"/>
            <a:ext cx="5646182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bg1"/>
                </a:solidFill>
              </a:rPr>
              <a:t>Quais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os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problemas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6297047-3714-4D4D-96AD-3C182A1FFE3C}"/>
              </a:ext>
            </a:extLst>
          </p:cNvPr>
          <p:cNvSpPr/>
          <p:nvPr/>
        </p:nvSpPr>
        <p:spPr>
          <a:xfrm>
            <a:off x="7360" y="1308296"/>
            <a:ext cx="87230" cy="149117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0708665-5D9F-4767-AE0D-3CA92B6010B3}"/>
              </a:ext>
            </a:extLst>
          </p:cNvPr>
          <p:cNvSpPr txBox="1"/>
          <p:nvPr/>
        </p:nvSpPr>
        <p:spPr>
          <a:xfrm>
            <a:off x="290386" y="915338"/>
            <a:ext cx="7474980" cy="47089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Reaproveitamento de Águas Pluviais</a:t>
            </a:r>
          </a:p>
          <a:p>
            <a:pPr>
              <a:spcBef>
                <a:spcPts val="600"/>
              </a:spcBef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Pequena Escala</a:t>
            </a:r>
            <a:endParaRPr lang="pt-BR" sz="2400" b="1" dirty="0">
              <a:solidFill>
                <a:schemeClr val="tx2">
                  <a:lumMod val="50000"/>
                </a:schemeClr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</a:pPr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Legislação optativa (São Paulo)</a:t>
            </a:r>
          </a:p>
          <a:p>
            <a:pPr>
              <a:spcBef>
                <a:spcPts val="600"/>
              </a:spcBef>
            </a:pPr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Restrito à área de abrangência da indústria produtora do item (transporte de vento)</a:t>
            </a:r>
          </a:p>
          <a:p>
            <a:pPr>
              <a:spcBef>
                <a:spcPts val="600"/>
              </a:spcBef>
            </a:pPr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Custo x Benefício X tarifa de água SABESP</a:t>
            </a:r>
          </a:p>
          <a:p>
            <a:pPr>
              <a:spcBef>
                <a:spcPts val="600"/>
              </a:spcBef>
            </a:pPr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Área perdida pelo reservatório</a:t>
            </a:r>
          </a:p>
          <a:p>
            <a:pPr>
              <a:spcBef>
                <a:spcPts val="600"/>
              </a:spcBef>
            </a:pPr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Estética</a:t>
            </a:r>
          </a:p>
          <a:p>
            <a:pPr>
              <a:spcBef>
                <a:spcPts val="600"/>
              </a:spcBef>
            </a:pPr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Super </a:t>
            </a:r>
            <a:r>
              <a:rPr lang="pt-BR" sz="1600" b="1" dirty="0" err="1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reservação</a:t>
            </a:r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x qualidade da água</a:t>
            </a:r>
          </a:p>
          <a:p>
            <a:pPr>
              <a:spcBef>
                <a:spcPts val="600"/>
              </a:spcBef>
            </a:pPr>
            <a:endParaRPr lang="pt-BR" sz="1600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</a:pPr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Para a Indústria</a:t>
            </a:r>
          </a:p>
          <a:p>
            <a:pPr>
              <a:spcBef>
                <a:spcPts val="600"/>
              </a:spcBef>
            </a:pPr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Alto investimento em parque fabril para produzir o item</a:t>
            </a:r>
          </a:p>
          <a:p>
            <a:pPr>
              <a:spcBef>
                <a:spcPts val="600"/>
              </a:spcBef>
            </a:pPr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Área de estoque</a:t>
            </a:r>
          </a:p>
          <a:p>
            <a:pPr>
              <a:spcBef>
                <a:spcPts val="600"/>
              </a:spcBef>
            </a:pPr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Custos logísticos</a:t>
            </a:r>
          </a:p>
        </p:txBody>
      </p:sp>
    </p:spTree>
    <p:extLst>
      <p:ext uri="{BB962C8B-B14F-4D97-AF65-F5344CB8AC3E}">
        <p14:creationId xmlns:p14="http://schemas.microsoft.com/office/powerpoint/2010/main" val="368094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</TotalTime>
  <Words>954</Words>
  <Application>Microsoft Office PowerPoint</Application>
  <PresentationFormat>Apresentação na tela (4:3)</PresentationFormat>
  <Paragraphs>220</Paragraphs>
  <Slides>17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Courier New</vt:lpstr>
      <vt:lpstr>Rage Italic</vt:lpstr>
      <vt:lpstr>Segoe UI</vt:lpstr>
      <vt:lpstr>Sketchbook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Bernardo</dc:creator>
  <cp:lastModifiedBy>Marcelo Sp.</cp:lastModifiedBy>
  <cp:revision>584</cp:revision>
  <dcterms:created xsi:type="dcterms:W3CDTF">2015-03-25T02:51:34Z</dcterms:created>
  <dcterms:modified xsi:type="dcterms:W3CDTF">2020-12-10T21:01:51Z</dcterms:modified>
</cp:coreProperties>
</file>