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5"/>
  </p:handoutMasterIdLst>
  <p:sldIdLst>
    <p:sldId id="300" r:id="rId2"/>
    <p:sldId id="301" r:id="rId3"/>
    <p:sldId id="302" r:id="rId4"/>
    <p:sldId id="303" r:id="rId5"/>
    <p:sldId id="305" r:id="rId6"/>
    <p:sldId id="304" r:id="rId7"/>
    <p:sldId id="306" r:id="rId8"/>
    <p:sldId id="295" r:id="rId9"/>
    <p:sldId id="307" r:id="rId10"/>
    <p:sldId id="323" r:id="rId11"/>
    <p:sldId id="308" r:id="rId12"/>
    <p:sldId id="324" r:id="rId13"/>
    <p:sldId id="309" r:id="rId14"/>
    <p:sldId id="325" r:id="rId15"/>
    <p:sldId id="310" r:id="rId16"/>
    <p:sldId id="326" r:id="rId17"/>
    <p:sldId id="311" r:id="rId18"/>
    <p:sldId id="327" r:id="rId19"/>
    <p:sldId id="312" r:id="rId20"/>
    <p:sldId id="328" r:id="rId21"/>
    <p:sldId id="296" r:id="rId22"/>
    <p:sldId id="314" r:id="rId23"/>
    <p:sldId id="329" r:id="rId24"/>
    <p:sldId id="316" r:id="rId25"/>
    <p:sldId id="317" r:id="rId26"/>
    <p:sldId id="318" r:id="rId27"/>
    <p:sldId id="320" r:id="rId28"/>
    <p:sldId id="321" r:id="rId29"/>
    <p:sldId id="322" r:id="rId30"/>
    <p:sldId id="297" r:id="rId31"/>
    <p:sldId id="333" r:id="rId32"/>
    <p:sldId id="332" r:id="rId33"/>
    <p:sldId id="294" r:id="rId34"/>
    <p:sldId id="334" r:id="rId35"/>
    <p:sldId id="335" r:id="rId36"/>
    <p:sldId id="336" r:id="rId37"/>
    <p:sldId id="337" r:id="rId38"/>
    <p:sldId id="293" r:id="rId39"/>
    <p:sldId id="338" r:id="rId40"/>
    <p:sldId id="340" r:id="rId41"/>
    <p:sldId id="341" r:id="rId42"/>
    <p:sldId id="342" r:id="rId43"/>
    <p:sldId id="343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085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6E279-CCFB-456F-923B-E830C358C7BD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A87F0-7F5E-4EB3-871A-72701A427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362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94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77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1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16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78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77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3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7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FFF4-232B-42D8-837B-66DD4C6D6E57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239B-CDB6-41CA-AA50-65F461C95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23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Opções Americanas</a:t>
            </a:r>
            <a:br>
              <a:rPr lang="pt-BR" dirty="0"/>
            </a:br>
            <a:r>
              <a:rPr lang="pt-BR" dirty="0"/>
              <a:t>Modelo Binomial</a:t>
            </a:r>
          </a:p>
        </p:txBody>
      </p:sp>
    </p:spTree>
    <p:extLst>
      <p:ext uri="{BB962C8B-B14F-4D97-AF65-F5344CB8AC3E}">
        <p14:creationId xmlns:p14="http://schemas.microsoft.com/office/powerpoint/2010/main" val="32692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85061"/>
            <a:ext cx="7581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Quais são os possíveis preços das ações no fim do ano?</a:t>
            </a:r>
            <a:r>
              <a:rPr lang="pt-BR" sz="2400" dirty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2729889" y="11780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735403" y="227444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105633" y="183178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</p:cNvCxnSpPr>
          <p:nvPr/>
        </p:nvCxnSpPr>
        <p:spPr>
          <a:xfrm flipV="1">
            <a:off x="1213583" y="129585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1213583" y="189907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400044" y="739885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60 x 1,5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00044" y="1861027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90558" y="14329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9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85061"/>
            <a:ext cx="7581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Quais são os possíveis preços das ações no fim do ano?</a:t>
            </a:r>
            <a:r>
              <a:rPr lang="pt-BR" sz="2400" dirty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2729889" y="11780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735403" y="227444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105633" y="183178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</p:cNvCxnSpPr>
          <p:nvPr/>
        </p:nvCxnSpPr>
        <p:spPr>
          <a:xfrm flipV="1">
            <a:off x="1213583" y="129585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1213583" y="189907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400044" y="739885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60 x 1,5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00044" y="1861027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90558" y="14329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805" y="3320716"/>
            <a:ext cx="8601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será o ganho da opção de compra se o preço das ações subir?  E se o preço das ações cair?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29889" y="46584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35403" y="57548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05633" y="53121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13583" y="47762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13583" y="53794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00044" y="4220276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00044" y="5341418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90558" y="491336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58480" y="4767835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14494" y="58429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85061"/>
            <a:ext cx="7581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Quais são os possíveis preços das ações no fim do ano?</a:t>
            </a:r>
            <a:r>
              <a:rPr lang="pt-BR" sz="2400" dirty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2729889" y="11780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735403" y="227444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105633" y="183178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</p:cNvCxnSpPr>
          <p:nvPr/>
        </p:nvCxnSpPr>
        <p:spPr>
          <a:xfrm flipV="1">
            <a:off x="1213583" y="129585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1213583" y="189907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400044" y="739885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60 x 1,5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00044" y="1861027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90558" y="14329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805" y="3320716"/>
            <a:ext cx="8601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será o ganho da opção de compra se o preço das ações subir?  E se o preço das ações cair?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29889" y="46584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35403" y="57548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05633" y="53121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13583" y="47762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13583" y="53794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00044" y="4220276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00044" y="5341418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90558" y="491336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58480" y="4767835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</a:t>
            </a:r>
            <a:r>
              <a:rPr lang="pt-BR" sz="2400" dirty="0" err="1" smtClean="0">
                <a:solidFill>
                  <a:srgbClr val="FF0000"/>
                </a:solidFill>
              </a:rPr>
              <a:t>Su</a:t>
            </a:r>
            <a:r>
              <a:rPr lang="pt-BR" sz="2400" dirty="0" smtClean="0">
                <a:solidFill>
                  <a:srgbClr val="FF0000"/>
                </a:solidFill>
              </a:rPr>
              <a:t> – X = 75 – 55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14494" y="58429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2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2258609"/>
            <a:ext cx="8601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vendermos uma opção de compra, quantas ações, da </a:t>
            </a:r>
            <a:r>
              <a:rPr lang="pt-B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Lett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, teremos de comprar para criar uma carteira com hedge sem risco composta de opções e ações? 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757869" y="3653676"/>
                <a:ext cx="4622205" cy="7023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𝑓𝑢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𝑓𝑑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𝑆𝑢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𝑆𝑑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69" y="3653676"/>
                <a:ext cx="4622205" cy="7023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83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2258609"/>
            <a:ext cx="8601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vendermos uma opção de compra, quantas ações, da </a:t>
            </a:r>
            <a:r>
              <a:rPr lang="pt-B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Lett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, teremos de comprar para criar uma carteira com hedge sem risco composta de opções e ações? 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757869" y="3653676"/>
                <a:ext cx="4622205" cy="10631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𝑓𝑢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𝑓𝑑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𝑆𝑢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𝑆𝑑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pt-B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69" y="3653676"/>
                <a:ext cx="4622205" cy="10631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85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2258609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é o valor dessa carteira? 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63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2258609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é o valor dessa carteira? 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tângulo 27"/>
          <p:cNvSpPr/>
          <p:nvPr/>
        </p:nvSpPr>
        <p:spPr>
          <a:xfrm>
            <a:off x="203179" y="2886411"/>
            <a:ext cx="8601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Carteira =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pt-BR" sz="24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– fu = 75 x 0,5 – 20 = 17,5</a:t>
            </a:r>
          </a:p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Ou</a:t>
            </a:r>
          </a:p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Carteira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 +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35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0,5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0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17,5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2258609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é o valor dessa carteira? 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tângulo 27"/>
          <p:cNvSpPr/>
          <p:nvPr/>
        </p:nvSpPr>
        <p:spPr>
          <a:xfrm>
            <a:off x="203179" y="2886411"/>
            <a:ext cx="8601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Carteira =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pt-BR" sz="24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– fu = 75 x 0,5 – 20 = 17,5</a:t>
            </a:r>
          </a:p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Ou</a:t>
            </a:r>
          </a:p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Carteira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 +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35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0,5 –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0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17,5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0" y="4582486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Quanto vale hoje a carteira isenta de risco?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55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2258609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é o valor dessa carteira? </a:t>
            </a:r>
            <a:endParaRPr lang="pt-BR" sz="2400" dirty="0"/>
          </a:p>
        </p:txBody>
      </p:sp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tângulo 27"/>
          <p:cNvSpPr/>
          <p:nvPr/>
        </p:nvSpPr>
        <p:spPr>
          <a:xfrm>
            <a:off x="203179" y="2886411"/>
            <a:ext cx="8601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Carteira =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pt-BR" sz="24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– fu = 75 x 0,5 – 20 = 17,5</a:t>
            </a:r>
          </a:p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Ou</a:t>
            </a:r>
          </a:p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Carteira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 +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fd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35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0,5 – 20 =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17,5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0" y="4582486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Quanto vale hoje a carteira isenta de risco?</a:t>
            </a:r>
            <a:endParaRPr lang="pt-BR" sz="2400" dirty="0"/>
          </a:p>
        </p:txBody>
      </p:sp>
      <p:sp>
        <p:nvSpPr>
          <p:cNvPr id="30" name="Retângulo 29"/>
          <p:cNvSpPr/>
          <p:nvPr/>
        </p:nvSpPr>
        <p:spPr>
          <a:xfrm>
            <a:off x="203179" y="5210288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PV = Carteira x e</a:t>
            </a:r>
            <a:r>
              <a:rPr lang="pt-BR" sz="24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pt-BR" sz="2400" baseline="30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rT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= 17,5 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x 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pt-BR" sz="24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-0,06 x 1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= 16,48088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9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8769" y="118441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f =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tângulo 27"/>
          <p:cNvSpPr/>
          <p:nvPr/>
        </p:nvSpPr>
        <p:spPr>
          <a:xfrm>
            <a:off x="74534" y="2474495"/>
            <a:ext cx="266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Carteira = 17,5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0611" y="3642998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Qual é o valor corrente da opção de compra?</a:t>
            </a:r>
            <a:endParaRPr lang="pt-BR" sz="2400" dirty="0"/>
          </a:p>
        </p:txBody>
      </p:sp>
      <p:sp>
        <p:nvSpPr>
          <p:cNvPr id="31" name="Retângulo 30"/>
          <p:cNvSpPr/>
          <p:nvPr/>
        </p:nvSpPr>
        <p:spPr>
          <a:xfrm>
            <a:off x="2314340" y="2468351"/>
            <a:ext cx="2812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PV = 16,48088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5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7655" y="54405"/>
            <a:ext cx="893093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dirty="0" smtClean="0">
                <a:solidFill>
                  <a:srgbClr val="000000"/>
                </a:solidFill>
              </a:rPr>
              <a:t>Relembrado opção europeia - 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360593"/>
            <a:ext cx="8714474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Qual o valor de uma opção europeia de venda para dois anos, com preço de exercício de $ 52, sobre um ativo com preço atual de $ 50 ?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Suponha que haja dois intervalos de tempo (um ano cada) e que, a cada intervalo, o preço do ativo suba numa proporção de 20% ou caia na mesma proporção. 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A taxa de juro livre de risco é de 5% a.a.</a:t>
            </a:r>
          </a:p>
          <a:p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04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4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6" name="Elipse 15"/>
          <p:cNvSpPr/>
          <p:nvPr/>
        </p:nvSpPr>
        <p:spPr>
          <a:xfrm>
            <a:off x="2740521" y="44881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746035" y="154519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116265" y="11025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224215" y="56659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224215" y="116982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10676" y="10633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 75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10676" y="1131775"/>
            <a:ext cx="25547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50 </a:t>
            </a:r>
            <a:r>
              <a:rPr lang="pt-BR" sz="2400" dirty="0">
                <a:solidFill>
                  <a:srgbClr val="000000"/>
                </a:solidFill>
              </a:rPr>
              <a:t>x </a:t>
            </a:r>
            <a:r>
              <a:rPr lang="pt-BR" sz="2400" dirty="0" smtClean="0">
                <a:solidFill>
                  <a:srgbClr val="000000"/>
                </a:solidFill>
              </a:rPr>
              <a:t>0,7 </a:t>
            </a:r>
            <a:r>
              <a:rPr lang="pt-BR" sz="2400" dirty="0">
                <a:solidFill>
                  <a:srgbClr val="000000"/>
                </a:solidFill>
              </a:rPr>
              <a:t>= </a:t>
            </a:r>
            <a:r>
              <a:rPr lang="pt-BR" sz="2400" dirty="0" smtClean="0">
                <a:solidFill>
                  <a:srgbClr val="000000"/>
                </a:solidFill>
              </a:rPr>
              <a:t>35</a:t>
            </a:r>
            <a:endParaRPr lang="pt-BR" sz="2400" baseline="-25000" dirty="0">
              <a:solidFill>
                <a:srgbClr val="000000"/>
              </a:solidFill>
            </a:endParaRPr>
          </a:p>
          <a:p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1190" y="70372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69112" y="558192"/>
            <a:ext cx="35532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fu = 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325126" y="163330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r>
              <a:rPr lang="pt-BR" sz="2400" dirty="0" smtClean="0">
                <a:solidFill>
                  <a:srgbClr val="FF0000"/>
                </a:solidFill>
              </a:rPr>
              <a:t> =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8769" y="118441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f =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</m:t>
                      </m:r>
                    </m:oMath>
                  </m:oMathPara>
                </a14:m>
                <a:endParaRPr lang="pt-BR" sz="24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628" y="867793"/>
                <a:ext cx="1209154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tângulo 27"/>
          <p:cNvSpPr/>
          <p:nvPr/>
        </p:nvSpPr>
        <p:spPr>
          <a:xfrm>
            <a:off x="74534" y="2474495"/>
            <a:ext cx="266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Carteira = 17,5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0611" y="3642998"/>
            <a:ext cx="8601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Qual é o valor corrente da opção de compra?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ângulo 29"/>
              <p:cNvSpPr/>
              <p:nvPr/>
            </p:nvSpPr>
            <p:spPr>
              <a:xfrm>
                <a:off x="74534" y="4462802"/>
                <a:ext cx="860174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       f = S x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pt-BR" sz="2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– PV = 50 x 0,5 – 16,48088 = 8,519121</a:t>
                </a:r>
              </a:p>
              <a:p>
                <a:endParaRPr lang="pt-BR" sz="2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r>
                  <a:rPr lang="pt-BR" sz="2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       f = 8,52</a:t>
                </a:r>
                <a:endParaRPr lang="pt-BR" sz="2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Retâ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4" y="4462802"/>
                <a:ext cx="8601740" cy="1200329"/>
              </a:xfrm>
              <a:prstGeom prst="rect">
                <a:avLst/>
              </a:prstGeom>
              <a:blipFill rotWithShape="0">
                <a:blip r:embed="rId3"/>
                <a:stretch>
                  <a:fillRect t="-4061" b="-10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tângulo 30"/>
          <p:cNvSpPr/>
          <p:nvPr/>
        </p:nvSpPr>
        <p:spPr>
          <a:xfrm>
            <a:off x="2314340" y="2468351"/>
            <a:ext cx="2812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PV = 16,48088</a:t>
            </a: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2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606" y="1238869"/>
            <a:ext cx="8804787" cy="46902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Calcule </a:t>
            </a:r>
            <a:r>
              <a:rPr lang="pt-BR" sz="3200" dirty="0"/>
              <a:t>o preço de uma </a:t>
            </a:r>
            <a:r>
              <a:rPr lang="pt-BR" sz="3200" dirty="0" err="1"/>
              <a:t>call</a:t>
            </a:r>
            <a:r>
              <a:rPr lang="pt-BR" sz="3200" dirty="0"/>
              <a:t> americana de exercício R$ 105,00. </a:t>
            </a:r>
            <a:endParaRPr lang="pt-BR" sz="3200" dirty="0" smtClean="0"/>
          </a:p>
          <a:p>
            <a:pPr marL="0" lvl="0" indent="0" algn="just">
              <a:lnSpc>
                <a:spcPct val="100000"/>
              </a:lnSpc>
              <a:buNone/>
            </a:pPr>
            <a:endParaRPr lang="pt-BR" sz="3200" dirty="0" smtClean="0"/>
          </a:p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DADOS</a:t>
            </a:r>
            <a:r>
              <a:rPr lang="pt-BR" sz="3200" dirty="0"/>
              <a:t>: </a:t>
            </a:r>
            <a:endParaRPr lang="pt-BR" sz="3200" dirty="0" smtClean="0"/>
          </a:p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atual do ativo-objeto (S): R$ 100,00 Volatilidade do </a:t>
            </a:r>
            <a:r>
              <a:rPr lang="pt-BR" sz="3200" dirty="0" smtClean="0"/>
              <a:t>ativo-objeto: </a:t>
            </a:r>
            <a:r>
              <a:rPr lang="pt-BR" sz="3200" dirty="0"/>
              <a:t>20% a.a. Taxa de juros do ativo livre de risco (r): 10% a.a. contínua Tempo para o vencimento (t): 2 </a:t>
            </a:r>
            <a:r>
              <a:rPr lang="pt-BR" sz="3200" dirty="0" smtClean="0"/>
              <a:t>meses. </a:t>
            </a:r>
            <a:r>
              <a:rPr lang="pt-BR" sz="3200" dirty="0"/>
              <a:t>Passo: 1 mês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6454" y="5889162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54" y="5889162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633556" y="5889162"/>
                <a:ext cx="1819216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556" y="5889162"/>
                <a:ext cx="1819216" cy="5111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6723489" y="5649738"/>
                <a:ext cx="1743874" cy="750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489" y="5649738"/>
                <a:ext cx="1743874" cy="7505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28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543540" y="4036517"/>
                <a:ext cx="4801345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4036517"/>
                <a:ext cx="4801345" cy="4381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43540" y="5042344"/>
                <a:ext cx="5153251" cy="750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5042344"/>
                <a:ext cx="5153251" cy="7505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3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0,20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0,08333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 smtClean="0"/>
                  <a:t> =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blipFill rotWithShape="0">
                <a:blip r:embed="rId2"/>
                <a:stretch>
                  <a:fillRect t="-7042" b="-42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543540" y="4036517"/>
                <a:ext cx="4801345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0,20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0,08333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4036517"/>
                <a:ext cx="4801345" cy="438133"/>
              </a:xfrm>
              <a:prstGeom prst="rect">
                <a:avLst/>
              </a:prstGeom>
              <a:blipFill rotWithShape="0">
                <a:blip r:embed="rId3"/>
                <a:stretch>
                  <a:fillRect t="-5556" r="-2030" b="-4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43540" y="5042344"/>
                <a:ext cx="5153251" cy="6172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0,10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0,0833</m:t>
                            </m:r>
                          </m:sup>
                        </m:s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0,9439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1,0594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0,9439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5042344"/>
                <a:ext cx="5153251" cy="617220"/>
              </a:xfrm>
              <a:prstGeom prst="rect">
                <a:avLst/>
              </a:prstGeom>
              <a:blipFill rotWithShape="0">
                <a:blip r:embed="rId4"/>
                <a:stretch>
                  <a:fillRect b="-128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16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6667" r="-317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108" t="-26667" r="-540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120643" y="236734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Suu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123417" y="350064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000000"/>
                </a:solidFill>
              </a:rPr>
              <a:t>Sud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123414" y="462286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372198" y="303898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72198" y="416012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    S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fu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fud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fuu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6667" r="-317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108" t="-26667" r="-540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120643" y="236734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Suu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123417" y="350064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000000"/>
                </a:solidFill>
              </a:rPr>
              <a:t>Sud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123414" y="462286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372198" y="303898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372198" y="416012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    S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fu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fud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fuu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87299" y="2390050"/>
            <a:ext cx="38323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= 100 x 1,0594 = 105,94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311643" y="2960947"/>
            <a:ext cx="38323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Sd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= 100 x 0,9439 = 94,39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4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6667" r="-317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108" t="-26667" r="-540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67375" y="2367344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112,23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94069" y="3500648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044009" y="461304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89,09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88674" y="3038983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105,94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85110" y="416012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94,39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fu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fdd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fud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fuu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87299" y="2390050"/>
            <a:ext cx="38323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= 100 x 1,0594 = 105,94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311643" y="2960947"/>
            <a:ext cx="38323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Sd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= 100 x 0,9439 = 94,39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012501" y="3543647"/>
            <a:ext cx="41315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Suu = 105,94 x 1,0594 = 112,23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063281" y="4114544"/>
            <a:ext cx="4105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Sud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105,94 x 0,9439 = 100,00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063281" y="4708142"/>
            <a:ext cx="4105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Sdd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94,39 x 0,9439 = 89,09</a:t>
            </a:r>
            <a:endParaRPr lang="pt-BR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7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6667" r="-317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108" t="-26667" r="-540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67375" y="2367344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112,23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94069" y="3500648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044009" y="461304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89,09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88674" y="3038983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105,94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85110" y="416012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94,39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fu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err="1" smtClean="0">
                <a:solidFill>
                  <a:srgbClr val="FF0000"/>
                </a:solidFill>
              </a:rPr>
              <a:t>fd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7,23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251992" y="3543647"/>
            <a:ext cx="38266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pt-BR" sz="2400" dirty="0" err="1" smtClean="0">
                <a:solidFill>
                  <a:schemeClr val="accent6">
                    <a:lumMod val="75000"/>
                  </a:schemeClr>
                </a:solidFill>
              </a:rPr>
              <a:t>uu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= 112,23 – 105,00 = 7,23</a:t>
            </a:r>
            <a:endParaRPr lang="pt-BR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302772" y="4114544"/>
            <a:ext cx="12787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pt-BR" sz="2400" dirty="0" err="1" smtClean="0">
                <a:solidFill>
                  <a:schemeClr val="accent6">
                    <a:lumMod val="75000"/>
                  </a:schemeClr>
                </a:solidFill>
              </a:rPr>
              <a:t>ud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pt-BR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302772" y="4708142"/>
            <a:ext cx="14790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pt-BR" sz="2400" dirty="0" err="1" smtClean="0">
                <a:solidFill>
                  <a:schemeClr val="accent6">
                    <a:lumMod val="75000"/>
                  </a:schemeClr>
                </a:solidFill>
              </a:rPr>
              <a:t>dd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pt-BR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6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6667" r="-317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108" t="-26667" r="-540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67375" y="2367344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112,23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94069" y="3500648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044009" y="461304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89,09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88674" y="3038983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105,94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85110" y="416012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94,39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4,00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7,23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251992" y="3543647"/>
            <a:ext cx="38266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pt-BR" sz="2400" dirty="0" err="1" smtClean="0">
                <a:solidFill>
                  <a:schemeClr val="accent6">
                    <a:lumMod val="75000"/>
                  </a:schemeClr>
                </a:solidFill>
              </a:rPr>
              <a:t>uu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= 112,23 – 105,00 = 7,23</a:t>
            </a:r>
            <a:endParaRPr lang="pt-BR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302772" y="4114544"/>
            <a:ext cx="12787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pt-BR" sz="2400" dirty="0" err="1" smtClean="0">
                <a:solidFill>
                  <a:schemeClr val="accent6">
                    <a:lumMod val="75000"/>
                  </a:schemeClr>
                </a:solidFill>
              </a:rPr>
              <a:t>ud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pt-BR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302772" y="4708142"/>
            <a:ext cx="14790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pt-BR" sz="2400" dirty="0" err="1" smtClean="0">
                <a:solidFill>
                  <a:schemeClr val="accent6">
                    <a:lumMod val="75000"/>
                  </a:schemeClr>
                </a:solidFill>
              </a:rPr>
              <a:t>dd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pt-BR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5943" y="5810262"/>
            <a:ext cx="8882747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f</a:t>
            </a:r>
            <a:r>
              <a:rPr lang="pt-BR" altLang="pt-BR" sz="2400" baseline="-25000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 = e</a:t>
            </a:r>
            <a:r>
              <a:rPr lang="pt-BR" altLang="pt-BR" sz="2400" baseline="30000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  <a:latin typeface="+mn-lt"/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  <a:latin typeface="+mn-lt"/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  <a:latin typeface="+mn-lt"/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  <a:latin typeface="+mn-lt"/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  <a:latin typeface="+mn-lt"/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] = e</a:t>
            </a:r>
            <a:r>
              <a:rPr lang="pt-BR" altLang="pt-BR" sz="2400" baseline="30000" dirty="0" smtClean="0">
                <a:solidFill>
                  <a:srgbClr val="0000FF"/>
                </a:solidFill>
                <a:latin typeface="+mn-lt"/>
              </a:rPr>
              <a:t>-0,10x0,0833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[0,558x7,23 </a:t>
            </a:r>
            <a:r>
              <a:rPr lang="pt-BR" altLang="pt-BR" sz="2400" dirty="0">
                <a:solidFill>
                  <a:srgbClr val="0000FF"/>
                </a:solidFill>
                <a:latin typeface="+mn-lt"/>
              </a:rPr>
              <a:t>+ 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0,442x0] = 4,00087</a:t>
            </a:r>
            <a:endParaRPr lang="pt-BR" altLang="pt-BR" sz="2400" baseline="30000" dirty="0">
              <a:solidFill>
                <a:srgbClr val="0000FF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400" baseline="3000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517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6" grpId="0"/>
      <p:bldP spid="37" grpId="0"/>
      <p:bldP spid="38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2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/>
              <a:t>call</a:t>
            </a:r>
            <a:r>
              <a:rPr lang="pt-BR" sz="3200" dirty="0"/>
              <a:t> </a:t>
            </a:r>
            <a:r>
              <a:rPr lang="pt-BR" sz="3200" dirty="0" smtClean="0"/>
              <a:t>americana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1,0594</a:t>
                </a:r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5356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762" t="-26667" r="-317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0,9439</a:t>
                </a:r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0,558</a:t>
                </a:r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3505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108" t="-26667" r="-540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63076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67375" y="2367344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112,23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94069" y="3500648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044009" y="461304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89,09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88674" y="3038983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105,94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85110" y="416012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94,39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4,00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7,23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48343" y="5629495"/>
            <a:ext cx="863237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  <a:latin typeface="+mn-lt"/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  <a:latin typeface="+mn-lt"/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  <a:latin typeface="+mn-lt"/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] = e</a:t>
            </a:r>
            <a:r>
              <a:rPr lang="pt-BR" altLang="pt-BR" sz="2400" baseline="30000" dirty="0" smtClean="0">
                <a:solidFill>
                  <a:srgbClr val="0000FF"/>
                </a:solidFill>
                <a:latin typeface="+mn-lt"/>
              </a:rPr>
              <a:t>-0,10x0,08333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[0,558x4,00 </a:t>
            </a:r>
            <a:r>
              <a:rPr lang="pt-BR" altLang="pt-BR" sz="2400" dirty="0">
                <a:solidFill>
                  <a:srgbClr val="0000FF"/>
                </a:solidFill>
                <a:latin typeface="+mn-lt"/>
              </a:rPr>
              <a:t>+ 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0,442*0] = 2,21348</a:t>
            </a:r>
            <a:endParaRPr lang="pt-BR" altLang="pt-BR" sz="2400" baseline="30000" dirty="0">
              <a:solidFill>
                <a:srgbClr val="0000FF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400" baseline="30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89775" y="4314608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  2,21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7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9,4639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97655" y="54405"/>
            <a:ext cx="893093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dirty="0" smtClean="0">
                <a:solidFill>
                  <a:srgbClr val="000000"/>
                </a:solidFill>
              </a:rPr>
              <a:t>Relembrado opção europeia - Modelo Binomial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5" grpId="0" animBg="1"/>
      <p:bldP spid="16" grpId="0" animBg="1"/>
      <p:bldP spid="17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3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606" y="1238869"/>
            <a:ext cx="8804787" cy="46902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Calcule </a:t>
            </a:r>
            <a:r>
              <a:rPr lang="pt-BR" sz="3200" dirty="0"/>
              <a:t>o preço de uma </a:t>
            </a:r>
            <a:r>
              <a:rPr lang="pt-BR" sz="3200" dirty="0" err="1"/>
              <a:t>put</a:t>
            </a:r>
            <a:r>
              <a:rPr lang="pt-BR" sz="3200" dirty="0"/>
              <a:t> europeia de exercício R$ 120,00. </a:t>
            </a:r>
            <a:endParaRPr lang="pt-BR" sz="3200" dirty="0" smtClean="0"/>
          </a:p>
          <a:p>
            <a:pPr marL="0" lvl="0" indent="0" algn="just">
              <a:lnSpc>
                <a:spcPct val="100000"/>
              </a:lnSpc>
              <a:buNone/>
            </a:pPr>
            <a:endParaRPr lang="pt-BR" sz="3200" dirty="0"/>
          </a:p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DADOS</a:t>
            </a:r>
            <a:r>
              <a:rPr lang="pt-BR" sz="3200" dirty="0"/>
              <a:t>: </a:t>
            </a:r>
            <a:endParaRPr lang="pt-BR" sz="3200" dirty="0" smtClean="0"/>
          </a:p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do ativo-objeto (S): R$ 120,00 Volatilidade do </a:t>
            </a:r>
            <a:r>
              <a:rPr lang="pt-BR" sz="3200" dirty="0" smtClean="0"/>
              <a:t>ativo-objeto: </a:t>
            </a:r>
            <a:r>
              <a:rPr lang="pt-BR" sz="3200" dirty="0"/>
              <a:t>15% a.a. Taxa de juros do ativo livre de risco (r): 10% a.a. contínua Tempo para o vencimento (t): 2 meses Passo: 1 mês </a:t>
            </a:r>
            <a:endParaRPr lang="pt-BR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6454" y="5889162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54" y="5889162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633556" y="5889162"/>
                <a:ext cx="1819216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556" y="5889162"/>
                <a:ext cx="1819216" cy="5111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6723489" y="5649738"/>
                <a:ext cx="1743874" cy="750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489" y="5649738"/>
                <a:ext cx="1743874" cy="7505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0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3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put</a:t>
            </a:r>
            <a:r>
              <a:rPr lang="pt-BR" sz="3200" dirty="0" smtClean="0"/>
              <a:t> </a:t>
            </a:r>
            <a:r>
              <a:rPr lang="pt-BR" sz="3200" dirty="0" err="1" smtClean="0"/>
              <a:t>européia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42085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0,08333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 smtClean="0"/>
                  <a:t>1,04425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blipFill rotWithShape="0">
                <a:blip r:embed="rId2"/>
                <a:stretch>
                  <a:fillRect t="-7042" b="-42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543540" y="4036517"/>
                <a:ext cx="5066685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0,08333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0,95762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4036517"/>
                <a:ext cx="5066685" cy="438133"/>
              </a:xfrm>
              <a:prstGeom prst="rect">
                <a:avLst/>
              </a:prstGeom>
              <a:blipFill rotWithShape="0">
                <a:blip r:embed="rId3"/>
                <a:stretch>
                  <a:fillRect t="-5556" b="-4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543540" y="5042344"/>
                <a:ext cx="5752485" cy="6172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0,10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0,0833</m:t>
                            </m:r>
                          </m:sup>
                        </m:s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0,9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5762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1,04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425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0,9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5762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0,58577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5042344"/>
                <a:ext cx="5752485" cy="617220"/>
              </a:xfrm>
              <a:prstGeom prst="rect">
                <a:avLst/>
              </a:prstGeom>
              <a:blipFill rotWithShape="0">
                <a:blip r:embed="rId4"/>
                <a:stretch>
                  <a:fillRect b="-128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4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3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put</a:t>
            </a:r>
            <a:r>
              <a:rPr lang="pt-BR" sz="3200" dirty="0" smtClean="0"/>
              <a:t> </a:t>
            </a:r>
            <a:r>
              <a:rPr lang="pt-BR" sz="3200" dirty="0" err="1" smtClean="0"/>
              <a:t>européia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42085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67375" y="2367344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130,86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329067" y="2826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702043" y="347716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2809993" y="294123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2809993" y="354446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4334581" y="392273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334581" y="501869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707557" y="457354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2815507" y="4037616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2815507" y="4640844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077787" y="41308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1185737" y="359494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1185737" y="419817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94069" y="3500648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120,00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044009" y="4613047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110,05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188674" y="3038983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125,31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48186" y="4160125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114,91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8144" y="38183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120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330634" y="3586542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86648" y="4661651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4,09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48104" y="5063434"/>
            <a:ext cx="7752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9,95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239792" y="397446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239792" y="2893810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48343" y="5629495"/>
            <a:ext cx="863237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  <a:latin typeface="+mn-lt"/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  <a:latin typeface="+mn-lt"/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  <a:latin typeface="+mn-lt"/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  <a:latin typeface="+mn-lt"/>
              </a:rPr>
              <a:t>]</a:t>
            </a:r>
            <a:endParaRPr lang="pt-BR" altLang="pt-BR" sz="2400" baseline="30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89775" y="4314608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  </a:t>
            </a:r>
            <a:r>
              <a:rPr lang="pt-BR" sz="2400" b="1" dirty="0" smtClean="0">
                <a:solidFill>
                  <a:srgbClr val="FF0000"/>
                </a:solidFill>
              </a:rPr>
              <a:t>1,68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628650" y="1704529"/>
                <a:ext cx="16383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1,04425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704529"/>
                <a:ext cx="163830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461" t="-26667" r="-5948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0,95762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93" y="1704529"/>
                <a:ext cx="15356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143" t="-26667" r="-6746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4525736" y="1704529"/>
                <a:ext cx="158931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0,58577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36" y="1704529"/>
                <a:ext cx="158931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897" t="-26667" r="-881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3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  <p:bldP spid="40" grpId="0"/>
      <p:bldP spid="33" grpId="0"/>
      <p:bldP spid="34" grpId="0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/>
              <a:t>Calcule o preço de uma opção americana de venda sobre um ativo com vencimento em três meses, quando o preço atual do ativo é e $ 60, o preço de exercício também é de $ 60, a taxa de juro livre de risco é de 10</a:t>
            </a:r>
            <a:r>
              <a:rPr lang="pt-BR" sz="3200" dirty="0" smtClean="0"/>
              <a:t>% a.a. </a:t>
            </a:r>
            <a:r>
              <a:rPr lang="pt-BR" sz="3200" dirty="0"/>
              <a:t>(já considerando a capitalização continua) e a volatilidade é de 45% ao ano. Use uma árvore binomial com intervalo de tempo de um mês</a:t>
            </a:r>
            <a:r>
              <a:rPr lang="pt-BR" sz="3200" dirty="0" smtClean="0"/>
              <a:t>.</a:t>
            </a: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95080" y="5889162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0" y="5889162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 r="-9398" b="-238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642182" y="5889162"/>
                <a:ext cx="1819216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182" y="5889162"/>
                <a:ext cx="1819216" cy="511166"/>
              </a:xfrm>
              <a:prstGeom prst="rect">
                <a:avLst/>
              </a:prstGeom>
              <a:blipFill rotWithShape="0">
                <a:blip r:embed="rId3"/>
                <a:stretch>
                  <a:fillRect r="-8027" b="-238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6883953" y="5732567"/>
                <a:ext cx="1661096" cy="684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953" y="5732567"/>
                <a:ext cx="1661096" cy="684611"/>
              </a:xfrm>
              <a:prstGeom prst="rect">
                <a:avLst/>
              </a:prstGeom>
              <a:blipFill rotWithShape="0">
                <a:blip r:embed="rId4"/>
                <a:stretch>
                  <a:fillRect r="-9158" b="-26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35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/>
              <a:t>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put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26505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0,08333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 smtClean="0"/>
                  <a:t>1,13872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blipFill rotWithShape="0">
                <a:blip r:embed="rId2"/>
                <a:stretch>
                  <a:fillRect t="-7042" b="-42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543540" y="4036517"/>
                <a:ext cx="5066685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0,08333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0,87818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4036517"/>
                <a:ext cx="5066685" cy="438133"/>
              </a:xfrm>
              <a:prstGeom prst="rect">
                <a:avLst/>
              </a:prstGeom>
              <a:blipFill rotWithShape="0">
                <a:blip r:embed="rId3"/>
                <a:stretch>
                  <a:fillRect t="-5556" b="-4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543540" y="5042344"/>
                <a:ext cx="5704860" cy="6172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0,10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0,0833</m:t>
                            </m:r>
                          </m:sup>
                        </m:s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87818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13872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87818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0,49969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5042344"/>
                <a:ext cx="5704860" cy="617220"/>
              </a:xfrm>
              <a:prstGeom prst="rect">
                <a:avLst/>
              </a:prstGeom>
              <a:blipFill rotWithShape="0">
                <a:blip r:embed="rId4"/>
                <a:stretch>
                  <a:fillRect b="-128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8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/>
              <a:t>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put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26505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1,13872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0,87818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0,49969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77,80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6</a:t>
            </a:r>
            <a:r>
              <a:rPr lang="pt-BR" sz="2400" dirty="0" smtClean="0">
                <a:solidFill>
                  <a:srgbClr val="000000"/>
                </a:solidFill>
              </a:rPr>
              <a:t>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934414" y="51893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46,27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68,32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52,69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338549" y="43946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6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229286" y="5658719"/>
            <a:ext cx="20466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13,23</a:t>
            </a:r>
            <a:r>
              <a:rPr lang="pt-BR" sz="2400" dirty="0">
                <a:solidFill>
                  <a:srgbClr val="7030A0"/>
                </a:solidFill>
              </a:rPr>
              <a:t> ou </a:t>
            </a:r>
            <a:r>
              <a:rPr lang="pt-BR" sz="2400" dirty="0" smtClean="0">
                <a:solidFill>
                  <a:srgbClr val="7030A0"/>
                </a:solidFill>
              </a:rPr>
              <a:t>13,73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785033" y="4596582"/>
            <a:ext cx="14009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3,63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ou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914867" y="3470099"/>
            <a:ext cx="9989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 </a:t>
            </a:r>
            <a:r>
              <a:rPr lang="pt-BR" sz="2400" dirty="0" smtClean="0">
                <a:solidFill>
                  <a:srgbClr val="7030A0"/>
                </a:solidFill>
              </a:rPr>
              <a:t>ou 0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68,32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de seta reta 37"/>
          <p:cNvCxnSpPr>
            <a:endCxn id="35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Conector de seta reta 42"/>
          <p:cNvCxnSpPr>
            <a:endCxn id="40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endCxn id="41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52,69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40,64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1</a:t>
            </a:r>
            <a:r>
              <a:rPr lang="pt-BR" sz="2400" dirty="0" smtClean="0">
                <a:solidFill>
                  <a:srgbClr val="FF0000"/>
                </a:solidFill>
              </a:rPr>
              <a:t>9,36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7,31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704512" y="3928799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88,59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1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6688703" y="2819445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2" grpId="0"/>
      <p:bldP spid="35" grpId="0" animBg="1"/>
      <p:bldP spid="40" grpId="0" animBg="1"/>
      <p:bldP spid="41" grpId="0" animBg="1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/>
              <a:t>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put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26505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1,13872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0,87818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0,49969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77,80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6</a:t>
            </a:r>
            <a:r>
              <a:rPr lang="pt-BR" sz="2400" dirty="0" smtClean="0">
                <a:solidFill>
                  <a:srgbClr val="000000"/>
                </a:solidFill>
              </a:rPr>
              <a:t>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934414" y="51893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46,27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68,32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52,69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338549" y="43946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6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907762" y="4192664"/>
            <a:ext cx="172040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1,80 </a:t>
            </a:r>
            <a:r>
              <a:rPr lang="pt-BR" sz="2400" dirty="0" smtClean="0">
                <a:solidFill>
                  <a:srgbClr val="7030A0"/>
                </a:solidFill>
              </a:rPr>
              <a:t>ou </a:t>
            </a:r>
            <a:r>
              <a:rPr lang="pt-BR" sz="2400" dirty="0">
                <a:solidFill>
                  <a:srgbClr val="7030A0"/>
                </a:solidFill>
              </a:rPr>
              <a:t>0</a:t>
            </a:r>
            <a:endParaRPr lang="pt-BR" sz="2400" baseline="-25000" dirty="0">
              <a:solidFill>
                <a:srgbClr val="7030A0"/>
              </a:solidFill>
            </a:endParaRPr>
          </a:p>
          <a:p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750889" y="5225876"/>
            <a:ext cx="18740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8</a:t>
            </a:r>
            <a:r>
              <a:rPr lang="pt-BR" sz="2400" dirty="0" smtClean="0">
                <a:solidFill>
                  <a:srgbClr val="FF0000"/>
                </a:solidFill>
              </a:rPr>
              <a:t>,61 </a:t>
            </a:r>
            <a:r>
              <a:rPr lang="pt-BR" sz="2400" dirty="0" smtClean="0">
                <a:solidFill>
                  <a:srgbClr val="7030A0"/>
                </a:solidFill>
              </a:rPr>
              <a:t>ou 7,31</a:t>
            </a:r>
            <a:endParaRPr lang="pt-BR" sz="2400" baseline="-25000" dirty="0">
              <a:solidFill>
                <a:srgbClr val="7030A0"/>
              </a:solidFill>
            </a:endParaRPr>
          </a:p>
          <a:p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857780" y="5658719"/>
            <a:ext cx="14181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13,73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946958" y="4596582"/>
            <a:ext cx="8005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3,63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15530" y="3480911"/>
            <a:ext cx="9989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68,32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de seta reta 37"/>
          <p:cNvCxnSpPr>
            <a:endCxn id="35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Conector de seta reta 42"/>
          <p:cNvCxnSpPr>
            <a:endCxn id="40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endCxn id="41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52,69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40,64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1</a:t>
            </a:r>
            <a:r>
              <a:rPr lang="pt-BR" sz="2400" dirty="0" smtClean="0">
                <a:solidFill>
                  <a:srgbClr val="FF0000"/>
                </a:solidFill>
              </a:rPr>
              <a:t>9,36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7,31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704512" y="3928799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88,59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1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6688703" y="2819445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5" grpId="0" animBg="1"/>
      <p:bldP spid="40" grpId="0" animBg="1"/>
      <p:bldP spid="41" grpId="0" animBg="1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/>
              <a:t>4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put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26505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10%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1/12 = 0,08333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1,13872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0,87818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0,49969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77,80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10" idx="6"/>
            <a:endCxn id="9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5" idx="6"/>
            <a:endCxn id="13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15" idx="6"/>
            <a:endCxn id="14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6</a:t>
            </a:r>
            <a:r>
              <a:rPr lang="pt-BR" sz="2400" dirty="0" smtClean="0">
                <a:solidFill>
                  <a:srgbClr val="000000"/>
                </a:solidFill>
              </a:rPr>
              <a:t>0,00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934414" y="51893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46,27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68,32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52,69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338549" y="43946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6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073294" y="4192664"/>
            <a:ext cx="15548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1,80</a:t>
            </a:r>
            <a:endParaRPr lang="pt-BR" sz="2400" baseline="-25000" dirty="0">
              <a:solidFill>
                <a:srgbClr val="7030A0"/>
              </a:solidFill>
            </a:endParaRPr>
          </a:p>
          <a:p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246017" y="5225876"/>
            <a:ext cx="137896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8</a:t>
            </a:r>
            <a:r>
              <a:rPr lang="pt-BR" sz="2400" dirty="0" smtClean="0">
                <a:solidFill>
                  <a:srgbClr val="FF0000"/>
                </a:solidFill>
              </a:rPr>
              <a:t>,61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857780" y="5658719"/>
            <a:ext cx="14181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13,73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946958" y="4596582"/>
            <a:ext cx="8005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3,63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15530" y="3480911"/>
            <a:ext cx="9989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180180" y="4890897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  </a:t>
            </a:r>
            <a:r>
              <a:rPr lang="pt-BR" sz="2400" b="1" dirty="0" smtClean="0">
                <a:solidFill>
                  <a:srgbClr val="FF0000"/>
                </a:solidFill>
              </a:rPr>
              <a:t>5</a:t>
            </a:r>
            <a:r>
              <a:rPr lang="pt-BR" sz="2400" b="1" dirty="0" smtClean="0">
                <a:solidFill>
                  <a:srgbClr val="FF0000"/>
                </a:solidFill>
              </a:rPr>
              <a:t>,16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68,32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de seta reta 37"/>
          <p:cNvCxnSpPr>
            <a:endCxn id="35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Conector de seta reta 42"/>
          <p:cNvCxnSpPr>
            <a:endCxn id="40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endCxn id="41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52,69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40,64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1</a:t>
            </a:r>
            <a:r>
              <a:rPr lang="pt-BR" sz="2400" dirty="0" smtClean="0">
                <a:solidFill>
                  <a:srgbClr val="FF0000"/>
                </a:solidFill>
              </a:rPr>
              <a:t>9,36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7,31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704512" y="3928799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88,59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1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6688703" y="2819445"/>
            <a:ext cx="7835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8" grpId="0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 animBg="1"/>
      <p:bldP spid="40" grpId="0" animBg="1"/>
      <p:bldP spid="41" grpId="0" animBg="1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Calcule o preço de uma opção americana de compra sobre futuro de milho com vencimento em nove meses, quando o preço atual do milho é e </a:t>
            </a:r>
            <a:r>
              <a:rPr lang="pt-BR" sz="3200" dirty="0"/>
              <a:t>US$ </a:t>
            </a:r>
            <a:r>
              <a:rPr lang="pt-BR" sz="3200" dirty="0" smtClean="0"/>
              <a:t>0,198, </a:t>
            </a:r>
            <a:r>
              <a:rPr lang="pt-BR" sz="3200" dirty="0"/>
              <a:t>o preço de exercício é de US$ 0,200, a taxa de juro livre de risco é de 8</a:t>
            </a:r>
            <a:r>
              <a:rPr lang="pt-BR" sz="3200" dirty="0" smtClean="0"/>
              <a:t>% a.a. </a:t>
            </a:r>
            <a:r>
              <a:rPr lang="pt-BR" sz="3200" dirty="0"/>
              <a:t>(já considerando a capitalização continua) e a volatilidade é de 30% ao ano. Use uma árvore binomial com intervalo de tempo de três meses.</a:t>
            </a:r>
          </a:p>
          <a:p>
            <a:pPr>
              <a:lnSpc>
                <a:spcPct val="100000"/>
              </a:lnSpc>
            </a:pPr>
            <a:endParaRPr lang="pt-B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6454" y="5889162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54" y="5889162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 r="-9363" b="-238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633556" y="5889162"/>
                <a:ext cx="1819216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556" y="5889162"/>
                <a:ext cx="1819216" cy="511166"/>
              </a:xfrm>
              <a:prstGeom prst="rect">
                <a:avLst/>
              </a:prstGeom>
              <a:blipFill rotWithShape="0">
                <a:blip r:embed="rId3"/>
                <a:stretch>
                  <a:fillRect r="-8389" b="-238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6875327" y="5732567"/>
                <a:ext cx="1661096" cy="684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327" y="5732567"/>
                <a:ext cx="1661096" cy="684611"/>
              </a:xfrm>
              <a:prstGeom prst="rect">
                <a:avLst/>
              </a:prstGeom>
              <a:blipFill rotWithShape="0">
                <a:blip r:embed="rId4"/>
                <a:stretch>
                  <a:fillRect r="-9191" b="-26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0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call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00683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0,198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8%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3/12 </a:t>
                      </a:r>
                      <a:r>
                        <a:rPr lang="pt-BR" sz="2400" u="none" strike="noStrike" dirty="0" smtClean="0">
                          <a:effectLst/>
                        </a:rPr>
                        <a:t>= </a:t>
                      </a:r>
                      <a:r>
                        <a:rPr lang="pt-BR" sz="2400" u="none" strike="noStrike" dirty="0" smtClean="0">
                          <a:effectLst/>
                        </a:rPr>
                        <a:t>0,25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 smtClean="0"/>
                  <a:t> = </a:t>
                </a:r>
                <a:r>
                  <a:rPr lang="pt-BR" sz="2400" dirty="0" smtClean="0"/>
                  <a:t>1,16183</a:t>
                </a:r>
                <a:endParaRPr lang="pt-BR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2868226"/>
                <a:ext cx="4921089" cy="438133"/>
              </a:xfrm>
              <a:prstGeom prst="rect">
                <a:avLst/>
              </a:prstGeom>
              <a:blipFill rotWithShape="0">
                <a:blip r:embed="rId2"/>
                <a:stretch>
                  <a:fillRect t="-7042" b="-42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543540" y="4036517"/>
                <a:ext cx="5066685" cy="438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  <m:rad>
                          <m:radPr>
                            <m:degHide m:val="on"/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sz="2400" dirty="0"/>
                  <a:t> = </a:t>
                </a:r>
                <a:r>
                  <a:rPr lang="pt-BR" sz="2400" dirty="0" smtClean="0"/>
                  <a:t>0,86071</a:t>
                </a:r>
                <a:endParaRPr lang="pt-BR" sz="2400" dirty="0"/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4036517"/>
                <a:ext cx="5066685" cy="438133"/>
              </a:xfrm>
              <a:prstGeom prst="rect">
                <a:avLst/>
              </a:prstGeom>
              <a:blipFill rotWithShape="0">
                <a:blip r:embed="rId3"/>
                <a:stretch>
                  <a:fillRect t="-5556" b="-4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543540" y="5042344"/>
                <a:ext cx="5704860" cy="6172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0,0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0,25</m:t>
                            </m:r>
                          </m:sup>
                        </m:sSup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86071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16183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86071</m:t>
                        </m:r>
                      </m:den>
                    </m:f>
                    <m:r>
                      <a:rPr lang="pt-B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0,52966</a:t>
                </a:r>
                <a:endParaRPr lang="pt-BR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0" y="5042344"/>
                <a:ext cx="5704860" cy="617220"/>
              </a:xfrm>
              <a:prstGeom prst="rect">
                <a:avLst/>
              </a:prstGeom>
              <a:blipFill rotWithShape="0">
                <a:blip r:embed="rId4"/>
                <a:stretch>
                  <a:fillRect b="-128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3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9,4639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97655" y="54405"/>
            <a:ext cx="893093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b="1" dirty="0" smtClean="0">
                <a:solidFill>
                  <a:srgbClr val="FF0000"/>
                </a:solidFill>
              </a:rPr>
              <a:t>Opção americana </a:t>
            </a:r>
            <a:r>
              <a:rPr lang="pt-BR" altLang="pt-BR" sz="3600" dirty="0" smtClean="0">
                <a:solidFill>
                  <a:srgbClr val="000000"/>
                </a:solidFill>
              </a:rPr>
              <a:t>- Modelo Binomial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93006" y="2281560"/>
            <a:ext cx="3144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Se a opção for americana, a árvore deverá ser analisada de trás para frente, verificando em cada nó se o exercício antecipado é mais interessante.</a:t>
            </a:r>
          </a:p>
          <a:p>
            <a:endParaRPr lang="pt-BR" sz="28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475717" y="395630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Ou </a:t>
            </a:r>
            <a:r>
              <a:rPr lang="pt-BR" sz="2400" b="1" dirty="0" smtClean="0">
                <a:solidFill>
                  <a:srgbClr val="7030A0"/>
                </a:solidFill>
              </a:rPr>
              <a:t>0</a:t>
            </a:r>
            <a:endParaRPr lang="pt-BR" sz="2400" b="1" baseline="-25000" dirty="0">
              <a:solidFill>
                <a:srgbClr val="7030A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459442" y="5058611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Ou </a:t>
            </a:r>
            <a:r>
              <a:rPr lang="pt-BR" sz="2400" b="1" dirty="0" smtClean="0">
                <a:solidFill>
                  <a:srgbClr val="7030A0"/>
                </a:solidFill>
              </a:rPr>
              <a:t>12</a:t>
            </a:r>
            <a:endParaRPr lang="pt-BR" sz="2400" b="1" baseline="-25000" dirty="0">
              <a:solidFill>
                <a:srgbClr val="7030A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8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call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84248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0,198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8%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3/12 </a:t>
                      </a:r>
                      <a:r>
                        <a:rPr lang="pt-BR" sz="2400" u="none" strike="noStrike" dirty="0" smtClean="0">
                          <a:effectLst/>
                        </a:rPr>
                        <a:t>= </a:t>
                      </a:r>
                      <a:r>
                        <a:rPr lang="pt-BR" sz="2400" u="none" strike="noStrike" dirty="0" smtClean="0">
                          <a:effectLst/>
                        </a:rPr>
                        <a:t>0,25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1,16183</a:t>
                </a:r>
                <a:endParaRPr lang="pt-BR" sz="24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0,86071</a:t>
                </a:r>
                <a:endParaRPr lang="pt-BR" sz="24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0,52966</a:t>
                </a:r>
                <a:endParaRPr lang="pt-BR" sz="2400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0,267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stCxn id="13" idx="6"/>
            <a:endCxn id="12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3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  <a:endCxn id="16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  <a:endCxn id="17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>
            <a:stCxn id="21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21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41340" y="5188663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,147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235111" y="434836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073294" y="4192664"/>
            <a:ext cx="15548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1,80</a:t>
            </a:r>
            <a:endParaRPr lang="pt-BR" sz="2400" baseline="-25000" dirty="0">
              <a:solidFill>
                <a:srgbClr val="7030A0"/>
              </a:solidFill>
            </a:endParaRPr>
          </a:p>
          <a:p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246017" y="5225876"/>
            <a:ext cx="137896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8</a:t>
            </a:r>
            <a:r>
              <a:rPr lang="pt-BR" sz="2400" dirty="0" smtClean="0">
                <a:solidFill>
                  <a:srgbClr val="FF0000"/>
                </a:solidFill>
              </a:rPr>
              <a:t>,61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4857780" y="5658719"/>
            <a:ext cx="14181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13,73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946958" y="4596582"/>
            <a:ext cx="8005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3,63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115530" y="3480911"/>
            <a:ext cx="9989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180180" y="4890897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  </a:t>
            </a:r>
            <a:r>
              <a:rPr lang="pt-BR" sz="2400" b="1" dirty="0" smtClean="0">
                <a:solidFill>
                  <a:srgbClr val="FF0000"/>
                </a:solidFill>
              </a:rPr>
              <a:t>5</a:t>
            </a:r>
            <a:r>
              <a:rPr lang="pt-BR" sz="2400" b="1" dirty="0" smtClean="0">
                <a:solidFill>
                  <a:srgbClr val="FF0000"/>
                </a:solidFill>
              </a:rPr>
              <a:t>,16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de seta reta 39"/>
          <p:cNvCxnSpPr>
            <a:endCxn id="39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de seta reta 43"/>
          <p:cNvCxnSpPr>
            <a:endCxn id="42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endCxn id="43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0,126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542314" y="3928799"/>
            <a:ext cx="945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0,030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0,311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2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6542313" y="2819445"/>
            <a:ext cx="9299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0,111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4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6" grpId="0" animBg="1"/>
      <p:bldP spid="17" grpId="0" animBg="1"/>
      <p:bldP spid="18" grpId="0" animBg="1"/>
      <p:bldP spid="21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7" grpId="0"/>
      <p:bldP spid="38" grpId="0"/>
      <p:bldP spid="39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call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84248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0,198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8%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3/12 </a:t>
                      </a:r>
                      <a:r>
                        <a:rPr lang="pt-BR" sz="2400" u="none" strike="noStrike" dirty="0" smtClean="0">
                          <a:effectLst/>
                        </a:rPr>
                        <a:t>= </a:t>
                      </a:r>
                      <a:r>
                        <a:rPr lang="pt-BR" sz="2400" u="none" strike="noStrike" dirty="0" smtClean="0">
                          <a:effectLst/>
                        </a:rPr>
                        <a:t>0,25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1,16183</a:t>
                </a:r>
                <a:endParaRPr lang="pt-BR" sz="24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0,86071</a:t>
                </a:r>
                <a:endParaRPr lang="pt-BR" sz="24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0,52966</a:t>
                </a:r>
                <a:endParaRPr lang="pt-BR" sz="2400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0,267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stCxn id="13" idx="6"/>
            <a:endCxn id="12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3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  <a:endCxn id="16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  <a:endCxn id="17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>
            <a:stCxn id="21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21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41340" y="5188663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,147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235111" y="434836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84874" y="5658719"/>
            <a:ext cx="11910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 </a:t>
            </a:r>
            <a:r>
              <a:rPr lang="pt-BR" sz="2400" dirty="0" smtClean="0">
                <a:solidFill>
                  <a:srgbClr val="7030A0"/>
                </a:solidFill>
              </a:rPr>
              <a:t>ou 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680573" y="4605254"/>
            <a:ext cx="159535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0,016 </a:t>
            </a:r>
            <a:r>
              <a:rPr lang="pt-BR" sz="2400" dirty="0" smtClean="0">
                <a:solidFill>
                  <a:srgbClr val="7030A0"/>
                </a:solidFill>
              </a:rPr>
              <a:t>ou </a:t>
            </a:r>
            <a:r>
              <a:rPr lang="pt-BR" sz="2400" dirty="0">
                <a:solidFill>
                  <a:srgbClr val="7030A0"/>
                </a:solidFill>
              </a:rPr>
              <a:t>0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318069" y="3480911"/>
            <a:ext cx="20435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0,071</a:t>
            </a:r>
            <a:r>
              <a:rPr lang="pt-BR" sz="2400" dirty="0" smtClean="0">
                <a:solidFill>
                  <a:srgbClr val="7030A0"/>
                </a:solidFill>
              </a:rPr>
              <a:t> ou 0,067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de seta reta 39"/>
          <p:cNvCxnSpPr>
            <a:endCxn id="39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de seta reta 43"/>
          <p:cNvCxnSpPr>
            <a:endCxn id="42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endCxn id="43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0,126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542314" y="3928799"/>
            <a:ext cx="945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0,030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0,311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2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6542313" y="2819445"/>
            <a:ext cx="9299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0,111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0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6" grpId="0" animBg="1"/>
      <p:bldP spid="17" grpId="0" animBg="1"/>
      <p:bldP spid="18" grpId="0" animBg="1"/>
      <p:bldP spid="21" grpId="0" animBg="1"/>
      <p:bldP spid="24" grpId="0"/>
      <p:bldP spid="25" grpId="0"/>
      <p:bldP spid="26" grpId="0"/>
      <p:bldP spid="27" grpId="0"/>
      <p:bldP spid="28" grpId="0"/>
      <p:bldP spid="31" grpId="0"/>
      <p:bldP spid="32" grpId="0"/>
      <p:bldP spid="35" grpId="0"/>
      <p:bldP spid="38" grpId="0"/>
      <p:bldP spid="39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call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84248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0,198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8%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3/12 </a:t>
                      </a:r>
                      <a:r>
                        <a:rPr lang="pt-BR" sz="2400" u="none" strike="noStrike" dirty="0" smtClean="0">
                          <a:effectLst/>
                        </a:rPr>
                        <a:t>= </a:t>
                      </a:r>
                      <a:r>
                        <a:rPr lang="pt-BR" sz="2400" u="none" strike="noStrike" dirty="0" smtClean="0">
                          <a:effectLst/>
                        </a:rPr>
                        <a:t>0,25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1,16183</a:t>
                </a:r>
                <a:endParaRPr lang="pt-BR" sz="24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0,86071</a:t>
                </a:r>
                <a:endParaRPr lang="pt-BR" sz="24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0,52966</a:t>
                </a:r>
                <a:endParaRPr lang="pt-BR" sz="2400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0,267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stCxn id="13" idx="6"/>
            <a:endCxn id="12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3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  <a:endCxn id="16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  <a:endCxn id="17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>
            <a:stCxn id="21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21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41340" y="5188663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,147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235111" y="434836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558733" y="4192664"/>
            <a:ext cx="23184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0</a:t>
            </a:r>
            <a:r>
              <a:rPr lang="pt-BR" sz="2400" dirty="0" smtClean="0">
                <a:solidFill>
                  <a:srgbClr val="FF0000"/>
                </a:solidFill>
              </a:rPr>
              <a:t>,044</a:t>
            </a:r>
            <a:r>
              <a:rPr lang="pt-BR" sz="2400" dirty="0" smtClean="0">
                <a:solidFill>
                  <a:srgbClr val="7030A0"/>
                </a:solidFill>
              </a:rPr>
              <a:t> ou 0,030</a:t>
            </a:r>
            <a:endParaRPr lang="pt-BR" sz="2400" baseline="-25000" dirty="0">
              <a:solidFill>
                <a:srgbClr val="7030A0"/>
              </a:solidFill>
            </a:endParaRPr>
          </a:p>
          <a:p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717588" y="5225876"/>
            <a:ext cx="190739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0,008 </a:t>
            </a:r>
            <a:r>
              <a:rPr lang="pt-BR" sz="2400" dirty="0" smtClean="0">
                <a:solidFill>
                  <a:srgbClr val="7030A0"/>
                </a:solidFill>
              </a:rPr>
              <a:t>ou 0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84874" y="5658719"/>
            <a:ext cx="11910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841340" y="4605254"/>
            <a:ext cx="14345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0,016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884474" y="3480911"/>
            <a:ext cx="147717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0,071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de seta reta 39"/>
          <p:cNvCxnSpPr>
            <a:endCxn id="39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de seta reta 43"/>
          <p:cNvCxnSpPr>
            <a:endCxn id="42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endCxn id="43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0,126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542314" y="3928799"/>
            <a:ext cx="945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0,030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0,311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2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6542313" y="2819445"/>
            <a:ext cx="9299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0,111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8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6" grpId="0" animBg="1"/>
      <p:bldP spid="17" grpId="0" animBg="1"/>
      <p:bldP spid="18" grpId="0" animBg="1"/>
      <p:bldP spid="21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8" grpId="0"/>
      <p:bldP spid="39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</a:t>
            </a:r>
            <a:r>
              <a:rPr lang="pt-BR" sz="3200" dirty="0" smtClean="0"/>
              <a:t>5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41714"/>
            <a:ext cx="5084373" cy="53550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sz="3200" dirty="0" smtClean="0"/>
              <a:t>Preço </a:t>
            </a:r>
            <a:r>
              <a:rPr lang="pt-BR" sz="3200" dirty="0"/>
              <a:t>de uma </a:t>
            </a:r>
            <a:r>
              <a:rPr lang="pt-BR" sz="3200" dirty="0" err="1" smtClean="0"/>
              <a:t>call</a:t>
            </a:r>
            <a:r>
              <a:rPr lang="pt-BR" sz="3200" dirty="0" smtClean="0"/>
              <a:t> americana</a:t>
            </a:r>
            <a:endParaRPr lang="pt-BR" sz="3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84248"/>
              </p:ext>
            </p:extLst>
          </p:nvPr>
        </p:nvGraphicFramePr>
        <p:xfrm>
          <a:off x="6542313" y="0"/>
          <a:ext cx="2601687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8"/>
                <a:gridCol w="203562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S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0,198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X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0,200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=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>
                          <a:effectLst/>
                        </a:rPr>
                        <a:t>r </a:t>
                      </a:r>
                      <a:r>
                        <a:rPr lang="pt-BR" sz="2400" u="none" strike="noStrike" dirty="0">
                          <a:effectLst/>
                        </a:rPr>
                        <a:t>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8%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aa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T =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3/12 </a:t>
                      </a:r>
                      <a:r>
                        <a:rPr lang="pt-BR" sz="2400" u="none" strike="noStrike" dirty="0" smtClean="0">
                          <a:effectLst/>
                        </a:rPr>
                        <a:t>= </a:t>
                      </a:r>
                      <a:r>
                        <a:rPr lang="pt-BR" sz="2400" u="none" strike="noStrike" dirty="0" smtClean="0">
                          <a:effectLst/>
                        </a:rPr>
                        <a:t>0,25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1,16183</a:t>
                </a:r>
                <a:endParaRPr lang="pt-BR" sz="24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65" y="1704529"/>
                <a:ext cx="16186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11" t="-26667" r="-714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:r>
                  <a:rPr lang="pt-BR" sz="2400" dirty="0" smtClean="0"/>
                  <a:t>0,86071</a:t>
                </a:r>
                <a:endParaRPr lang="pt-BR" sz="24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5" y="1704529"/>
                <a:ext cx="161863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767" t="-26667" r="-751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/>
                  <a:t>0,52966</a:t>
                </a:r>
                <a:endParaRPr lang="pt-BR" sz="2400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840" y="1704529"/>
                <a:ext cx="161863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92" t="-26667" r="-6792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857780" y="29436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0,267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219472" y="34026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3592448" y="405345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stCxn id="13" idx="6"/>
            <a:endCxn id="12" idx="3"/>
          </p:cNvCxnSpPr>
          <p:nvPr/>
        </p:nvCxnSpPr>
        <p:spPr>
          <a:xfrm flipV="1">
            <a:off x="3700398" y="35175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3" idx="6"/>
          </p:cNvCxnSpPr>
          <p:nvPr/>
        </p:nvCxnSpPr>
        <p:spPr>
          <a:xfrm>
            <a:off x="3700398" y="41207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5224986" y="44990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224986" y="55949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3597962" y="5149835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>
            <a:stCxn id="18" idx="6"/>
            <a:endCxn id="16" idx="3"/>
          </p:cNvCxnSpPr>
          <p:nvPr/>
        </p:nvCxnSpPr>
        <p:spPr>
          <a:xfrm flipV="1">
            <a:off x="3705912" y="46139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8" idx="6"/>
            <a:endCxn id="17" idx="2"/>
          </p:cNvCxnSpPr>
          <p:nvPr/>
        </p:nvCxnSpPr>
        <p:spPr>
          <a:xfrm>
            <a:off x="3705912" y="52171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1968192" y="47071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>
            <a:stCxn id="21" idx="6"/>
          </p:cNvCxnSpPr>
          <p:nvPr/>
        </p:nvCxnSpPr>
        <p:spPr>
          <a:xfrm flipV="1">
            <a:off x="2076142" y="4171238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21" idx="6"/>
          </p:cNvCxnSpPr>
          <p:nvPr/>
        </p:nvCxnSpPr>
        <p:spPr>
          <a:xfrm>
            <a:off x="2076142" y="4774466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884474" y="40769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41340" y="5188663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,147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079079" y="3615272"/>
            <a:ext cx="11110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138591" y="4736414"/>
            <a:ext cx="1185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235111" y="4348365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0,198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021885" y="4192664"/>
            <a:ext cx="18553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0</a:t>
            </a:r>
            <a:r>
              <a:rPr lang="pt-BR" sz="2400" dirty="0" smtClean="0">
                <a:solidFill>
                  <a:srgbClr val="FF0000"/>
                </a:solidFill>
              </a:rPr>
              <a:t>,044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endParaRPr lang="pt-BR" sz="2400" baseline="-25000" dirty="0">
              <a:solidFill>
                <a:srgbClr val="7030A0"/>
              </a:solidFill>
            </a:endParaRPr>
          </a:p>
          <a:p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050016" y="5225876"/>
            <a:ext cx="15749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>
                <a:solidFill>
                  <a:srgbClr val="FF0000"/>
                </a:solidFill>
              </a:rPr>
              <a:t>0,008 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84874" y="5658719"/>
            <a:ext cx="119105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841340" y="4605254"/>
            <a:ext cx="14345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0,016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884474" y="3480911"/>
            <a:ext cx="147717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0,071</a:t>
            </a:r>
            <a:endParaRPr lang="pt-BR" sz="2400" baseline="-25000" dirty="0">
              <a:solidFill>
                <a:srgbClr val="7030A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180180" y="4890897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  </a:t>
            </a:r>
            <a:r>
              <a:rPr lang="pt-BR" sz="2400" b="1" dirty="0" smtClean="0">
                <a:solidFill>
                  <a:srgbClr val="FF0000"/>
                </a:solidFill>
              </a:rPr>
              <a:t>0,027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432095" y="3402333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0,230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6793787" y="386134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de seta reta 39"/>
          <p:cNvCxnSpPr>
            <a:endCxn id="39" idx="3"/>
          </p:cNvCxnSpPr>
          <p:nvPr/>
        </p:nvCxnSpPr>
        <p:spPr>
          <a:xfrm flipV="1">
            <a:off x="5274713" y="397622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274713" y="457945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6799301" y="495772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799301" y="6053680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de seta reta 43"/>
          <p:cNvCxnSpPr>
            <a:endCxn id="42" idx="3"/>
          </p:cNvCxnSpPr>
          <p:nvPr/>
        </p:nvCxnSpPr>
        <p:spPr>
          <a:xfrm flipV="1">
            <a:off x="5280227" y="5072605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endCxn id="43" idx="2"/>
          </p:cNvCxnSpPr>
          <p:nvPr/>
        </p:nvCxnSpPr>
        <p:spPr>
          <a:xfrm>
            <a:off x="5280227" y="5675833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458789" y="4535637"/>
            <a:ext cx="115487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0</a:t>
            </a:r>
            <a:r>
              <a:rPr lang="pt-BR" sz="2400" dirty="0" smtClean="0">
                <a:solidFill>
                  <a:srgbClr val="000000"/>
                </a:solidFill>
              </a:rPr>
              <a:t>,170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508729" y="5648036"/>
            <a:ext cx="110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0,126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631512" y="6098423"/>
            <a:ext cx="9793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631512" y="5009457"/>
            <a:ext cx="750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542314" y="3928799"/>
            <a:ext cx="945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0,030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6432095" y="2303617"/>
            <a:ext cx="11787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0,311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6777978" y="2751986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3" name="Conector de seta reta 52"/>
          <p:cNvCxnSpPr>
            <a:endCxn id="52" idx="3"/>
          </p:cNvCxnSpPr>
          <p:nvPr/>
        </p:nvCxnSpPr>
        <p:spPr>
          <a:xfrm flipV="1">
            <a:off x="5258904" y="286687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58904" y="347009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6542313" y="2819445"/>
            <a:ext cx="9299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0,111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6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6" grpId="0" animBg="1"/>
      <p:bldP spid="17" grpId="0" animBg="1"/>
      <p:bldP spid="18" grpId="0" animBg="1"/>
      <p:bldP spid="21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7" grpId="0"/>
      <p:bldP spid="38" grpId="0"/>
      <p:bldP spid="39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9,4639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97655" y="54405"/>
            <a:ext cx="893093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b="1" dirty="0" smtClean="0">
                <a:solidFill>
                  <a:srgbClr val="FF0000"/>
                </a:solidFill>
              </a:rPr>
              <a:t>Opção americana </a:t>
            </a:r>
            <a:r>
              <a:rPr lang="pt-BR" altLang="pt-BR" sz="3600" dirty="0" smtClean="0">
                <a:solidFill>
                  <a:srgbClr val="000000"/>
                </a:solidFill>
              </a:rPr>
              <a:t>- Modelo Binomial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93006" y="2281560"/>
            <a:ext cx="3144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Se a opção for americana, a árvore deverá ser analisada de trás para frente, verificando em cada nó se o exercício antecipado é mais interessante.</a:t>
            </a:r>
          </a:p>
          <a:p>
            <a:endParaRPr lang="pt-BR" sz="28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475717" y="395630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Ou </a:t>
            </a:r>
            <a:r>
              <a:rPr lang="pt-BR" sz="2400" b="1" dirty="0" smtClean="0">
                <a:solidFill>
                  <a:srgbClr val="7030A0"/>
                </a:solidFill>
              </a:rPr>
              <a:t>0</a:t>
            </a:r>
            <a:endParaRPr lang="pt-BR" sz="2400" b="1" baseline="-25000" dirty="0">
              <a:solidFill>
                <a:srgbClr val="7030A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459442" y="5058611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7030A0"/>
                </a:solidFill>
              </a:rPr>
              <a:t>Ou </a:t>
            </a:r>
            <a:r>
              <a:rPr lang="pt-BR" sz="2400" b="1" dirty="0" smtClean="0">
                <a:solidFill>
                  <a:srgbClr val="7030A0"/>
                </a:solidFill>
              </a:rPr>
              <a:t>12</a:t>
            </a:r>
            <a:endParaRPr lang="pt-BR" sz="2400" b="1" baseline="-25000" dirty="0">
              <a:solidFill>
                <a:srgbClr val="7030A0"/>
              </a:solidFill>
            </a:endParaRPr>
          </a:p>
        </p:txBody>
      </p:sp>
      <p:sp>
        <p:nvSpPr>
          <p:cNvPr id="3" name="Multiplicar 2"/>
          <p:cNvSpPr/>
          <p:nvPr/>
        </p:nvSpPr>
        <p:spPr>
          <a:xfrm>
            <a:off x="3192500" y="4048148"/>
            <a:ext cx="1282379" cy="303475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Multiplicar 38"/>
          <p:cNvSpPr/>
          <p:nvPr/>
        </p:nvSpPr>
        <p:spPr>
          <a:xfrm>
            <a:off x="3158469" y="4847264"/>
            <a:ext cx="1282379" cy="303475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7" grpId="0"/>
      <p:bldP spid="3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12,00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97655" y="54405"/>
            <a:ext cx="893093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dirty="0" smtClean="0">
                <a:solidFill>
                  <a:srgbClr val="000000"/>
                </a:solidFill>
              </a:rPr>
              <a:t>Opção americana - Modelo Binomial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93006" y="2281560"/>
            <a:ext cx="3144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Se a opção for americana, a árvore deverá ser analisada de trás para frente, verificando em cada nó se o exercício antecipado é mais interessante.</a:t>
            </a:r>
          </a:p>
          <a:p>
            <a:endParaRPr lang="pt-BR" sz="2800" dirty="0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8254" y="5996365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5086351" y="6011854"/>
            <a:ext cx="3809999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7297236" y="5836422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470124" y="6232113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7222474" y="6326179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0" y="5898568"/>
            <a:ext cx="9144000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4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12,00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97655" y="54405"/>
            <a:ext cx="8930936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dirty="0" smtClean="0">
                <a:solidFill>
                  <a:srgbClr val="000000"/>
                </a:solidFill>
              </a:rPr>
              <a:t>Opção americana - Modelo Binomial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93006" y="2281560"/>
            <a:ext cx="3144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Se a opção for americana, a árvore deverá ser analisada de trás para frente, verificando em cada nó se o exercício antecipado é mais interessante.</a:t>
            </a:r>
          </a:p>
          <a:p>
            <a:endParaRPr lang="pt-BR" sz="2800" dirty="0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8254" y="5996365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5086351" y="6011854"/>
            <a:ext cx="3809999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7297236" y="5836422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470124" y="6232113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7222474" y="6326179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0" y="5898568"/>
            <a:ext cx="9144000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116051" y="1351975"/>
                <a:ext cx="3787022" cy="7096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8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80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0,5</m:t>
                            </m:r>
                          </m:sup>
                        </m:sSup>
                        <m:r>
                          <a:rPr lang="pt-BR" sz="28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−0,8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1,2−0,8</m:t>
                        </m:r>
                      </m:den>
                    </m:f>
                    <m:r>
                      <a:rPr lang="pt-BR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=0,628178</m:t>
                    </m:r>
                  </m:oMath>
                </a14:m>
                <a:endParaRPr lang="pt-BR" sz="28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051" y="1351975"/>
                <a:ext cx="3787022" cy="709618"/>
              </a:xfrm>
              <a:prstGeom prst="rect">
                <a:avLst/>
              </a:prstGeom>
              <a:blipFill rotWithShape="0">
                <a:blip r:embed="rId2"/>
                <a:stretch>
                  <a:fillRect l="-5636" b="-129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/>
              <p:cNvSpPr txBox="1"/>
              <p:nvPr/>
            </p:nvSpPr>
            <p:spPr>
              <a:xfrm>
                <a:off x="179684" y="2118784"/>
                <a:ext cx="6906916" cy="4357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8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0,5</m:t>
                        </m:r>
                      </m:sup>
                    </m:sSup>
                    <m:d>
                      <m:dPr>
                        <m:ctrlPr>
                          <a:rPr lang="pt-BR" sz="28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0,6282</m:t>
                        </m:r>
                        <m:r>
                          <a:rPr lang="pt-BR" sz="28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×1,4148+0,3728×12</m:t>
                        </m:r>
                      </m:e>
                    </m:d>
                    <m:r>
                      <a:rPr lang="pt-BR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CaixaDe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84" y="2118784"/>
                <a:ext cx="6906916" cy="435760"/>
              </a:xfrm>
              <a:prstGeom prst="rect">
                <a:avLst/>
              </a:prstGeom>
              <a:blipFill rotWithShape="0">
                <a:blip r:embed="rId3"/>
                <a:stretch>
                  <a:fillRect l="-3086" t="-22535" b="-50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/>
              <p:cNvSpPr txBox="1"/>
              <p:nvPr/>
            </p:nvSpPr>
            <p:spPr>
              <a:xfrm>
                <a:off x="171826" y="2685972"/>
                <a:ext cx="1506145" cy="43088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8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8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5,0897</a:t>
                </a:r>
              </a:p>
            </p:txBody>
          </p:sp>
        </mc:Choice>
        <mc:Fallback xmlns="">
          <p:sp>
            <p:nvSpPr>
              <p:cNvPr id="46" name="CaixaDeTex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6" y="2685972"/>
                <a:ext cx="1506145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4170" t="-24286" r="-8907" b="-5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40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/>
      <p:bldP spid="42" grpId="0"/>
      <p:bldP spid="4" grpId="0"/>
      <p:bldP spid="45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Exercício 1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729" y="781669"/>
            <a:ext cx="8804787" cy="46902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pt-BR" dirty="0" smtClean="0"/>
              <a:t>O </a:t>
            </a:r>
            <a:r>
              <a:rPr lang="pt-BR" dirty="0"/>
              <a:t>preço das ações da </a:t>
            </a:r>
            <a:r>
              <a:rPr lang="pt-BR" dirty="0" err="1"/>
              <a:t>Lett</a:t>
            </a:r>
            <a:r>
              <a:rPr lang="pt-BR" dirty="0"/>
              <a:t> </a:t>
            </a:r>
            <a:r>
              <a:rPr lang="pt-BR" dirty="0" err="1"/>
              <a:t>Incorporated</a:t>
            </a:r>
            <a:r>
              <a:rPr lang="pt-BR" dirty="0"/>
              <a:t> atualmente é de $ 50, mas estima-se que haverá uma alta por um fator de 1,5 ou uma queda por um fator de 0,7 no fim do ano. Há uma opção de compra das ações da </a:t>
            </a:r>
            <a:r>
              <a:rPr lang="pt-BR" dirty="0" err="1"/>
              <a:t>Lett</a:t>
            </a:r>
            <a:r>
              <a:rPr lang="pt-BR" dirty="0"/>
              <a:t> com um preço de exercício de $ 55 e vencimento de 1 ano a partir de agora. Quais são os possíveis preços das ações no fim do ano</a:t>
            </a:r>
            <a:r>
              <a:rPr lang="pt-BR" dirty="0" smtClean="0"/>
              <a:t>? </a:t>
            </a:r>
            <a:r>
              <a:rPr lang="pt-BR" dirty="0"/>
              <a:t>Qual será o ganho da opção de compra se o preço das ações subir</a:t>
            </a:r>
            <a:r>
              <a:rPr lang="pt-BR" dirty="0" smtClean="0"/>
              <a:t>? </a:t>
            </a:r>
            <a:r>
              <a:rPr lang="pt-BR" dirty="0"/>
              <a:t>E se o preço das ações cair</a:t>
            </a:r>
            <a:r>
              <a:rPr lang="pt-BR" dirty="0" smtClean="0"/>
              <a:t>? </a:t>
            </a:r>
            <a:r>
              <a:rPr lang="pt-BR" dirty="0"/>
              <a:t>Se vendermos uma opção de compra, quantas ações, da </a:t>
            </a:r>
            <a:r>
              <a:rPr lang="pt-BR" dirty="0" err="1"/>
              <a:t>Lett</a:t>
            </a:r>
            <a:r>
              <a:rPr lang="pt-BR" dirty="0"/>
              <a:t>, teremos de comprar para criar uma carteira com hedge sem risco composta de opções e </a:t>
            </a:r>
            <a:r>
              <a:rPr lang="pt-BR" dirty="0" smtClean="0"/>
              <a:t>ações? </a:t>
            </a:r>
            <a:r>
              <a:rPr lang="pt-BR" dirty="0"/>
              <a:t>Qual é o valor dessa carteira? Se a taxa anual livre de risco é 6%, quanto vale hoje a carteira isenta de risco (assumindo a capitalização diária)? Qual é o valor corrente da opção de compra?</a:t>
            </a:r>
          </a:p>
        </p:txBody>
      </p:sp>
    </p:spTree>
    <p:extLst>
      <p:ext uri="{BB962C8B-B14F-4D97-AF65-F5344CB8AC3E}">
        <p14:creationId xmlns:p14="http://schemas.microsoft.com/office/powerpoint/2010/main" val="8619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1930"/>
              </p:ext>
            </p:extLst>
          </p:nvPr>
        </p:nvGraphicFramePr>
        <p:xfrm>
          <a:off x="8065091" y="0"/>
          <a:ext cx="1078909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82"/>
                <a:gridCol w="656727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S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X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u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d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0,7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 =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85061"/>
            <a:ext cx="7581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Quais são os possíveis preços das ações no fim do ano?</a:t>
            </a:r>
            <a:r>
              <a:rPr lang="pt-BR" sz="2400" dirty="0"/>
              <a:t> </a:t>
            </a:r>
          </a:p>
        </p:txBody>
      </p:sp>
      <p:sp>
        <p:nvSpPr>
          <p:cNvPr id="4" name="Elipse 3"/>
          <p:cNvSpPr/>
          <p:nvPr/>
        </p:nvSpPr>
        <p:spPr>
          <a:xfrm>
            <a:off x="2729889" y="117806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735403" y="2274448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105633" y="183178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</p:cNvCxnSpPr>
          <p:nvPr/>
        </p:nvCxnSpPr>
        <p:spPr>
          <a:xfrm flipV="1">
            <a:off x="1213583" y="1295851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1213583" y="1899079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400044" y="739885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r>
              <a:rPr lang="pt-BR" sz="2400" dirty="0" smtClean="0">
                <a:solidFill>
                  <a:srgbClr val="000000"/>
                </a:solidFill>
              </a:rPr>
              <a:t> =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00044" y="1861027"/>
            <a:ext cx="25547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r>
              <a:rPr lang="pt-BR" sz="2400" dirty="0" smtClean="0">
                <a:solidFill>
                  <a:srgbClr val="000000"/>
                </a:solidFill>
              </a:rPr>
              <a:t> =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90558" y="14329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rgbClr val="000000"/>
                </a:solidFill>
              </a:rPr>
              <a:t> S =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1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9391</TotalTime>
  <Words>3060</Words>
  <Application>Microsoft Office PowerPoint</Application>
  <PresentationFormat>Apresentação na tela (4:3)</PresentationFormat>
  <Paragraphs>897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Symbol</vt:lpstr>
      <vt:lpstr>Tema do Office</vt:lpstr>
      <vt:lpstr>Opções Americanas Modelo Binomial</vt:lpstr>
      <vt:lpstr>Relembrado opção europeia - Modelo Binomial</vt:lpstr>
      <vt:lpstr>Relembrado opção europeia - Modelo Binomial</vt:lpstr>
      <vt:lpstr>Opção americana - Modelo Binomial</vt:lpstr>
      <vt:lpstr>Opção americana - Modelo Binomial</vt:lpstr>
      <vt:lpstr>Opção americana - Modelo Binomial</vt:lpstr>
      <vt:lpstr>Opção americana - Modelo Binomial</vt:lpstr>
      <vt:lpstr>Exercício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2</vt:lpstr>
      <vt:lpstr>Exercício 2</vt:lpstr>
      <vt:lpstr>Exercício 2</vt:lpstr>
      <vt:lpstr>Exercício 2</vt:lpstr>
      <vt:lpstr>Exercício 2</vt:lpstr>
      <vt:lpstr>Exercício 2</vt:lpstr>
      <vt:lpstr>Exercício 2</vt:lpstr>
      <vt:lpstr>Exercício 2</vt:lpstr>
      <vt:lpstr>Exercício 2</vt:lpstr>
      <vt:lpstr>Exercício 3</vt:lpstr>
      <vt:lpstr>Exercício 3</vt:lpstr>
      <vt:lpstr>Exercício 3</vt:lpstr>
      <vt:lpstr>Exercício 4</vt:lpstr>
      <vt:lpstr>Exercício 4</vt:lpstr>
      <vt:lpstr>Exercício 4</vt:lpstr>
      <vt:lpstr>Exercício 4</vt:lpstr>
      <vt:lpstr>Exercício 4</vt:lpstr>
      <vt:lpstr>Exercício 5</vt:lpstr>
      <vt:lpstr>Exercício 5</vt:lpstr>
      <vt:lpstr>Exercício 5</vt:lpstr>
      <vt:lpstr>Exercício 5</vt:lpstr>
      <vt:lpstr>Exercício 5</vt:lpstr>
      <vt:lpstr>Exercício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Exercícios  Modelo Binomial</dc:title>
  <dc:creator>USP</dc:creator>
  <cp:lastModifiedBy>USP</cp:lastModifiedBy>
  <cp:revision>64</cp:revision>
  <cp:lastPrinted>2019-06-05T10:34:03Z</cp:lastPrinted>
  <dcterms:created xsi:type="dcterms:W3CDTF">2018-06-07T00:48:27Z</dcterms:created>
  <dcterms:modified xsi:type="dcterms:W3CDTF">2020-05-27T03:33:40Z</dcterms:modified>
</cp:coreProperties>
</file>