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07" r:id="rId2"/>
    <p:sldId id="373" r:id="rId3"/>
    <p:sldId id="317" r:id="rId4"/>
    <p:sldId id="318" r:id="rId5"/>
    <p:sldId id="395" r:id="rId6"/>
    <p:sldId id="325" r:id="rId7"/>
    <p:sldId id="327" r:id="rId8"/>
    <p:sldId id="384" r:id="rId9"/>
    <p:sldId id="352" r:id="rId10"/>
    <p:sldId id="386" r:id="rId11"/>
    <p:sldId id="354" r:id="rId12"/>
    <p:sldId id="353" r:id="rId13"/>
    <p:sldId id="385" r:id="rId14"/>
    <p:sldId id="360" r:id="rId15"/>
    <p:sldId id="356" r:id="rId16"/>
    <p:sldId id="359" r:id="rId17"/>
    <p:sldId id="364" r:id="rId18"/>
    <p:sldId id="378" r:id="rId19"/>
    <p:sldId id="332" r:id="rId20"/>
    <p:sldId id="371" r:id="rId21"/>
    <p:sldId id="368" r:id="rId22"/>
    <p:sldId id="336" r:id="rId23"/>
    <p:sldId id="295" r:id="rId24"/>
    <p:sldId id="369" r:id="rId25"/>
    <p:sldId id="372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11"/>
    <a:srgbClr val="FE6F33"/>
    <a:srgbClr val="FF0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30T18:01:08.1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25602 2209 1239 0,'0'0'264'16,"0"0"-189"-16,0 0-52 0,0 0 43 15,0 0 8 1,0 0 20-16,-19-26-28 0,14 24-38 16,2 1-12-16,1 1-16 15,2 0 0-15,-2 1-53 16,0 17-152-16,-3 0-333 0</inkml:trace>
  <inkml:trace contextRef="#ctx0" brushRef="#br0" timeOffset="921.8">25284 11167 1008 0,'0'0'216'0,"0"0"-147"16,0 0-44-16,0 0-25 15,0 0 48-15,0 0-17 16,0 0 18-16,-11 20 22 16,11-20-7-16,0 0-3 15,0 0-45-15,0-11-16 16,4-24-36-16,5-1-97 15,-3-4-376-15</inkml:trace>
  <inkml:trace contextRef="#ctx0" brushRef="#br0" timeOffset="1794.41">25767 3114 1213 0,'0'0'160'0,"0"0"-118"0,0 0-41 15,0 0-2-15,0 0 2 16,0 0-1-16,0 0 1 16,-95 24-1-16,89-14 0 15,6 2-53-15,0 2-136 16,8-2-36-16,3-4-359 0</inkml:trace>
  <inkml:trace contextRef="#ctx0" brushRef="#br0" timeOffset="2521.86">25326 11470 1547 0,'0'0'271'16,"0"0"-195"-16,0 0-64 15,0 0 5-15,0 0-17 16,0 0 0-16,0 0-91 16,-20-2-110-16,33-2-61 15,-4-2-245-15</inkml:trace>
  <inkml:trace contextRef="#ctx0" brushRef="#br0" timeOffset="3670.29">25643 4018 910 0,'0'0'275'15,"0"0"-161"-15,0 0-28 16,0 0-9-16,0 0 26 16,0 0 25-16,0 0-46 15,-21 12-34-15,21-12-16 16,0 0-10-16,0 0-11 0,0 0-10 16,0 0 1-1,0 0-2-15,0 2-6 0,0 10-104 16,0-1-152-16,0-4-119 0</inkml:trace>
  <inkml:trace contextRef="#ctx0" brushRef="#br0" timeOffset="4482.42">25369 11237 1330 0,'0'0'308'16,"0"0"-224"-16,0 0-66 15,0 0 26-15,0 0-22 16,0 0-19-16,0 0-3 16,-29 0-87-16,29 2-95 15,0-2-93-15,0 0-327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ABA3B-AEE9-40E7-B58F-638AF9A1ED04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0A14A-68B4-4C17-8B7E-AD3737AF9C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93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0E802-7947-4ABE-B4D1-FECE6564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A5B35A-6610-46C9-BE5A-BBED193C7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BDC3E5-B0CF-4F57-A17A-0FC1795C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50CB82-1895-436F-97C4-28FCC229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4AA640-3B3E-4753-8FB1-B1FFE0E3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18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82AE4-27B0-415D-B090-DE74A2A9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28E9F9-B8F0-451C-B38F-366D7A07F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8994D2-3D65-41FF-8616-D622AB05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D262BA-7E0C-457D-8BC4-75A41CA3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0DAD59-C793-4A58-8DA0-2A731503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48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639960-070E-48B3-8419-587743831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688066D-3990-4F09-B895-4068FD997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364E0C-7C1B-48EB-AE3D-8682C463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9FE898-EF91-417C-9F39-B897B1EB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19EAEB-EDD5-4A48-8AF9-FE381694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26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2CA8E-2708-4AB6-B668-5905D861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A171BF-6977-4175-BE9E-DFA2F8147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E134BB-48D1-46DD-BC88-A5B19876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A6455-E135-4119-BB2E-C8025104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758AA-C269-406D-A14D-5A6FF4B9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96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EF7C4-233B-43FE-A978-72D68B18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F72149-2DBA-454F-B968-67BB75092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8A78E2-D42A-4E21-845D-8D54969F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E7CAB2-3759-413B-A907-99AB2488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CB2434-8651-44E5-B4E2-3BC2BD87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65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BCD54-849D-4A0E-8390-46E12DDA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3871F6-E71C-4371-8675-5BB4BCF58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0F8EF-E7C4-441E-8B1F-A43453615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D14ABD-2C41-4F99-9DD3-64333519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3A21CA-7281-433C-A665-BEB45C0F7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10B77D-FD5E-4F32-9E36-CCA035E5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22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256D6-85DA-4A87-AFB0-9E3F11C7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FDC6F0-9393-4F2F-B11E-8D514EE8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91113A-922A-4133-86FF-EED9AEBD4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9AAA75-3D2E-4C8A-84DE-F19B78D74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58EEEAE-3FF6-4872-A51E-2CC333638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8BCD1B-1A3C-415C-9682-B455420E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A9287BE-FA98-4522-8104-DFAB7BE4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EE121F0-582D-4F70-872E-93B6C9F6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41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2BA67-253A-46F9-96CD-D831B2F5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D4D49F7-61DF-42BF-9A45-D38E05E0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B8B2D2-7315-4DD5-A371-71D1677D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B39C26-A7A2-47DB-92DF-797EEC29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05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48BC500-68DA-4633-9383-48FCA5F0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2CBD5C-0027-464D-BB45-0F5386BC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BED773-DA90-494E-9AA7-582E903A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1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781B4-F3DA-4F5A-815D-247C5720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6F1276-7B3B-48E1-A3B9-218D622B9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E4FA70-7721-4BD3-89AD-81B830EF8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10259F-FADB-4F29-BCA6-B9EDB5DD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87759A-62F4-4502-BCFB-EFF18ACF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246F3A-1000-4898-9336-9089FCF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23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95795-B778-4A96-B0AF-8B841DCF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83C937-9712-482A-8E90-8261BF12C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B614B2-0A59-4E9E-9D96-0C81E9BD0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E001EA-3E7F-423D-ABF7-0C24241D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3E67B6-F3C7-4325-AF2B-3AA1E46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7C88C-49C9-4038-ADBA-73F26C0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26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689A95E-F7FE-4C6F-BE56-82398612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D13B85-3D65-40AD-8EB3-8BCD39B5A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5F3BDB-7769-4145-A287-2D3EA5F41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18E37-9E10-4CDD-9B43-CE8A8ED3CB57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AC4724-E840-48F2-9ED9-844485D17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4A408E-00C6-46CA-958B-E64F21C1D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15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customXml" Target="../ink/ink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gif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F76E731-9999-3B93-ADC0-C958B7A0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700" y="1803590"/>
            <a:ext cx="3492125" cy="21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otomultiplier Tube PMT-186 PMT-186-1">
            <a:extLst>
              <a:ext uri="{FF2B5EF4-FFF2-40B4-BE49-F238E27FC236}">
                <a16:creationId xmlns:a16="http://schemas.microsoft.com/office/drawing/2014/main" id="{EF5A9017-4A2E-4F24-A111-055470C4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13" y="1884871"/>
            <a:ext cx="1888376" cy="188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ppendorf Opened Clip Art At Clker Com - Eppendorf Tube PNG Image |  Transparent PNG Free Download on SeekPNG">
            <a:extLst>
              <a:ext uri="{FF2B5EF4-FFF2-40B4-BE49-F238E27FC236}">
                <a16:creationId xmlns:a16="http://schemas.microsoft.com/office/drawing/2014/main" id="{3427E0EF-0D7C-4B95-B987-F4203D60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61" y="1664046"/>
            <a:ext cx="1208842" cy="9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9DD4B-300A-4444-81E7-F5D2EF9EB8E9}"/>
              </a:ext>
            </a:extLst>
          </p:cNvPr>
          <p:cNvSpPr txBox="1"/>
          <p:nvPr/>
        </p:nvSpPr>
        <p:spPr>
          <a:xfrm>
            <a:off x="443631" y="0"/>
            <a:ext cx="1129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err="1"/>
              <a:t>Absorção</a:t>
            </a:r>
            <a:r>
              <a:rPr lang="en-US" sz="3200" dirty="0"/>
              <a:t> e </a:t>
            </a:r>
            <a:r>
              <a:rPr lang="en-US" sz="3200" dirty="0" err="1"/>
              <a:t>Fluorescência</a:t>
            </a:r>
            <a:r>
              <a:rPr lang="en-US" sz="3200" dirty="0"/>
              <a:t> UV-Vis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Absorção</a:t>
            </a:r>
            <a:r>
              <a:rPr lang="en-US" dirty="0"/>
              <a:t> (e </a:t>
            </a:r>
            <a:r>
              <a:rPr lang="en-US" dirty="0" err="1"/>
              <a:t>emissão</a:t>
            </a:r>
            <a:r>
              <a:rPr lang="en-US" dirty="0"/>
              <a:t>)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níveis</a:t>
            </a:r>
            <a:r>
              <a:rPr lang="en-US" dirty="0"/>
              <a:t> </a:t>
            </a:r>
            <a:r>
              <a:rPr lang="en-US" dirty="0" err="1"/>
              <a:t>vibrônicos</a:t>
            </a:r>
            <a:r>
              <a:rPr lang="en-US" dirty="0"/>
              <a:t> </a:t>
            </a:r>
            <a:r>
              <a:rPr lang="en-US" dirty="0" err="1"/>
              <a:t>moleculares</a:t>
            </a:r>
            <a:r>
              <a:rPr lang="en-US" dirty="0"/>
              <a:t>;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Identificação</a:t>
            </a:r>
            <a:r>
              <a:rPr lang="en-US" dirty="0"/>
              <a:t> </a:t>
            </a:r>
            <a:r>
              <a:rPr lang="en-US" dirty="0" err="1"/>
              <a:t>quantitativa</a:t>
            </a:r>
            <a:r>
              <a:rPr lang="en-US" dirty="0"/>
              <a:t> e </a:t>
            </a:r>
            <a:r>
              <a:rPr lang="en-US" dirty="0" err="1"/>
              <a:t>espacial</a:t>
            </a:r>
            <a:r>
              <a:rPr lang="en-US" dirty="0"/>
              <a:t> (</a:t>
            </a:r>
            <a:r>
              <a:rPr lang="en-US" dirty="0" err="1"/>
              <a:t>qualitativa</a:t>
            </a:r>
            <a:r>
              <a:rPr lang="en-US" dirty="0"/>
              <a:t>) de </a:t>
            </a:r>
            <a:r>
              <a:rPr lang="en-US" dirty="0" err="1"/>
              <a:t>grupamentos</a:t>
            </a:r>
            <a:r>
              <a:rPr lang="en-US" dirty="0"/>
              <a:t> </a:t>
            </a:r>
            <a:r>
              <a:rPr lang="en-US" dirty="0" err="1"/>
              <a:t>químicos</a:t>
            </a:r>
            <a:r>
              <a:rPr lang="en-US" dirty="0"/>
              <a:t> </a:t>
            </a:r>
            <a:r>
              <a:rPr lang="en-US" dirty="0" err="1"/>
              <a:t>moleculares</a:t>
            </a:r>
            <a:r>
              <a:rPr lang="en-US" dirty="0"/>
              <a:t> </a:t>
            </a:r>
            <a:r>
              <a:rPr lang="en-US" dirty="0" err="1"/>
              <a:t>específicos</a:t>
            </a:r>
            <a:r>
              <a:rPr lang="en-US" sz="2400" dirty="0"/>
              <a:t>.</a:t>
            </a:r>
            <a:endParaRPr lang="en-US" sz="3200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0EF2351A-85AF-4B52-9835-9BB3B5697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012124-E2C7-4F6B-B288-3E40BB1D304B}"/>
              </a:ext>
            </a:extLst>
          </p:cNvPr>
          <p:cNvSpPr txBox="1"/>
          <p:nvPr/>
        </p:nvSpPr>
        <p:spPr>
          <a:xfrm>
            <a:off x="54757" y="4593326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Arranjo</a:t>
            </a:r>
            <a:endParaRPr lang="en-US" dirty="0"/>
          </a:p>
          <a:p>
            <a:pPr algn="ctr"/>
            <a:r>
              <a:rPr lang="en-US" dirty="0"/>
              <a:t>Experimental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0E855-BBB8-4DAA-ADEC-2E5E3277CF03}"/>
              </a:ext>
            </a:extLst>
          </p:cNvPr>
          <p:cNvSpPr txBox="1"/>
          <p:nvPr/>
        </p:nvSpPr>
        <p:spPr>
          <a:xfrm>
            <a:off x="278349" y="5135160"/>
            <a:ext cx="93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Acessível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879B-FDD5-4369-B776-01551EB10D97}"/>
              </a:ext>
            </a:extLst>
          </p:cNvPr>
          <p:cNvSpPr txBox="1"/>
          <p:nvPr/>
        </p:nvSpPr>
        <p:spPr>
          <a:xfrm>
            <a:off x="100223" y="6481402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Especializado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11D534AB-D78A-436F-9B19-B8C9A57A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7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B471A-2244-4D98-93E6-46116849F734}"/>
              </a:ext>
            </a:extLst>
          </p:cNvPr>
          <p:cNvSpPr txBox="1"/>
          <p:nvPr/>
        </p:nvSpPr>
        <p:spPr>
          <a:xfrm>
            <a:off x="1698675" y="4584182"/>
            <a:ext cx="121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Preparo</a:t>
            </a:r>
            <a:r>
              <a:rPr lang="en-US" dirty="0"/>
              <a:t> de</a:t>
            </a:r>
          </a:p>
          <a:p>
            <a:pPr algn="ctr"/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C86E-B66F-4AE4-A838-46F4D4825307}"/>
              </a:ext>
            </a:extLst>
          </p:cNvPr>
          <p:cNvSpPr txBox="1"/>
          <p:nvPr/>
        </p:nvSpPr>
        <p:spPr>
          <a:xfrm>
            <a:off x="2031492" y="5141405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EA121-7490-47D1-A0B0-5730A65E3FF0}"/>
              </a:ext>
            </a:extLst>
          </p:cNvPr>
          <p:cNvSpPr txBox="1"/>
          <p:nvPr/>
        </p:nvSpPr>
        <p:spPr>
          <a:xfrm>
            <a:off x="1717944" y="6484020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C5A8E30C-978E-4D5C-B4E4-DFFE823AB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0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D1C37D-F777-47E9-8491-0CC1D3FF0C86}"/>
              </a:ext>
            </a:extLst>
          </p:cNvPr>
          <p:cNvSpPr txBox="1"/>
          <p:nvPr/>
        </p:nvSpPr>
        <p:spPr>
          <a:xfrm>
            <a:off x="3024712" y="4598106"/>
            <a:ext cx="162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Processamento</a:t>
            </a:r>
            <a:endParaRPr lang="en-US" dirty="0"/>
          </a:p>
          <a:p>
            <a:pPr algn="ctr"/>
            <a:r>
              <a:rPr lang="en-US" dirty="0"/>
              <a:t>de dados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2E889-3E73-4348-938E-066608C0C7DF}"/>
              </a:ext>
            </a:extLst>
          </p:cNvPr>
          <p:cNvSpPr txBox="1"/>
          <p:nvPr/>
        </p:nvSpPr>
        <p:spPr>
          <a:xfrm>
            <a:off x="3559635" y="5138787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2071C8-E3E5-479A-83ED-8DCBF6C5229C}"/>
              </a:ext>
            </a:extLst>
          </p:cNvPr>
          <p:cNvSpPr txBox="1"/>
          <p:nvPr/>
        </p:nvSpPr>
        <p:spPr>
          <a:xfrm>
            <a:off x="3246087" y="6481402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B5E33A5-10A1-453D-8D64-CCCCFA863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52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E3408F-294D-459C-B315-C73FF6E6C34E}"/>
              </a:ext>
            </a:extLst>
          </p:cNvPr>
          <p:cNvSpPr txBox="1"/>
          <p:nvPr/>
        </p:nvSpPr>
        <p:spPr>
          <a:xfrm>
            <a:off x="4700914" y="4590708"/>
            <a:ext cx="136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Qualidade</a:t>
            </a:r>
            <a:endParaRPr lang="en-US" dirty="0"/>
          </a:p>
          <a:p>
            <a:pPr algn="ctr"/>
            <a:r>
              <a:rPr lang="en-US" dirty="0"/>
              <a:t>do </a:t>
            </a:r>
            <a:r>
              <a:rPr lang="en-US" dirty="0" err="1"/>
              <a:t>resultado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58141-AC20-4519-84EB-C6160D08119E}"/>
              </a:ext>
            </a:extLst>
          </p:cNvPr>
          <p:cNvSpPr txBox="1"/>
          <p:nvPr/>
        </p:nvSpPr>
        <p:spPr>
          <a:xfrm>
            <a:off x="5145293" y="5138787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Útil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B8A20-0E41-4AC4-90A3-D82D187A6776}"/>
              </a:ext>
            </a:extLst>
          </p:cNvPr>
          <p:cNvSpPr txBox="1"/>
          <p:nvPr/>
        </p:nvSpPr>
        <p:spPr>
          <a:xfrm>
            <a:off x="4630577" y="6481402"/>
            <a:ext cx="150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Melhor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possível</a:t>
            </a:r>
            <a:endParaRPr lang="en-US" sz="1600" dirty="0">
              <a:solidFill>
                <a:srgbClr val="A11A20"/>
              </a:solidFill>
            </a:endParaRPr>
          </a:p>
        </p:txBody>
      </p:sp>
      <p:grpSp>
        <p:nvGrpSpPr>
          <p:cNvPr id="38" name="Group 15">
            <a:extLst>
              <a:ext uri="{FF2B5EF4-FFF2-40B4-BE49-F238E27FC236}">
                <a16:creationId xmlns:a16="http://schemas.microsoft.com/office/drawing/2014/main" id="{E88B8408-5B7A-4CFE-B5D0-1B7D9F6C9A14}"/>
              </a:ext>
            </a:extLst>
          </p:cNvPr>
          <p:cNvGrpSpPr/>
          <p:nvPr/>
        </p:nvGrpSpPr>
        <p:grpSpPr>
          <a:xfrm>
            <a:off x="775353" y="2300783"/>
            <a:ext cx="1942784" cy="1592436"/>
            <a:chOff x="625641" y="1988840"/>
            <a:chExt cx="2794231" cy="2290339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44EBA128-1AD8-407A-9F39-AEEC446EC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Conector de seta reta 24">
              <a:extLst>
                <a:ext uri="{FF2B5EF4-FFF2-40B4-BE49-F238E27FC236}">
                  <a16:creationId xmlns:a16="http://schemas.microsoft.com/office/drawing/2014/main" id="{79B409F2-F5C2-4146-ADDF-B94811A90B45}"/>
                </a:ext>
              </a:extLst>
            </p:cNvPr>
            <p:cNvCxnSpPr>
              <a:cxnSpLocks/>
            </p:cNvCxnSpPr>
            <p:nvPr/>
          </p:nvCxnSpPr>
          <p:spPr>
            <a:xfrm>
              <a:off x="2582449" y="2854524"/>
              <a:ext cx="8374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747E4757-18DD-48E3-8D41-64150162F34E}"/>
                </a:ext>
              </a:extLst>
            </p:cNvPr>
            <p:cNvSpPr txBox="1"/>
            <p:nvPr/>
          </p:nvSpPr>
          <p:spPr>
            <a:xfrm>
              <a:off x="625641" y="3836515"/>
              <a:ext cx="1681198" cy="442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Fonte de luz</a:t>
              </a:r>
            </a:p>
          </p:txBody>
        </p:sp>
      </p:grpSp>
      <p:sp>
        <p:nvSpPr>
          <p:cNvPr id="42" name="Explosão 2 16">
            <a:extLst>
              <a:ext uri="{FF2B5EF4-FFF2-40B4-BE49-F238E27FC236}">
                <a16:creationId xmlns:a16="http://schemas.microsoft.com/office/drawing/2014/main" id="{220A4D6F-2E39-4C00-BB0E-EF018C50DC35}"/>
              </a:ext>
            </a:extLst>
          </p:cNvPr>
          <p:cNvSpPr/>
          <p:nvPr/>
        </p:nvSpPr>
        <p:spPr>
          <a:xfrm>
            <a:off x="483713" y="1796727"/>
            <a:ext cx="1652178" cy="1401848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43" name="Conector de seta reta 24">
            <a:extLst>
              <a:ext uri="{FF2B5EF4-FFF2-40B4-BE49-F238E27FC236}">
                <a16:creationId xmlns:a16="http://schemas.microsoft.com/office/drawing/2014/main" id="{8274D337-F4ED-44C4-8AC2-6160FD8B3F08}"/>
              </a:ext>
            </a:extLst>
          </p:cNvPr>
          <p:cNvCxnSpPr>
            <a:cxnSpLocks/>
          </p:cNvCxnSpPr>
          <p:nvPr/>
        </p:nvCxnSpPr>
        <p:spPr>
          <a:xfrm>
            <a:off x="7704384" y="2888168"/>
            <a:ext cx="588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24">
            <a:extLst>
              <a:ext uri="{FF2B5EF4-FFF2-40B4-BE49-F238E27FC236}">
                <a16:creationId xmlns:a16="http://schemas.microsoft.com/office/drawing/2014/main" id="{1968765E-0F61-4CE3-BEEC-A7DDF1490A21}"/>
              </a:ext>
            </a:extLst>
          </p:cNvPr>
          <p:cNvCxnSpPr>
            <a:cxnSpLocks/>
          </p:cNvCxnSpPr>
          <p:nvPr/>
        </p:nvCxnSpPr>
        <p:spPr>
          <a:xfrm>
            <a:off x="4600509" y="2902679"/>
            <a:ext cx="5822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id="{8A54A12D-A650-44E4-9F81-3D0F9B35BF24}"/>
              </a:ext>
            </a:extLst>
          </p:cNvPr>
          <p:cNvSpPr txBox="1"/>
          <p:nvPr/>
        </p:nvSpPr>
        <p:spPr>
          <a:xfrm>
            <a:off x="3189961" y="380190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9EF0656-FF02-4E85-A15A-BED3034B8528}"/>
              </a:ext>
            </a:extLst>
          </p:cNvPr>
          <p:cNvSpPr txBox="1"/>
          <p:nvPr/>
        </p:nvSpPr>
        <p:spPr>
          <a:xfrm>
            <a:off x="7213625" y="179830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PMT</a:t>
            </a: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7E3A19-DBBB-427D-9B0C-ABB7BBECD8A7}"/>
              </a:ext>
            </a:extLst>
          </p:cNvPr>
          <p:cNvSpPr/>
          <p:nvPr/>
        </p:nvSpPr>
        <p:spPr>
          <a:xfrm rot="5400000">
            <a:off x="314071" y="5871282"/>
            <a:ext cx="281979" cy="281980"/>
          </a:xfrm>
          <a:prstGeom prst="triangle">
            <a:avLst/>
          </a:prstGeom>
          <a:solidFill>
            <a:srgbClr val="FEA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649B676-1774-4708-9407-339791EF998B}"/>
              </a:ext>
            </a:extLst>
          </p:cNvPr>
          <p:cNvSpPr/>
          <p:nvPr/>
        </p:nvSpPr>
        <p:spPr>
          <a:xfrm rot="5400000">
            <a:off x="1854499" y="5851531"/>
            <a:ext cx="281979" cy="281980"/>
          </a:xfrm>
          <a:prstGeom prst="triangle">
            <a:avLst/>
          </a:prstGeom>
          <a:solidFill>
            <a:srgbClr val="FEA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FCA8A4F-8274-46A5-8A7E-2AB2DCFB979E}"/>
              </a:ext>
            </a:extLst>
          </p:cNvPr>
          <p:cNvSpPr/>
          <p:nvPr/>
        </p:nvSpPr>
        <p:spPr>
          <a:xfrm rot="5400000">
            <a:off x="3383217" y="5560206"/>
            <a:ext cx="281979" cy="281980"/>
          </a:xfrm>
          <a:prstGeom prst="triangle">
            <a:avLst/>
          </a:prstGeom>
          <a:solidFill>
            <a:srgbClr val="8AE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EDE82AB9-6E58-47BB-AA69-C4DE9356F7FE}"/>
              </a:ext>
            </a:extLst>
          </p:cNvPr>
          <p:cNvSpPr/>
          <p:nvPr/>
        </p:nvSpPr>
        <p:spPr>
          <a:xfrm rot="5400000">
            <a:off x="4926897" y="5992520"/>
            <a:ext cx="281979" cy="281980"/>
          </a:xfrm>
          <a:prstGeom prst="triangle">
            <a:avLst/>
          </a:prstGeom>
          <a:solidFill>
            <a:srgbClr val="FE6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2325DE-3539-4FB7-8F00-7AC9E7779664}"/>
              </a:ext>
            </a:extLst>
          </p:cNvPr>
          <p:cNvSpPr txBox="1"/>
          <p:nvPr/>
        </p:nvSpPr>
        <p:spPr>
          <a:xfrm>
            <a:off x="149403" y="1649172"/>
            <a:ext cx="2501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 UV/Vis (350 a 600 nm)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9E310E-BAE0-4B5B-9177-44F29B6B06B4}"/>
              </a:ext>
            </a:extLst>
          </p:cNvPr>
          <p:cNvSpPr txBox="1"/>
          <p:nvPr/>
        </p:nvSpPr>
        <p:spPr>
          <a:xfrm>
            <a:off x="3107329" y="1574417"/>
            <a:ext cx="83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Solução</a:t>
            </a:r>
            <a:endParaRPr lang="en-US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611A29-C946-4E26-8634-09BEC6416E1C}"/>
              </a:ext>
            </a:extLst>
          </p:cNvPr>
          <p:cNvSpPr txBox="1"/>
          <p:nvPr/>
        </p:nvSpPr>
        <p:spPr>
          <a:xfrm>
            <a:off x="6131501" y="3803608"/>
            <a:ext cx="91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78C8B-4D2D-4898-92A6-7EDA15C4AF4B}"/>
              </a:ext>
            </a:extLst>
          </p:cNvPr>
          <p:cNvSpPr txBox="1"/>
          <p:nvPr/>
        </p:nvSpPr>
        <p:spPr>
          <a:xfrm>
            <a:off x="9576411" y="3998154"/>
            <a:ext cx="150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Processamento</a:t>
            </a:r>
            <a:endParaRPr lang="en-US" sz="16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0C8367-ED8F-404E-ACDA-53F70F682CC1}"/>
              </a:ext>
            </a:extLst>
          </p:cNvPr>
          <p:cNvSpPr/>
          <p:nvPr/>
        </p:nvSpPr>
        <p:spPr>
          <a:xfrm>
            <a:off x="3495026" y="1472023"/>
            <a:ext cx="2991499" cy="3039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0E8E20-C26A-4F31-AA64-A8ED41F484EF}"/>
              </a:ext>
            </a:extLst>
          </p:cNvPr>
          <p:cNvSpPr txBox="1"/>
          <p:nvPr/>
        </p:nvSpPr>
        <p:spPr>
          <a:xfrm>
            <a:off x="4667938" y="390522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Hoje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052" name="Picture 4" descr="The Fundamentals and History of Fluorescence and Quantum Dots | Science Lab  | Leica Microsystems">
            <a:extLst>
              <a:ext uri="{FF2B5EF4-FFF2-40B4-BE49-F238E27FC236}">
                <a16:creationId xmlns:a16="http://schemas.microsoft.com/office/drawing/2014/main" id="{C37381D7-472E-888F-70B5-E4E5B4EF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80" y="2659682"/>
            <a:ext cx="1616678" cy="10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00E3C30-C95B-C813-BFCD-C8A99B4A43F3}"/>
              </a:ext>
            </a:extLst>
          </p:cNvPr>
          <p:cNvSpPr txBox="1"/>
          <p:nvPr/>
        </p:nvSpPr>
        <p:spPr>
          <a:xfrm>
            <a:off x="3754366" y="2797844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In situ</a:t>
            </a:r>
          </a:p>
        </p:txBody>
      </p:sp>
    </p:spTree>
    <p:extLst>
      <p:ext uri="{BB962C8B-B14F-4D97-AF65-F5344CB8AC3E}">
        <p14:creationId xmlns:p14="http://schemas.microsoft.com/office/powerpoint/2010/main" val="431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42" grpId="0" animBg="1"/>
      <p:bldP spid="48" grpId="0"/>
      <p:bldP spid="49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D4AA4-B8A3-45D8-A54D-FD8F14631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965" y="905444"/>
            <a:ext cx="7129000" cy="5373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93E3BD-B887-41EA-9151-C4EA4655F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5" y="259079"/>
            <a:ext cx="3822482" cy="3583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029092-0D3B-4E80-95DC-4F3AC004CE5A}"/>
              </a:ext>
            </a:extLst>
          </p:cNvPr>
          <p:cNvSpPr txBox="1"/>
          <p:nvPr/>
        </p:nvSpPr>
        <p:spPr>
          <a:xfrm>
            <a:off x="6604379" y="259079"/>
            <a:ext cx="236968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por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9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EE3805E-DBEB-448F-9E77-D98F5AED2A7A}"/>
              </a:ext>
            </a:extLst>
          </p:cNvPr>
          <p:cNvSpPr/>
          <p:nvPr/>
        </p:nvSpPr>
        <p:spPr>
          <a:xfrm>
            <a:off x="1871107" y="926983"/>
            <a:ext cx="85875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Os ácidos nucleicos absorvem a luz ultravioleta (UV) devido aos anéis heterocíclicos dos </a:t>
            </a:r>
            <a:r>
              <a:rPr lang="pt-BR" dirty="0" err="1"/>
              <a:t>nucleótidos</a:t>
            </a:r>
            <a:r>
              <a:rPr lang="pt-BR" dirty="0"/>
              <a:t>; o esqueleto de açúcar-fosfato não contribui para a absorção.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O comprimento de onda de absorção máxima para DNA e RNA é de 260nm (</a:t>
            </a:r>
            <a:r>
              <a:rPr lang="pt-BR" dirty="0" err="1"/>
              <a:t>λmax</a:t>
            </a:r>
            <a:r>
              <a:rPr lang="pt-BR" dirty="0"/>
              <a:t> = 260nm) com um valor característico para cada base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87F7091-10CF-4282-91E2-6B8782D28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856" r="3996" b="2381"/>
          <a:stretch/>
        </p:blipFill>
        <p:spPr>
          <a:xfrm>
            <a:off x="9107325" y="2822154"/>
            <a:ext cx="2702625" cy="3647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0E69B-75F3-46D8-B685-D5E686337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3168767"/>
            <a:ext cx="7810500" cy="276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1CFB7B-2C94-4856-B641-7CC873CECA72}"/>
              </a:ext>
            </a:extLst>
          </p:cNvPr>
          <p:cNvSpPr txBox="1"/>
          <p:nvPr/>
        </p:nvSpPr>
        <p:spPr>
          <a:xfrm>
            <a:off x="8003411" y="203301"/>
            <a:ext cx="36686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nucleotídeos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6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143C79C-02FA-4896-9327-BC6736547399}"/>
              </a:ext>
            </a:extLst>
          </p:cNvPr>
          <p:cNvSpPr/>
          <p:nvPr/>
        </p:nvSpPr>
        <p:spPr>
          <a:xfrm>
            <a:off x="425981" y="24847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Determinação da pureza de amostras de DNA e proteína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 razão entre DNA e proteína em amostras biológicas pode ser estimada a partir da absorbância da amostra a 260 e 280 </a:t>
            </a:r>
            <a:r>
              <a:rPr lang="pt-BR" dirty="0" err="1"/>
              <a:t>nm</a:t>
            </a:r>
            <a:r>
              <a:rPr lang="pt-BR" dirty="0"/>
              <a:t>, resultante da absorção de bases </a:t>
            </a:r>
            <a:r>
              <a:rPr lang="pt-BR" dirty="0" err="1"/>
              <a:t>nucleotídicas</a:t>
            </a:r>
            <a:r>
              <a:rPr lang="pt-BR" dirty="0"/>
              <a:t> e aminoácidos aromáticos.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No caso de uma solução pura de DNA, A260 / A280 = 1,8.</a:t>
            </a:r>
          </a:p>
          <a:p>
            <a:pPr algn="ctr"/>
            <a:r>
              <a:rPr lang="pt-BR" dirty="0"/>
              <a:t>A adição de proteína à solução normalmente reduzirá esse valor.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76F44-C86E-4A1C-9561-FF0CA0326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81" y="1861258"/>
            <a:ext cx="5276850" cy="37719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A231766-1038-488F-80ED-E87DCAD63E67}"/>
              </a:ext>
            </a:extLst>
          </p:cNvPr>
          <p:cNvSpPr/>
          <p:nvPr/>
        </p:nvSpPr>
        <p:spPr>
          <a:xfrm>
            <a:off x="1262593" y="3562542"/>
            <a:ext cx="45584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dirty="0"/>
              <a:t>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280</a:t>
            </a:r>
            <a:r>
              <a:rPr lang="pt-BR" dirty="0"/>
              <a:t> e 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230 </a:t>
            </a:r>
            <a:r>
              <a:rPr lang="pt-BR" dirty="0"/>
              <a:t>&gt; 1.8 -&gt; amostra DNA pura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9391D7-65A5-4365-BA78-0020FCE673A0}"/>
              </a:ext>
            </a:extLst>
          </p:cNvPr>
          <p:cNvSpPr/>
          <p:nvPr/>
        </p:nvSpPr>
        <p:spPr>
          <a:xfrm>
            <a:off x="1246626" y="4086653"/>
            <a:ext cx="457439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dirty="0"/>
              <a:t>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280</a:t>
            </a:r>
            <a:r>
              <a:rPr lang="pt-BR" dirty="0"/>
              <a:t> &lt; 1.8 -&gt; contaminação com proteínas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A1C4F-7E8B-4E56-ADBB-06613200A1EE}"/>
              </a:ext>
            </a:extLst>
          </p:cNvPr>
          <p:cNvSpPr txBox="1"/>
          <p:nvPr/>
        </p:nvSpPr>
        <p:spPr>
          <a:xfrm>
            <a:off x="8003411" y="203301"/>
            <a:ext cx="366869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nucleotídeos</a:t>
            </a:r>
          </a:p>
          <a:p>
            <a:pPr algn="ctr"/>
            <a:r>
              <a:rPr lang="pt-BR" dirty="0"/>
              <a:t>Vs.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4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32859-59C0-42E6-A8F2-472BF731E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08" y="388855"/>
            <a:ext cx="3069589" cy="6080289"/>
          </a:xfrm>
          <a:prstGeom prst="rect">
            <a:avLst/>
          </a:prstGeom>
        </p:spPr>
      </p:pic>
      <p:pic>
        <p:nvPicPr>
          <p:cNvPr id="3" name="Imagem 12">
            <a:extLst>
              <a:ext uri="{FF2B5EF4-FFF2-40B4-BE49-F238E27FC236}">
                <a16:creationId xmlns:a16="http://schemas.microsoft.com/office/drawing/2014/main" id="{19523DFD-17BB-4FD3-A1E5-0C4319A4A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11" y="2177355"/>
            <a:ext cx="3337720" cy="2503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7433C-F787-47AD-8287-B7B827DACD9E}"/>
              </a:ext>
            </a:extLst>
          </p:cNvPr>
          <p:cNvSpPr txBox="1"/>
          <p:nvPr/>
        </p:nvSpPr>
        <p:spPr>
          <a:xfrm>
            <a:off x="6994688" y="388855"/>
            <a:ext cx="329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UV </a:t>
            </a:r>
            <a:r>
              <a:rPr lang="pt-BR" dirty="0" err="1"/>
              <a:t>absoprtion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protein</a:t>
            </a:r>
            <a:r>
              <a:rPr lang="pt-BR" dirty="0"/>
              <a:t> </a:t>
            </a:r>
            <a:r>
              <a:rPr lang="pt-BR" dirty="0" err="1"/>
              <a:t>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2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EA32351-56FE-483A-83D7-E81510940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69" y="174964"/>
            <a:ext cx="5029098" cy="309437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047A42C-86EE-408E-AFEF-ECCBBDDD2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94" y="3740295"/>
            <a:ext cx="4509155" cy="90183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45147CB-75A0-428B-BA04-2D9F4217F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1" y="116563"/>
            <a:ext cx="2524125" cy="63055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55C6A02-84FB-498A-9A73-D432A9580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28" y="116563"/>
            <a:ext cx="2505075" cy="63436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50C000A-3633-46FB-B4E5-D4D94E464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565" y="3740295"/>
            <a:ext cx="2900507" cy="292559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0D643445-3581-4264-B593-8A54907D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2002" y="4642126"/>
            <a:ext cx="1325939" cy="99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9">
            <a:extLst>
              <a:ext uri="{FF2B5EF4-FFF2-40B4-BE49-F238E27FC236}">
                <a16:creationId xmlns:a16="http://schemas.microsoft.com/office/drawing/2014/main" id="{A794B24B-B821-4303-AE54-683C3E2B5F77}"/>
              </a:ext>
            </a:extLst>
          </p:cNvPr>
          <p:cNvSpPr txBox="1"/>
          <p:nvPr/>
        </p:nvSpPr>
        <p:spPr>
          <a:xfrm>
            <a:off x="9325235" y="3637213"/>
            <a:ext cx="87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Luteína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3312567-FA93-4DF4-B4BD-10E950D811BD}"/>
              </a:ext>
            </a:extLst>
          </p:cNvPr>
          <p:cNvSpPr/>
          <p:nvPr/>
        </p:nvSpPr>
        <p:spPr>
          <a:xfrm>
            <a:off x="777380" y="539701"/>
            <a:ext cx="10637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Ao contrário do que aprendemos, a água não é incolor!!! Pelo menos grandes massas de água serão vistas de azul, como o mar ou uma piscina.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B54296-1B24-4C9C-9203-77974D4D37F6}"/>
              </a:ext>
            </a:extLst>
          </p:cNvPr>
          <p:cNvGrpSpPr/>
          <p:nvPr/>
        </p:nvGrpSpPr>
        <p:grpSpPr>
          <a:xfrm>
            <a:off x="94998" y="1684813"/>
            <a:ext cx="6391797" cy="5064135"/>
            <a:chOff x="1098960" y="1066209"/>
            <a:chExt cx="6391797" cy="5064135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BBE00A29-DFB7-402F-9F8A-4EE1982A810B}"/>
                </a:ext>
              </a:extLst>
            </p:cNvPr>
            <p:cNvGrpSpPr/>
            <p:nvPr/>
          </p:nvGrpSpPr>
          <p:grpSpPr>
            <a:xfrm>
              <a:off x="1098960" y="1066209"/>
              <a:ext cx="6391797" cy="4725581"/>
              <a:chOff x="1098960" y="1066209"/>
              <a:chExt cx="6391797" cy="4725581"/>
            </a:xfrm>
          </p:grpSpPr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1B89E357-4E59-4360-A32F-FD0376512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4757" y="1066209"/>
                <a:ext cx="6096000" cy="4725581"/>
              </a:xfrm>
              <a:prstGeom prst="rect">
                <a:avLst/>
              </a:prstGeom>
            </p:spPr>
          </p:pic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2D69209A-F544-41ED-A4C3-0EC8BD5369B4}"/>
                  </a:ext>
                </a:extLst>
              </p:cNvPr>
              <p:cNvSpPr/>
              <p:nvPr/>
            </p:nvSpPr>
            <p:spPr>
              <a:xfrm rot="16200000">
                <a:off x="-172799" y="3107939"/>
                <a:ext cx="28820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600" dirty="0">
                    <a:solidFill>
                      <a:schemeClr val="accent1">
                        <a:lumMod val="75000"/>
                      </a:schemeClr>
                    </a:solidFill>
                  </a:rPr>
                  <a:t>Coeficiente de absorção de água</a:t>
                </a:r>
              </a:p>
            </p:txBody>
          </p:sp>
        </p:grp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EBDFF05-19B3-4AC5-877F-6C7B47724C08}"/>
                </a:ext>
              </a:extLst>
            </p:cNvPr>
            <p:cNvSpPr/>
            <p:nvPr/>
          </p:nvSpPr>
          <p:spPr>
            <a:xfrm>
              <a:off x="3048000" y="5791790"/>
              <a:ext cx="24329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Comprimento de onda, </a:t>
              </a:r>
              <a:r>
                <a:rPr lang="pt-BR" sz="1600" dirty="0" err="1">
                  <a:solidFill>
                    <a:schemeClr val="accent1">
                      <a:lumMod val="75000"/>
                    </a:schemeClr>
                  </a:solidFill>
                </a:rPr>
                <a:t>nm</a:t>
              </a:r>
              <a:endParaRPr lang="pt-B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BEFA671C-405C-42C9-A32C-EF71DFFF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79" y="4229688"/>
            <a:ext cx="3719119" cy="24794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F3F3E28-5BD5-4AD8-90A0-788D02E8C1F5}"/>
              </a:ext>
            </a:extLst>
          </p:cNvPr>
          <p:cNvSpPr/>
          <p:nvPr/>
        </p:nvSpPr>
        <p:spPr>
          <a:xfrm>
            <a:off x="9684166" y="81431"/>
            <a:ext cx="2507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Qual é a “cor” da água?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5946F62-20B8-4571-A489-3AB395D1C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535" y="1303729"/>
            <a:ext cx="5098627" cy="279696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B86344-D6EA-4E2E-89CA-2FFB9034B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9" r="30109"/>
          <a:stretch/>
        </p:blipFill>
        <p:spPr>
          <a:xfrm>
            <a:off x="6588830" y="4230447"/>
            <a:ext cx="1675898" cy="247941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A8FB61E-CBCE-430F-B66D-98AAC2734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84" y="4357032"/>
            <a:ext cx="2493978" cy="13966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89F9DF3-4B6F-4F5A-A133-C2B06CC4FB95}"/>
              </a:ext>
            </a:extLst>
          </p:cNvPr>
          <p:cNvSpPr txBox="1"/>
          <p:nvPr/>
        </p:nvSpPr>
        <p:spPr>
          <a:xfrm>
            <a:off x="8029984" y="5053895"/>
            <a:ext cx="503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715685-ECFA-4E87-B866-83917F80858B}"/>
              </a:ext>
            </a:extLst>
          </p:cNvPr>
          <p:cNvSpPr txBox="1"/>
          <p:nvPr/>
        </p:nvSpPr>
        <p:spPr>
          <a:xfrm>
            <a:off x="10746252" y="5393804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doce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E9FF0B-0CD8-452C-B3A2-2D91D9CC56E6}"/>
              </a:ext>
            </a:extLst>
          </p:cNvPr>
          <p:cNvSpPr txBox="1"/>
          <p:nvPr/>
        </p:nvSpPr>
        <p:spPr>
          <a:xfrm>
            <a:off x="8275720" y="5981098"/>
            <a:ext cx="14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salgada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2CFEC-F071-42CC-9F3E-FB648B89F462}"/>
              </a:ext>
            </a:extLst>
          </p:cNvPr>
          <p:cNvSpPr txBox="1"/>
          <p:nvPr/>
        </p:nvSpPr>
        <p:spPr>
          <a:xfrm>
            <a:off x="6588830" y="4229688"/>
            <a:ext cx="114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pura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0DABE5-0111-4797-8BC6-C09B2419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5" y="137373"/>
            <a:ext cx="5586994" cy="3078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F2753C8-096A-4D5A-8BCA-FBF96D860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43" y="145724"/>
            <a:ext cx="5270986" cy="30783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6EEFC5-232E-48CC-AC0C-BB84D884C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14" y="3568111"/>
            <a:ext cx="5286590" cy="31074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4DDCDC-3479-4F06-BBD2-290EB3C28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937" y="5214066"/>
            <a:ext cx="2514146" cy="13796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B07FAF-243B-4B38-8542-374E105A9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538" y="5214066"/>
            <a:ext cx="2498748" cy="13870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F91962-E91E-416F-AC8A-BF5F0EFF7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538" y="3748746"/>
            <a:ext cx="2498748" cy="13870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3D6450-58D8-48CF-ABB4-30338D5D2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937" y="3748746"/>
            <a:ext cx="2514146" cy="13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9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0BEC84-56FE-449E-A75F-09DA51479C9E}"/>
              </a:ext>
            </a:extLst>
          </p:cNvPr>
          <p:cNvSpPr/>
          <p:nvPr/>
        </p:nvSpPr>
        <p:spPr>
          <a:xfrm>
            <a:off x="9262296" y="2052494"/>
            <a:ext cx="2594135" cy="4640914"/>
          </a:xfrm>
          <a:prstGeom prst="rect">
            <a:avLst/>
          </a:prstGeom>
          <a:solidFill>
            <a:srgbClr val="FFC000">
              <a:alpha val="38039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0EB07C-8D32-42DE-A609-834C7944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6" y="525919"/>
            <a:ext cx="3762283" cy="18959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02AF2C-896A-498C-B3BA-8CA6D2628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6" y="3634271"/>
            <a:ext cx="3762283" cy="19731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A2EF968-A153-4A8E-9A08-AB0A657F6FA0}"/>
              </a:ext>
            </a:extLst>
          </p:cNvPr>
          <p:cNvSpPr txBox="1"/>
          <p:nvPr/>
        </p:nvSpPr>
        <p:spPr>
          <a:xfrm>
            <a:off x="990769" y="156587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Incandescência (calor)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01D0D85-94F9-47A0-BB33-13C8B6EC4EB1}"/>
              </a:ext>
            </a:extLst>
          </p:cNvPr>
          <p:cNvSpPr txBox="1"/>
          <p:nvPr/>
        </p:nvSpPr>
        <p:spPr>
          <a:xfrm>
            <a:off x="939103" y="3264939"/>
            <a:ext cx="264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Luminescência (não-calor)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FFEF37-CF4B-4C99-AA8F-E546037702EB}"/>
              </a:ext>
            </a:extLst>
          </p:cNvPr>
          <p:cNvSpPr txBox="1"/>
          <p:nvPr/>
        </p:nvSpPr>
        <p:spPr>
          <a:xfrm>
            <a:off x="4927823" y="941179"/>
            <a:ext cx="370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Quimiluminescência (reação química)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DDA5BC-06A7-4407-8D5E-2676CC0E9059}"/>
              </a:ext>
            </a:extLst>
          </p:cNvPr>
          <p:cNvSpPr txBox="1"/>
          <p:nvPr/>
        </p:nvSpPr>
        <p:spPr>
          <a:xfrm>
            <a:off x="4766786" y="3485876"/>
            <a:ext cx="402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Fotoluminescência (absorção de energia)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978DFD7-E447-4C43-898F-9C4020B46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5" y="1302224"/>
            <a:ext cx="2384579" cy="15005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E7E7562-36A7-4597-87D7-27623A1DC1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 r="3221"/>
          <a:stretch/>
        </p:blipFill>
        <p:spPr>
          <a:xfrm>
            <a:off x="9403111" y="4805506"/>
            <a:ext cx="2349494" cy="180975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10BD4A-C575-438B-B7E3-0F4D24BBF80F}"/>
              </a:ext>
            </a:extLst>
          </p:cNvPr>
          <p:cNvSpPr txBox="1"/>
          <p:nvPr/>
        </p:nvSpPr>
        <p:spPr>
          <a:xfrm>
            <a:off x="9367940" y="4436174"/>
            <a:ext cx="245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Fosforescência (tripleto)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C6CB77E-C3C8-4663-8CAB-0DFDA510E101}"/>
              </a:ext>
            </a:extLst>
          </p:cNvPr>
          <p:cNvSpPr txBox="1"/>
          <p:nvPr/>
        </p:nvSpPr>
        <p:spPr>
          <a:xfrm>
            <a:off x="9346813" y="2052494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Fluorescência (singleto)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8DE3CC7-6B88-44D3-A9A7-CB10F6168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111" y="2421826"/>
            <a:ext cx="2284151" cy="180975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110C014-6B6C-48E9-844B-AF7648D9B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5" y="3838634"/>
            <a:ext cx="2349493" cy="1677685"/>
          </a:xfrm>
          <a:prstGeom prst="rect">
            <a:avLst/>
          </a:prstGeom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D08AC0C-6F26-42EC-9194-82949C40DF51}"/>
              </a:ext>
            </a:extLst>
          </p:cNvPr>
          <p:cNvCxnSpPr/>
          <p:nvPr/>
        </p:nvCxnSpPr>
        <p:spPr>
          <a:xfrm flipV="1">
            <a:off x="4135772" y="2155971"/>
            <a:ext cx="1208015" cy="1682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5FE059E-5AAD-4787-874E-3E1A6B0BA626}"/>
              </a:ext>
            </a:extLst>
          </p:cNvPr>
          <p:cNvCxnSpPr>
            <a:cxnSpLocks/>
          </p:cNvCxnSpPr>
          <p:nvPr/>
        </p:nvCxnSpPr>
        <p:spPr>
          <a:xfrm>
            <a:off x="4086012" y="4620839"/>
            <a:ext cx="1257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5E64FC4F-162D-4859-B8B2-5F249329E8F9}"/>
              </a:ext>
            </a:extLst>
          </p:cNvPr>
          <p:cNvCxnSpPr>
            <a:cxnSpLocks/>
          </p:cNvCxnSpPr>
          <p:nvPr/>
        </p:nvCxnSpPr>
        <p:spPr>
          <a:xfrm flipV="1">
            <a:off x="8076902" y="3775046"/>
            <a:ext cx="1046414" cy="84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E4DC4BA5-01E8-4A4D-88E5-325AE8E65687}"/>
              </a:ext>
            </a:extLst>
          </p:cNvPr>
          <p:cNvCxnSpPr>
            <a:cxnSpLocks/>
          </p:cNvCxnSpPr>
          <p:nvPr/>
        </p:nvCxnSpPr>
        <p:spPr>
          <a:xfrm>
            <a:off x="8084491" y="4620839"/>
            <a:ext cx="950312" cy="937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F7BDD-1CCA-42B2-B21D-C4E71FE33398}"/>
              </a:ext>
            </a:extLst>
          </p:cNvPr>
          <p:cNvGrpSpPr/>
          <p:nvPr/>
        </p:nvGrpSpPr>
        <p:grpSpPr>
          <a:xfrm>
            <a:off x="4447209" y="196454"/>
            <a:ext cx="4152900" cy="3219450"/>
            <a:chOff x="4447209" y="196454"/>
            <a:chExt cx="4152900" cy="32194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E8F712-0A1D-40EB-8DEA-7C2560635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7209" y="196454"/>
              <a:ext cx="4152900" cy="32194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E2D186-7EE6-4242-8CF7-AB6743120884}"/>
                </a:ext>
              </a:extLst>
            </p:cNvPr>
            <p:cNvSpPr txBox="1"/>
            <p:nvPr/>
          </p:nvSpPr>
          <p:spPr>
            <a:xfrm>
              <a:off x="6780830" y="352195"/>
              <a:ext cx="1608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Tungstênio (W)</a:t>
              </a:r>
              <a:endParaRPr lang="en-US" dirty="0"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D7B841-A41C-46BC-AACA-3E4153B2CD33}"/>
              </a:ext>
            </a:extLst>
          </p:cNvPr>
          <p:cNvSpPr txBox="1"/>
          <p:nvPr/>
        </p:nvSpPr>
        <p:spPr>
          <a:xfrm>
            <a:off x="1798602" y="5953660"/>
            <a:ext cx="322235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4000" dirty="0"/>
              <a:t>Emissão de luz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169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262ADED-73E6-4913-8FB5-17263BE60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4" y="3759571"/>
            <a:ext cx="3578471" cy="2788351"/>
          </a:xfrm>
          <a:prstGeom prst="rect">
            <a:avLst/>
          </a:prstGeom>
          <a:ln>
            <a:noFill/>
          </a:ln>
        </p:spPr>
      </p:pic>
      <p:pic>
        <p:nvPicPr>
          <p:cNvPr id="6" name="Imagem 1">
            <a:extLst>
              <a:ext uri="{FF2B5EF4-FFF2-40B4-BE49-F238E27FC236}">
                <a16:creationId xmlns:a16="http://schemas.microsoft.com/office/drawing/2014/main" id="{5D1C86B8-5288-4352-A8A5-279521CEF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" y="519547"/>
            <a:ext cx="2526107" cy="2788351"/>
          </a:xfrm>
          <a:prstGeom prst="rect">
            <a:avLst/>
          </a:prstGeom>
          <a:ln>
            <a:noFill/>
          </a:ln>
        </p:spPr>
      </p:pic>
      <p:pic>
        <p:nvPicPr>
          <p:cNvPr id="20" name="Imagem 1">
            <a:extLst>
              <a:ext uri="{FF2B5EF4-FFF2-40B4-BE49-F238E27FC236}">
                <a16:creationId xmlns:a16="http://schemas.microsoft.com/office/drawing/2014/main" id="{8017CB2C-6086-42FA-A875-1E4C8F14F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17" y="3759571"/>
            <a:ext cx="3578471" cy="2788351"/>
          </a:xfrm>
          <a:prstGeom prst="rect">
            <a:avLst/>
          </a:prstGeom>
          <a:ln>
            <a:noFill/>
          </a:ln>
        </p:spPr>
      </p:pic>
      <p:pic>
        <p:nvPicPr>
          <p:cNvPr id="21" name="Imagem 1">
            <a:extLst>
              <a:ext uri="{FF2B5EF4-FFF2-40B4-BE49-F238E27FC236}">
                <a16:creationId xmlns:a16="http://schemas.microsoft.com/office/drawing/2014/main" id="{0C5BCDBC-40D0-446E-8E9B-B1933C61A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78" y="585785"/>
            <a:ext cx="2526107" cy="2788351"/>
          </a:xfrm>
          <a:prstGeom prst="rect">
            <a:avLst/>
          </a:prstGeom>
          <a:ln>
            <a:noFill/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6F20A7-87A3-45C5-A201-35552CE14694}"/>
              </a:ext>
            </a:extLst>
          </p:cNvPr>
          <p:cNvCxnSpPr/>
          <p:nvPr/>
        </p:nvCxnSpPr>
        <p:spPr>
          <a:xfrm>
            <a:off x="10491831" y="686618"/>
            <a:ext cx="0" cy="5861304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3">
            <a:extLst>
              <a:ext uri="{FF2B5EF4-FFF2-40B4-BE49-F238E27FC236}">
                <a16:creationId xmlns:a16="http://schemas.microsoft.com/office/drawing/2014/main" id="{C64FE9E4-E687-498A-B57D-6A3E3073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62" y="775648"/>
            <a:ext cx="3548571" cy="3655028"/>
          </a:xfrm>
          <a:prstGeom prst="rect">
            <a:avLst/>
          </a:prstGeom>
        </p:spPr>
      </p:pic>
      <p:sp>
        <p:nvSpPr>
          <p:cNvPr id="25" name="Retângulo 5">
            <a:extLst>
              <a:ext uri="{FF2B5EF4-FFF2-40B4-BE49-F238E27FC236}">
                <a16:creationId xmlns:a16="http://schemas.microsoft.com/office/drawing/2014/main" id="{66FF86DB-375E-4A19-A653-048E80D6876B}"/>
              </a:ext>
            </a:extLst>
          </p:cNvPr>
          <p:cNvSpPr/>
          <p:nvPr/>
        </p:nvSpPr>
        <p:spPr>
          <a:xfrm>
            <a:off x="4767523" y="4590288"/>
            <a:ext cx="26299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- Perdida através de colisões moleculares e transferência de calor;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-novo equilíbrio energético (relaxação vibracional);</a:t>
            </a:r>
          </a:p>
        </p:txBody>
      </p:sp>
      <p:sp>
        <p:nvSpPr>
          <p:cNvPr id="26" name="Retângulo 4">
            <a:extLst>
              <a:ext uri="{FF2B5EF4-FFF2-40B4-BE49-F238E27FC236}">
                <a16:creationId xmlns:a16="http://schemas.microsoft.com/office/drawing/2014/main" id="{CE24EE7F-300B-41D5-9CED-F13C9B685C8C}"/>
              </a:ext>
            </a:extLst>
          </p:cNvPr>
          <p:cNvSpPr/>
          <p:nvPr/>
        </p:nvSpPr>
        <p:spPr>
          <a:xfrm>
            <a:off x="4071604" y="494696"/>
            <a:ext cx="432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Transições não-radiativas: conversão interna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E24EF8-FF41-41E5-B75D-C5BD400ECDB3}"/>
              </a:ext>
            </a:extLst>
          </p:cNvPr>
          <p:cNvCxnSpPr/>
          <p:nvPr/>
        </p:nvCxnSpPr>
        <p:spPr>
          <a:xfrm>
            <a:off x="10340381" y="2971377"/>
            <a:ext cx="0" cy="32378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A64CDD-595D-4B12-BA5D-35AB7835D732}"/>
              </a:ext>
            </a:extLst>
          </p:cNvPr>
          <p:cNvCxnSpPr>
            <a:cxnSpLocks/>
          </p:cNvCxnSpPr>
          <p:nvPr/>
        </p:nvCxnSpPr>
        <p:spPr>
          <a:xfrm>
            <a:off x="10593365" y="2971377"/>
            <a:ext cx="0" cy="29539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23B28A-8AAA-4C00-975D-0960033929FB}"/>
              </a:ext>
            </a:extLst>
          </p:cNvPr>
          <p:cNvCxnSpPr>
            <a:cxnSpLocks/>
          </p:cNvCxnSpPr>
          <p:nvPr/>
        </p:nvCxnSpPr>
        <p:spPr>
          <a:xfrm>
            <a:off x="10745765" y="3123777"/>
            <a:ext cx="0" cy="29539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A447426-016C-4E0F-83C6-9D73C9D32517}"/>
              </a:ext>
            </a:extLst>
          </p:cNvPr>
          <p:cNvCxnSpPr>
            <a:cxnSpLocks/>
          </p:cNvCxnSpPr>
          <p:nvPr/>
        </p:nvCxnSpPr>
        <p:spPr>
          <a:xfrm flipV="1">
            <a:off x="1713925" y="2267712"/>
            <a:ext cx="0" cy="39414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EC7547A-4254-491D-8C99-516D8C4C0276}"/>
              </a:ext>
            </a:extLst>
          </p:cNvPr>
          <p:cNvCxnSpPr>
            <a:cxnSpLocks/>
          </p:cNvCxnSpPr>
          <p:nvPr/>
        </p:nvCxnSpPr>
        <p:spPr>
          <a:xfrm flipV="1">
            <a:off x="1866325" y="2971377"/>
            <a:ext cx="0" cy="32378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19374A-23B8-4546-A6BD-9852E20B0570}"/>
              </a:ext>
            </a:extLst>
          </p:cNvPr>
          <p:cNvCxnSpPr>
            <a:cxnSpLocks/>
          </p:cNvCxnSpPr>
          <p:nvPr/>
        </p:nvCxnSpPr>
        <p:spPr>
          <a:xfrm flipV="1">
            <a:off x="2037013" y="1979960"/>
            <a:ext cx="0" cy="4229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8CF31E-5EED-46AA-A33F-412820056D07}"/>
              </a:ext>
            </a:extLst>
          </p:cNvPr>
          <p:cNvCxnSpPr>
            <a:cxnSpLocks/>
          </p:cNvCxnSpPr>
          <p:nvPr/>
        </p:nvCxnSpPr>
        <p:spPr>
          <a:xfrm flipV="1">
            <a:off x="2262565" y="1682496"/>
            <a:ext cx="0" cy="45267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D19251-8770-4546-888C-78A44B230CCF}"/>
              </a:ext>
            </a:extLst>
          </p:cNvPr>
          <p:cNvCxnSpPr>
            <a:cxnSpLocks/>
          </p:cNvCxnSpPr>
          <p:nvPr/>
        </p:nvCxnSpPr>
        <p:spPr>
          <a:xfrm flipV="1">
            <a:off x="2387533" y="1282859"/>
            <a:ext cx="0" cy="49534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0919861-504F-482B-B4E3-501D2789005A}"/>
              </a:ext>
            </a:extLst>
          </p:cNvPr>
          <p:cNvSpPr txBox="1"/>
          <p:nvPr/>
        </p:nvSpPr>
        <p:spPr>
          <a:xfrm>
            <a:off x="1606266" y="6787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(1). 10</a:t>
            </a:r>
            <a:r>
              <a:rPr lang="pt-BR" baseline="30000" dirty="0"/>
              <a:t>-15</a:t>
            </a:r>
            <a:r>
              <a:rPr lang="pt-BR" dirty="0"/>
              <a:t> s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AC003D-0DFF-4F96-8CC4-1D49F2D64AE0}"/>
              </a:ext>
            </a:extLst>
          </p:cNvPr>
          <p:cNvSpPr txBox="1"/>
          <p:nvPr/>
        </p:nvSpPr>
        <p:spPr>
          <a:xfrm>
            <a:off x="5515687" y="17784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(2). 10</a:t>
            </a:r>
            <a:r>
              <a:rPr lang="pt-BR" baseline="30000" dirty="0"/>
              <a:t>-12</a:t>
            </a:r>
            <a:r>
              <a:rPr lang="pt-BR" dirty="0"/>
              <a:t> s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119D23-0465-493C-A081-AD886FE9A21B}"/>
              </a:ext>
            </a:extLst>
          </p:cNvPr>
          <p:cNvSpPr txBox="1"/>
          <p:nvPr/>
        </p:nvSpPr>
        <p:spPr>
          <a:xfrm>
            <a:off x="9837751" y="132745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(3). 10</a:t>
            </a:r>
            <a:r>
              <a:rPr lang="pt-BR" baseline="30000" dirty="0"/>
              <a:t>-8</a:t>
            </a:r>
            <a:r>
              <a:rPr lang="pt-BR" dirty="0"/>
              <a:t> s</a:t>
            </a:r>
            <a:endParaRPr lang="en-US" dirty="0"/>
          </a:p>
        </p:txBody>
      </p:sp>
      <p:pic>
        <p:nvPicPr>
          <p:cNvPr id="48" name="Picture 8" descr="~max0008">
            <a:extLst>
              <a:ext uri="{FF2B5EF4-FFF2-40B4-BE49-F238E27FC236}">
                <a16:creationId xmlns:a16="http://schemas.microsoft.com/office/drawing/2014/main" id="{D57BE92A-56ED-4661-9F3E-681959F5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99" y="943486"/>
            <a:ext cx="2907433" cy="396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CaixaDeTexto 1">
            <a:extLst>
              <a:ext uri="{FF2B5EF4-FFF2-40B4-BE49-F238E27FC236}">
                <a16:creationId xmlns:a16="http://schemas.microsoft.com/office/drawing/2014/main" id="{58B251F0-87A3-4BA4-AA13-C0BBEC9A1308}"/>
              </a:ext>
            </a:extLst>
          </p:cNvPr>
          <p:cNvSpPr txBox="1"/>
          <p:nvPr/>
        </p:nvSpPr>
        <p:spPr>
          <a:xfrm>
            <a:off x="4949064" y="751206"/>
            <a:ext cx="22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Diagrama de </a:t>
            </a:r>
            <a:r>
              <a:rPr lang="pt-BR" dirty="0" err="1">
                <a:solidFill>
                  <a:srgbClr val="FF0000"/>
                </a:solidFill>
              </a:rPr>
              <a:t>Jablonski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0" name="Retângulo 8">
            <a:extLst>
              <a:ext uri="{FF2B5EF4-FFF2-40B4-BE49-F238E27FC236}">
                <a16:creationId xmlns:a16="http://schemas.microsoft.com/office/drawing/2014/main" id="{E2C1D69E-8C80-4304-97B3-E320DD705878}"/>
              </a:ext>
            </a:extLst>
          </p:cNvPr>
          <p:cNvSpPr/>
          <p:nvPr/>
        </p:nvSpPr>
        <p:spPr>
          <a:xfrm>
            <a:off x="5439823" y="4986602"/>
            <a:ext cx="6540617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/>
              <a:t>Princípio de </a:t>
            </a:r>
            <a:r>
              <a:rPr lang="pt-BR" sz="1600" b="1" dirty="0" err="1"/>
              <a:t>Franck-Condon</a:t>
            </a:r>
            <a:r>
              <a:rPr lang="pt-BR" sz="1600" b="1" dirty="0"/>
              <a:t>: 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como a ionização, a configuração nuclear da molécula não sofre mudanças significativas (</a:t>
            </a:r>
            <a:r>
              <a:rPr lang="pt-BR" dirty="0">
                <a:solidFill>
                  <a:srgbClr val="FF0000"/>
                </a:solidFill>
              </a:rPr>
              <a:t>10</a:t>
            </a:r>
            <a:r>
              <a:rPr lang="pt-BR" baseline="30000" dirty="0">
                <a:solidFill>
                  <a:srgbClr val="FF0000"/>
                </a:solidFill>
              </a:rPr>
              <a:t>-15</a:t>
            </a:r>
            <a:r>
              <a:rPr lang="pt-BR" dirty="0">
                <a:solidFill>
                  <a:srgbClr val="FF0000"/>
                </a:solidFill>
              </a:rPr>
              <a:t> s</a:t>
            </a:r>
            <a:r>
              <a:rPr lang="pt-BR" sz="1600" dirty="0"/>
              <a:t>);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uma mudança de um nível de energia vibracional para outro será mais provável de acontecer se as duas funções de onda vibracional se sobrepuserem mais significativamente.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38BA85-4810-4D0F-86F4-FD2FBE1EC32B}"/>
              </a:ext>
            </a:extLst>
          </p:cNvPr>
          <p:cNvSpPr txBox="1"/>
          <p:nvPr/>
        </p:nvSpPr>
        <p:spPr>
          <a:xfrm>
            <a:off x="6880828" y="2098498"/>
            <a:ext cx="1760931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Regra de seleção</a:t>
            </a:r>
          </a:p>
          <a:p>
            <a:pPr algn="ctr"/>
            <a:r>
              <a:rPr lang="pt-BR" dirty="0" err="1"/>
              <a:t>Δe</a:t>
            </a:r>
            <a:r>
              <a:rPr lang="pt-BR" i="1" baseline="-25000" dirty="0" err="1"/>
              <a:t>v</a:t>
            </a:r>
            <a:r>
              <a:rPr lang="pt-BR" i="1" baseline="-25000" dirty="0"/>
              <a:t> </a:t>
            </a:r>
            <a:r>
              <a:rPr lang="pt-BR" dirty="0"/>
              <a:t>= ±1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A50D3E1B-D92C-44E2-8B4A-FFC61CEF1A13}"/>
                  </a:ext>
                </a:extLst>
              </p14:cNvPr>
              <p14:cNvContentPartPr/>
              <p14:nvPr/>
            </p14:nvContentPartPr>
            <p14:xfrm>
              <a:off x="9098280" y="784800"/>
              <a:ext cx="178200" cy="334476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A50D3E1B-D92C-44E2-8B4A-FFC61CEF1A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88920" y="775440"/>
                <a:ext cx="196920" cy="336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44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6" grpId="0"/>
      <p:bldP spid="47" grpId="0"/>
      <p:bldP spid="49" grpId="0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BEE52-227F-4D17-8C42-DBA590665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" y="857969"/>
            <a:ext cx="5144425" cy="3352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6AA85-BFF9-4E80-B6D9-3B5CE2A0D0AA}"/>
              </a:ext>
            </a:extLst>
          </p:cNvPr>
          <p:cNvSpPr txBox="1"/>
          <p:nvPr/>
        </p:nvSpPr>
        <p:spPr>
          <a:xfrm>
            <a:off x="9606356" y="95794"/>
            <a:ext cx="258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Espectro de fluorescência</a:t>
            </a:r>
            <a:endParaRPr lang="en-US" dirty="0"/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53BCBE32-7F9D-43CF-8BDC-2158ED422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6"/>
          <a:stretch/>
        </p:blipFill>
        <p:spPr>
          <a:xfrm>
            <a:off x="5567363" y="586638"/>
            <a:ext cx="5967412" cy="3575007"/>
          </a:xfrm>
          <a:prstGeom prst="rect">
            <a:avLst/>
          </a:prstGeom>
        </p:spPr>
      </p:pic>
      <p:pic>
        <p:nvPicPr>
          <p:cNvPr id="6" name="Imagem 3">
            <a:extLst>
              <a:ext uri="{FF2B5EF4-FFF2-40B4-BE49-F238E27FC236}">
                <a16:creationId xmlns:a16="http://schemas.microsoft.com/office/drawing/2014/main" id="{F21F1CAE-DF16-48B3-B5FB-C7BC36D01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17" y="4446785"/>
            <a:ext cx="6332682" cy="21387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DE2739-310B-4CF1-8A02-FA8CA49FD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1" y="5218981"/>
            <a:ext cx="5407856" cy="13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9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vHFig6A_1AbsSpectr">
            <a:extLst>
              <a:ext uri="{FF2B5EF4-FFF2-40B4-BE49-F238E27FC236}">
                <a16:creationId xmlns:a16="http://schemas.microsoft.com/office/drawing/2014/main" id="{683BF1CC-07B8-437C-9D79-05FDAF3E4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1" t="23996" r="1" b="7754"/>
          <a:stretch/>
        </p:blipFill>
        <p:spPr bwMode="auto">
          <a:xfrm>
            <a:off x="6891366" y="1478401"/>
            <a:ext cx="4471355" cy="42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72151FF3-C47A-4A3D-A89F-0D0F464F8A81}"/>
              </a:ext>
            </a:extLst>
          </p:cNvPr>
          <p:cNvSpPr txBox="1"/>
          <p:nvPr/>
        </p:nvSpPr>
        <p:spPr>
          <a:xfrm>
            <a:off x="2510488" y="381752"/>
            <a:ext cx="6616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UV-Vis (</a:t>
            </a:r>
            <a:r>
              <a:rPr lang="pt-BR" sz="3200" dirty="0" err="1"/>
              <a:t>Absorbance</a:t>
            </a:r>
            <a:r>
              <a:rPr lang="pt-BR" sz="3200" dirty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Fluorescence</a:t>
            </a:r>
            <a:r>
              <a:rPr lang="pt-BR" sz="3200" dirty="0"/>
              <a:t>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29E49CF-7707-4818-9299-86ADA927A1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7656" y="6044200"/>
          <a:ext cx="676875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4" imgW="3581280" imgH="228600" progId="Equation.3">
                  <p:embed/>
                </p:oleObj>
              </mc:Choice>
              <mc:Fallback>
                <p:oleObj name="Equation" r:id="rId4" imgW="3581280" imgH="2286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29E49CF-7707-4818-9299-86ADA927A1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7656" y="6044200"/>
                        <a:ext cx="6768752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0031107-D66B-4CD3-A0A5-7143A5DA2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1" y="1551481"/>
            <a:ext cx="4382703" cy="42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1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A35BB5-BC45-452E-B0A7-260D6CA55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11" y="1606657"/>
            <a:ext cx="4524375" cy="27908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F8E2D5-AC99-4DFC-A1F1-EC5E01AFA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8" y="506836"/>
            <a:ext cx="4067175" cy="27813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43D83CE-C476-4EEF-9D6C-10898DC976CF}"/>
              </a:ext>
            </a:extLst>
          </p:cNvPr>
          <p:cNvSpPr/>
          <p:nvPr/>
        </p:nvSpPr>
        <p:spPr>
          <a:xfrm>
            <a:off x="910768" y="506836"/>
            <a:ext cx="2793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Agua-viva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Aequorea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victoria</a:t>
            </a: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BB11F9D-D302-4824-8D29-4B063456D63E}"/>
              </a:ext>
            </a:extLst>
          </p:cNvPr>
          <p:cNvSpPr txBox="1"/>
          <p:nvPr/>
        </p:nvSpPr>
        <p:spPr>
          <a:xfrm>
            <a:off x="9284128" y="664200"/>
            <a:ext cx="215123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Fluoróforo intrínseco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F22ADE-40B5-4609-8A9F-FE407A830122}"/>
              </a:ext>
            </a:extLst>
          </p:cNvPr>
          <p:cNvSpPr txBox="1"/>
          <p:nvPr/>
        </p:nvSpPr>
        <p:spPr>
          <a:xfrm>
            <a:off x="8756548" y="152221"/>
            <a:ext cx="32063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Green </a:t>
            </a:r>
            <a:r>
              <a:rPr lang="pt-BR" dirty="0" err="1"/>
              <a:t>Fluorescent</a:t>
            </a:r>
            <a:r>
              <a:rPr lang="pt-BR" dirty="0"/>
              <a:t> </a:t>
            </a:r>
            <a:r>
              <a:rPr lang="pt-BR" dirty="0" err="1"/>
              <a:t>Protein</a:t>
            </a:r>
            <a:r>
              <a:rPr lang="pt-BR" dirty="0"/>
              <a:t> (GFP)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532D7CF-E707-436D-9B35-B7F5C2F25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3" y="3649294"/>
            <a:ext cx="4762500" cy="2971800"/>
          </a:xfrm>
          <a:prstGeom prst="rect">
            <a:avLst/>
          </a:prstGeom>
        </p:spPr>
      </p:pic>
      <p:pic>
        <p:nvPicPr>
          <p:cNvPr id="9" name="Imagem 10">
            <a:extLst>
              <a:ext uri="{FF2B5EF4-FFF2-40B4-BE49-F238E27FC236}">
                <a16:creationId xmlns:a16="http://schemas.microsoft.com/office/drawing/2014/main" id="{3E1942B9-E354-4AD6-A94B-C13FA7CBF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23427"/>
          <a:stretch/>
        </p:blipFill>
        <p:spPr>
          <a:xfrm>
            <a:off x="4837828" y="145678"/>
            <a:ext cx="2005149" cy="1460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D2FF22-A1C2-4DE2-A211-B0F98B64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66" y="3636888"/>
            <a:ext cx="2335122" cy="29842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FCE2BE-E78C-4070-B21E-309CDC6DD2FB}"/>
              </a:ext>
            </a:extLst>
          </p:cNvPr>
          <p:cNvSpPr/>
          <p:nvPr/>
        </p:nvSpPr>
        <p:spPr>
          <a:xfrm>
            <a:off x="7658387" y="5082066"/>
            <a:ext cx="4318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4-(</a:t>
            </a:r>
            <a:r>
              <a:rPr lang="en-US" sz="1600" i="1" dirty="0">
                <a:solidFill>
                  <a:schemeClr val="accent6"/>
                </a:solidFill>
              </a:rPr>
              <a:t>p</a:t>
            </a:r>
            <a:r>
              <a:rPr lang="en-US" sz="1600" dirty="0">
                <a:solidFill>
                  <a:schemeClr val="accent6"/>
                </a:solidFill>
              </a:rPr>
              <a:t>-</a:t>
            </a:r>
            <a:r>
              <a:rPr lang="en-US" sz="1600" dirty="0" err="1">
                <a:solidFill>
                  <a:schemeClr val="accent6"/>
                </a:solidFill>
              </a:rPr>
              <a:t>hydroxybenzylidene</a:t>
            </a:r>
            <a:r>
              <a:rPr lang="en-US" sz="1600" dirty="0">
                <a:solidFill>
                  <a:schemeClr val="accent6"/>
                </a:solidFill>
              </a:rPr>
              <a:t>)imidazolidin-5-one (HBI)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6B227C-3906-4960-920B-C7739984A440}"/>
              </a:ext>
            </a:extLst>
          </p:cNvPr>
          <p:cNvCxnSpPr/>
          <p:nvPr/>
        </p:nvCxnSpPr>
        <p:spPr>
          <a:xfrm flipH="1">
            <a:off x="10085832" y="3288136"/>
            <a:ext cx="155448" cy="1793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229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959129-AED7-4FE5-BBA7-3989DFB2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338283"/>
            <a:ext cx="4982010" cy="27258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55DA6F-8857-416B-90F3-3CC59A4EA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7" y="1491552"/>
            <a:ext cx="4982009" cy="38748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C04689-6E33-40DF-B3E7-CAC8DAF2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14" y="3508664"/>
            <a:ext cx="3990541" cy="316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9354BA6-3846-43A1-8380-FE907FC7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05" y="443938"/>
            <a:ext cx="4876800" cy="27908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1CB729C-F88B-4320-BA5C-35F6C4AE6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1" t="8267"/>
          <a:stretch/>
        </p:blipFill>
        <p:spPr>
          <a:xfrm>
            <a:off x="8019288" y="3316342"/>
            <a:ext cx="2566416" cy="2577583"/>
          </a:xfrm>
          <a:prstGeom prst="rect">
            <a:avLst/>
          </a:prstGeom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id="{C4288CE2-DAF4-40B4-9CD6-82097A136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" y="1348447"/>
            <a:ext cx="6094095" cy="5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14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4A837-EEB4-4041-A7FF-B6B0EBFA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" r="11672" b="54882"/>
          <a:stretch/>
        </p:blipFill>
        <p:spPr>
          <a:xfrm>
            <a:off x="0" y="0"/>
            <a:ext cx="8086444" cy="30941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FE0B19-5B60-478C-9C08-D334CE123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1" y="4148282"/>
            <a:ext cx="6496050" cy="20574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F4F628B-86DF-49E6-843E-D3D8BA735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1" t="45185" r="23596" b="5791"/>
          <a:stretch/>
        </p:blipFill>
        <p:spPr>
          <a:xfrm>
            <a:off x="228577" y="3495964"/>
            <a:ext cx="5384800" cy="33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23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409A3E-6DE9-4A35-9B83-00DF595D7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8" y="3342565"/>
            <a:ext cx="6482484" cy="324124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E31F65C-5A50-4B07-8F12-F9695061E01E}"/>
              </a:ext>
            </a:extLst>
          </p:cNvPr>
          <p:cNvSpPr/>
          <p:nvPr/>
        </p:nvSpPr>
        <p:spPr>
          <a:xfrm>
            <a:off x="660549" y="2204099"/>
            <a:ext cx="599446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b="1" dirty="0" err="1"/>
              <a:t>Photobleaching</a:t>
            </a:r>
            <a:r>
              <a:rPr lang="pt-BR" b="1" dirty="0"/>
              <a:t>: </a:t>
            </a:r>
            <a:r>
              <a:rPr lang="pt-BR" dirty="0"/>
              <a:t>é a destruição fotoquímica de um fluoróforo.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6A34CD-58F0-4D52-BA69-82F2BC1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04" y="313484"/>
            <a:ext cx="3936760" cy="623103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158091B-578B-4BAB-8069-782248CBCC3D}"/>
              </a:ext>
            </a:extLst>
          </p:cNvPr>
          <p:cNvSpPr/>
          <p:nvPr/>
        </p:nvSpPr>
        <p:spPr>
          <a:xfrm>
            <a:off x="559011" y="492760"/>
            <a:ext cx="6096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b="1" dirty="0"/>
              <a:t>Fluorescence recovery after photobleaching</a:t>
            </a:r>
            <a:r>
              <a:rPr lang="en-US" dirty="0"/>
              <a:t> (FRAP) is a method for determining the kinetics of diffusion through tissue or cells.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59C7785-C405-4AEA-B4E7-CABAD8ECDB53}"/>
              </a:ext>
            </a:extLst>
          </p:cNvPr>
          <p:cNvSpPr/>
          <p:nvPr/>
        </p:nvSpPr>
        <p:spPr>
          <a:xfrm>
            <a:off x="618835" y="27151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GFP</a:t>
            </a:r>
            <a:r>
              <a:rPr lang="en-US" dirty="0"/>
              <a:t>: 10</a:t>
            </a:r>
            <a:r>
              <a:rPr lang="en-US" baseline="30000" dirty="0"/>
              <a:t>4</a:t>
            </a:r>
            <a:r>
              <a:rPr lang="en-US" dirty="0"/>
              <a:t>–10</a:t>
            </a:r>
            <a:r>
              <a:rPr lang="en-US" baseline="30000" dirty="0"/>
              <a:t>5</a:t>
            </a:r>
            <a:r>
              <a:rPr lang="en-US" dirty="0"/>
              <a:t> photons; 0.1–1.0 second lifetime.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664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E42D73-338F-476E-BA80-F94A7338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6" y="1788789"/>
            <a:ext cx="4793503" cy="217886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B5FC74A-373A-469F-9FB1-E307585E3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9972" y="3094608"/>
            <a:ext cx="3044469" cy="7915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B8CC98-3C51-4B14-BBBB-1148E6F2B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02" y="362135"/>
            <a:ext cx="3571211" cy="245420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A340111-84B1-4E6E-8F0C-3932F837F058}"/>
              </a:ext>
            </a:extLst>
          </p:cNvPr>
          <p:cNvSpPr/>
          <p:nvPr/>
        </p:nvSpPr>
        <p:spPr>
          <a:xfrm>
            <a:off x="411230" y="362135"/>
            <a:ext cx="6096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pt-BR" b="1" dirty="0"/>
              <a:t>Anisotropia de fluorescência </a:t>
            </a:r>
            <a:r>
              <a:rPr lang="pt-BR" dirty="0"/>
              <a:t>ou </a:t>
            </a:r>
            <a:r>
              <a:rPr lang="pt-BR" b="1" dirty="0"/>
              <a:t>polarização de fluorescência: </a:t>
            </a:r>
            <a:r>
              <a:rPr lang="pt-BR" dirty="0"/>
              <a:t>a luz emitida por um fluoróforo tem intensidades desiguais ao longo de diferentes eixos de polarização.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A98B9FC-0BCA-451A-A2D2-EAA8F92E57C8}"/>
              </a:ext>
            </a:extLst>
          </p:cNvPr>
          <p:cNvSpPr/>
          <p:nvPr/>
        </p:nvSpPr>
        <p:spPr>
          <a:xfrm>
            <a:off x="624908" y="4518600"/>
            <a:ext cx="2330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b="1" dirty="0"/>
              <a:t>Isotiocianato de fluoresceína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F932CB3-AA5A-4B68-9AE5-1365E6BB6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6" y="4813938"/>
            <a:ext cx="2124994" cy="20440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722E571-EBA0-4ADB-B943-FB03358E7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88" y="4672488"/>
            <a:ext cx="67913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A2D212-4B5E-4C23-9347-BEA5ABF6E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4"/>
          <a:stretch/>
        </p:blipFill>
        <p:spPr>
          <a:xfrm>
            <a:off x="710001" y="2117941"/>
            <a:ext cx="5156492" cy="30027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38799E3-5EB7-44DA-8AEC-8CCB1AEB9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19615" r="80529" b="69359"/>
          <a:stretch/>
        </p:blipFill>
        <p:spPr>
          <a:xfrm>
            <a:off x="710001" y="1151290"/>
            <a:ext cx="2118946" cy="7561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664D5B-5138-4282-B4A2-914E78BF8EE1}"/>
              </a:ext>
            </a:extLst>
          </p:cNvPr>
          <p:cNvSpPr txBox="1"/>
          <p:nvPr/>
        </p:nvSpPr>
        <p:spPr>
          <a:xfrm>
            <a:off x="7086600" y="184639"/>
            <a:ext cx="483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interação entre duas cargas pontuais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092BCD-79D9-4743-8A53-974A6A481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18" y="2118926"/>
            <a:ext cx="4629247" cy="3329674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DF52109A-A502-4EA9-B526-1386F43B5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4008" y="1596946"/>
            <a:ext cx="2679265" cy="583135"/>
          </a:xfrm>
          <a:prstGeom prst="rect">
            <a:avLst/>
          </a:prstGeom>
        </p:spPr>
      </p:pic>
      <p:sp>
        <p:nvSpPr>
          <p:cNvPr id="8" name="CaixaDeTexto 18">
            <a:extLst>
              <a:ext uri="{FF2B5EF4-FFF2-40B4-BE49-F238E27FC236}">
                <a16:creationId xmlns:a16="http://schemas.microsoft.com/office/drawing/2014/main" id="{2BCB20EE-21FD-4F6E-BBB0-2D5FCB4788A3}"/>
              </a:ext>
            </a:extLst>
          </p:cNvPr>
          <p:cNvSpPr txBox="1"/>
          <p:nvPr/>
        </p:nvSpPr>
        <p:spPr>
          <a:xfrm>
            <a:off x="7588469" y="1151290"/>
            <a:ext cx="26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Potencial de Lenard-Jones</a:t>
            </a:r>
          </a:p>
        </p:txBody>
      </p:sp>
    </p:spTree>
    <p:extLst>
      <p:ext uri="{BB962C8B-B14F-4D97-AF65-F5344CB8AC3E}">
        <p14:creationId xmlns:p14="http://schemas.microsoft.com/office/powerpoint/2010/main" val="46797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093C483F-61D7-4753-A9AE-F0952B2A9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4" t="5843" r="29949" b="81860"/>
          <a:stretch/>
        </p:blipFill>
        <p:spPr>
          <a:xfrm>
            <a:off x="837642" y="4390028"/>
            <a:ext cx="2001589" cy="843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10D8ED7-C2F9-4653-8BCA-AB1EC2915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9" t="33807" r="6899" b="52859"/>
          <a:stretch/>
        </p:blipFill>
        <p:spPr>
          <a:xfrm>
            <a:off x="87683" y="5915636"/>
            <a:ext cx="4750219" cy="8621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CC32402-75C4-45D0-83B4-6BE93ABA448A}"/>
              </a:ext>
            </a:extLst>
          </p:cNvPr>
          <p:cNvSpPr txBox="1"/>
          <p:nvPr/>
        </p:nvSpPr>
        <p:spPr>
          <a:xfrm>
            <a:off x="885212" y="5564677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Energia vibracional da molécula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5DD8F5E-F0EE-431D-9907-1AAE912BA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85" y="4442761"/>
            <a:ext cx="1311639" cy="737797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41A5C9C-7369-4F62-A705-E25F7E659D6D}"/>
              </a:ext>
            </a:extLst>
          </p:cNvPr>
          <p:cNvSpPr/>
          <p:nvPr/>
        </p:nvSpPr>
        <p:spPr>
          <a:xfrm>
            <a:off x="2988815" y="5105808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CC980C2-063A-405E-8019-72266F12ACA1}"/>
              </a:ext>
            </a:extLst>
          </p:cNvPr>
          <p:cNvSpPr/>
          <p:nvPr/>
        </p:nvSpPr>
        <p:spPr>
          <a:xfrm>
            <a:off x="3001356" y="4325866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790A76-98A4-4FF7-9F94-88C2D3AE7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1" y="395843"/>
            <a:ext cx="3333750" cy="3533775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A2C33A-CF7D-49F1-A4A7-E94B7A5494C0}"/>
              </a:ext>
            </a:extLst>
          </p:cNvPr>
          <p:cNvSpPr/>
          <p:nvPr/>
        </p:nvSpPr>
        <p:spPr>
          <a:xfrm>
            <a:off x="1450304" y="2097188"/>
            <a:ext cx="923192" cy="11869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6066E-786A-47FC-825B-E479EB2842A8}"/>
              </a:ext>
            </a:extLst>
          </p:cNvPr>
          <p:cNvSpPr txBox="1"/>
          <p:nvPr/>
        </p:nvSpPr>
        <p:spPr>
          <a:xfrm>
            <a:off x="2604140" y="1048015"/>
            <a:ext cx="123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Eletrônica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Vibracional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479D651-FB11-467F-98F6-9A75E48F1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02" y="845335"/>
            <a:ext cx="3961658" cy="3659891"/>
          </a:xfrm>
          <a:prstGeom prst="rect">
            <a:avLst/>
          </a:prstGeom>
        </p:spPr>
      </p:pic>
      <p:sp>
        <p:nvSpPr>
          <p:cNvPr id="17" name="CaixaDeTexto 4">
            <a:extLst>
              <a:ext uri="{FF2B5EF4-FFF2-40B4-BE49-F238E27FC236}">
                <a16:creationId xmlns:a16="http://schemas.microsoft.com/office/drawing/2014/main" id="{0ED219A6-4A8C-47DB-851E-B33B4B852B24}"/>
              </a:ext>
            </a:extLst>
          </p:cNvPr>
          <p:cNvSpPr txBox="1"/>
          <p:nvPr/>
        </p:nvSpPr>
        <p:spPr>
          <a:xfrm>
            <a:off x="7086600" y="184639"/>
            <a:ext cx="369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uma molécula diatômica</a:t>
            </a:r>
          </a:p>
        </p:txBody>
      </p:sp>
    </p:spTree>
    <p:extLst>
      <p:ext uri="{BB962C8B-B14F-4D97-AF65-F5344CB8AC3E}">
        <p14:creationId xmlns:p14="http://schemas.microsoft.com/office/powerpoint/2010/main" val="41118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A32B8E9E-81A2-C842-433D-514901C88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45" y="3458231"/>
            <a:ext cx="5050409" cy="3095292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093C483F-61D7-4753-A9AE-F0952B2A9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34" t="5843" r="29949" b="81860"/>
          <a:stretch/>
        </p:blipFill>
        <p:spPr>
          <a:xfrm>
            <a:off x="1070329" y="3761266"/>
            <a:ext cx="2001589" cy="843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10D8ED7-C2F9-4653-8BCA-AB1EC2915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79" t="33807" r="6899" b="52859"/>
          <a:stretch/>
        </p:blipFill>
        <p:spPr>
          <a:xfrm>
            <a:off x="636323" y="5192825"/>
            <a:ext cx="4750219" cy="8621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CC32402-75C4-45D0-83B4-6BE93ABA448A}"/>
              </a:ext>
            </a:extLst>
          </p:cNvPr>
          <p:cNvSpPr txBox="1"/>
          <p:nvPr/>
        </p:nvSpPr>
        <p:spPr>
          <a:xfrm>
            <a:off x="1433852" y="4841866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Energia vibracional da molécula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A495F60-567F-4BEB-AB7F-1D8A2B11D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59" y="492454"/>
            <a:ext cx="3962400" cy="3090203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A2C33A-CF7D-49F1-A4A7-E94B7A5494C0}"/>
              </a:ext>
            </a:extLst>
          </p:cNvPr>
          <p:cNvSpPr/>
          <p:nvPr/>
        </p:nvSpPr>
        <p:spPr>
          <a:xfrm>
            <a:off x="7227408" y="1835751"/>
            <a:ext cx="923192" cy="11869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5DD8F5E-F0EE-431D-9907-1AAE912B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/>
          <a:stretch/>
        </p:blipFill>
        <p:spPr>
          <a:xfrm>
            <a:off x="3277372" y="3892492"/>
            <a:ext cx="1311639" cy="659304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41A5C9C-7369-4F62-A705-E25F7E659D6D}"/>
              </a:ext>
            </a:extLst>
          </p:cNvPr>
          <p:cNvSpPr/>
          <p:nvPr/>
        </p:nvSpPr>
        <p:spPr>
          <a:xfrm>
            <a:off x="3221502" y="4477046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057FF5-DD6D-4F5F-9177-5FAB8D5D55AB}"/>
              </a:ext>
            </a:extLst>
          </p:cNvPr>
          <p:cNvCxnSpPr>
            <a:cxnSpLocks/>
          </p:cNvCxnSpPr>
          <p:nvPr/>
        </p:nvCxnSpPr>
        <p:spPr>
          <a:xfrm flipH="1">
            <a:off x="6425967" y="3022712"/>
            <a:ext cx="801441" cy="55994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2F85B-C8E4-4A03-9FA4-B4E14574DF37}"/>
              </a:ext>
            </a:extLst>
          </p:cNvPr>
          <p:cNvCxnSpPr>
            <a:cxnSpLocks/>
          </p:cNvCxnSpPr>
          <p:nvPr/>
        </p:nvCxnSpPr>
        <p:spPr>
          <a:xfrm flipH="1" flipV="1">
            <a:off x="8103155" y="3022712"/>
            <a:ext cx="956955" cy="5845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643418-17AC-4D1C-999F-4FD7804403C0}"/>
              </a:ext>
            </a:extLst>
          </p:cNvPr>
          <p:cNvSpPr txBox="1"/>
          <p:nvPr/>
        </p:nvSpPr>
        <p:spPr>
          <a:xfrm>
            <a:off x="6527127" y="6429096"/>
            <a:ext cx="2317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/>
              <a:t>Vibrational</a:t>
            </a:r>
            <a:r>
              <a:rPr lang="pt-BR" sz="1600" dirty="0"/>
              <a:t> </a:t>
            </a:r>
            <a:r>
              <a:rPr lang="pt-BR" sz="1600" dirty="0" err="1"/>
              <a:t>wave</a:t>
            </a:r>
            <a:r>
              <a:rPr lang="pt-BR" sz="1600" dirty="0"/>
              <a:t> </a:t>
            </a:r>
            <a:r>
              <a:rPr lang="pt-BR" sz="1600" dirty="0" err="1"/>
              <a:t>function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44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7F85A91-5749-4CBC-B426-7B2E85D4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06" y="525411"/>
            <a:ext cx="4622995" cy="61885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6491E0-5564-4E74-B3C2-05D3F838DB0D}"/>
              </a:ext>
            </a:extLst>
          </p:cNvPr>
          <p:cNvSpPr txBox="1"/>
          <p:nvPr/>
        </p:nvSpPr>
        <p:spPr>
          <a:xfrm>
            <a:off x="2100879" y="171127"/>
            <a:ext cx="208287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Moléculas orgânicas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60A029A-2772-4B59-93D6-7D1C67201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6" t="55000" r="5980" b="1795"/>
          <a:stretch/>
        </p:blipFill>
        <p:spPr>
          <a:xfrm>
            <a:off x="271630" y="4597023"/>
            <a:ext cx="5741376" cy="211689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F649D1E-7BB0-47E0-A7F9-E855FE3CD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6" y="744017"/>
            <a:ext cx="4102964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~max0008">
            <a:extLst>
              <a:ext uri="{FF2B5EF4-FFF2-40B4-BE49-F238E27FC236}">
                <a16:creationId xmlns:a16="http://schemas.microsoft.com/office/drawing/2014/main" id="{B1C02CC9-71C5-4F7D-B607-634D5DF1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43510"/>
            <a:ext cx="2907433" cy="396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~max0010">
            <a:extLst>
              <a:ext uri="{FF2B5EF4-FFF2-40B4-BE49-F238E27FC236}">
                <a16:creationId xmlns:a16="http://schemas.microsoft.com/office/drawing/2014/main" id="{A3B798D9-CFA7-4D38-9A96-EDC28519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38" y="2351830"/>
            <a:ext cx="3590987" cy="255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ACEAFF5-9167-472D-BCB4-5D32F194FEDA}"/>
              </a:ext>
            </a:extLst>
          </p:cNvPr>
          <p:cNvSpPr txBox="1"/>
          <p:nvPr/>
        </p:nvSpPr>
        <p:spPr>
          <a:xfrm>
            <a:off x="722676" y="574178"/>
            <a:ext cx="22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Diagrama de </a:t>
            </a:r>
            <a:r>
              <a:rPr lang="pt-BR" dirty="0" err="1">
                <a:solidFill>
                  <a:srgbClr val="FF0000"/>
                </a:solidFill>
              </a:rPr>
              <a:t>Jablonski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6DF65FD-103D-48FA-BDCC-50B3877651B5}"/>
              </a:ext>
            </a:extLst>
          </p:cNvPr>
          <p:cNvSpPr/>
          <p:nvPr/>
        </p:nvSpPr>
        <p:spPr>
          <a:xfrm>
            <a:off x="3404470" y="230800"/>
            <a:ext cx="6540617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/>
              <a:t>Princípio de </a:t>
            </a:r>
            <a:r>
              <a:rPr lang="pt-BR" sz="1600" b="1" dirty="0" err="1"/>
              <a:t>Franck-Condon</a:t>
            </a:r>
            <a:r>
              <a:rPr lang="pt-BR" sz="1600" b="1" dirty="0"/>
              <a:t> (</a:t>
            </a:r>
            <a:r>
              <a:rPr lang="pt-BR" sz="1600" b="1" dirty="0" err="1"/>
              <a:t>vibrônico</a:t>
            </a:r>
            <a:r>
              <a:rPr lang="pt-BR" sz="1600" b="1" dirty="0"/>
              <a:t>): 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como a ionização, a configuração nuclear da molécula não sofre mudanças significativas (</a:t>
            </a:r>
            <a:r>
              <a:rPr lang="pt-BR" dirty="0">
                <a:solidFill>
                  <a:srgbClr val="FF0000"/>
                </a:solidFill>
              </a:rPr>
              <a:t>10</a:t>
            </a:r>
            <a:r>
              <a:rPr lang="pt-BR" baseline="30000" dirty="0">
                <a:solidFill>
                  <a:srgbClr val="FF0000"/>
                </a:solidFill>
              </a:rPr>
              <a:t>-15</a:t>
            </a:r>
            <a:r>
              <a:rPr lang="pt-BR" dirty="0">
                <a:solidFill>
                  <a:srgbClr val="FF0000"/>
                </a:solidFill>
              </a:rPr>
              <a:t> s</a:t>
            </a:r>
            <a:r>
              <a:rPr lang="pt-BR" sz="1600" dirty="0"/>
              <a:t>);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uma mudança de um nível de energia vibracional para outro será mais provável de acontecer se as duas funções de onda vibracional se sobrepuserem mais significativamente.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6B3811F3-964A-4C08-B3E7-4C4B2B34B054}"/>
              </a:ext>
            </a:extLst>
          </p:cNvPr>
          <p:cNvSpPr/>
          <p:nvPr/>
        </p:nvSpPr>
        <p:spPr>
          <a:xfrm>
            <a:off x="2996119" y="3026741"/>
            <a:ext cx="671119" cy="369332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246F8-0B43-4E3C-A8A6-007A1A817288}"/>
              </a:ext>
            </a:extLst>
          </p:cNvPr>
          <p:cNvSpPr txBox="1"/>
          <p:nvPr/>
        </p:nvSpPr>
        <p:spPr>
          <a:xfrm>
            <a:off x="8030843" y="5831493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64569-38C0-4E7D-9BC2-60C76A727C5B}"/>
              </a:ext>
            </a:extLst>
          </p:cNvPr>
          <p:cNvSpPr/>
          <p:nvPr/>
        </p:nvSpPr>
        <p:spPr>
          <a:xfrm>
            <a:off x="8535386" y="2213720"/>
            <a:ext cx="27943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ea typeface="新細明體" panose="020B0604030504040204" pitchFamily="18" charset="-120"/>
              </a:rPr>
              <a:t>The nuclear motion (</a:t>
            </a:r>
            <a:r>
              <a:rPr lang="en-US" altLang="zh-TW" dirty="0">
                <a:solidFill>
                  <a:srgbClr val="FF0000"/>
                </a:solidFill>
                <a:ea typeface="新細明體" panose="020B0604030504040204" pitchFamily="18" charset="-120"/>
              </a:rPr>
              <a:t>10</a:t>
            </a:r>
            <a:r>
              <a:rPr lang="en-US" altLang="zh-TW" baseline="30000" dirty="0">
                <a:solidFill>
                  <a:srgbClr val="FF0000"/>
                </a:solidFill>
                <a:ea typeface="新細明體" panose="020B0604030504040204" pitchFamily="18" charset="-120"/>
              </a:rPr>
              <a:t>-13</a:t>
            </a:r>
            <a:r>
              <a:rPr lang="en-US" altLang="zh-TW" dirty="0">
                <a:solidFill>
                  <a:srgbClr val="FF0000"/>
                </a:solidFill>
                <a:ea typeface="新細明體" panose="020B0604030504040204" pitchFamily="18" charset="-120"/>
              </a:rPr>
              <a:t> s</a:t>
            </a:r>
            <a:r>
              <a:rPr lang="en-US" altLang="zh-TW" dirty="0">
                <a:ea typeface="新細明體" panose="020B0604030504040204" pitchFamily="18" charset="-120"/>
              </a:rPr>
              <a:t>)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601B4B-68B3-4092-8BE0-EFA94303C052}"/>
              </a:ext>
            </a:extLst>
          </p:cNvPr>
          <p:cNvGrpSpPr/>
          <p:nvPr/>
        </p:nvGrpSpPr>
        <p:grpSpPr>
          <a:xfrm>
            <a:off x="7527491" y="2925519"/>
            <a:ext cx="4350184" cy="2823678"/>
            <a:chOff x="7527491" y="2925519"/>
            <a:chExt cx="4350184" cy="28236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5EED13-2A5D-42A4-BA0B-CAF41E904A5E}"/>
                </a:ext>
              </a:extLst>
            </p:cNvPr>
            <p:cNvGrpSpPr/>
            <p:nvPr/>
          </p:nvGrpSpPr>
          <p:grpSpPr>
            <a:xfrm>
              <a:off x="7527491" y="2925519"/>
              <a:ext cx="4350184" cy="2823678"/>
              <a:chOff x="7527491" y="2925519"/>
              <a:chExt cx="4350184" cy="2823678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5F2A410D-91CC-4777-8B53-AB14CA057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7491" y="2925519"/>
                <a:ext cx="4350184" cy="2823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34879-B7AD-41A1-AD07-DADD594F15C7}"/>
                  </a:ext>
                </a:extLst>
              </p:cNvPr>
              <p:cNvSpPr txBox="1"/>
              <p:nvPr/>
            </p:nvSpPr>
            <p:spPr>
              <a:xfrm>
                <a:off x="10441689" y="3968026"/>
                <a:ext cx="1010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~280 </a:t>
                </a:r>
                <a:r>
                  <a:rPr lang="pt-BR" dirty="0" err="1"/>
                  <a:t>nm</a:t>
                </a:r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19BCB1-9ECB-48D8-A642-A98663C27B98}"/>
                </a:ext>
              </a:extLst>
            </p:cNvPr>
            <p:cNvSpPr txBox="1"/>
            <p:nvPr/>
          </p:nvSpPr>
          <p:spPr>
            <a:xfrm>
              <a:off x="9018208" y="3260347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~214 </a:t>
              </a:r>
              <a:r>
                <a:rPr lang="pt-BR" dirty="0" err="1"/>
                <a:t>nm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3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D1E05E-0355-402D-9C1E-287B2A266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54"/>
          <a:stretch/>
        </p:blipFill>
        <p:spPr>
          <a:xfrm>
            <a:off x="6977071" y="328169"/>
            <a:ext cx="3512153" cy="35433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85DA05-2CC9-4DDD-9142-70DCE3B3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5" y="644017"/>
            <a:ext cx="4778207" cy="3101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22BB8C0-774F-4DBF-86EC-46E1F7AC7C5C}"/>
              </a:ext>
            </a:extLst>
          </p:cNvPr>
          <p:cNvSpPr/>
          <p:nvPr/>
        </p:nvSpPr>
        <p:spPr>
          <a:xfrm>
            <a:off x="1962149" y="5168604"/>
            <a:ext cx="82677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absorção de aminoácidos é aditiva e assim o coeficiente de extinção molar de proteínas pode ser calculado a partir da sua composição de aminoácidos.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36A1E3-DA46-4564-89DE-2C10482CA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06" y="2866629"/>
            <a:ext cx="5334274" cy="161298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8FA436D-5878-4695-9681-6A5995A92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716" y="5883872"/>
            <a:ext cx="52445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Prot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= Num(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Tyr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)*</a:t>
            </a:r>
            <a:r>
              <a:rPr lang="el-GR" altLang="pt-BR" sz="2000" dirty="0"/>
              <a:t> 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Tyr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+ Num(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Trp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)*</a:t>
            </a:r>
            <a:r>
              <a:rPr lang="el-GR" altLang="pt-BR" sz="2000" dirty="0"/>
              <a:t> 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Trp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37EB87-8A1B-4F61-9331-6042FD4CA5A1}"/>
              </a:ext>
            </a:extLst>
          </p:cNvPr>
          <p:cNvSpPr/>
          <p:nvPr/>
        </p:nvSpPr>
        <p:spPr>
          <a:xfrm>
            <a:off x="6583879" y="4548549"/>
            <a:ext cx="484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pt-BR" dirty="0"/>
              <a:t>ε</a:t>
            </a:r>
            <a:r>
              <a:rPr lang="en-US" dirty="0"/>
              <a:t>(</a:t>
            </a:r>
            <a:r>
              <a:rPr lang="en-US" dirty="0" err="1"/>
              <a:t>Phe</a:t>
            </a:r>
            <a:r>
              <a:rPr lang="en-US" dirty="0"/>
              <a:t>) = 150,       </a:t>
            </a:r>
            <a:r>
              <a:rPr lang="el-GR" altLang="pt-BR" dirty="0"/>
              <a:t>ε</a:t>
            </a:r>
            <a:r>
              <a:rPr lang="en-US" dirty="0"/>
              <a:t>(Tyr) = 1490,        </a:t>
            </a:r>
            <a:r>
              <a:rPr lang="el-GR" altLang="pt-BR" dirty="0"/>
              <a:t>ε</a:t>
            </a:r>
            <a:r>
              <a:rPr lang="en-US" dirty="0"/>
              <a:t>(</a:t>
            </a:r>
            <a:r>
              <a:rPr lang="en-US" dirty="0" err="1"/>
              <a:t>Trp</a:t>
            </a:r>
            <a:r>
              <a:rPr lang="en-US" dirty="0"/>
              <a:t>) = 5500</a:t>
            </a:r>
            <a:endParaRPr lang="pt-B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B711E-1B65-4369-BFF9-27E7D26F15B9}"/>
              </a:ext>
            </a:extLst>
          </p:cNvPr>
          <p:cNvSpPr txBox="1"/>
          <p:nvPr/>
        </p:nvSpPr>
        <p:spPr>
          <a:xfrm>
            <a:off x="1258448" y="3871469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5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95E4CA5-ED1E-4BAD-8D45-9B769465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7" y="590168"/>
            <a:ext cx="5162550" cy="5105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BAA930-AFDD-4D1A-B683-3840EFD02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00"/>
          <a:stretch/>
        </p:blipFill>
        <p:spPr>
          <a:xfrm>
            <a:off x="5660135" y="5266467"/>
            <a:ext cx="6275715" cy="14149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62123A-A6DB-492D-AE1F-F35B93D73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98"/>
          <a:stretch/>
        </p:blipFill>
        <p:spPr>
          <a:xfrm>
            <a:off x="5527493" y="114093"/>
            <a:ext cx="2867025" cy="39960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4B0036D-3198-459F-9CE6-34CBCA0D14AC}"/>
              </a:ext>
            </a:extLst>
          </p:cNvPr>
          <p:cNvSpPr txBox="1"/>
          <p:nvPr/>
        </p:nvSpPr>
        <p:spPr>
          <a:xfrm>
            <a:off x="703418" y="220836"/>
            <a:ext cx="404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Human kidney-type glutaminase (669 aa)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1FB0D-0EF5-4F60-A0BA-905D5F39284A}"/>
              </a:ext>
            </a:extLst>
          </p:cNvPr>
          <p:cNvSpPr txBox="1"/>
          <p:nvPr/>
        </p:nvSpPr>
        <p:spPr>
          <a:xfrm>
            <a:off x="8094851" y="3856389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E23214-CBF9-8133-7F4B-C01B45BE83AE}"/>
              </a:ext>
            </a:extLst>
          </p:cNvPr>
          <p:cNvCxnSpPr/>
          <p:nvPr/>
        </p:nvCxnSpPr>
        <p:spPr>
          <a:xfrm>
            <a:off x="5587068" y="3212983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EC1EA0-4FA4-B74D-8DE2-A52033D133D3}"/>
              </a:ext>
            </a:extLst>
          </p:cNvPr>
          <p:cNvCxnSpPr/>
          <p:nvPr/>
        </p:nvCxnSpPr>
        <p:spPr>
          <a:xfrm>
            <a:off x="5571688" y="3793222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FD641-834F-6D99-1190-ED66E159983E}"/>
              </a:ext>
            </a:extLst>
          </p:cNvPr>
          <p:cNvCxnSpPr/>
          <p:nvPr/>
        </p:nvCxnSpPr>
        <p:spPr>
          <a:xfrm>
            <a:off x="5587068" y="3928844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9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9507</TotalTime>
  <Words>719</Words>
  <Application>Microsoft Office PowerPoint</Application>
  <PresentationFormat>Widescreen</PresentationFormat>
  <Paragraphs>107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Rick Grimes</dc:creator>
  <cp:lastModifiedBy>Andre Ambrosio</cp:lastModifiedBy>
  <cp:revision>203</cp:revision>
  <dcterms:created xsi:type="dcterms:W3CDTF">2018-09-07T13:32:33Z</dcterms:created>
  <dcterms:modified xsi:type="dcterms:W3CDTF">2022-05-11T14:47:35Z</dcterms:modified>
</cp:coreProperties>
</file>