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8" r:id="rId4"/>
    <p:sldId id="328" r:id="rId5"/>
    <p:sldId id="329" r:id="rId6"/>
    <p:sldId id="330" r:id="rId7"/>
    <p:sldId id="331" r:id="rId8"/>
    <p:sldId id="332" r:id="rId9"/>
    <p:sldId id="333" r:id="rId10"/>
    <p:sldId id="335" r:id="rId11"/>
    <p:sldId id="336" r:id="rId12"/>
    <p:sldId id="337" r:id="rId13"/>
    <p:sldId id="338" r:id="rId14"/>
    <p:sldId id="296" r:id="rId15"/>
    <p:sldId id="340" r:id="rId16"/>
    <p:sldId id="341" r:id="rId17"/>
    <p:sldId id="325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1" autoAdjust="0"/>
    <p:restoredTop sz="94691" autoAdjust="0"/>
  </p:normalViewPr>
  <p:slideViewPr>
    <p:cSldViewPr>
      <p:cViewPr varScale="1">
        <p:scale>
          <a:sx n="83" d="100"/>
          <a:sy n="83" d="100"/>
        </p:scale>
        <p:origin x="13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E8FE13-2364-46E9-9D13-197621A327A6}" type="datetimeFigureOut">
              <a:rPr lang="en-US" smtClean="0"/>
              <a:pPr/>
              <a:t>6/6/23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D7DEFB-361A-4328-B1B9-EA8ED6B1D36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Direitos</a:t>
            </a:r>
            <a:r>
              <a:rPr lang="en-US" dirty="0"/>
              <a:t> </a:t>
            </a:r>
            <a:r>
              <a:rPr lang="en-US" dirty="0" err="1"/>
              <a:t>Humanos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Junho</a:t>
            </a:r>
            <a:r>
              <a:rPr lang="en-US" dirty="0"/>
              <a:t>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 marL="0" indent="0">
              <a:buSzPct val="60000"/>
              <a:buNone/>
            </a:pPr>
            <a:r>
              <a:rPr lang="en-US" sz="2400" dirty="0">
                <a:latin typeface="+mj-lt"/>
              </a:rPr>
              <a:t>A Domestic Politics Theory of Treaty Compliance: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  <a:p>
            <a:pPr marL="0" indent="0">
              <a:buSzPct val="60000"/>
              <a:buNone/>
            </a:pPr>
            <a:r>
              <a:rPr lang="en-US" sz="2200" b="1" dirty="0">
                <a:latin typeface="+mj-lt"/>
              </a:rPr>
              <a:t>3. </a:t>
            </a:r>
            <a:r>
              <a:rPr lang="pt-BR" sz="2200" b="1" dirty="0">
                <a:latin typeface="+mj-lt"/>
              </a:rPr>
              <a:t>Demandas dos grupos: Probabilidade de sucesso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A ratificação implica um comprometimento por parte dos governos de receptividade com relação às demandas</a:t>
            </a:r>
          </a:p>
          <a:p>
            <a:pPr marL="0" indent="0">
              <a:buSzPct val="60000"/>
              <a:buNone/>
            </a:pPr>
            <a:r>
              <a:rPr lang="pt-BR" sz="1600" dirty="0">
                <a:latin typeface="+mj-lt"/>
              </a:rPr>
              <a:t>     → Custos da inconsistência: perda de legitimidade doméstica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A ratificação aumenta o tamanho das coalizões pró-direitos </a:t>
            </a:r>
          </a:p>
          <a:p>
            <a:pPr marL="0" indent="0">
              <a:buSzPct val="60000"/>
              <a:buNone/>
            </a:pPr>
            <a:r>
              <a:rPr lang="pt-BR" sz="1600" dirty="0">
                <a:latin typeface="+mj-lt"/>
              </a:rPr>
              <a:t>     → Importância do apoio de fora do grupo (movimento de direitos civis nos EUA)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A ratificação aumenta os recursos intangíveis</a:t>
            </a:r>
          </a:p>
          <a:p>
            <a:pPr marL="0" indent="0">
              <a:buSzPct val="60000"/>
              <a:buNone/>
            </a:pPr>
            <a:r>
              <a:rPr lang="pt-BR" sz="2000" dirty="0"/>
              <a:t>    </a:t>
            </a:r>
            <a:r>
              <a:rPr lang="pt-BR" sz="1600" dirty="0">
                <a:latin typeface="+mj-lt"/>
              </a:rPr>
              <a:t>→ Legitimidade. Tratados representam um acordo global sobre “melhores práticas”</a:t>
            </a:r>
          </a:p>
          <a:p>
            <a:pPr marL="0" indent="0">
              <a:buSzPct val="60000"/>
              <a:buNone/>
            </a:pPr>
            <a:r>
              <a:rPr lang="pt-BR" sz="1600" dirty="0"/>
              <a:t>     </a:t>
            </a:r>
            <a:r>
              <a:rPr lang="pt-BR" sz="1600" dirty="0">
                <a:latin typeface="+mj-lt"/>
              </a:rPr>
              <a:t>→ Modelo para a legislação doméstica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A ratificação aumenta o universo de estratégias disponíveis</a:t>
            </a:r>
          </a:p>
          <a:p>
            <a:pPr marL="0" indent="0">
              <a:buSzPct val="60000"/>
              <a:buNone/>
            </a:pPr>
            <a:r>
              <a:rPr lang="pt-BR" sz="2800" dirty="0"/>
              <a:t>   </a:t>
            </a:r>
            <a:r>
              <a:rPr lang="pt-BR" sz="1700" dirty="0">
                <a:latin typeface="+mj-lt"/>
              </a:rPr>
              <a:t>→ Crítica ao governo pelo seu próprio comprometimento</a:t>
            </a:r>
          </a:p>
          <a:p>
            <a:pPr marL="0" indent="0">
              <a:buSzPct val="60000"/>
              <a:buNone/>
            </a:pPr>
            <a:r>
              <a:rPr lang="pt-BR" sz="1700" dirty="0"/>
              <a:t>     </a:t>
            </a:r>
            <a:r>
              <a:rPr lang="pt-BR" sz="1700" dirty="0">
                <a:latin typeface="+mj-lt"/>
              </a:rPr>
              <a:t>→ Se os tratados têm status de lei: cortes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0807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 marL="0" indent="0">
              <a:buSzPct val="60000"/>
              <a:buNone/>
            </a:pPr>
            <a:r>
              <a:rPr lang="en-US" sz="2400" dirty="0">
                <a:latin typeface="+mj-lt"/>
              </a:rPr>
              <a:t>A Domestic Politics Theory of Treaty Compliance: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  <a:p>
            <a:pPr marL="0" indent="0">
              <a:buSzPct val="60000"/>
              <a:buNone/>
            </a:pPr>
            <a:r>
              <a:rPr lang="pt-BR" sz="2200" b="1" dirty="0">
                <a:latin typeface="+mj-lt"/>
              </a:rPr>
              <a:t>Expectativas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Influência sobre a agenda nacional</a:t>
            </a:r>
          </a:p>
          <a:p>
            <a:pPr marL="0" indent="0">
              <a:buSzPct val="60000"/>
              <a:buNone/>
            </a:pPr>
            <a:r>
              <a:rPr lang="pt-BR" sz="1800" dirty="0">
                <a:latin typeface="+mj-lt"/>
              </a:rPr>
              <a:t>    </a:t>
            </a:r>
            <a:r>
              <a:rPr lang="pt-BR" sz="1600" dirty="0">
                <a:latin typeface="+mj-lt"/>
              </a:rPr>
              <a:t>→ Mais perceptível nos indicadores de produção legislativa</a:t>
            </a:r>
          </a:p>
          <a:p>
            <a:pPr marL="0" indent="0">
              <a:buSzPct val="60000"/>
              <a:buNone/>
            </a:pPr>
            <a:r>
              <a:rPr lang="pt-BR" sz="1600" dirty="0">
                <a:latin typeface="+mj-lt"/>
              </a:rPr>
              <a:t>     → Menos perceptível nos indicadores de práticas repressoras</a:t>
            </a:r>
          </a:p>
          <a:p>
            <a:pPr marL="0" indent="0">
              <a:buSzPct val="60000"/>
              <a:buNone/>
            </a:pPr>
            <a:r>
              <a:rPr lang="pt-BR" sz="1600" dirty="0"/>
              <a:t>      </a:t>
            </a:r>
            <a:r>
              <a:rPr lang="pt-BR" sz="1600" dirty="0">
                <a:latin typeface="+mj-lt"/>
              </a:rPr>
              <a:t>→ Mais perceptível entre “</a:t>
            </a:r>
            <a:r>
              <a:rPr lang="pt-BR" sz="1600" dirty="0" err="1">
                <a:latin typeface="+mj-lt"/>
              </a:rPr>
              <a:t>sincere</a:t>
            </a:r>
            <a:r>
              <a:rPr lang="pt-BR" sz="1600" dirty="0">
                <a:latin typeface="+mj-lt"/>
              </a:rPr>
              <a:t> </a:t>
            </a:r>
            <a:r>
              <a:rPr lang="pt-BR" sz="1600" dirty="0" err="1">
                <a:latin typeface="+mj-lt"/>
              </a:rPr>
              <a:t>ratifiers</a:t>
            </a:r>
            <a:r>
              <a:rPr lang="pt-BR" sz="1600" dirty="0">
                <a:latin typeface="+mj-lt"/>
              </a:rPr>
              <a:t>”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Cortes</a:t>
            </a:r>
          </a:p>
          <a:p>
            <a:pPr marL="0" indent="0">
              <a:buSzPct val="60000"/>
              <a:buNone/>
            </a:pPr>
            <a:r>
              <a:rPr lang="pt-BR" sz="1600" dirty="0">
                <a:latin typeface="+mj-lt"/>
              </a:rPr>
              <a:t>     → Influência apenas quando os tratados são válidos no âmbito doméstico</a:t>
            </a:r>
          </a:p>
          <a:p>
            <a:pPr marL="0" indent="0">
              <a:buSzPct val="60000"/>
              <a:buNone/>
            </a:pPr>
            <a:r>
              <a:rPr lang="pt-BR" sz="1600" dirty="0">
                <a:latin typeface="+mj-lt"/>
              </a:rPr>
              <a:t>     → Influência apenas aonde as cortes são relativamente livres/independentes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 err="1">
                <a:latin typeface="+mj-lt"/>
              </a:rPr>
              <a:t>Empoderamento</a:t>
            </a:r>
            <a:r>
              <a:rPr lang="pt-BR" sz="2000" dirty="0">
                <a:latin typeface="+mj-lt"/>
              </a:rPr>
              <a:t> da mobilização política </a:t>
            </a:r>
            <a:r>
              <a:rPr lang="pt-BR" sz="1600" dirty="0">
                <a:latin typeface="+mj-lt"/>
              </a:rPr>
              <a:t>(Figura 4.1, p. 151)</a:t>
            </a:r>
          </a:p>
          <a:p>
            <a:pPr marL="0" indent="0">
              <a:buSzPct val="60000"/>
              <a:buNone/>
            </a:pPr>
            <a:r>
              <a:rPr lang="pt-BR" sz="2000" dirty="0"/>
              <a:t>    </a:t>
            </a:r>
            <a:r>
              <a:rPr lang="pt-BR" sz="1600" dirty="0">
                <a:latin typeface="+mj-lt"/>
              </a:rPr>
              <a:t>→ O valor do cumprimento com o tratado é bem mais alto em contextos repressivos</a:t>
            </a:r>
          </a:p>
          <a:p>
            <a:pPr marL="0" indent="0">
              <a:buSzPct val="60000"/>
              <a:buNone/>
            </a:pPr>
            <a:r>
              <a:rPr lang="pt-BR" sz="1800" dirty="0"/>
              <a:t>    </a:t>
            </a:r>
            <a:r>
              <a:rPr lang="pt-BR" sz="1600" dirty="0">
                <a:latin typeface="+mj-lt"/>
              </a:rPr>
              <a:t>→ A probabilidade de sucesso é bem mais alta em democracias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5504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>
              <a:buSzPct val="60000"/>
              <a:buFont typeface="Wingdings" pitchFamily="-28" charset="2"/>
              <a:buChar char="§"/>
            </a:pPr>
            <a:r>
              <a:rPr lang="en-US" sz="2000" dirty="0">
                <a:latin typeface="+mj-lt"/>
              </a:rPr>
              <a:t>Empowering political mobilization </a:t>
            </a:r>
            <a:r>
              <a:rPr lang="en-US" sz="1600" dirty="0">
                <a:latin typeface="+mj-lt"/>
              </a:rPr>
              <a:t>(Figure 4.2, p. 153)</a:t>
            </a:r>
          </a:p>
          <a:p>
            <a:pPr>
              <a:buSzPct val="60000"/>
              <a:buFont typeface="Wingdings" pitchFamily="-28" charset="2"/>
              <a:buChar char="§"/>
            </a:pPr>
            <a:endParaRPr lang="en-US" sz="1600" dirty="0">
              <a:latin typeface="+mj-lt"/>
            </a:endParaRP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667451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4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 marL="0" indent="0">
              <a:buSzPct val="60000"/>
              <a:buNone/>
            </a:pPr>
            <a:r>
              <a:rPr lang="pt-BR" sz="2400" dirty="0">
                <a:latin typeface="+mj-lt"/>
              </a:rPr>
              <a:t>Conclusões</a:t>
            </a:r>
          </a:p>
          <a:p>
            <a:pPr marL="0" indent="0">
              <a:buSzPct val="60000"/>
              <a:buNone/>
            </a:pPr>
            <a:endParaRPr lang="pt-BR" sz="2400" dirty="0">
              <a:latin typeface="+mj-lt"/>
            </a:endParaRPr>
          </a:p>
          <a:p>
            <a:pPr marL="0" indent="0">
              <a:buSzPct val="60000"/>
              <a:buNone/>
            </a:pPr>
            <a:r>
              <a:rPr lang="pt-BR" sz="2000" dirty="0">
                <a:latin typeface="+mj-lt"/>
              </a:rPr>
              <a:t>Por que ou em que condições os governos cumprem com os tratados internacionais de direitos humanos?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Análise dos mecanismos domésticos</a:t>
            </a:r>
          </a:p>
          <a:p>
            <a:pPr>
              <a:buSzPct val="60000"/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Ausência de forte interesse em demandar o cumprimento desses tratados em outros países (ausência de ganhos mútuos, ausência de reciprocidade)</a:t>
            </a:r>
          </a:p>
          <a:p>
            <a:pPr>
              <a:buSzPct val="60000"/>
              <a:buFont typeface="Wingdings" panose="05000000000000000000" pitchFamily="2" charset="2"/>
              <a:buChar char="§"/>
            </a:pPr>
            <a:endParaRPr lang="en-US" sz="2000" dirty="0">
              <a:latin typeface="+mj-lt"/>
            </a:endParaRP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8951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pitchFamily="18" charset="0"/>
              </a:rPr>
              <a:t>The Domestic Mechanisms of Compliance</a:t>
            </a:r>
            <a:br>
              <a:rPr lang="en-US" dirty="0">
                <a:latin typeface="Bookman Old Style" pitchFamily="18" charset="0"/>
              </a:rPr>
            </a:br>
            <a:r>
              <a:rPr lang="en-US" sz="2400" dirty="0">
                <a:latin typeface="Bookman Old Style" pitchFamily="18" charset="0"/>
              </a:rPr>
              <a:t>Courtney </a:t>
            </a:r>
            <a:r>
              <a:rPr lang="en-US" sz="2400" dirty="0" err="1">
                <a:latin typeface="Bookman Old Style" pitchFamily="18" charset="0"/>
              </a:rPr>
              <a:t>Hillebrecht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buSzPct val="60000"/>
              <a:buFont typeface="Wingdings" pitchFamily="-28" charset="2"/>
              <a:buChar char="§"/>
            </a:pPr>
            <a:r>
              <a:rPr lang="en-US" sz="2400" dirty="0" err="1">
                <a:latin typeface="+mj-lt"/>
              </a:rPr>
              <a:t>Relação</a:t>
            </a:r>
            <a:r>
              <a:rPr lang="en-US" sz="2400" dirty="0">
                <a:latin typeface="+mj-lt"/>
              </a:rPr>
              <a:t> entre </a:t>
            </a:r>
            <a:r>
              <a:rPr lang="en-US" sz="2400" dirty="0" err="1">
                <a:latin typeface="+mj-lt"/>
              </a:rPr>
              <a:t>política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doméstica</a:t>
            </a:r>
            <a:r>
              <a:rPr lang="en-US" sz="2400" dirty="0">
                <a:latin typeface="+mj-lt"/>
              </a:rPr>
              <a:t> e “compliance” com o </a:t>
            </a:r>
            <a:r>
              <a:rPr lang="en-US" sz="2400" dirty="0" err="1">
                <a:latin typeface="+mj-lt"/>
              </a:rPr>
              <a:t>Direito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Internacional</a:t>
            </a:r>
            <a:r>
              <a:rPr lang="en-US" sz="2400" dirty="0">
                <a:latin typeface="+mj-lt"/>
              </a:rPr>
              <a:t> dos </a:t>
            </a:r>
            <a:r>
              <a:rPr lang="en-US" sz="2400" dirty="0" err="1">
                <a:latin typeface="+mj-lt"/>
              </a:rPr>
              <a:t>Direitos</a:t>
            </a:r>
            <a:r>
              <a:rPr lang="en-US" sz="2400" dirty="0">
                <a:latin typeface="+mj-lt"/>
              </a:rPr>
              <a:t> Humanos</a:t>
            </a:r>
          </a:p>
          <a:p>
            <a:pPr>
              <a:buSzPct val="60000"/>
              <a:buFont typeface="Wingdings" pitchFamily="-28" charset="2"/>
              <a:buChar char="§"/>
            </a:pPr>
            <a:endParaRPr lang="en-US" sz="2400" dirty="0">
              <a:latin typeface="+mj-lt"/>
            </a:endParaRPr>
          </a:p>
          <a:p>
            <a:pPr marL="0" indent="0">
              <a:buSzPct val="60000"/>
              <a:buNone/>
            </a:pPr>
            <a:r>
              <a:rPr lang="en-US" sz="2000" dirty="0">
                <a:latin typeface="+mj-lt"/>
              </a:rPr>
              <a:t>→ </a:t>
            </a:r>
            <a:r>
              <a:rPr lang="en-US" sz="2000" dirty="0" err="1">
                <a:latin typeface="+mj-lt"/>
              </a:rPr>
              <a:t>Decisões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tribunais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internacionais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dão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uma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oportunidade</a:t>
            </a:r>
            <a:r>
              <a:rPr lang="en-US" sz="2000" dirty="0">
                <a:latin typeface="+mj-lt"/>
              </a:rPr>
              <a:t> para que o </a:t>
            </a:r>
            <a:r>
              <a:rPr lang="en-US" sz="2000" dirty="0" err="1">
                <a:latin typeface="+mj-lt"/>
              </a:rPr>
              <a:t>Executivo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estabeleça</a:t>
            </a:r>
            <a:r>
              <a:rPr lang="en-US" sz="2000" dirty="0">
                <a:latin typeface="+mj-lt"/>
              </a:rPr>
              <a:t> a agenda </a:t>
            </a:r>
            <a:r>
              <a:rPr lang="en-US" sz="2000" dirty="0" err="1">
                <a:latin typeface="+mj-lt"/>
              </a:rPr>
              <a:t>doméstica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proteção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direitos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humanos</a:t>
            </a:r>
            <a:r>
              <a:rPr lang="en-US" sz="2000" dirty="0">
                <a:latin typeface="+mj-lt"/>
              </a:rPr>
              <a:t>; </a:t>
            </a:r>
            <a:r>
              <a:rPr lang="en-US" sz="2000" dirty="0" err="1">
                <a:latin typeface="+mj-lt"/>
              </a:rPr>
              <a:t>estas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decisões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também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empoderam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juízes</a:t>
            </a:r>
            <a:r>
              <a:rPr lang="en-US" sz="2000" dirty="0">
                <a:latin typeface="+mj-lt"/>
              </a:rPr>
              <a:t> e </a:t>
            </a:r>
            <a:r>
              <a:rPr lang="en-US" sz="2000" dirty="0" err="1">
                <a:latin typeface="+mj-lt"/>
              </a:rPr>
              <a:t>legisladores</a:t>
            </a:r>
            <a:r>
              <a:rPr lang="en-US" sz="2000" dirty="0">
                <a:latin typeface="+mj-lt"/>
              </a:rPr>
              <a:t> para que </a:t>
            </a:r>
            <a:r>
              <a:rPr lang="en-US" sz="2000" dirty="0" err="1">
                <a:latin typeface="+mj-lt"/>
              </a:rPr>
              <a:t>formem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coalizões</a:t>
            </a:r>
            <a:r>
              <a:rPr lang="en-US" sz="2000" dirty="0">
                <a:latin typeface="+mj-lt"/>
              </a:rPr>
              <a:t> ”pro-compliance”</a:t>
            </a:r>
          </a:p>
          <a:p>
            <a:pPr marL="0" indent="0">
              <a:buSzPct val="60000"/>
              <a:buNone/>
            </a:pPr>
            <a:endParaRPr lang="en-US" sz="2000" dirty="0">
              <a:latin typeface="+mj-lt"/>
            </a:endParaRPr>
          </a:p>
          <a:p>
            <a:pPr marL="0" indent="0">
              <a:buSzPct val="60000"/>
              <a:buNone/>
            </a:pPr>
            <a:r>
              <a:rPr lang="en-US" sz="2000" dirty="0">
                <a:latin typeface="+mj-lt"/>
              </a:rPr>
              <a:t>→ </a:t>
            </a:r>
            <a:r>
              <a:rPr lang="en-US" sz="2000" dirty="0" err="1">
                <a:latin typeface="+mj-lt"/>
              </a:rPr>
              <a:t>Decisões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órgãos</a:t>
            </a:r>
            <a:r>
              <a:rPr lang="en-US" sz="2000" dirty="0">
                <a:latin typeface="+mj-lt"/>
              </a:rPr>
              <a:t> do Sistema </a:t>
            </a:r>
            <a:r>
              <a:rPr lang="en-US" sz="2000" dirty="0" err="1">
                <a:latin typeface="+mj-lt"/>
              </a:rPr>
              <a:t>Interameriano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na</a:t>
            </a:r>
            <a:r>
              <a:rPr lang="en-US" sz="2000" dirty="0">
                <a:latin typeface="+mj-lt"/>
              </a:rPr>
              <a:t> Argentina, </a:t>
            </a:r>
            <a:r>
              <a:rPr lang="en-US" sz="2000" dirty="0" err="1">
                <a:latin typeface="+mj-lt"/>
              </a:rPr>
              <a:t>Brasil</a:t>
            </a:r>
            <a:r>
              <a:rPr lang="en-US" sz="2000" dirty="0">
                <a:latin typeface="+mj-lt"/>
              </a:rPr>
              <a:t>, and </a:t>
            </a:r>
            <a:r>
              <a:rPr lang="en-US" sz="2000" dirty="0" err="1">
                <a:latin typeface="+mj-lt"/>
              </a:rPr>
              <a:t>Colômbia</a:t>
            </a:r>
            <a:r>
              <a:rPr lang="en-US" sz="2000" dirty="0">
                <a:latin typeface="+mj-lt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pitchFamily="18" charset="0"/>
              </a:rPr>
              <a:t>The Domestic Mechanisms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SzPct val="60000"/>
              <a:buNone/>
            </a:pPr>
            <a:r>
              <a:rPr lang="en-US" sz="2400" dirty="0">
                <a:latin typeface="+mj-lt"/>
              </a:rPr>
              <a:t>O Sistema Interamericano de </a:t>
            </a:r>
            <a:r>
              <a:rPr lang="en-US" sz="2400" dirty="0" err="1">
                <a:latin typeface="+mj-lt"/>
              </a:rPr>
              <a:t>Direitos</a:t>
            </a:r>
            <a:r>
              <a:rPr lang="en-US" sz="2400" dirty="0">
                <a:latin typeface="+mj-lt"/>
              </a:rPr>
              <a:t> Humanos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  <a:p>
            <a:pPr>
              <a:buSzPct val="60000"/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</a:rPr>
              <a:t>A </a:t>
            </a:r>
            <a:r>
              <a:rPr lang="en-US" sz="2000" dirty="0" err="1">
                <a:latin typeface="+mj-lt"/>
              </a:rPr>
              <a:t>Comissão</a:t>
            </a:r>
            <a:r>
              <a:rPr lang="en-US" sz="2000" dirty="0">
                <a:latin typeface="+mj-lt"/>
              </a:rPr>
              <a:t> e a Corte </a:t>
            </a:r>
            <a:r>
              <a:rPr lang="en-US" sz="2000" dirty="0" err="1">
                <a:latin typeface="+mj-lt"/>
              </a:rPr>
              <a:t>podem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demandar</a:t>
            </a:r>
            <a:r>
              <a:rPr lang="en-US" sz="2000" dirty="0">
                <a:latin typeface="+mj-lt"/>
              </a:rPr>
              <a:t>:</a:t>
            </a:r>
          </a:p>
          <a:p>
            <a:pPr lvl="1">
              <a:buSzPct val="60000"/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+mj-lt"/>
              </a:rPr>
              <a:t>Reparação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financeira</a:t>
            </a:r>
            <a:endParaRPr lang="en-US" sz="1800" dirty="0">
              <a:latin typeface="+mj-lt"/>
            </a:endParaRPr>
          </a:p>
          <a:p>
            <a:pPr lvl="1">
              <a:buSzPct val="60000"/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+mj-lt"/>
              </a:rPr>
              <a:t>Medidas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simbólicas</a:t>
            </a:r>
            <a:endParaRPr lang="en-US" sz="1800" dirty="0">
              <a:latin typeface="+mj-lt"/>
            </a:endParaRPr>
          </a:p>
          <a:p>
            <a:pPr lvl="1">
              <a:buSzPct val="60000"/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+mj-lt"/>
              </a:rPr>
              <a:t>Investigação</a:t>
            </a:r>
            <a:r>
              <a:rPr lang="en-US" sz="1800" dirty="0">
                <a:latin typeface="+mj-lt"/>
              </a:rPr>
              <a:t> e </a:t>
            </a:r>
            <a:r>
              <a:rPr lang="en-US" sz="1800" dirty="0" err="1">
                <a:latin typeface="+mj-lt"/>
              </a:rPr>
              <a:t>punição</a:t>
            </a:r>
            <a:endParaRPr lang="en-US" sz="1800" dirty="0">
              <a:latin typeface="+mj-lt"/>
            </a:endParaRPr>
          </a:p>
          <a:p>
            <a:pPr lvl="1">
              <a:buSzPct val="60000"/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+mj-lt"/>
              </a:rPr>
              <a:t>Medidas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não-repetição</a:t>
            </a:r>
            <a:endParaRPr lang="en-US" sz="1800" dirty="0">
              <a:latin typeface="+mj-lt"/>
            </a:endParaRPr>
          </a:p>
          <a:p>
            <a:pPr marL="0" indent="0">
              <a:buSzPct val="60000"/>
              <a:buNone/>
            </a:pPr>
            <a:endParaRPr lang="en-US" sz="2400" dirty="0">
              <a:latin typeface="+mj-lt"/>
            </a:endParaRPr>
          </a:p>
          <a:p>
            <a:pPr>
              <a:buSzPct val="60000"/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+mj-lt"/>
              </a:rPr>
              <a:t>Percentual</a:t>
            </a:r>
            <a:r>
              <a:rPr lang="en-US" sz="2000" dirty="0">
                <a:latin typeface="+mj-lt"/>
              </a:rPr>
              <a:t> de “compliance” com as </a:t>
            </a:r>
            <a:r>
              <a:rPr lang="en-US" sz="2000" dirty="0" err="1">
                <a:latin typeface="+mj-lt"/>
              </a:rPr>
              <a:t>recomendações</a:t>
            </a:r>
            <a:r>
              <a:rPr lang="en-US" sz="2000" dirty="0">
                <a:latin typeface="+mj-lt"/>
              </a:rPr>
              <a:t> da </a:t>
            </a:r>
            <a:r>
              <a:rPr lang="en-US" sz="2000" dirty="0" err="1">
                <a:latin typeface="+mj-lt"/>
              </a:rPr>
              <a:t>Comissão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até</a:t>
            </a:r>
            <a:r>
              <a:rPr lang="en-US" sz="2000" dirty="0">
                <a:latin typeface="+mj-lt"/>
              </a:rPr>
              <a:t> 2009:</a:t>
            </a:r>
          </a:p>
          <a:p>
            <a:pPr lvl="1">
              <a:buSzPct val="60000"/>
              <a:buFont typeface="Wingdings" panose="05000000000000000000" pitchFamily="2" charset="2"/>
              <a:buChar char="§"/>
            </a:pPr>
            <a:r>
              <a:rPr lang="en-US" sz="1700" dirty="0">
                <a:latin typeface="+mj-lt"/>
              </a:rPr>
              <a:t>12.5% full compliance</a:t>
            </a:r>
          </a:p>
          <a:p>
            <a:pPr lvl="1">
              <a:buSzPct val="60000"/>
              <a:buFont typeface="Wingdings" panose="05000000000000000000" pitchFamily="2" charset="2"/>
              <a:buChar char="§"/>
            </a:pPr>
            <a:r>
              <a:rPr lang="en-US" sz="1700" dirty="0">
                <a:latin typeface="+mj-lt"/>
              </a:rPr>
              <a:t>69.5% partial compliance</a:t>
            </a:r>
          </a:p>
          <a:p>
            <a:pPr lvl="1">
              <a:buSzPct val="60000"/>
              <a:buFont typeface="Wingdings" panose="05000000000000000000" pitchFamily="2" charset="2"/>
              <a:buChar char="§"/>
            </a:pPr>
            <a:r>
              <a:rPr lang="en-US" sz="1700" dirty="0">
                <a:latin typeface="+mj-lt"/>
              </a:rPr>
              <a:t>18% no compliance</a:t>
            </a:r>
          </a:p>
        </p:txBody>
      </p:sp>
    </p:spTree>
    <p:extLst>
      <p:ext uri="{BB962C8B-B14F-4D97-AF65-F5344CB8AC3E}">
        <p14:creationId xmlns:p14="http://schemas.microsoft.com/office/powerpoint/2010/main" val="3295509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pitchFamily="18" charset="0"/>
              </a:rPr>
              <a:t>The Domestic Mechanisms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SzPct val="60000"/>
              <a:buNone/>
            </a:pPr>
            <a:r>
              <a:rPr lang="en-US" sz="2400" dirty="0" err="1">
                <a:latin typeface="+mj-lt"/>
              </a:rPr>
              <a:t>Os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microprocessos</a:t>
            </a:r>
            <a:r>
              <a:rPr lang="en-US" sz="2400" dirty="0">
                <a:latin typeface="+mj-lt"/>
              </a:rPr>
              <a:t> do “compliance”: </a:t>
            </a:r>
            <a:r>
              <a:rPr lang="en-US" sz="2400" dirty="0" err="1">
                <a:latin typeface="+mj-lt"/>
              </a:rPr>
              <a:t>Política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doméstica</a:t>
            </a:r>
            <a:endParaRPr lang="en-US" sz="2400" dirty="0">
              <a:latin typeface="+mj-lt"/>
            </a:endParaRP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  <a:p>
            <a:pPr marL="0" indent="0">
              <a:buSzPct val="60000"/>
              <a:buNone/>
            </a:pPr>
            <a:endParaRPr lang="en-US" sz="2000" dirty="0">
              <a:latin typeface="+mj-lt"/>
            </a:endParaRPr>
          </a:p>
          <a:p>
            <a:pPr>
              <a:buSzPct val="60000"/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+mj-lt"/>
              </a:rPr>
              <a:t>Frequentemente</a:t>
            </a:r>
            <a:r>
              <a:rPr lang="en-US" sz="2000" dirty="0">
                <a:latin typeface="+mj-lt"/>
              </a:rPr>
              <a:t> um </a:t>
            </a:r>
            <a:r>
              <a:rPr lang="en-US" sz="2000" dirty="0" err="1">
                <a:latin typeface="+mj-lt"/>
              </a:rPr>
              <a:t>indivíduo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sozinho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não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cosegue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cumprir</a:t>
            </a:r>
            <a:r>
              <a:rPr lang="en-US" sz="2000" dirty="0">
                <a:latin typeface="+mj-lt"/>
              </a:rPr>
              <a:t> com a </a:t>
            </a:r>
            <a:r>
              <a:rPr lang="en-US" sz="2000" dirty="0" err="1">
                <a:latin typeface="+mj-lt"/>
              </a:rPr>
              <a:t>decisão</a:t>
            </a:r>
            <a:endParaRPr lang="en-US" sz="2000" dirty="0">
              <a:latin typeface="+mj-lt"/>
            </a:endParaRPr>
          </a:p>
          <a:p>
            <a:pPr>
              <a:buSzPct val="60000"/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</a:rPr>
              <a:t>“Compliance” </a:t>
            </a:r>
            <a:r>
              <a:rPr lang="en-US" sz="2000" dirty="0" err="1">
                <a:latin typeface="+mj-lt"/>
              </a:rPr>
              <a:t>demanda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mudanças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jurisprudência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legislação</a:t>
            </a:r>
            <a:r>
              <a:rPr lang="en-US" sz="2000" dirty="0">
                <a:latin typeface="+mj-lt"/>
              </a:rPr>
              <a:t> e </a:t>
            </a:r>
            <a:r>
              <a:rPr lang="en-US" sz="2000" dirty="0" err="1">
                <a:latin typeface="+mj-lt"/>
              </a:rPr>
              <a:t>prática</a:t>
            </a:r>
            <a:r>
              <a:rPr lang="en-US" sz="2000" dirty="0">
                <a:latin typeface="+mj-lt"/>
              </a:rPr>
              <a:t> </a:t>
            </a:r>
          </a:p>
          <a:p>
            <a:pPr marL="274320" lvl="1" indent="0">
              <a:buSzPct val="60000"/>
              <a:buNone/>
            </a:pPr>
            <a:endParaRPr lang="en-US" sz="800" dirty="0">
              <a:latin typeface="+mj-lt"/>
            </a:endParaRPr>
          </a:p>
          <a:p>
            <a:pPr marL="274320" lvl="1" indent="0">
              <a:buSzPct val="6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→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Envolvendo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atores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do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executivo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,</a:t>
            </a:r>
            <a:r>
              <a:rPr lang="en-US" sz="1800" dirty="0">
                <a:solidFill>
                  <a:schemeClr val="tx1"/>
                </a:solidFill>
              </a:rPr>
              <a:t> do </a:t>
            </a:r>
            <a:r>
              <a:rPr lang="en-US" sz="1800" dirty="0" err="1">
                <a:solidFill>
                  <a:schemeClr val="tx1"/>
                </a:solidFill>
              </a:rPr>
              <a:t>judiciário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e do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legislativo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 marL="274320" lvl="1" indent="0">
              <a:buSzPct val="60000"/>
              <a:buNone/>
            </a:pP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 marL="274320" lvl="1" indent="0">
              <a:buSzPct val="60000"/>
              <a:buNone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O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artigo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busca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compreender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buSzPct val="60000"/>
              <a:buFont typeface="Wingdings" panose="05000000000000000000" pitchFamily="2" charset="2"/>
              <a:buChar char="§"/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Os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incentivos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do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executivo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vis-à-vis ”compliance” </a:t>
            </a:r>
          </a:p>
          <a:p>
            <a:pPr lvl="1">
              <a:buSzPct val="6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Como e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porque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coalizões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“pro-compliance” se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formam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entre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membros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 da elite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política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5894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pitchFamily="18" charset="0"/>
              </a:rPr>
              <a:t>The Domestic Mechanisms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800" dirty="0"/>
          </a:p>
          <a:p>
            <a:pPr marL="0" indent="0">
              <a:buSzPct val="60000"/>
              <a:buNone/>
            </a:pPr>
            <a:r>
              <a:rPr lang="en-US" sz="2400" dirty="0">
                <a:latin typeface="+mj-lt"/>
              </a:rPr>
              <a:t>Evidence</a:t>
            </a:r>
          </a:p>
          <a:p>
            <a:pPr marL="0" indent="0">
              <a:buSzPct val="60000"/>
              <a:buNone/>
            </a:pPr>
            <a:endParaRPr lang="en-US" sz="2100" dirty="0"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704834"/>
              </p:ext>
            </p:extLst>
          </p:nvPr>
        </p:nvGraphicFramePr>
        <p:xfrm>
          <a:off x="533400" y="1981200"/>
          <a:ext cx="7924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Executive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Compliance coalition</a:t>
                      </a:r>
                    </a:p>
                    <a:p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(</a:t>
                      </a:r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legislature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,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judiciary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Incentive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 to </a:t>
                      </a:r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comply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 to </a:t>
                      </a:r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advance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preferred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human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rights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policies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Willing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 to </a:t>
                      </a:r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follow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Brazil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Little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to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address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rulings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and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recommendations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. 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Colombia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>
                          <a:solidFill>
                            <a:schemeClr val="tx1"/>
                          </a:solidFill>
                          <a:latin typeface="+mj-lt"/>
                        </a:rPr>
                        <a:t>Incentives</a:t>
                      </a:r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 to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comply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with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some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of the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easier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rulings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(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financial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reparations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),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ignoring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more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difficult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ones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(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changing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laws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, holding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perpetrators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accountable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r>
                        <a:rPr kumimoji="0"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→ members</a:t>
                      </a:r>
                      <a:r>
                        <a:rPr kumimoji="0" lang="en-US" sz="16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of executive and legislature were implicated in some of the accountability scandals at the root of the tribunal's judgment.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>
                          <a:solidFill>
                            <a:schemeClr val="tx1"/>
                          </a:solidFill>
                          <a:latin typeface="+mj-lt"/>
                        </a:rPr>
                        <a:t>Pro-compliance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voices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in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judiciary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were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lost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amidst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opposition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from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the more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powerful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CH" sz="160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legislature</a:t>
                      </a:r>
                      <a:r>
                        <a:rPr lang="fr-CH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  <a:endParaRPr lang="fr-CH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755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22E5-F3BC-4495-8D49-E7716A39D4FD}" type="slidenum">
              <a:rPr lang="en-US"/>
              <a:pPr/>
              <a:t>18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ookman Old Style" pitchFamily="18" charset="0"/>
              </a:rPr>
              <a:t>The Domestic Mechanisms of Compliance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2400" dirty="0" err="1">
                <a:latin typeface="+mj-lt"/>
              </a:rPr>
              <a:t>Conclusões</a:t>
            </a:r>
            <a:r>
              <a:rPr lang="en-US" sz="2400" dirty="0">
                <a:latin typeface="+mj-lt"/>
              </a:rPr>
              <a:t>: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</a:rPr>
              <a:t>“Compliance” </a:t>
            </a:r>
            <a:r>
              <a:rPr lang="en-US" sz="2000" dirty="0" err="1">
                <a:latin typeface="+mj-lt"/>
              </a:rPr>
              <a:t>é</a:t>
            </a:r>
            <a:r>
              <a:rPr lang="en-US" sz="2000" dirty="0">
                <a:latin typeface="+mj-lt"/>
              </a:rPr>
              <a:t> um </a:t>
            </a:r>
            <a:r>
              <a:rPr lang="en-US" sz="2000" dirty="0" err="1">
                <a:latin typeface="+mj-lt"/>
              </a:rPr>
              <a:t>processo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fundamentalmente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doméstico</a:t>
            </a:r>
            <a:r>
              <a:rPr lang="en-US" sz="2000" dirty="0">
                <a:latin typeface="+mj-lt"/>
              </a:rPr>
              <a:t> e </a:t>
            </a:r>
            <a:r>
              <a:rPr lang="en-US" sz="2000" dirty="0" err="1">
                <a:latin typeface="+mj-lt"/>
              </a:rPr>
              <a:t>político</a:t>
            </a:r>
            <a:endParaRPr lang="en-US" sz="2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+mj-lt"/>
              </a:rPr>
              <a:t>Decisões</a:t>
            </a:r>
            <a:r>
              <a:rPr lang="en-US" sz="2000" dirty="0">
                <a:latin typeface="+mj-lt"/>
              </a:rPr>
              <a:t> e </a:t>
            </a:r>
            <a:r>
              <a:rPr lang="en-US" sz="2000" dirty="0" err="1">
                <a:latin typeface="+mj-lt"/>
              </a:rPr>
              <a:t>recomendações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permitem</a:t>
            </a:r>
            <a:r>
              <a:rPr lang="en-US" sz="2000" dirty="0">
                <a:latin typeface="+mj-lt"/>
              </a:rPr>
              <a:t> que o </a:t>
            </a:r>
            <a:r>
              <a:rPr lang="en-US" sz="2000" dirty="0" err="1">
                <a:latin typeface="+mj-lt"/>
              </a:rPr>
              <a:t>Executivo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opere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como</a:t>
            </a:r>
            <a:r>
              <a:rPr lang="en-US" sz="2000" dirty="0">
                <a:latin typeface="+mj-lt"/>
              </a:rPr>
              <a:t> “gatekeeper”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</a:rPr>
              <a:t>O </a:t>
            </a:r>
            <a:r>
              <a:rPr lang="en-US" sz="2000" dirty="0" err="1">
                <a:latin typeface="+mj-lt"/>
              </a:rPr>
              <a:t>Executivo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depende</a:t>
            </a:r>
            <a:r>
              <a:rPr lang="en-US" sz="2000" dirty="0">
                <a:latin typeface="+mj-lt"/>
              </a:rPr>
              <a:t> do </a:t>
            </a:r>
            <a:r>
              <a:rPr lang="en-US" sz="2000" dirty="0" err="1">
                <a:latin typeface="+mj-lt"/>
              </a:rPr>
              <a:t>apoio</a:t>
            </a:r>
            <a:r>
              <a:rPr lang="en-US" sz="2000" dirty="0">
                <a:latin typeface="+mj-lt"/>
              </a:rPr>
              <a:t> de </a:t>
            </a:r>
            <a:r>
              <a:rPr lang="en-US" sz="2000" dirty="0" err="1">
                <a:latin typeface="+mj-lt"/>
              </a:rPr>
              <a:t>outras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instituições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domésticas</a:t>
            </a:r>
            <a:r>
              <a:rPr lang="en-US" sz="2000" dirty="0">
                <a:latin typeface="+mj-lt"/>
              </a:rPr>
              <a:t> (</a:t>
            </a:r>
            <a:r>
              <a:rPr lang="en-US" sz="2000" dirty="0" err="1">
                <a:latin typeface="+mj-lt"/>
              </a:rPr>
              <a:t>Judiciário</a:t>
            </a:r>
            <a:r>
              <a:rPr lang="en-US" sz="2000" dirty="0">
                <a:latin typeface="+mj-lt"/>
              </a:rPr>
              <a:t> e </a:t>
            </a:r>
            <a:r>
              <a:rPr lang="en-US" sz="2000" dirty="0" err="1">
                <a:latin typeface="+mj-lt"/>
              </a:rPr>
              <a:t>Legislativo</a:t>
            </a:r>
            <a:r>
              <a:rPr lang="en-US" sz="2000" dirty="0">
                <a:latin typeface="+mj-lt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lvl="1">
              <a:buNone/>
            </a:pPr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Beth Simmons (2009): Mobilizing for Human Rights</a:t>
            </a:r>
          </a:p>
          <a:p>
            <a:pPr lvl="1">
              <a:buNone/>
            </a:pPr>
            <a:r>
              <a:rPr lang="en-US" dirty="0">
                <a:latin typeface="Bookman Old Style" pitchFamily="18" charset="0"/>
              </a:rPr>
              <a:t>	“Theories of Compliance”</a:t>
            </a:r>
          </a:p>
          <a:p>
            <a:pPr lvl="1">
              <a:buNone/>
            </a:pPr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Courtney </a:t>
            </a:r>
            <a:r>
              <a:rPr lang="en-US" dirty="0" err="1">
                <a:latin typeface="Bookman Old Style" pitchFamily="18" charset="0"/>
              </a:rPr>
              <a:t>Hillebrecht</a:t>
            </a:r>
            <a:r>
              <a:rPr lang="en-US" dirty="0">
                <a:latin typeface="Bookman Old Style" pitchFamily="18" charset="0"/>
              </a:rPr>
              <a:t> (2012)</a:t>
            </a:r>
          </a:p>
          <a:p>
            <a:pPr lvl="1">
              <a:buNone/>
            </a:pPr>
            <a:r>
              <a:rPr lang="en-US" dirty="0">
                <a:latin typeface="Bookman Old Style" pitchFamily="18" charset="0"/>
              </a:rPr>
              <a:t>	“The Domestic Mechanisms of Compliance with International Human Rights Law: Case Studies from the Inter-American Human Rights Regime”</a:t>
            </a:r>
          </a:p>
          <a:p>
            <a:pPr lvl="1">
              <a:buNone/>
            </a:pPr>
            <a:endParaRPr lang="en-US" dirty="0">
              <a:latin typeface="Bookman Old Style" pitchFamily="18" charset="0"/>
            </a:endParaRPr>
          </a:p>
          <a:p>
            <a:pPr lvl="1">
              <a:buNone/>
            </a:pPr>
            <a:r>
              <a:rPr lang="en-US" dirty="0">
                <a:latin typeface="Bookman Old Style" pitchFamily="18" charset="0"/>
              </a:rPr>
              <a:t>	</a:t>
            </a:r>
          </a:p>
          <a:p>
            <a:endParaRPr lang="en-US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400" dirty="0">
                <a:latin typeface="+mj-lt"/>
              </a:rPr>
              <a:t>O que acontece depois que os estados assumem o compromisso?</a:t>
            </a:r>
          </a:p>
          <a:p>
            <a:pPr>
              <a:buSzPct val="60000"/>
              <a:buFont typeface="Wingdings" pitchFamily="-28" charset="2"/>
              <a:buChar char="§"/>
            </a:pPr>
            <a:endParaRPr lang="pt-BR" sz="8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Capítulo 3: </a:t>
            </a:r>
          </a:p>
          <a:p>
            <a:pPr marL="274320" lvl="1" indent="0">
              <a:buSzPct val="60000"/>
              <a:buNone/>
            </a:pPr>
            <a:r>
              <a:rPr lang="pt-BR" sz="2000" dirty="0">
                <a:latin typeface="+mj-lt"/>
              </a:rPr>
              <a:t>    Ratificação sincera e falsos positivos</a:t>
            </a:r>
          </a:p>
          <a:p>
            <a:pPr marL="274320" lvl="1" indent="0">
              <a:buSzPct val="60000"/>
              <a:buNone/>
            </a:pPr>
            <a:r>
              <a:rPr lang="pt-BR" sz="2000" dirty="0"/>
              <a:t>			</a:t>
            </a:r>
          </a:p>
          <a:p>
            <a:pPr marL="274320" lvl="1" indent="0">
              <a:buSzPct val="60000"/>
              <a:buNone/>
            </a:pPr>
            <a:r>
              <a:rPr lang="pt-BR" sz="2000" dirty="0"/>
              <a:t>				↓</a:t>
            </a:r>
            <a:endParaRPr lang="pt-BR" sz="2000" dirty="0">
              <a:latin typeface="+mj-lt"/>
            </a:endParaRPr>
          </a:p>
          <a:p>
            <a:pPr lvl="1">
              <a:buSzPct val="60000"/>
            </a:pPr>
            <a:r>
              <a:rPr lang="pt-BR" sz="2000" dirty="0">
                <a:latin typeface="+mj-lt"/>
              </a:rPr>
              <a:t>A teoria de relações internacionais está olhando para o lugar errado</a:t>
            </a:r>
          </a:p>
          <a:p>
            <a:pPr lvl="1">
              <a:buSzPct val="60000"/>
            </a:pPr>
            <a:r>
              <a:rPr lang="pt-BR" sz="2000" dirty="0">
                <a:latin typeface="+mj-lt"/>
              </a:rPr>
              <a:t>Como explicar a influência dos tratados tanto nos estados que estão dispostos a cumprir com o conteúdo do tratado, quanto naqueles que resistem ao tratado?</a:t>
            </a:r>
          </a:p>
          <a:p>
            <a:pPr lvl="1">
              <a:buSzPct val="60000"/>
            </a:pPr>
            <a:r>
              <a:rPr lang="pt-BR" sz="2000" dirty="0"/>
              <a:t>    → </a:t>
            </a:r>
            <a:r>
              <a:rPr lang="pt-BR" sz="2000" dirty="0">
                <a:latin typeface="+mj-lt"/>
              </a:rPr>
              <a:t>Tratados influenciam/alteram a política</a:t>
            </a:r>
          </a:p>
        </p:txBody>
      </p:sp>
    </p:spTree>
    <p:extLst>
      <p:ext uri="{BB962C8B-B14F-4D97-AF65-F5344CB8AC3E}">
        <p14:creationId xmlns:p14="http://schemas.microsoft.com/office/powerpoint/2010/main" val="259310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 marL="0" indent="0">
              <a:buSzPct val="60000"/>
              <a:buNone/>
            </a:pPr>
            <a:r>
              <a:rPr lang="pt-BR" sz="2400" dirty="0">
                <a:latin typeface="+mj-lt"/>
              </a:rPr>
              <a:t>Teoria de Relações Internacionais: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O Sistema jurídico internacional ainda não se encontra totalmente desenvolvido </a:t>
            </a:r>
          </a:p>
          <a:p>
            <a:pPr marL="0" indent="0">
              <a:buSzPct val="60000"/>
              <a:buNone/>
            </a:pPr>
            <a:r>
              <a:rPr lang="pt-BR" sz="2000" dirty="0">
                <a:latin typeface="+mj-lt"/>
              </a:rPr>
              <a:t>	O que motiva “</a:t>
            </a:r>
            <a:r>
              <a:rPr lang="pt-BR" sz="2000" dirty="0" err="1">
                <a:latin typeface="+mj-lt"/>
              </a:rPr>
              <a:t>compliance</a:t>
            </a:r>
            <a:r>
              <a:rPr lang="pt-BR" sz="2000" dirty="0">
                <a:latin typeface="+mj-lt"/>
              </a:rPr>
              <a:t>” neste ambiente jurídico?    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800" dirty="0">
                <a:latin typeface="+mj-lt"/>
              </a:rPr>
              <a:t>Senso comum: poder e interesse dos estados</a:t>
            </a:r>
          </a:p>
          <a:p>
            <a:pPr marL="274320" lvl="1" indent="0">
              <a:buSzPct val="60000"/>
              <a:buNone/>
            </a:pPr>
            <a:r>
              <a:rPr lang="pt-BR" sz="1800" dirty="0">
                <a:latin typeface="+mj-lt"/>
              </a:rPr>
              <a:t>	</a:t>
            </a:r>
            <a:r>
              <a:rPr lang="pt-BR" sz="1600" dirty="0">
                <a:latin typeface="+mj-lt"/>
              </a:rPr>
              <a:t>→ Ausência de “</a:t>
            </a:r>
            <a:r>
              <a:rPr lang="pt-BR" sz="1600" dirty="0" err="1">
                <a:latin typeface="+mj-lt"/>
              </a:rPr>
              <a:t>enforcement</a:t>
            </a:r>
            <a:r>
              <a:rPr lang="pt-BR" sz="1600" dirty="0">
                <a:latin typeface="+mj-lt"/>
              </a:rPr>
              <a:t>” internacional (problema de ação coletiva)</a:t>
            </a:r>
          </a:p>
          <a:p>
            <a:pPr marL="274320" lvl="1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800" dirty="0">
                <a:latin typeface="+mj-lt"/>
              </a:rPr>
              <a:t>“Self-</a:t>
            </a:r>
            <a:r>
              <a:rPr lang="pt-BR" sz="1800" dirty="0" err="1">
                <a:latin typeface="+mj-lt"/>
              </a:rPr>
              <a:t>enforcing</a:t>
            </a:r>
            <a:r>
              <a:rPr lang="pt-BR" sz="1800" dirty="0">
                <a:latin typeface="+mj-lt"/>
              </a:rPr>
              <a:t> </a:t>
            </a:r>
            <a:r>
              <a:rPr lang="pt-BR" sz="1800" dirty="0" err="1">
                <a:latin typeface="+mj-lt"/>
              </a:rPr>
              <a:t>agreements</a:t>
            </a:r>
            <a:r>
              <a:rPr lang="pt-BR" sz="1800" dirty="0">
                <a:latin typeface="+mj-lt"/>
              </a:rPr>
              <a:t>”</a:t>
            </a:r>
          </a:p>
          <a:p>
            <a:pPr marL="274320" lvl="1" indent="0">
              <a:buSzPct val="60000"/>
              <a:buNone/>
            </a:pPr>
            <a:r>
              <a:rPr lang="pt-BR" sz="1800" dirty="0">
                <a:latin typeface="+mj-lt"/>
              </a:rPr>
              <a:t>	</a:t>
            </a:r>
            <a:r>
              <a:rPr lang="pt-BR" sz="1600" dirty="0">
                <a:latin typeface="+mj-lt"/>
              </a:rPr>
              <a:t>→ Não há necessidade de “</a:t>
            </a:r>
            <a:r>
              <a:rPr lang="pt-BR" sz="1600" dirty="0" err="1">
                <a:latin typeface="+mj-lt"/>
              </a:rPr>
              <a:t>enforcement</a:t>
            </a:r>
            <a:r>
              <a:rPr lang="pt-BR" sz="1600" dirty="0">
                <a:latin typeface="+mj-lt"/>
              </a:rPr>
              <a:t>” por parte de terceiros porque o 	interesse das partes é suficiente para sustentar a cooperação</a:t>
            </a:r>
          </a:p>
          <a:p>
            <a:pPr marL="274320" lvl="1" indent="0">
              <a:buSzPct val="60000"/>
              <a:buNone/>
            </a:pPr>
            <a:r>
              <a:rPr lang="pt-BR" sz="1600" dirty="0">
                <a:latin typeface="+mj-lt"/>
              </a:rPr>
              <a:t>	→ Papel da reciprocidade e da reputação</a:t>
            </a:r>
          </a:p>
          <a:p>
            <a:pPr marL="274320" lvl="1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800" dirty="0">
                <a:latin typeface="+mj-lt"/>
              </a:rPr>
              <a:t>Tratados como instrumentos de comprometimento</a:t>
            </a:r>
            <a:endParaRPr lang="pt-BR" sz="1500" dirty="0">
              <a:latin typeface="+mj-lt"/>
            </a:endParaRPr>
          </a:p>
          <a:p>
            <a:pPr marL="274320" lvl="1" indent="0">
              <a:buSzPct val="60000"/>
              <a:buNone/>
            </a:pPr>
            <a:r>
              <a:rPr lang="pt-BR" sz="1500" dirty="0">
                <a:latin typeface="+mj-lt"/>
              </a:rPr>
              <a:t>	</a:t>
            </a:r>
            <a:r>
              <a:rPr lang="pt-BR" sz="1600" dirty="0">
                <a:latin typeface="+mj-lt"/>
              </a:rPr>
              <a:t>→ Tratados aumentam a credibilidade dos compromissos assumidos pelos 	estados</a:t>
            </a:r>
          </a:p>
          <a:p>
            <a:pPr marL="274320" lvl="1" indent="0">
              <a:buSzPct val="60000"/>
              <a:buNone/>
            </a:pPr>
            <a:r>
              <a:rPr lang="pt-BR" sz="1600" dirty="0"/>
              <a:t>	</a:t>
            </a:r>
            <a:r>
              <a:rPr lang="pt-BR" sz="1600" dirty="0">
                <a:latin typeface="+mj-lt"/>
              </a:rPr>
              <a:t>→ “</a:t>
            </a:r>
            <a:r>
              <a:rPr lang="pt-BR" sz="1600" dirty="0" err="1">
                <a:latin typeface="+mj-lt"/>
              </a:rPr>
              <a:t>Ex</a:t>
            </a:r>
            <a:r>
              <a:rPr lang="pt-BR" sz="1600" dirty="0">
                <a:latin typeface="+mj-lt"/>
              </a:rPr>
              <a:t> ante </a:t>
            </a:r>
            <a:r>
              <a:rPr lang="pt-BR" sz="1600" dirty="0" err="1">
                <a:latin typeface="+mj-lt"/>
              </a:rPr>
              <a:t>costs</a:t>
            </a:r>
            <a:r>
              <a:rPr lang="pt-BR" sz="1600" dirty="0">
                <a:latin typeface="+mj-lt"/>
              </a:rPr>
              <a:t>” e “</a:t>
            </a:r>
            <a:r>
              <a:rPr lang="pt-BR" sz="1600" dirty="0" err="1">
                <a:latin typeface="+mj-lt"/>
              </a:rPr>
              <a:t>ex</a:t>
            </a:r>
            <a:r>
              <a:rPr lang="pt-BR" sz="1600" dirty="0">
                <a:latin typeface="+mj-lt"/>
              </a:rPr>
              <a:t> post </a:t>
            </a:r>
            <a:r>
              <a:rPr lang="pt-BR" sz="1600" dirty="0" err="1">
                <a:latin typeface="+mj-lt"/>
              </a:rPr>
              <a:t>costs</a:t>
            </a:r>
            <a:r>
              <a:rPr lang="pt-BR" sz="1600" dirty="0">
                <a:latin typeface="+mj-l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91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 marL="0" indent="0">
              <a:buSzPct val="60000"/>
              <a:buNone/>
            </a:pPr>
            <a:r>
              <a:rPr lang="pt-BR" sz="2400" dirty="0">
                <a:latin typeface="+mj-lt"/>
              </a:rPr>
              <a:t>Teoria de relações internacionais: Tratados de Direitos Humanos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2200" dirty="0">
                <a:latin typeface="+mj-lt"/>
              </a:rPr>
              <a:t>Governos tendem a não cumprir com tratados que não coincidem com o seu interesse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2200" dirty="0">
                <a:latin typeface="+mj-lt"/>
              </a:rPr>
              <a:t>“</a:t>
            </a:r>
            <a:r>
              <a:rPr lang="pt-BR" sz="2200" dirty="0" err="1">
                <a:latin typeface="+mj-lt"/>
              </a:rPr>
              <a:t>Enforcement</a:t>
            </a:r>
            <a:r>
              <a:rPr lang="pt-BR" sz="2200" dirty="0">
                <a:latin typeface="+mj-lt"/>
              </a:rPr>
              <a:t>” é fraco, muito provavelmente</a:t>
            </a:r>
          </a:p>
          <a:p>
            <a:pPr marL="0" indent="0">
              <a:buSzPct val="60000"/>
              <a:buNone/>
            </a:pPr>
            <a:endParaRPr lang="pt-BR" sz="20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Tratados e ganhos mútuos: 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700" dirty="0">
                <a:latin typeface="+mj-lt"/>
              </a:rPr>
              <a:t>Porém: respeito aos direitos humanos é possível na ausência de cooperação</a:t>
            </a: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“Self-</a:t>
            </a:r>
            <a:r>
              <a:rPr lang="pt-BR" sz="2000" dirty="0" err="1">
                <a:latin typeface="+mj-lt"/>
              </a:rPr>
              <a:t>enforcement</a:t>
            </a:r>
            <a:r>
              <a:rPr lang="pt-BR" sz="2000" dirty="0">
                <a:latin typeface="+mj-lt"/>
              </a:rPr>
              <a:t>”: 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700" dirty="0">
                <a:latin typeface="+mj-lt"/>
              </a:rPr>
              <a:t>Responder a violações do tratado com o término da cooperação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700" dirty="0">
                <a:latin typeface="+mj-lt"/>
              </a:rPr>
              <a:t>Porém: regimes de direitos humanos não envolvem cumprimento recíproco</a:t>
            </a: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Consequências de uma má reputação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700" dirty="0">
                <a:latin typeface="+mj-lt"/>
              </a:rPr>
              <a:t>Porém: violações às vezes não são facilmente identificadas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700" dirty="0">
                <a:latin typeface="+mj-lt"/>
              </a:rPr>
              <a:t>Por que se preocupar? O estado deveria sair também de outros tratados?</a:t>
            </a:r>
          </a:p>
          <a:p>
            <a:pPr>
              <a:buSzPct val="60000"/>
              <a:buFont typeface="Wingdings" pitchFamily="-28" charset="2"/>
              <a:buChar char="§"/>
            </a:pPr>
            <a:endParaRPr lang="en-US" sz="1300" dirty="0">
              <a:latin typeface="+mj-lt"/>
            </a:endParaRPr>
          </a:p>
          <a:p>
            <a:pPr lvl="1">
              <a:buSzPct val="60000"/>
              <a:buFont typeface="Wingdings" pitchFamily="-28" charset="2"/>
              <a:buChar char="§"/>
            </a:pPr>
            <a:endParaRPr lang="en-US" sz="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981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 marL="0" indent="0">
              <a:buSzPct val="60000"/>
              <a:buNone/>
            </a:pPr>
            <a:r>
              <a:rPr lang="en-US" sz="2400" dirty="0">
                <a:latin typeface="+mj-lt"/>
              </a:rPr>
              <a:t>A Domestic Politics Theory of Treaty Compliance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Porque?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800" dirty="0">
                <a:latin typeface="+mj-lt"/>
              </a:rPr>
              <a:t>Tratados internacionais de direitos humanos são negociados internacionalmente, mas criam “</a:t>
            </a:r>
            <a:r>
              <a:rPr lang="pt-BR" sz="1800" dirty="0" err="1">
                <a:latin typeface="+mj-lt"/>
              </a:rPr>
              <a:t>stakeholders</a:t>
            </a:r>
            <a:r>
              <a:rPr lang="pt-BR" sz="1800" dirty="0">
                <a:latin typeface="+mj-lt"/>
              </a:rPr>
              <a:t>” quase que exclusivamente no </a:t>
            </a:r>
            <a:r>
              <a:rPr lang="pt-BR" sz="1800" u="sng" dirty="0">
                <a:latin typeface="+mj-lt"/>
              </a:rPr>
              <a:t>âmbito doméstico</a:t>
            </a:r>
          </a:p>
          <a:p>
            <a:pPr lvl="1">
              <a:buSzPct val="60000"/>
              <a:buFont typeface="Wingdings" pitchFamily="-28" charset="2"/>
              <a:buChar char="§"/>
            </a:pPr>
            <a:r>
              <a:rPr lang="pt-BR" sz="1800" dirty="0">
                <a:latin typeface="+mj-lt"/>
              </a:rPr>
              <a:t>Tratados internacionais de direitos humanos implicam praticamente nenhum interesse importante entre os estados, no âmbito do seu relacionamento mútuo</a:t>
            </a:r>
          </a:p>
          <a:p>
            <a:pPr marL="274320" lvl="1" indent="0">
              <a:buSzPct val="60000"/>
              <a:buNone/>
            </a:pPr>
            <a:endParaRPr lang="pt-BR" sz="1800" dirty="0"/>
          </a:p>
          <a:p>
            <a:pPr marL="274320" lvl="1" indent="0">
              <a:buSzPct val="60000"/>
              <a:buNone/>
            </a:pPr>
            <a:r>
              <a:rPr lang="pt-BR" sz="1800" dirty="0">
                <a:latin typeface="+mj-lt"/>
              </a:rPr>
              <a:t>→ 3 mecanismos através dos quais os tratados podem influenciar a política doméstica: </a:t>
            </a:r>
          </a:p>
          <a:p>
            <a:pPr marL="891540" lvl="2" indent="-342900">
              <a:buSzPct val="60000"/>
              <a:buFont typeface="+mj-lt"/>
              <a:buAutoNum type="arabicPeriod"/>
            </a:pPr>
            <a:r>
              <a:rPr lang="pt-BR" sz="1800" dirty="0">
                <a:latin typeface="+mj-lt"/>
              </a:rPr>
              <a:t>Poderes do Executivo</a:t>
            </a:r>
          </a:p>
          <a:p>
            <a:pPr marL="891540" lvl="2" indent="-342900">
              <a:buSzPct val="60000"/>
              <a:buFont typeface="+mj-lt"/>
              <a:buAutoNum type="arabicPeriod"/>
            </a:pPr>
            <a:r>
              <a:rPr lang="pt-BR" sz="1800" dirty="0">
                <a:latin typeface="+mj-lt"/>
              </a:rPr>
              <a:t>Cortes e tribunais</a:t>
            </a:r>
          </a:p>
          <a:p>
            <a:pPr marL="891540" lvl="2" indent="-342900">
              <a:buSzPct val="60000"/>
              <a:buFont typeface="+mj-lt"/>
              <a:buAutoNum type="arabicPeriod"/>
            </a:pPr>
            <a:r>
              <a:rPr lang="pt-BR" sz="1800" dirty="0">
                <a:latin typeface="+mj-lt"/>
              </a:rPr>
              <a:t>Demandas dos grupos/sociedade civil</a:t>
            </a:r>
          </a:p>
        </p:txBody>
      </p:sp>
    </p:spTree>
    <p:extLst>
      <p:ext uri="{BB962C8B-B14F-4D97-AF65-F5344CB8AC3E}">
        <p14:creationId xmlns:p14="http://schemas.microsoft.com/office/powerpoint/2010/main" val="284224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 marL="0" indent="0">
              <a:buSzPct val="60000"/>
              <a:buNone/>
            </a:pPr>
            <a:r>
              <a:rPr lang="en-US" sz="2400" dirty="0">
                <a:latin typeface="+mj-lt"/>
              </a:rPr>
              <a:t>A Domestic Politics Theory of Treaty Compliance: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  <a:p>
            <a:pPr marL="0" indent="0">
              <a:buSzPct val="60000"/>
              <a:buNone/>
            </a:pPr>
            <a:r>
              <a:rPr lang="en-US" sz="2000" b="1" dirty="0">
                <a:latin typeface="+mj-lt"/>
              </a:rPr>
              <a:t>1. </a:t>
            </a:r>
            <a:r>
              <a:rPr lang="pt-BR" sz="2000" b="1" dirty="0">
                <a:latin typeface="+mj-lt"/>
              </a:rPr>
              <a:t>Poderes do Executivo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Ratificação pode auxiliar a reorganização das prioridades e preferências do país</a:t>
            </a:r>
          </a:p>
          <a:p>
            <a:pPr marL="0" indent="0">
              <a:buSzPct val="60000"/>
              <a:buNone/>
            </a:pPr>
            <a:r>
              <a:rPr lang="pt-BR" sz="2000" dirty="0"/>
              <a:t>    </a:t>
            </a:r>
            <a:endParaRPr lang="pt-BR" sz="1600" dirty="0">
              <a:latin typeface="+mj-lt"/>
            </a:endParaRP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Constituição: prerrogativa de negociar tratados internacionais está com o Executivo</a:t>
            </a:r>
          </a:p>
          <a:p>
            <a:pPr marL="0" indent="0">
              <a:buSzPct val="60000"/>
              <a:buNone/>
            </a:pPr>
            <a:r>
              <a:rPr lang="pt-BR" sz="2000" dirty="0"/>
              <a:t>     </a:t>
            </a:r>
            <a:r>
              <a:rPr lang="pt-BR" sz="1600" dirty="0">
                <a:latin typeface="+mj-lt"/>
              </a:rPr>
              <a:t>→ Possibilidade de iniciativa no que diz respeito à agenda legislativa; 	alternativa para o ciclo vicioso da produção legal</a:t>
            </a:r>
          </a:p>
          <a:p>
            <a:pPr marL="0" indent="0">
              <a:buSzPct val="60000"/>
              <a:buNone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998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 marL="0" indent="0">
              <a:buSzPct val="60000"/>
              <a:buNone/>
            </a:pPr>
            <a:r>
              <a:rPr lang="en-US" sz="2400" dirty="0">
                <a:latin typeface="+mj-lt"/>
              </a:rPr>
              <a:t>A Domestic Politics Theory of Treaty Compliance: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  <a:p>
            <a:pPr marL="0" indent="0">
              <a:buSzPct val="60000"/>
              <a:buNone/>
            </a:pPr>
            <a:r>
              <a:rPr lang="en-US" sz="2000" b="1" dirty="0">
                <a:latin typeface="+mj-lt"/>
              </a:rPr>
              <a:t>2</a:t>
            </a:r>
            <a:r>
              <a:rPr lang="pt-BR" sz="2000" b="1" dirty="0">
                <a:latin typeface="+mj-lt"/>
              </a:rPr>
              <a:t>. Cortes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Obrigações de direito internacional: fonte de direito para decisões judiciais</a:t>
            </a:r>
          </a:p>
          <a:p>
            <a:pPr marL="0" indent="0">
              <a:buSzPct val="60000"/>
              <a:buNone/>
            </a:pPr>
            <a:r>
              <a:rPr lang="pt-BR" sz="2000" dirty="0"/>
              <a:t>     </a:t>
            </a:r>
            <a:r>
              <a:rPr lang="pt-BR" sz="1600" dirty="0">
                <a:latin typeface="+mj-lt"/>
              </a:rPr>
              <a:t>→ Essa característica altera o cálculo dos governos no que diz respeito a 	“</a:t>
            </a:r>
            <a:r>
              <a:rPr lang="pt-BR" sz="1600" dirty="0" err="1">
                <a:latin typeface="+mj-lt"/>
              </a:rPr>
              <a:t>compliance</a:t>
            </a:r>
            <a:r>
              <a:rPr lang="pt-BR" sz="1600" dirty="0">
                <a:latin typeface="+mj-lt"/>
              </a:rPr>
              <a:t>”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Tratados enquanto instrumentos para a ação jurídica, que não existiriam na ausência da ratificação</a:t>
            </a:r>
          </a:p>
          <a:p>
            <a:pPr marL="0" indent="0">
              <a:buSzPct val="60000"/>
              <a:buNone/>
            </a:pPr>
            <a:r>
              <a:rPr lang="pt-BR" sz="2000" dirty="0"/>
              <a:t>     </a:t>
            </a:r>
            <a:r>
              <a:rPr lang="pt-BR" sz="1600" dirty="0">
                <a:latin typeface="+mj-lt"/>
              </a:rPr>
              <a:t>→ Porém: Litigantes precisam ter conhecimento dos seus direitos ("legal 	</a:t>
            </a:r>
            <a:r>
              <a:rPr lang="pt-BR" sz="1600" dirty="0" err="1">
                <a:latin typeface="+mj-lt"/>
              </a:rPr>
              <a:t>literacy</a:t>
            </a:r>
            <a:r>
              <a:rPr lang="pt-BR" sz="1600" dirty="0">
                <a:latin typeface="+mj-lt"/>
              </a:rPr>
              <a:t>"); 	   </a:t>
            </a:r>
          </a:p>
          <a:p>
            <a:pPr marL="0" indent="0">
              <a:buSzPct val="60000"/>
              <a:buNone/>
            </a:pPr>
            <a:r>
              <a:rPr lang="pt-BR" sz="1600" dirty="0">
                <a:latin typeface="+mj-lt"/>
              </a:rPr>
              <a:t>	Independência do judiciário</a:t>
            </a:r>
            <a:endParaRPr lang="pt-BR" sz="800" dirty="0">
              <a:latin typeface="+mj-lt"/>
            </a:endParaRPr>
          </a:p>
          <a:p>
            <a:pPr>
              <a:buSzPct val="60000"/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Contribuem para </a:t>
            </a:r>
            <a:r>
              <a:rPr lang="pt-BR" sz="2000" dirty="0" err="1">
                <a:latin typeface="+mj-lt"/>
              </a:rPr>
              <a:t>re-enquadrar</a:t>
            </a:r>
            <a:r>
              <a:rPr lang="pt-BR" sz="2000" dirty="0">
                <a:latin typeface="+mj-lt"/>
              </a:rPr>
              <a:t> demandas políticas</a:t>
            </a:r>
          </a:p>
        </p:txBody>
      </p:sp>
    </p:spTree>
    <p:extLst>
      <p:ext uri="{BB962C8B-B14F-4D97-AF65-F5344CB8AC3E}">
        <p14:creationId xmlns:p14="http://schemas.microsoft.com/office/powerpoint/2010/main" val="2540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Mobilizing for Human Rights</a:t>
            </a:r>
            <a:br>
              <a:rPr lang="en-US" dirty="0">
                <a:latin typeface="Bookman Old Style" pitchFamily="18" charset="0"/>
              </a:rPr>
            </a:br>
            <a:r>
              <a:rPr lang="en-US" sz="2200" dirty="0">
                <a:latin typeface="Bookman Old Style" pitchFamily="18" charset="0"/>
              </a:rPr>
              <a:t>Theories of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SzPct val="60000"/>
              <a:buNone/>
            </a:pPr>
            <a:endParaRPr lang="en-US" sz="800" dirty="0"/>
          </a:p>
          <a:p>
            <a:pPr marL="0" indent="0">
              <a:buSzPct val="60000"/>
              <a:buNone/>
            </a:pPr>
            <a:r>
              <a:rPr lang="en-US" sz="2400" dirty="0">
                <a:latin typeface="+mj-lt"/>
              </a:rPr>
              <a:t>A Domestic Politics Theory of Treaty Compliance: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  <a:p>
            <a:pPr marL="0" indent="0">
              <a:buSzPct val="60000"/>
              <a:buNone/>
            </a:pPr>
            <a:r>
              <a:rPr lang="en-US" sz="2000" b="1" dirty="0">
                <a:latin typeface="+mj-lt"/>
              </a:rPr>
              <a:t>3. </a:t>
            </a:r>
            <a:r>
              <a:rPr lang="pt-BR" sz="2000" b="1" dirty="0">
                <a:latin typeface="+mj-lt"/>
              </a:rPr>
              <a:t>Demandas dos grupos/sociedade civil</a:t>
            </a:r>
          </a:p>
          <a:p>
            <a:pPr marL="0" indent="0">
              <a:buSzPct val="60000"/>
              <a:buNone/>
            </a:pPr>
            <a:endParaRPr lang="pt-BR" sz="800" dirty="0">
              <a:latin typeface="+mj-lt"/>
            </a:endParaRPr>
          </a:p>
          <a:p>
            <a:pPr>
              <a:buSzPct val="60000"/>
              <a:buFont typeface="Wingdings" pitchFamily="-28" charset="2"/>
              <a:buChar char="§"/>
            </a:pPr>
            <a:r>
              <a:rPr lang="pt-BR" sz="2000" dirty="0">
                <a:latin typeface="+mj-lt"/>
              </a:rPr>
              <a:t>Uso estratégico dos tratados como instrumento de apoio à mobilização política</a:t>
            </a:r>
          </a:p>
          <a:p>
            <a:pPr>
              <a:buSzPct val="60000"/>
              <a:buFont typeface="Wingdings" pitchFamily="-28" charset="2"/>
              <a:buChar char="§"/>
            </a:pPr>
            <a:endParaRPr lang="pt-BR" sz="2000" dirty="0">
              <a:latin typeface="+mj-lt"/>
            </a:endParaRPr>
          </a:p>
          <a:p>
            <a:pPr marL="0" indent="0">
              <a:buSzPct val="60000"/>
              <a:buNone/>
            </a:pPr>
            <a:r>
              <a:rPr lang="pt-BR" sz="2000" dirty="0"/>
              <a:t>     </a:t>
            </a:r>
            <a:r>
              <a:rPr lang="pt-BR" sz="2000" dirty="0">
                <a:latin typeface="+mj-lt"/>
              </a:rPr>
              <a:t>→ Mobilização como resultado de dois cálculos:</a:t>
            </a:r>
          </a:p>
          <a:p>
            <a:pPr marL="891540" lvl="2" indent="-342900">
              <a:buSzPct val="60000"/>
              <a:buFont typeface="+mj-lt"/>
              <a:buAutoNum type="arabicPeriod"/>
            </a:pPr>
            <a:r>
              <a:rPr lang="pt-BR" dirty="0">
                <a:latin typeface="+mj-lt"/>
              </a:rPr>
              <a:t>Valor atribuído ao direito (conjunto de direitos) em questão</a:t>
            </a:r>
          </a:p>
          <a:p>
            <a:pPr marL="891540" lvl="2" indent="-342900">
              <a:buSzPct val="60000"/>
              <a:buFont typeface="+mj-lt"/>
              <a:buAutoNum type="arabicPeriod"/>
            </a:pPr>
            <a:r>
              <a:rPr lang="pt-BR" dirty="0">
                <a:latin typeface="+mj-lt"/>
              </a:rPr>
              <a:t>Probabilidade de sucesso</a:t>
            </a:r>
          </a:p>
          <a:p>
            <a:pPr marL="0" indent="0">
              <a:buSzPct val="60000"/>
              <a:buNone/>
            </a:pPr>
            <a:endParaRPr lang="en-US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0645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1985</TotalTime>
  <Words>1315</Words>
  <Application>Microsoft Macintosh PowerPoint</Application>
  <PresentationFormat>Apresentação na tela (4:3)</PresentationFormat>
  <Paragraphs>207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Bookman Old Style</vt:lpstr>
      <vt:lpstr>Gill Sans MT</vt:lpstr>
      <vt:lpstr>Wingdings</vt:lpstr>
      <vt:lpstr>Wingdings 3</vt:lpstr>
      <vt:lpstr>Origin</vt:lpstr>
      <vt:lpstr>Direitos Humanos</vt:lpstr>
      <vt:lpstr>Roteiro</vt:lpstr>
      <vt:lpstr>Mobilizing for Human Rights Theories of Compliance</vt:lpstr>
      <vt:lpstr>Mobilizing for Human Rights Theories of Compliance</vt:lpstr>
      <vt:lpstr>Mobilizing for Human Rights Theories of Compliance</vt:lpstr>
      <vt:lpstr>Mobilizing for Human Rights Theories of Compliance</vt:lpstr>
      <vt:lpstr>Mobilizing for Human Rights Theories of Compliance</vt:lpstr>
      <vt:lpstr>Mobilizing for Human Rights Theories of Compliance</vt:lpstr>
      <vt:lpstr>Mobilizing for Human Rights Theories of Compliance</vt:lpstr>
      <vt:lpstr>Mobilizing for Human Rights Theories of Compliance</vt:lpstr>
      <vt:lpstr>Mobilizing for Human Rights Theories of Compliance</vt:lpstr>
      <vt:lpstr>Mobilizing for Human Rights Theories of Compliance</vt:lpstr>
      <vt:lpstr>Mobilizing for Human Rights Theories of Compliance</vt:lpstr>
      <vt:lpstr>The Domestic Mechanisms of Compliance Courtney Hillebrecht</vt:lpstr>
      <vt:lpstr>The Domestic Mechanisms of Compliance</vt:lpstr>
      <vt:lpstr>The Domestic Mechanisms of Compliance</vt:lpstr>
      <vt:lpstr>The Domestic Mechanisms of Compliance</vt:lpstr>
      <vt:lpstr>The Domestic Mechanisms of Compliance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Human Rights</dc:title>
  <dc:creator>Politics Admin</dc:creator>
  <cp:lastModifiedBy>Cristiane</cp:lastModifiedBy>
  <cp:revision>186</cp:revision>
  <dcterms:created xsi:type="dcterms:W3CDTF">2015-07-06T16:36:26Z</dcterms:created>
  <dcterms:modified xsi:type="dcterms:W3CDTF">2023-06-07T01:41:24Z</dcterms:modified>
</cp:coreProperties>
</file>