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sldIdLst>
    <p:sldId id="256" r:id="rId2"/>
    <p:sldId id="257" r:id="rId3"/>
    <p:sldId id="259" r:id="rId4"/>
    <p:sldId id="275" r:id="rId5"/>
    <p:sldId id="276" r:id="rId6"/>
    <p:sldId id="277" r:id="rId7"/>
    <p:sldId id="282" r:id="rId8"/>
    <p:sldId id="278" r:id="rId9"/>
    <p:sldId id="279" r:id="rId10"/>
    <p:sldId id="280" r:id="rId11"/>
    <p:sldId id="281" r:id="rId12"/>
    <p:sldId id="284" r:id="rId13"/>
    <p:sldId id="285" r:id="rId14"/>
    <p:sldId id="283" r:id="rId15"/>
    <p:sldId id="265"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B363B-59E5-4EE0-90E9-2DD86F378FD3}" v="2" dt="2023-08-16T17:16:19.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81" d="100"/>
          <a:sy n="81" d="100"/>
        </p:scale>
        <p:origin x="15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er Wilker" clId="Web-{2FCB363B-59E5-4EE0-90E9-2DD86F378FD3}"/>
    <pc:docChg chg="modSld">
      <pc:chgData name="Eder Wilker" userId="" providerId="" clId="Web-{2FCB363B-59E5-4EE0-90E9-2DD86F378FD3}" dt="2023-08-16T17:16:19.805" v="1" actId="20577"/>
      <pc:docMkLst>
        <pc:docMk/>
      </pc:docMkLst>
      <pc:sldChg chg="modSp">
        <pc:chgData name="Eder Wilker" userId="" providerId="" clId="Web-{2FCB363B-59E5-4EE0-90E9-2DD86F378FD3}" dt="2023-08-16T17:16:19.805" v="1" actId="20577"/>
        <pc:sldMkLst>
          <pc:docMk/>
          <pc:sldMk cId="3343418236" sldId="283"/>
        </pc:sldMkLst>
        <pc:spChg chg="mod">
          <ac:chgData name="Eder Wilker" userId="" providerId="" clId="Web-{2FCB363B-59E5-4EE0-90E9-2DD86F378FD3}" dt="2023-08-16T17:16:19.805" v="1" actId="20577"/>
          <ac:spMkLst>
            <pc:docMk/>
            <pc:sldMk cId="3343418236" sldId="283"/>
            <ac:spMk id="4" creationId="{FA9279AC-FF3D-8041-FB22-357443E3CF5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a:t>Clique para editar o estilo do título mestre</a:t>
            </a:r>
            <a:endParaRPr kumimoji="0" lang="en-US"/>
          </a:p>
        </p:txBody>
      </p:sp>
      <p:cxnSp>
        <p:nvCxnSpPr>
          <p:cNvPr id="8" name="Conector re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ço Reservado para Data 14"/>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16" name="Espaço Reservado para Número de Slide 15"/>
          <p:cNvSpPr>
            <a:spLocks noGrp="1"/>
          </p:cNvSpPr>
          <p:nvPr>
            <p:ph type="sldNum" sz="quarter" idx="11"/>
          </p:nvPr>
        </p:nvSpPr>
        <p:spPr/>
        <p:txBody>
          <a:bodyPr/>
          <a:lstStyle/>
          <a:p>
            <a:fld id="{B7DBF00E-A79B-495C-9B3B-86FE7A703E24}" type="slidenum">
              <a:rPr lang="pt-BR" smtClean="0"/>
              <a:pPr/>
              <a:t>‹nº›</a:t>
            </a:fld>
            <a:endParaRPr lang="pt-BR"/>
          </a:p>
        </p:txBody>
      </p:sp>
      <p:sp>
        <p:nvSpPr>
          <p:cNvPr id="17" name="Espaço Reservado para Rodapé 16"/>
          <p:cNvSpPr>
            <a:spLocks noGrp="1"/>
          </p:cNvSpPr>
          <p:nvPr>
            <p:ph type="ftr" sz="quarter" idx="12"/>
          </p:nvPr>
        </p:nvSpPr>
        <p:spPr/>
        <p:txBody>
          <a:body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DBF00E-A79B-495C-9B3B-86FE7A703E2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DBF00E-A79B-495C-9B3B-86FE7A703E2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457200" y="1524000"/>
            <a:ext cx="8229600"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4" name="Espaço Reservado para Data 13"/>
          <p:cNvSpPr>
            <a:spLocks noGrp="1"/>
          </p:cNvSpPr>
          <p:nvPr>
            <p:ph type="dt" sz="half" idx="14"/>
          </p:nvPr>
        </p:nvSpPr>
        <p:spPr/>
        <p:txBody>
          <a:bodyPr/>
          <a:lstStyle/>
          <a:p>
            <a:fld id="{4C1464C9-7C3D-4336-B0F6-15D8ED678E4D}" type="datetimeFigureOut">
              <a:rPr lang="pt-BR" smtClean="0"/>
              <a:pPr/>
              <a:t>16/08/2023</a:t>
            </a:fld>
            <a:endParaRPr lang="pt-BR"/>
          </a:p>
        </p:txBody>
      </p:sp>
      <p:sp>
        <p:nvSpPr>
          <p:cNvPr id="15" name="Espaço Reservado para Número de Slide 14"/>
          <p:cNvSpPr>
            <a:spLocks noGrp="1"/>
          </p:cNvSpPr>
          <p:nvPr>
            <p:ph type="sldNum" sz="quarter" idx="15"/>
          </p:nvPr>
        </p:nvSpPr>
        <p:spPr/>
        <p:txBody>
          <a:bodyPr/>
          <a:lstStyle>
            <a:lvl1pPr algn="ctr">
              <a:defRPr/>
            </a:lvl1pPr>
          </a:lstStyle>
          <a:p>
            <a:fld id="{B7DBF00E-A79B-495C-9B3B-86FE7A703E24}" type="slidenum">
              <a:rPr lang="pt-BR" smtClean="0"/>
              <a:pPr/>
              <a:t>‹nº›</a:t>
            </a:fld>
            <a:endParaRPr lang="pt-BR"/>
          </a:p>
        </p:txBody>
      </p:sp>
      <p:sp>
        <p:nvSpPr>
          <p:cNvPr id="16" name="Espaço Reservado para Rodapé 15"/>
          <p:cNvSpPr>
            <a:spLocks noGrp="1"/>
          </p:cNvSpPr>
          <p:nvPr>
            <p:ph type="ftr" sz="quarter" idx="16"/>
          </p:nvPr>
        </p:nvSpPr>
        <p:spPr/>
        <p:txBody>
          <a:bodyPr/>
          <a:lstStyle/>
          <a:p>
            <a:endParaRPr lang="pt-BR"/>
          </a:p>
        </p:txBody>
      </p:sp>
      <p:sp>
        <p:nvSpPr>
          <p:cNvPr id="17" name="Título 16"/>
          <p:cNvSpPr>
            <a:spLocks noGrp="1"/>
          </p:cNvSpPr>
          <p:nvPr>
            <p:ph type="title"/>
          </p:nvPr>
        </p:nvSpPr>
        <p:spPr/>
        <p:txBody>
          <a:bodyPr rtlCol="0" anchor="b" anchorCtr="0"/>
          <a:lstStyle/>
          <a:p>
            <a:r>
              <a:rPr kumimoji="0" lang="pt-BR"/>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DBF00E-A79B-495C-9B3B-86FE7A703E24}" type="slidenum">
              <a:rPr lang="pt-BR" smtClean="0"/>
              <a:pPr/>
              <a:t>‹nº›</a:t>
            </a:fld>
            <a:endParaRPr lang="pt-BR"/>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cxnSp>
        <p:nvCxnSpPr>
          <p:cNvPr id="7" name="Conector re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DBF00E-A79B-495C-9B3B-86FE7A703E24}" type="slidenum">
              <a:rPr lang="pt-BR" smtClean="0"/>
              <a:pPr/>
              <a:t>‹nº›</a:t>
            </a:fld>
            <a:endParaRPr lang="pt-BR"/>
          </a:p>
        </p:txBody>
      </p:sp>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11" name="Espaço Reservado para Conteúdo 10"/>
          <p:cNvSpPr>
            <a:spLocks noGrp="1"/>
          </p:cNvSpPr>
          <p:nvPr>
            <p:ph sz="half" idx="1"/>
          </p:nvPr>
        </p:nvSpPr>
        <p:spPr>
          <a:xfrm>
            <a:off x="457200" y="1524000"/>
            <a:ext cx="4059936"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half" idx="2"/>
          </p:nvPr>
        </p:nvSpPr>
        <p:spPr>
          <a:xfrm>
            <a:off x="4648200" y="1524000"/>
            <a:ext cx="4059936"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fld id="{B7DBF00E-A79B-495C-9B3B-86FE7A703E24}" type="slidenum">
              <a:rPr lang="pt-BR" smtClean="0"/>
              <a:pPr/>
              <a:t>‹nº›</a:t>
            </a:fld>
            <a:endParaRPr lang="pt-BR"/>
          </a:p>
        </p:txBody>
      </p:sp>
      <p:sp>
        <p:nvSpPr>
          <p:cNvPr id="8" name="Espaço Reservado para Rodapé 7"/>
          <p:cNvSpPr>
            <a:spLocks noGrp="1"/>
          </p:cNvSpPr>
          <p:nvPr>
            <p:ph type="ftr" sz="quarter" idx="11"/>
          </p:nvPr>
        </p:nvSpPr>
        <p:spPr/>
        <p:txBody>
          <a:bodyPr/>
          <a:lstStyle/>
          <a:p>
            <a:endParaRPr lang="pt-BR"/>
          </a:p>
        </p:txBody>
      </p:sp>
      <p:sp>
        <p:nvSpPr>
          <p:cNvPr id="7" name="Espaço Reservado para Data 6"/>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3" name="Espaço Reservado para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32" name="Espaço Reservado para Conteúdo 31"/>
          <p:cNvSpPr>
            <a:spLocks noGrp="1"/>
          </p:cNvSpPr>
          <p:nvPr>
            <p:ph sz="half" idx="2"/>
          </p:nvPr>
        </p:nvSpPr>
        <p:spPr>
          <a:xfrm>
            <a:off x="457200" y="2201896"/>
            <a:ext cx="4038600" cy="3913632"/>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34" name="Espaço Reservado para Conteúdo 33"/>
          <p:cNvSpPr>
            <a:spLocks noGrp="1"/>
          </p:cNvSpPr>
          <p:nvPr>
            <p:ph sz="quarter" idx="4"/>
          </p:nvPr>
        </p:nvSpPr>
        <p:spPr>
          <a:xfrm>
            <a:off x="4649788" y="2201896"/>
            <a:ext cx="4038600" cy="3913632"/>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pt-BR"/>
              <a:t>Clique para editar o estilo do título mestre</a:t>
            </a:r>
            <a:endParaRPr kumimoji="0" lang="en-US"/>
          </a:p>
        </p:txBody>
      </p:sp>
      <p:sp>
        <p:nvSpPr>
          <p:cNvPr id="12" name="Espaço Reservado para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cxnSp>
        <p:nvCxnSpPr>
          <p:cNvPr id="10" name="Conector re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7DBF00E-A79B-495C-9B3B-86FE7A703E24}" type="slidenum">
              <a:rPr lang="pt-BR" smtClean="0"/>
              <a:pPr/>
              <a:t>‹nº›</a:t>
            </a:fld>
            <a:endParaRPr lang="pt-BR"/>
          </a:p>
        </p:txBody>
      </p:sp>
      <p:sp>
        <p:nvSpPr>
          <p:cNvPr id="2" name="Título 1"/>
          <p:cNvSpPr>
            <a:spLocks noGrp="1"/>
          </p:cNvSpPr>
          <p:nvPr>
            <p:ph type="title"/>
          </p:nvPr>
        </p:nvSpPr>
        <p:spPr/>
        <p:txBody>
          <a:bodyPr/>
          <a:lstStyle/>
          <a:p>
            <a:r>
              <a:rPr kumimoji="0" lang="pt-BR"/>
              <a:t>Clique para editar o estilo do título mestre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7DBF00E-A79B-495C-9B3B-86FE7A703E2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457200" y="457200"/>
            <a:ext cx="6248400" cy="5715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3" name="Espaço Reservado para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a:t>Clique para editar os estilos do texto mestre</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a:t>Clique para editar o estilo do título mestre</a:t>
            </a:r>
            <a:endParaRPr kumimoji="0" lang="en-US"/>
          </a:p>
        </p:txBody>
      </p:sp>
      <p:sp>
        <p:nvSpPr>
          <p:cNvPr id="8" name="Espaço Reservado para Data 7"/>
          <p:cNvSpPr>
            <a:spLocks noGrp="1"/>
          </p:cNvSpPr>
          <p:nvPr>
            <p:ph type="dt" sz="half" idx="14"/>
          </p:nvPr>
        </p:nvSpPr>
        <p:spPr/>
        <p:txBody>
          <a:bodyPr/>
          <a:lstStyle/>
          <a:p>
            <a:fld id="{4C1464C9-7C3D-4336-B0F6-15D8ED678E4D}" type="datetimeFigureOut">
              <a:rPr lang="pt-BR" smtClean="0"/>
              <a:pPr/>
              <a:t>16/08/2023</a:t>
            </a:fld>
            <a:endParaRPr lang="pt-BR"/>
          </a:p>
        </p:txBody>
      </p:sp>
      <p:sp>
        <p:nvSpPr>
          <p:cNvPr id="9" name="Espaço Reservado para Número de Slide 8"/>
          <p:cNvSpPr>
            <a:spLocks noGrp="1"/>
          </p:cNvSpPr>
          <p:nvPr>
            <p:ph type="sldNum" sz="quarter" idx="15"/>
          </p:nvPr>
        </p:nvSpPr>
        <p:spPr/>
        <p:txBody>
          <a:bodyPr/>
          <a:lstStyle/>
          <a:p>
            <a:fld id="{B7DBF00E-A79B-495C-9B3B-86FE7A703E24}" type="slidenum">
              <a:rPr lang="pt-BR" smtClean="0"/>
              <a:pPr/>
              <a:t>‹nº›</a:t>
            </a:fld>
            <a:endParaRPr lang="pt-BR"/>
          </a:p>
        </p:txBody>
      </p:sp>
      <p:sp>
        <p:nvSpPr>
          <p:cNvPr id="10" name="Espaço Reservado para Rodapé 9"/>
          <p:cNvSpPr>
            <a:spLocks noGrp="1"/>
          </p:cNvSpPr>
          <p:nvPr>
            <p:ph type="ftr" sz="quarter" idx="16"/>
          </p:nvPr>
        </p:nvSpPr>
        <p:spPr/>
        <p:txBody>
          <a:bodyPr/>
          <a:lstStyle/>
          <a:p>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a:t>Clique para editar o estilo do título mestre</a:t>
            </a:r>
            <a:endParaRPr kumimoji="0" lang="en-US"/>
          </a:p>
        </p:txBody>
      </p:sp>
      <p:sp>
        <p:nvSpPr>
          <p:cNvPr id="3" name="Espaço Reservado para Imagem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a:t>Clique no ícone para adicionar uma imagem</a:t>
            </a:r>
            <a:endParaRPr kumimoji="0" lang="en-US"/>
          </a:p>
        </p:txBody>
      </p:sp>
      <p:sp>
        <p:nvSpPr>
          <p:cNvPr id="4" name="Espaço Reservado para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8" name="Espaço Reservado para Data 7"/>
          <p:cNvSpPr>
            <a:spLocks noGrp="1"/>
          </p:cNvSpPr>
          <p:nvPr>
            <p:ph type="dt" sz="half" idx="10"/>
          </p:nvPr>
        </p:nvSpPr>
        <p:spPr/>
        <p:txBody>
          <a:bodyPr/>
          <a:lstStyle/>
          <a:p>
            <a:fld id="{4C1464C9-7C3D-4336-B0F6-15D8ED678E4D}" type="datetimeFigureOut">
              <a:rPr lang="pt-BR" smtClean="0"/>
              <a:pPr/>
              <a:t>16/08/2023</a:t>
            </a:fld>
            <a:endParaRPr lang="pt-BR"/>
          </a:p>
        </p:txBody>
      </p:sp>
      <p:sp>
        <p:nvSpPr>
          <p:cNvPr id="9" name="Espaço Reservado para Número de Slide 8"/>
          <p:cNvSpPr>
            <a:spLocks noGrp="1"/>
          </p:cNvSpPr>
          <p:nvPr>
            <p:ph type="sldNum" sz="quarter" idx="11"/>
          </p:nvPr>
        </p:nvSpPr>
        <p:spPr/>
        <p:txBody>
          <a:bodyPr/>
          <a:lstStyle/>
          <a:p>
            <a:fld id="{B7DBF00E-A79B-495C-9B3B-86FE7A703E24}" type="slidenum">
              <a:rPr lang="pt-BR" smtClean="0"/>
              <a:pPr/>
              <a:t>‹nº›</a:t>
            </a:fld>
            <a:endParaRPr lang="pt-BR"/>
          </a:p>
        </p:txBody>
      </p:sp>
      <p:sp>
        <p:nvSpPr>
          <p:cNvPr id="10" name="Espaço Reservado para Rodapé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24" name="Espaço Reservado para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C1464C9-7C3D-4336-B0F6-15D8ED678E4D}" type="datetimeFigureOut">
              <a:rPr lang="pt-BR" smtClean="0"/>
              <a:pPr/>
              <a:t>16/08/2023</a:t>
            </a:fld>
            <a:endParaRPr lang="pt-BR"/>
          </a:p>
        </p:txBody>
      </p:sp>
      <p:sp>
        <p:nvSpPr>
          <p:cNvPr id="10" name="Espaço Reservado para Rodapé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t-BR"/>
          </a:p>
        </p:txBody>
      </p:sp>
      <p:sp>
        <p:nvSpPr>
          <p:cNvPr id="22" name="Espaço Reservado para Número de Slid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7DBF00E-A79B-495C-9B3B-86FE7A703E24}" type="slidenum">
              <a:rPr lang="pt-BR" smtClean="0"/>
              <a:pPr/>
              <a:t>‹nº›</a:t>
            </a:fld>
            <a:endParaRPr lang="pt-BR"/>
          </a:p>
        </p:txBody>
      </p:sp>
      <p:sp>
        <p:nvSpPr>
          <p:cNvPr id="5" name="Espaço Reservado para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t-BR"/>
              <a:t>Clique para editar o estilo do título mestre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QoDYELzotCk" TargetMode="External"/><Relationship Id="rId2" Type="http://schemas.openxmlformats.org/officeDocument/2006/relationships/hyperlink" Target="https://youtu.be/w5qf9O6c20o" TargetMode="External"/><Relationship Id="rId1" Type="http://schemas.openxmlformats.org/officeDocument/2006/relationships/slideLayout" Target="../slideLayouts/slideLayout2.xml"/><Relationship Id="rId5" Type="http://schemas.openxmlformats.org/officeDocument/2006/relationships/hyperlink" Target="https://youtu.be/XVTrTL1hksU" TargetMode="External"/><Relationship Id="rId4" Type="http://schemas.openxmlformats.org/officeDocument/2006/relationships/hyperlink" Target="https://youtu.be/zyjOZPiW5d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j_kbNSdRvgo?list=RDEMznGiskUuTDbXIccyrkXU1w"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_REVFN7A6_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tQQEChMq1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980728"/>
            <a:ext cx="8305800" cy="1837928"/>
          </a:xfrm>
        </p:spPr>
        <p:txBody>
          <a:bodyPr/>
          <a:lstStyle/>
          <a:p>
            <a:pPr algn="ctr">
              <a:lnSpc>
                <a:spcPct val="107000"/>
              </a:lnSpc>
              <a:spcAft>
                <a:spcPts val="800"/>
              </a:spcAft>
            </a:pPr>
            <a:r>
              <a:rPr lang="pt-BR" sz="3600" b="1" dirty="0">
                <a:effectLst/>
                <a:ea typeface="Calibri" panose="020F0502020204030204" pitchFamily="34" charset="0"/>
                <a:cs typeface="Times New Roman" panose="02020603050405020304" pitchFamily="18" charset="0"/>
              </a:rPr>
              <a:t>História Paralela da Música do Século XX – </a:t>
            </a:r>
            <a:br>
              <a:rPr lang="pt-BR" sz="3600" b="1" dirty="0">
                <a:effectLst/>
                <a:ea typeface="Calibri" panose="020F0502020204030204" pitchFamily="34" charset="0"/>
                <a:cs typeface="Times New Roman" panose="02020603050405020304" pitchFamily="18" charset="0"/>
              </a:rPr>
            </a:br>
            <a:r>
              <a:rPr lang="pt-BR" sz="3600" b="1" dirty="0">
                <a:effectLst/>
                <a:ea typeface="Calibri" panose="020F0502020204030204" pitchFamily="34" charset="0"/>
                <a:cs typeface="Times New Roman" panose="02020603050405020304" pitchFamily="18" charset="0"/>
              </a:rPr>
              <a:t>Música Elétrica</a:t>
            </a:r>
            <a:endParaRPr lang="pt-BR" sz="3600" dirty="0">
              <a:effectLst/>
              <a:ea typeface="Calibri" panose="020F0502020204030204" pitchFamily="34" charset="0"/>
              <a:cs typeface="Times New Roman" panose="02020603050405020304" pitchFamily="18" charset="0"/>
            </a:endParaRPr>
          </a:p>
        </p:txBody>
      </p:sp>
      <p:sp>
        <p:nvSpPr>
          <p:cNvPr id="4" name="CaixaDeTexto 3"/>
          <p:cNvSpPr txBox="1"/>
          <p:nvPr/>
        </p:nvSpPr>
        <p:spPr>
          <a:xfrm>
            <a:off x="2676228" y="5414863"/>
            <a:ext cx="6048672" cy="923330"/>
          </a:xfrm>
          <a:prstGeom prst="rect">
            <a:avLst/>
          </a:prstGeom>
          <a:noFill/>
        </p:spPr>
        <p:txBody>
          <a:bodyPr wrap="square" rtlCol="0">
            <a:spAutoFit/>
          </a:bodyPr>
          <a:lstStyle/>
          <a:p>
            <a:pPr algn="r"/>
            <a:r>
              <a:rPr lang="pt-BR" b="1" u="sng" dirty="0"/>
              <a:t>Prof. Dr. Fernando Henrique de Oliveira </a:t>
            </a:r>
            <a:r>
              <a:rPr lang="pt-BR" b="1" u="sng" dirty="0" err="1"/>
              <a:t>Iazzetta</a:t>
            </a:r>
            <a:br>
              <a:rPr lang="pt-BR" b="1" u="sng" dirty="0"/>
            </a:br>
            <a:r>
              <a:rPr lang="pt-BR" b="1" u="sng" dirty="0"/>
              <a:t>Prof. Dr. Eder Wilker Borges Pena</a:t>
            </a:r>
            <a:br>
              <a:rPr lang="pt-BR" b="1" u="sng" dirty="0"/>
            </a:br>
            <a:r>
              <a:rPr lang="pt-BR" b="1" u="sng" dirty="0"/>
              <a:t>CMU/ECA/USP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dirty="0"/>
              <a:t>Hammond </a:t>
            </a:r>
            <a:r>
              <a:rPr lang="pt-BR" dirty="0" err="1"/>
              <a:t>Organ</a:t>
            </a:r>
            <a:r>
              <a:rPr lang="pt-BR" dirty="0"/>
              <a:t> 1934 e </a:t>
            </a:r>
            <a:r>
              <a:rPr lang="pt-BR" dirty="0" err="1"/>
              <a:t>Givelet</a:t>
            </a:r>
            <a:endParaRPr lang="pt-BR" dirty="0"/>
          </a:p>
        </p:txBody>
      </p:sp>
      <p:sp>
        <p:nvSpPr>
          <p:cNvPr id="4" name="Espaço Reservado para Conteúdo 3">
            <a:extLst>
              <a:ext uri="{FF2B5EF4-FFF2-40B4-BE49-F238E27FC236}">
                <a16:creationId xmlns:a16="http://schemas.microsoft.com/office/drawing/2014/main" id="{FA9279AC-FF3D-8041-FB22-357443E3CF56}"/>
              </a:ext>
            </a:extLst>
          </p:cNvPr>
          <p:cNvSpPr>
            <a:spLocks noGrp="1"/>
          </p:cNvSpPr>
          <p:nvPr>
            <p:ph idx="1"/>
          </p:nvPr>
        </p:nvSpPr>
        <p:spPr/>
        <p:txBody>
          <a:bodyPr>
            <a:normAutofit/>
          </a:bodyPr>
          <a:lstStyle/>
          <a:p>
            <a:r>
              <a:rPr lang="pt-BR" sz="1600" dirty="0"/>
              <a:t>https://youtu.be/FpXbE6qrrMg</a:t>
            </a:r>
          </a:p>
        </p:txBody>
      </p:sp>
      <p:sp>
        <p:nvSpPr>
          <p:cNvPr id="5" name="Espaço Reservado para Conteúdo 1">
            <a:extLst>
              <a:ext uri="{FF2B5EF4-FFF2-40B4-BE49-F238E27FC236}">
                <a16:creationId xmlns:a16="http://schemas.microsoft.com/office/drawing/2014/main" id="{7D1C7C44-0980-951C-10A7-DEE94752D481}"/>
              </a:ext>
            </a:extLst>
          </p:cNvPr>
          <p:cNvSpPr txBox="1">
            <a:spLocks/>
          </p:cNvSpPr>
          <p:nvPr/>
        </p:nvSpPr>
        <p:spPr>
          <a:xfrm>
            <a:off x="3625056" y="3930923"/>
            <a:ext cx="5413323" cy="3253112"/>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pt-BR"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87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err="1"/>
              <a:t>Theremin</a:t>
            </a:r>
            <a:r>
              <a:rPr lang="pt-BR" dirty="0"/>
              <a:t> 1928 (</a:t>
            </a:r>
            <a:r>
              <a:rPr lang="pt-BR" dirty="0" err="1"/>
              <a:t>airphonic</a:t>
            </a:r>
            <a:r>
              <a:rPr lang="pt-BR" dirty="0"/>
              <a:t> </a:t>
            </a:r>
            <a:r>
              <a:rPr lang="pt-BR" dirty="0" err="1"/>
              <a:t>Suite</a:t>
            </a:r>
            <a:r>
              <a:rPr lang="pt-BR" dirty="0"/>
              <a:t>) e </a:t>
            </a:r>
            <a:r>
              <a:rPr lang="pt-BR" dirty="0" err="1"/>
              <a:t>Rhythmicon</a:t>
            </a:r>
            <a:endParaRPr lang="pt-BR" dirty="0"/>
          </a:p>
        </p:txBody>
      </p:sp>
      <p:sp>
        <p:nvSpPr>
          <p:cNvPr id="4" name="Espaço Reservado para Conteúdo 3">
            <a:extLst>
              <a:ext uri="{FF2B5EF4-FFF2-40B4-BE49-F238E27FC236}">
                <a16:creationId xmlns:a16="http://schemas.microsoft.com/office/drawing/2014/main" id="{FA9279AC-FF3D-8041-FB22-357443E3CF56}"/>
              </a:ext>
            </a:extLst>
          </p:cNvPr>
          <p:cNvSpPr>
            <a:spLocks noGrp="1"/>
          </p:cNvSpPr>
          <p:nvPr>
            <p:ph idx="1"/>
          </p:nvPr>
        </p:nvSpPr>
        <p:spPr/>
        <p:txBody>
          <a:bodyPr>
            <a:normAutofit/>
          </a:bodyPr>
          <a:lstStyle/>
          <a:p>
            <a:r>
              <a:rPr lang="pt-BR" sz="1600" dirty="0">
                <a:hlinkClick r:id="rId2"/>
              </a:rPr>
              <a:t>https://youtu.be/w5qf9O6c20o</a:t>
            </a:r>
            <a:endParaRPr lang="pt-BR" sz="1600" dirty="0"/>
          </a:p>
          <a:p>
            <a:r>
              <a:rPr lang="pt-BR" sz="1600" dirty="0">
                <a:hlinkClick r:id="rId3"/>
              </a:rPr>
              <a:t>https://youtu.be/QoDYELzotCk</a:t>
            </a:r>
            <a:endParaRPr lang="pt-BR" sz="1600" dirty="0"/>
          </a:p>
          <a:p>
            <a:endParaRPr lang="pt-BR" sz="1600" dirty="0"/>
          </a:p>
          <a:p>
            <a:endParaRPr lang="pt-BR" sz="1600" dirty="0"/>
          </a:p>
          <a:p>
            <a:r>
              <a:rPr lang="pt-BR" sz="1600" dirty="0">
                <a:hlinkClick r:id="rId4"/>
              </a:rPr>
              <a:t>https://youtu.be/zyjOZPiW5dw</a:t>
            </a:r>
            <a:endParaRPr lang="pt-BR" sz="1600" dirty="0"/>
          </a:p>
          <a:p>
            <a:r>
              <a:rPr lang="pt-BR" sz="1600" dirty="0">
                <a:hlinkClick r:id="rId5"/>
              </a:rPr>
              <a:t>https://youtu.be/XVTrTL1hksU</a:t>
            </a:r>
            <a:endParaRPr lang="pt-BR" sz="1600" dirty="0"/>
          </a:p>
          <a:p>
            <a:r>
              <a:rPr lang="pt-BR" sz="1600" dirty="0"/>
              <a:t>https://youtu.be/HkodVcuPVAo</a:t>
            </a:r>
          </a:p>
        </p:txBody>
      </p:sp>
      <p:sp>
        <p:nvSpPr>
          <p:cNvPr id="5" name="Espaço Reservado para Conteúdo 1">
            <a:extLst>
              <a:ext uri="{FF2B5EF4-FFF2-40B4-BE49-F238E27FC236}">
                <a16:creationId xmlns:a16="http://schemas.microsoft.com/office/drawing/2014/main" id="{7D1C7C44-0980-951C-10A7-DEE94752D481}"/>
              </a:ext>
            </a:extLst>
          </p:cNvPr>
          <p:cNvSpPr txBox="1">
            <a:spLocks/>
          </p:cNvSpPr>
          <p:nvPr/>
        </p:nvSpPr>
        <p:spPr>
          <a:xfrm>
            <a:off x="3625056" y="3930923"/>
            <a:ext cx="5413323" cy="3253112"/>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pt-BR"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798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FA9279AC-FF3D-8041-FB22-357443E3CF56}"/>
              </a:ext>
            </a:extLst>
          </p:cNvPr>
          <p:cNvSpPr>
            <a:spLocks noGrp="1"/>
          </p:cNvSpPr>
          <p:nvPr>
            <p:ph idx="1"/>
          </p:nvPr>
        </p:nvSpPr>
        <p:spPr>
          <a:xfrm>
            <a:off x="512288" y="2060848"/>
            <a:ext cx="8229600" cy="4572000"/>
          </a:xfrm>
        </p:spPr>
        <p:txBody>
          <a:bodyPr>
            <a:normAutofit/>
          </a:bodyPr>
          <a:lstStyle/>
          <a:p>
            <a:r>
              <a:rPr lang="pt-BR" sz="1600" dirty="0">
                <a:hlinkClick r:id="rId2"/>
              </a:rPr>
              <a:t>https://youtu.be/j_kbNSdRvgo?list=RDEMznGiskUuTDbXIccyrkXU1w</a:t>
            </a:r>
            <a:endParaRPr lang="pt-BR" sz="1600" dirty="0"/>
          </a:p>
          <a:p>
            <a:r>
              <a:rPr lang="pt-BR" sz="1600" dirty="0"/>
              <a:t>https://youtu.be/Mmejo9WL2gY</a:t>
            </a:r>
          </a:p>
        </p:txBody>
      </p:sp>
      <p:sp>
        <p:nvSpPr>
          <p:cNvPr id="3" name="Título 2"/>
          <p:cNvSpPr>
            <a:spLocks noGrp="1"/>
          </p:cNvSpPr>
          <p:nvPr>
            <p:ph type="title"/>
          </p:nvPr>
        </p:nvSpPr>
        <p:spPr>
          <a:xfrm>
            <a:off x="457200" y="740101"/>
            <a:ext cx="8229600" cy="1219200"/>
          </a:xfrm>
        </p:spPr>
        <p:txBody>
          <a:bodyPr>
            <a:normAutofit fontScale="90000"/>
          </a:bodyPr>
          <a:lstStyle/>
          <a:p>
            <a:r>
              <a:rPr lang="pt-BR" dirty="0"/>
              <a:t>Halim El-</a:t>
            </a:r>
            <a:r>
              <a:rPr lang="pt-BR" dirty="0" err="1"/>
              <a:t>Dhab</a:t>
            </a:r>
            <a:r>
              <a:rPr lang="pt-BR" dirty="0"/>
              <a:t> Wire Recorder 1944; Nikolai </a:t>
            </a:r>
            <a:r>
              <a:rPr lang="pt-BR" dirty="0" err="1"/>
              <a:t>Voinov</a:t>
            </a:r>
            <a:r>
              <a:rPr lang="pt-BR" dirty="0"/>
              <a:t> </a:t>
            </a:r>
            <a:r>
              <a:rPr lang="pt-BR" dirty="0" err="1"/>
              <a:t>Paper</a:t>
            </a:r>
            <a:r>
              <a:rPr lang="pt-BR" dirty="0"/>
              <a:t> </a:t>
            </a:r>
            <a:r>
              <a:rPr lang="pt-BR" dirty="0" err="1"/>
              <a:t>sound</a:t>
            </a:r>
            <a:r>
              <a:rPr lang="pt-BR" dirty="0"/>
              <a:t> (</a:t>
            </a:r>
            <a:r>
              <a:rPr lang="pt-BR" dirty="0" err="1"/>
              <a:t>Variophone</a:t>
            </a:r>
            <a:r>
              <a:rPr lang="pt-BR" dirty="0"/>
              <a:t>)</a:t>
            </a:r>
          </a:p>
        </p:txBody>
      </p:sp>
      <p:sp>
        <p:nvSpPr>
          <p:cNvPr id="5" name="Espaço Reservado para Conteúdo 1">
            <a:extLst>
              <a:ext uri="{FF2B5EF4-FFF2-40B4-BE49-F238E27FC236}">
                <a16:creationId xmlns:a16="http://schemas.microsoft.com/office/drawing/2014/main" id="{7D1C7C44-0980-951C-10A7-DEE94752D481}"/>
              </a:ext>
            </a:extLst>
          </p:cNvPr>
          <p:cNvSpPr txBox="1">
            <a:spLocks/>
          </p:cNvSpPr>
          <p:nvPr/>
        </p:nvSpPr>
        <p:spPr>
          <a:xfrm>
            <a:off x="3625056" y="3930923"/>
            <a:ext cx="5413323" cy="3253112"/>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pt-BR" sz="1800" dirty="0">
              <a:latin typeface="Times New Roman" panose="02020603050405020304" pitchFamily="18" charset="0"/>
              <a:ea typeface="Times New Roman" panose="02020603050405020304" pitchFamily="18" charset="0"/>
            </a:endParaRPr>
          </a:p>
        </p:txBody>
      </p:sp>
      <p:pic>
        <p:nvPicPr>
          <p:cNvPr id="2050" name="Picture 2" descr="The 'Variophone' Yevgeny Sholpo. Russia, 1932 – 120 Years of Electronic  Music">
            <a:extLst>
              <a:ext uri="{FF2B5EF4-FFF2-40B4-BE49-F238E27FC236}">
                <a16:creationId xmlns:a16="http://schemas.microsoft.com/office/drawing/2014/main" id="{E86A3934-53E1-7834-24F5-FE54DD846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73016"/>
            <a:ext cx="3694564" cy="28300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lim El Dabh | Ibraaz">
            <a:extLst>
              <a:ext uri="{FF2B5EF4-FFF2-40B4-BE49-F238E27FC236}">
                <a16:creationId xmlns:a16="http://schemas.microsoft.com/office/drawing/2014/main" id="{A50453BB-7067-6B73-C757-648313C73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858192"/>
            <a:ext cx="3493267" cy="225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dirty="0"/>
              <a:t>Croix </a:t>
            </a:r>
            <a:r>
              <a:rPr lang="pt-BR" dirty="0" err="1"/>
              <a:t>Sonore</a:t>
            </a:r>
            <a:r>
              <a:rPr lang="pt-BR" dirty="0"/>
              <a:t> </a:t>
            </a:r>
            <a:r>
              <a:rPr lang="pt-BR" dirty="0" err="1"/>
              <a:t>Obukhov</a:t>
            </a:r>
            <a:r>
              <a:rPr lang="pt-BR" dirty="0"/>
              <a:t> 1934</a:t>
            </a:r>
          </a:p>
        </p:txBody>
      </p:sp>
      <p:sp>
        <p:nvSpPr>
          <p:cNvPr id="4" name="Espaço Reservado para Conteúdo 3">
            <a:extLst>
              <a:ext uri="{FF2B5EF4-FFF2-40B4-BE49-F238E27FC236}">
                <a16:creationId xmlns:a16="http://schemas.microsoft.com/office/drawing/2014/main" id="{FA9279AC-FF3D-8041-FB22-357443E3CF56}"/>
              </a:ext>
            </a:extLst>
          </p:cNvPr>
          <p:cNvSpPr>
            <a:spLocks noGrp="1"/>
          </p:cNvSpPr>
          <p:nvPr>
            <p:ph idx="1"/>
          </p:nvPr>
        </p:nvSpPr>
        <p:spPr/>
        <p:txBody>
          <a:bodyPr>
            <a:normAutofit/>
          </a:bodyPr>
          <a:lstStyle/>
          <a:p>
            <a:r>
              <a:rPr lang="pt-BR" sz="1600" dirty="0"/>
              <a:t>https://youtu.be/agmSNvth6YI</a:t>
            </a:r>
          </a:p>
        </p:txBody>
      </p:sp>
      <p:sp>
        <p:nvSpPr>
          <p:cNvPr id="5" name="Espaço Reservado para Conteúdo 1">
            <a:extLst>
              <a:ext uri="{FF2B5EF4-FFF2-40B4-BE49-F238E27FC236}">
                <a16:creationId xmlns:a16="http://schemas.microsoft.com/office/drawing/2014/main" id="{7D1C7C44-0980-951C-10A7-DEE94752D481}"/>
              </a:ext>
            </a:extLst>
          </p:cNvPr>
          <p:cNvSpPr txBox="1">
            <a:spLocks/>
          </p:cNvSpPr>
          <p:nvPr/>
        </p:nvSpPr>
        <p:spPr>
          <a:xfrm>
            <a:off x="3625056" y="3930923"/>
            <a:ext cx="5413323" cy="3253112"/>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pt-BR"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428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a:t>Johanna </a:t>
            </a:r>
            <a:r>
              <a:rPr lang="pt-BR" dirty="0" err="1"/>
              <a:t>Beyers</a:t>
            </a:r>
            <a:r>
              <a:rPr lang="pt-BR" dirty="0"/>
              <a:t> – Music </a:t>
            </a:r>
            <a:r>
              <a:rPr lang="pt-BR" dirty="0" err="1"/>
              <a:t>of</a:t>
            </a:r>
            <a:r>
              <a:rPr lang="pt-BR" dirty="0"/>
              <a:t> </a:t>
            </a:r>
            <a:r>
              <a:rPr lang="pt-BR" dirty="0" err="1"/>
              <a:t>the</a:t>
            </a:r>
            <a:r>
              <a:rPr lang="pt-BR" dirty="0"/>
              <a:t> </a:t>
            </a:r>
            <a:r>
              <a:rPr lang="pt-BR" dirty="0" err="1"/>
              <a:t>Spheres</a:t>
            </a:r>
            <a:r>
              <a:rPr lang="pt-BR" dirty="0"/>
              <a:t> 1938</a:t>
            </a:r>
          </a:p>
        </p:txBody>
      </p:sp>
      <p:sp>
        <p:nvSpPr>
          <p:cNvPr id="4" name="Espaço Reservado para Conteúdo 3">
            <a:extLst>
              <a:ext uri="{FF2B5EF4-FFF2-40B4-BE49-F238E27FC236}">
                <a16:creationId xmlns:a16="http://schemas.microsoft.com/office/drawing/2014/main" id="{FA9279AC-FF3D-8041-FB22-357443E3CF56}"/>
              </a:ext>
            </a:extLst>
          </p:cNvPr>
          <p:cNvSpPr>
            <a:spLocks noGrp="1"/>
          </p:cNvSpPr>
          <p:nvPr>
            <p:ph idx="1"/>
          </p:nvPr>
        </p:nvSpPr>
        <p:spPr>
          <a:xfrm>
            <a:off x="546745" y="1416376"/>
            <a:ext cx="21226264" cy="9705961"/>
          </a:xfrm>
        </p:spPr>
        <p:txBody>
          <a:bodyPr vert="horz" lIns="91440" tIns="45720" rIns="91440" bIns="45720" anchor="t">
            <a:normAutofit/>
          </a:bodyPr>
          <a:lstStyle/>
          <a:p>
            <a:r>
              <a:rPr lang="pt-BR" sz="1600" dirty="0">
                <a:hlinkClick r:id="rId2"/>
              </a:rPr>
              <a:t>https://youtu.be/_REVFN7A6_4</a:t>
            </a:r>
            <a:endParaRPr lang="en-US" sz="1600"/>
          </a:p>
          <a:p>
            <a:endParaRPr lang="pt-BR" sz="1600" dirty="0"/>
          </a:p>
        </p:txBody>
      </p:sp>
      <p:sp>
        <p:nvSpPr>
          <p:cNvPr id="5" name="Espaço Reservado para Conteúdo 1">
            <a:extLst>
              <a:ext uri="{FF2B5EF4-FFF2-40B4-BE49-F238E27FC236}">
                <a16:creationId xmlns:a16="http://schemas.microsoft.com/office/drawing/2014/main" id="{7D1C7C44-0980-951C-10A7-DEE94752D481}"/>
              </a:ext>
            </a:extLst>
          </p:cNvPr>
          <p:cNvSpPr txBox="1">
            <a:spLocks/>
          </p:cNvSpPr>
          <p:nvPr/>
        </p:nvSpPr>
        <p:spPr>
          <a:xfrm>
            <a:off x="3625056" y="3930923"/>
            <a:ext cx="5413323" cy="3253112"/>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pt-BR" sz="1800" dirty="0">
              <a:latin typeface="Times New Roman" panose="02020603050405020304" pitchFamily="18" charset="0"/>
              <a:ea typeface="Times New Roman" panose="02020603050405020304" pitchFamily="18" charset="0"/>
            </a:endParaRPr>
          </a:p>
        </p:txBody>
      </p:sp>
      <p:pic>
        <p:nvPicPr>
          <p:cNvPr id="3074" name="Picture 2" descr="Johanna M. Beyer music, videos, stats, and photos | Last.fm">
            <a:extLst>
              <a:ext uri="{FF2B5EF4-FFF2-40B4-BE49-F238E27FC236}">
                <a16:creationId xmlns:a16="http://schemas.microsoft.com/office/drawing/2014/main" id="{12F138CE-D592-4334-6A78-7DE8D9B93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791" y="1916832"/>
            <a:ext cx="417646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1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p:txBody>
          <a:bodyPr/>
          <a:lstStyle/>
          <a:p>
            <a:endParaRPr lang="pt-BR"/>
          </a:p>
        </p:txBody>
      </p:sp>
      <p:pic>
        <p:nvPicPr>
          <p:cNvPr id="1026" name="Picture 2" descr="D:\Documentos\Imagens\Sem título.png"/>
          <p:cNvPicPr>
            <a:picLocks noChangeAspect="1" noChangeArrowheads="1"/>
          </p:cNvPicPr>
          <p:nvPr/>
        </p:nvPicPr>
        <p:blipFill>
          <a:blip r:embed="rId2"/>
          <a:srcRect/>
          <a:stretch>
            <a:fillRect/>
          </a:stretch>
        </p:blipFill>
        <p:spPr bwMode="auto">
          <a:xfrm>
            <a:off x="0" y="-244797"/>
            <a:ext cx="9144000" cy="710279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a:t>Introdução</a:t>
            </a:r>
          </a:p>
        </p:txBody>
      </p:sp>
      <p:sp>
        <p:nvSpPr>
          <p:cNvPr id="10" name="Espaço Reservado para Conteúdo 1"/>
          <p:cNvSpPr txBox="1">
            <a:spLocks/>
          </p:cNvSpPr>
          <p:nvPr/>
        </p:nvSpPr>
        <p:spPr>
          <a:xfrm>
            <a:off x="457200" y="1556792"/>
            <a:ext cx="8115328" cy="4572032"/>
          </a:xfrm>
          <a:prstGeom prst="rect">
            <a:avLst/>
          </a:prstGeom>
          <a:ln>
            <a:solidFill>
              <a:schemeClr val="bg1"/>
            </a:solidFill>
          </a:ln>
          <a:effectLst>
            <a:outerShdw blurRad="50800" dist="38100" dir="8100000" algn="tr" rotWithShape="0">
              <a:prstClr val="black">
                <a:alpha val="40000"/>
              </a:prstClr>
            </a:outerShdw>
          </a:effectLst>
        </p:spPr>
        <p:txBody>
          <a:bodyPr vert="horz">
            <a:normAutofit/>
          </a:bodyPr>
          <a:lstStyle/>
          <a:p>
            <a:pPr marL="274320" lvl="0" indent="-274320">
              <a:spcBef>
                <a:spcPts val="600"/>
              </a:spcBef>
              <a:buClr>
                <a:schemeClr val="accent2"/>
              </a:buClr>
              <a:buSzPct val="85000"/>
              <a:buFont typeface="Wingdings 2"/>
              <a:buChar char=""/>
            </a:pPr>
            <a:r>
              <a:rPr lang="pt-BR" sz="2000" dirty="0">
                <a:effectLst>
                  <a:outerShdw blurRad="38100" dist="38100" dir="2700000" algn="tl">
                    <a:srgbClr val="000000">
                      <a:alpha val="43137"/>
                    </a:srgbClr>
                  </a:outerShdw>
                </a:effectLst>
              </a:rPr>
              <a:t>Discussão dos textos: Caráter </a:t>
            </a:r>
            <a:r>
              <a:rPr lang="pt-BR" sz="2000" dirty="0" err="1">
                <a:effectLst>
                  <a:outerShdw blurRad="38100" dist="38100" dir="2700000" algn="tl">
                    <a:srgbClr val="000000">
                      <a:alpha val="43137"/>
                    </a:srgbClr>
                  </a:outerShdw>
                </a:effectLst>
              </a:rPr>
              <a:t>séc</a:t>
            </a:r>
            <a:r>
              <a:rPr lang="pt-BR" sz="2000" dirty="0">
                <a:effectLst>
                  <a:outerShdw blurRad="38100" dist="38100" dir="2700000" algn="tl">
                    <a:srgbClr val="000000">
                      <a:alpha val="43137"/>
                    </a:srgbClr>
                  </a:outerShdw>
                </a:effectLst>
              </a:rPr>
              <a:t> XIX (Música mais próxima às sensações; ruído x som; fisiologia; público alvo </a:t>
            </a:r>
            <a:r>
              <a:rPr lang="pt-BR" sz="2000" dirty="0" err="1">
                <a:effectLst>
                  <a:outerShdw blurRad="38100" dist="38100" dir="2700000" algn="tl">
                    <a:srgbClr val="000000">
                      <a:alpha val="43137"/>
                    </a:srgbClr>
                  </a:outerShdw>
                </a:effectLst>
              </a:rPr>
              <a:t>Helmholtz</a:t>
            </a:r>
            <a:r>
              <a:rPr lang="pt-BR" sz="2000" dirty="0">
                <a:effectLst>
                  <a:outerShdw blurRad="38100" dist="38100" dir="2700000" algn="tl">
                    <a:srgbClr val="000000">
                      <a:alpha val="43137"/>
                    </a:srgbClr>
                  </a:outerShdw>
                </a:effectLst>
              </a:rPr>
              <a:t> x Rayleigh; Éter; Primeira guerra; três razões.</a:t>
            </a:r>
          </a:p>
          <a:p>
            <a:pPr marL="274320" lvl="0" indent="-274320">
              <a:spcBef>
                <a:spcPts val="600"/>
              </a:spcBef>
              <a:buClr>
                <a:schemeClr val="accent2"/>
              </a:buClr>
              <a:buSzPct val="85000"/>
              <a:buFont typeface="Wingdings 2"/>
              <a:buChar char=""/>
            </a:pPr>
            <a:r>
              <a:rPr lang="pt-BR" sz="2000" dirty="0">
                <a:effectLst>
                  <a:outerShdw blurRad="38100" dist="38100" dir="2700000" algn="tl">
                    <a:srgbClr val="000000">
                      <a:alpha val="43137"/>
                    </a:srgbClr>
                  </a:outerShdw>
                </a:effectLst>
              </a:rPr>
              <a:t>Avaliação da Disciplina</a:t>
            </a:r>
          </a:p>
          <a:p>
            <a:pPr algn="just"/>
            <a:endParaRPr lang="pt-BR" sz="1700" dirty="0"/>
          </a:p>
          <a:p>
            <a:pPr marL="274320" lvl="0" indent="-274320">
              <a:spcBef>
                <a:spcPts val="600"/>
              </a:spcBef>
              <a:buClr>
                <a:schemeClr val="accent2"/>
              </a:buClr>
              <a:buSzPct val="85000"/>
              <a:buFont typeface="Wingdings 2"/>
              <a:buChar char=""/>
            </a:pPr>
            <a:endParaRPr lang="pt-BR" sz="2400" dirty="0">
              <a:effectLst>
                <a:outerShdw blurRad="38100" dist="38100" dir="2700000" algn="tl">
                  <a:srgbClr val="000000">
                    <a:alpha val="43137"/>
                  </a:srgbClr>
                </a:outerShdw>
              </a:effectLst>
            </a:endParaRPr>
          </a:p>
          <a:p>
            <a:pPr marL="274320" lvl="0" indent="-274320">
              <a:spcBef>
                <a:spcPts val="600"/>
              </a:spcBef>
              <a:buClr>
                <a:schemeClr val="accent2"/>
              </a:buClr>
              <a:buSzPct val="85000"/>
              <a:buFont typeface="Wingdings 2"/>
              <a:buChar char=""/>
            </a:pPr>
            <a:endParaRPr lang="pt-BR" sz="2000" dirty="0">
              <a:effectLst>
                <a:outerShdw blurRad="38100" dist="38100" dir="2700000" algn="tl">
                  <a:srgbClr val="000000">
                    <a:alpha val="43137"/>
                  </a:srgbClr>
                </a:outerShdw>
              </a:effectLst>
            </a:endParaRPr>
          </a:p>
          <a:p>
            <a:pPr marL="274320" lvl="0" indent="-274320">
              <a:spcBef>
                <a:spcPts val="600"/>
              </a:spcBef>
              <a:buClr>
                <a:schemeClr val="accent2"/>
              </a:buClr>
              <a:buSzPct val="85000"/>
              <a:buFont typeface="Wingdings 2"/>
              <a:buChar char=""/>
            </a:pPr>
            <a:endParaRPr lang="pt-BR" sz="2000" dirty="0">
              <a:effectLst>
                <a:outerShdw blurRad="38100" dist="38100" dir="2700000" algn="tl">
                  <a:srgbClr val="000000">
                    <a:alpha val="43137"/>
                  </a:srgbClr>
                </a:outerShdw>
              </a:effectLst>
            </a:endParaRPr>
          </a:p>
          <a:p>
            <a:pPr marL="274320" indent="-274320">
              <a:spcBef>
                <a:spcPts val="600"/>
              </a:spcBef>
              <a:buClr>
                <a:schemeClr val="accent2"/>
              </a:buClr>
              <a:buSzPct val="85000"/>
              <a:buFont typeface="Wingdings 2"/>
              <a:buChar char=""/>
            </a:pPr>
            <a:endParaRPr lang="pt-B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dirty="0"/>
              <a:t>O </a:t>
            </a:r>
            <a:r>
              <a:rPr lang="pt-BR" i="1" dirty="0" err="1"/>
              <a:t>Carillon</a:t>
            </a:r>
            <a:r>
              <a:rPr lang="pt-BR" dirty="0"/>
              <a:t> é um instrumento que possui uma funcionalidade similar ao piano permitindo alterações de dinâmica, assim, ao pressionar um dos pregos de madeiras (teclas) uma corda aciona um dos sinos que estão parados. Alguns contavam com um sistema </a:t>
            </a:r>
            <a:r>
              <a:rPr lang="pt-BR" dirty="0" err="1"/>
              <a:t>semi-automático</a:t>
            </a:r>
            <a:r>
              <a:rPr lang="pt-BR" dirty="0"/>
              <a:t> onde se determinava a posição de pregos em um tambor giratório que ao se movimentar cada prego atacava algum dos sinos de acordo com sua posição.</a:t>
            </a:r>
          </a:p>
          <a:p>
            <a:endParaRPr lang="pt-BR" sz="1600" b="1" dirty="0">
              <a:effectLst>
                <a:outerShdw blurRad="38100" dist="38100" dir="2700000" algn="tl">
                  <a:srgbClr val="000000">
                    <a:alpha val="43137"/>
                  </a:srgbClr>
                </a:outerShdw>
              </a:effectLst>
            </a:endParaRPr>
          </a:p>
          <a:p>
            <a:r>
              <a:rPr lang="pt-BR" sz="1600" b="1" dirty="0">
                <a:effectLst>
                  <a:outerShdw blurRad="38100" dist="38100" dir="2700000" algn="tl">
                    <a:srgbClr val="000000">
                      <a:alpha val="43137"/>
                    </a:srgbClr>
                  </a:outerShdw>
                </a:effectLst>
              </a:rPr>
              <a:t>https://youtu.be/JHIfkGns06o</a:t>
            </a:r>
          </a:p>
          <a:p>
            <a:endParaRPr lang="pt-BR" sz="1600" b="1" dirty="0">
              <a:effectLst>
                <a:outerShdw blurRad="38100" dist="38100" dir="2700000" algn="tl">
                  <a:srgbClr val="000000">
                    <a:alpha val="43137"/>
                  </a:srgbClr>
                </a:outerShdw>
              </a:effectLst>
            </a:endParaRPr>
          </a:p>
        </p:txBody>
      </p:sp>
      <p:sp>
        <p:nvSpPr>
          <p:cNvPr id="3" name="Título 2"/>
          <p:cNvSpPr>
            <a:spLocks noGrp="1"/>
          </p:cNvSpPr>
          <p:nvPr>
            <p:ph type="title"/>
          </p:nvPr>
        </p:nvSpPr>
        <p:spPr/>
        <p:txBody>
          <a:bodyPr>
            <a:normAutofit/>
          </a:bodyPr>
          <a:lstStyle/>
          <a:p>
            <a:r>
              <a:rPr lang="pt-BR" dirty="0" err="1"/>
              <a:t>Carrillon</a:t>
            </a:r>
            <a:r>
              <a:rPr lang="pt-BR" dirty="0"/>
              <a:t> XIV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sz="1800" dirty="0">
                <a:effectLst/>
                <a:latin typeface="Times New Roman" panose="02020603050405020304" pitchFamily="18" charset="0"/>
                <a:ea typeface="Times New Roman" panose="02020603050405020304" pitchFamily="18" charset="0"/>
              </a:rPr>
              <a:t>Em 1644 surgia o órgão hidráulico que fora inventado por um engenheiro francês chamado Caus. Este instrumento funcionava de forma similar ao </a:t>
            </a:r>
            <a:r>
              <a:rPr lang="pt-BR" sz="1800" i="1" dirty="0" err="1">
                <a:effectLst/>
                <a:latin typeface="Times New Roman" panose="02020603050405020304" pitchFamily="18" charset="0"/>
                <a:ea typeface="Times New Roman" panose="02020603050405020304" pitchFamily="18" charset="0"/>
              </a:rPr>
              <a:t>carillon</a:t>
            </a:r>
            <a:r>
              <a:rPr lang="pt-BR" sz="1800" dirty="0">
                <a:effectLst/>
                <a:latin typeface="Times New Roman" panose="02020603050405020304" pitchFamily="18" charset="0"/>
                <a:ea typeface="Times New Roman" panose="02020603050405020304" pitchFamily="18" charset="0"/>
              </a:rPr>
              <a:t>, mas contava com uma roda de água que mantinha o tambor girando, os pregos então acionavam teclas que permitiam que ar entrasse em tubos de órgão que produziam o som. </a:t>
            </a:r>
            <a:endParaRPr lang="pt-BR" sz="1600" b="1" dirty="0">
              <a:effectLst>
                <a:outerShdw blurRad="38100" dist="38100" dir="2700000" algn="tl">
                  <a:srgbClr val="000000">
                    <a:alpha val="43137"/>
                  </a:srgbClr>
                </a:outerShdw>
              </a:effectLst>
            </a:endParaRPr>
          </a:p>
          <a:p>
            <a:r>
              <a:rPr lang="pt-BR" sz="1600" b="1" dirty="0">
                <a:effectLst>
                  <a:outerShdw blurRad="38100" dist="38100" dir="2700000" algn="tl">
                    <a:srgbClr val="000000">
                      <a:alpha val="43137"/>
                    </a:srgbClr>
                  </a:outerShdw>
                </a:effectLst>
              </a:rPr>
              <a:t>https://youtu.be/n86pF-wQKrw</a:t>
            </a:r>
          </a:p>
        </p:txBody>
      </p:sp>
      <p:sp>
        <p:nvSpPr>
          <p:cNvPr id="3" name="Título 2"/>
          <p:cNvSpPr>
            <a:spLocks noGrp="1"/>
          </p:cNvSpPr>
          <p:nvPr>
            <p:ph type="title"/>
          </p:nvPr>
        </p:nvSpPr>
        <p:spPr/>
        <p:txBody>
          <a:bodyPr>
            <a:normAutofit/>
          </a:bodyPr>
          <a:lstStyle/>
          <a:p>
            <a:r>
              <a:rPr lang="pt-BR" dirty="0"/>
              <a:t>Órgão Hidráulico 1644</a:t>
            </a:r>
          </a:p>
        </p:txBody>
      </p:sp>
    </p:spTree>
    <p:extLst>
      <p:ext uri="{BB962C8B-B14F-4D97-AF65-F5344CB8AC3E}">
        <p14:creationId xmlns:p14="http://schemas.microsoft.com/office/powerpoint/2010/main" val="337862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sz="1800" dirty="0">
                <a:effectLst/>
                <a:latin typeface="Times New Roman" panose="02020603050405020304" pitchFamily="18" charset="0"/>
                <a:ea typeface="Times New Roman" panose="02020603050405020304" pitchFamily="18" charset="0"/>
              </a:rPr>
              <a:t>Em 1763 Benjamin Franklin inventou a </a:t>
            </a:r>
            <a:r>
              <a:rPr lang="pt-BR" sz="1800" i="1" dirty="0">
                <a:effectLst/>
                <a:latin typeface="Times New Roman" panose="02020603050405020304" pitchFamily="18" charset="0"/>
                <a:ea typeface="Times New Roman" panose="02020603050405020304" pitchFamily="18" charset="0"/>
              </a:rPr>
              <a:t>Glass </a:t>
            </a:r>
            <a:r>
              <a:rPr lang="pt-BR" sz="1800" i="1" dirty="0" err="1">
                <a:effectLst/>
                <a:latin typeface="Times New Roman" panose="02020603050405020304" pitchFamily="18" charset="0"/>
                <a:ea typeface="Times New Roman" panose="02020603050405020304" pitchFamily="18" charset="0"/>
              </a:rPr>
              <a:t>Harmonica</a:t>
            </a:r>
            <a:r>
              <a:rPr lang="pt-BR" sz="1800" i="1"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que consistia em discos de vidro que se mantinham úmidos enquanto passavam através de um cocho de água, os discos se mantinham girando por conta de um pedal acionado pelo intérprete de forma similar a uma máquina de costura, o som então, era produzido quando o intérprete encostava levemente os dedos sobre os discos. Este instrumento ainda contou com composições de Mozart e Beethoven</a:t>
            </a:r>
          </a:p>
          <a:p>
            <a:r>
              <a:rPr lang="pt-BR" sz="1600" b="1" dirty="0">
                <a:effectLst>
                  <a:outerShdw blurRad="38100" dist="38100" dir="2700000" algn="tl">
                    <a:srgbClr val="000000">
                      <a:alpha val="43137"/>
                    </a:srgbClr>
                  </a:outerShdw>
                </a:effectLst>
              </a:rPr>
              <a:t>https://youtu.be/QkTUL7DjTow</a:t>
            </a:r>
          </a:p>
        </p:txBody>
      </p:sp>
      <p:sp>
        <p:nvSpPr>
          <p:cNvPr id="3" name="Título 2"/>
          <p:cNvSpPr>
            <a:spLocks noGrp="1"/>
          </p:cNvSpPr>
          <p:nvPr>
            <p:ph type="title"/>
          </p:nvPr>
        </p:nvSpPr>
        <p:spPr/>
        <p:txBody>
          <a:bodyPr>
            <a:normAutofit/>
          </a:bodyPr>
          <a:lstStyle/>
          <a:p>
            <a:r>
              <a:rPr lang="pt-BR" dirty="0"/>
              <a:t>Glass </a:t>
            </a:r>
            <a:r>
              <a:rPr lang="pt-BR" dirty="0" err="1"/>
              <a:t>Harmonica</a:t>
            </a:r>
            <a:r>
              <a:rPr lang="pt-BR" dirty="0"/>
              <a:t> 1763</a:t>
            </a:r>
          </a:p>
        </p:txBody>
      </p:sp>
    </p:spTree>
    <p:extLst>
      <p:ext uri="{BB962C8B-B14F-4D97-AF65-F5344CB8AC3E}">
        <p14:creationId xmlns:p14="http://schemas.microsoft.com/office/powerpoint/2010/main" val="82110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sz="1800" dirty="0">
                <a:effectLst/>
                <a:latin typeface="Times New Roman" panose="02020603050405020304" pitchFamily="18" charset="0"/>
                <a:ea typeface="Times New Roman" panose="02020603050405020304" pitchFamily="18" charset="0"/>
              </a:rPr>
              <a:t>Edison realizou isto transferindo as vibrações da fala (ondas) para uma agulha, diafragma e uma tira de papel revestida de parafina. A agulha então cortava estrias na parafina, e os sons ficavam permanentemente gravados </a:t>
            </a:r>
          </a:p>
        </p:txBody>
      </p:sp>
      <p:sp>
        <p:nvSpPr>
          <p:cNvPr id="3" name="Título 2"/>
          <p:cNvSpPr>
            <a:spLocks noGrp="1"/>
          </p:cNvSpPr>
          <p:nvPr>
            <p:ph type="title"/>
          </p:nvPr>
        </p:nvSpPr>
        <p:spPr/>
        <p:txBody>
          <a:bodyPr>
            <a:normAutofit/>
          </a:bodyPr>
          <a:lstStyle/>
          <a:p>
            <a:r>
              <a:rPr lang="pt-BR" dirty="0"/>
              <a:t>Fonógrafo 1878 </a:t>
            </a:r>
          </a:p>
        </p:txBody>
      </p:sp>
    </p:spTree>
    <p:extLst>
      <p:ext uri="{BB962C8B-B14F-4D97-AF65-F5344CB8AC3E}">
        <p14:creationId xmlns:p14="http://schemas.microsoft.com/office/powerpoint/2010/main" val="419660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sz="1800" dirty="0">
                <a:effectLst/>
                <a:latin typeface="Times New Roman" panose="02020603050405020304" pitchFamily="18" charset="0"/>
                <a:ea typeface="Times New Roman" panose="02020603050405020304" pitchFamily="18" charset="0"/>
              </a:rPr>
              <a:t>https://youtu.be/_OdO8gWayjE</a:t>
            </a:r>
          </a:p>
        </p:txBody>
      </p:sp>
      <p:sp>
        <p:nvSpPr>
          <p:cNvPr id="3" name="Título 2"/>
          <p:cNvSpPr>
            <a:spLocks noGrp="1"/>
          </p:cNvSpPr>
          <p:nvPr>
            <p:ph type="title"/>
          </p:nvPr>
        </p:nvSpPr>
        <p:spPr/>
        <p:txBody>
          <a:bodyPr>
            <a:normAutofit/>
          </a:bodyPr>
          <a:lstStyle/>
          <a:p>
            <a:r>
              <a:rPr lang="pt-BR" dirty="0" err="1"/>
              <a:t>Vowel</a:t>
            </a:r>
            <a:r>
              <a:rPr lang="pt-BR" dirty="0"/>
              <a:t> </a:t>
            </a:r>
            <a:r>
              <a:rPr lang="pt-BR" dirty="0" err="1"/>
              <a:t>Synthesizer</a:t>
            </a:r>
            <a:r>
              <a:rPr lang="pt-BR" dirty="0"/>
              <a:t>, </a:t>
            </a:r>
            <a:r>
              <a:rPr lang="pt-BR" dirty="0" err="1"/>
              <a:t>Helmholtz</a:t>
            </a:r>
            <a:endParaRPr lang="pt-BR" dirty="0"/>
          </a:p>
        </p:txBody>
      </p:sp>
    </p:spTree>
    <p:extLst>
      <p:ext uri="{BB962C8B-B14F-4D97-AF65-F5344CB8AC3E}">
        <p14:creationId xmlns:p14="http://schemas.microsoft.com/office/powerpoint/2010/main" val="204455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err="1"/>
              <a:t>Telharmonium</a:t>
            </a:r>
            <a:r>
              <a:rPr lang="pt-BR" dirty="0"/>
              <a:t> ou </a:t>
            </a:r>
            <a:r>
              <a:rPr lang="pt-BR" dirty="0" err="1"/>
              <a:t>Dynamophone</a:t>
            </a:r>
            <a:r>
              <a:rPr lang="pt-BR" dirty="0"/>
              <a:t> 1897-1906</a:t>
            </a:r>
          </a:p>
        </p:txBody>
      </p:sp>
      <p:sp>
        <p:nvSpPr>
          <p:cNvPr id="4" name="Espaço Reservado para Conteúdo 3">
            <a:extLst>
              <a:ext uri="{FF2B5EF4-FFF2-40B4-BE49-F238E27FC236}">
                <a16:creationId xmlns:a16="http://schemas.microsoft.com/office/drawing/2014/main" id="{FA9279AC-FF3D-8041-FB22-357443E3CF56}"/>
              </a:ext>
            </a:extLst>
          </p:cNvPr>
          <p:cNvSpPr>
            <a:spLocks noGrp="1"/>
          </p:cNvSpPr>
          <p:nvPr>
            <p:ph idx="1"/>
          </p:nvPr>
        </p:nvSpPr>
        <p:spPr/>
        <p:txBody>
          <a:bodyPr>
            <a:normAutofit/>
          </a:bodyPr>
          <a:lstStyle/>
          <a:p>
            <a:r>
              <a:rPr lang="pt-BR" sz="1600" dirty="0"/>
              <a:t>por </a:t>
            </a:r>
            <a:r>
              <a:rPr lang="pt-BR" sz="1600" dirty="0" err="1"/>
              <a:t>Thaddeus</a:t>
            </a:r>
            <a:r>
              <a:rPr lang="pt-BR" sz="1600" dirty="0"/>
              <a:t> Cahill, era um sistema elétrico de geração de sons. Ele foi construído apenas em 1906 devido às suas 200 toneladas e 18 metros de comprimento com o custo de 200,000 dólares. Ele consistia basicamente </a:t>
            </a:r>
          </a:p>
          <a:p>
            <a:r>
              <a:rPr lang="pt-BR" sz="1600" dirty="0"/>
              <a:t>em um dínamo  elétrico modificado empregando um número de eixos especialmente orientados e indutores associados para produzir correntes alternadas de diferentes </a:t>
            </a:r>
            <a:r>
              <a:rPr lang="pt-BR" sz="1600" dirty="0" err="1"/>
              <a:t>freqüências</a:t>
            </a:r>
            <a:r>
              <a:rPr lang="pt-BR" sz="1600" dirty="0"/>
              <a:t> de áudio. Esses sinais passavam por um teclado polifônico e um banco associado de controles para uma série de receptores de telefone equipados com buzinas acústicas especiais</a:t>
            </a:r>
          </a:p>
        </p:txBody>
      </p:sp>
      <p:sp>
        <p:nvSpPr>
          <p:cNvPr id="5" name="Espaço Reservado para Conteúdo 1">
            <a:extLst>
              <a:ext uri="{FF2B5EF4-FFF2-40B4-BE49-F238E27FC236}">
                <a16:creationId xmlns:a16="http://schemas.microsoft.com/office/drawing/2014/main" id="{7D1C7C44-0980-951C-10A7-DEE94752D481}"/>
              </a:ext>
            </a:extLst>
          </p:cNvPr>
          <p:cNvSpPr txBox="1">
            <a:spLocks/>
          </p:cNvSpPr>
          <p:nvPr/>
        </p:nvSpPr>
        <p:spPr>
          <a:xfrm>
            <a:off x="3625056" y="3930923"/>
            <a:ext cx="5413323" cy="3253112"/>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pt-BR" sz="1800" dirty="0">
              <a:latin typeface="Times New Roman" panose="02020603050405020304" pitchFamily="18" charset="0"/>
              <a:ea typeface="Times New Roman" panose="02020603050405020304" pitchFamily="18" charset="0"/>
            </a:endParaRPr>
          </a:p>
        </p:txBody>
      </p:sp>
      <p:pic>
        <p:nvPicPr>
          <p:cNvPr id="6" name="Picture 2" descr="Old, Weird Tech: Telharmonium Edition - The Atlantic">
            <a:extLst>
              <a:ext uri="{FF2B5EF4-FFF2-40B4-BE49-F238E27FC236}">
                <a16:creationId xmlns:a16="http://schemas.microsoft.com/office/drawing/2014/main" id="{E12D2CFD-A971-00FC-9016-C732F8389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960" y="3947889"/>
            <a:ext cx="3366522" cy="2477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Telharmonium' or 'Dynamophone' Thaddeus Cahill, USA 1897 – 120 Years  of Electronic Music">
            <a:extLst>
              <a:ext uri="{FF2B5EF4-FFF2-40B4-BE49-F238E27FC236}">
                <a16:creationId xmlns:a16="http://schemas.microsoft.com/office/drawing/2014/main" id="{BE335298-6563-3D61-D24C-631431CA7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908" y="3601170"/>
            <a:ext cx="3813692" cy="303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84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err="1"/>
              <a:t>Sphärophon</a:t>
            </a:r>
            <a:r>
              <a:rPr lang="pt-BR" dirty="0"/>
              <a:t> (1926), </a:t>
            </a:r>
            <a:r>
              <a:rPr lang="pt-BR" dirty="0" err="1"/>
              <a:t>Trautonium</a:t>
            </a:r>
            <a:r>
              <a:rPr lang="pt-BR" dirty="0"/>
              <a:t> (1929) e Ondes Martenot (1928)</a:t>
            </a:r>
          </a:p>
        </p:txBody>
      </p:sp>
      <p:sp>
        <p:nvSpPr>
          <p:cNvPr id="4" name="Espaço Reservado para Conteúdo 3">
            <a:extLst>
              <a:ext uri="{FF2B5EF4-FFF2-40B4-BE49-F238E27FC236}">
                <a16:creationId xmlns:a16="http://schemas.microsoft.com/office/drawing/2014/main" id="{FA9279AC-FF3D-8041-FB22-357443E3CF56}"/>
              </a:ext>
            </a:extLst>
          </p:cNvPr>
          <p:cNvSpPr>
            <a:spLocks noGrp="1"/>
          </p:cNvSpPr>
          <p:nvPr>
            <p:ph idx="1"/>
          </p:nvPr>
        </p:nvSpPr>
        <p:spPr/>
        <p:txBody>
          <a:bodyPr>
            <a:normAutofit/>
          </a:bodyPr>
          <a:lstStyle/>
          <a:p>
            <a:r>
              <a:rPr lang="pt-BR" sz="1600" dirty="0">
                <a:hlinkClick r:id="rId2"/>
              </a:rPr>
              <a:t>https://youtu.be/-tQQEChMq1A</a:t>
            </a:r>
            <a:endParaRPr lang="pt-BR" sz="1600" dirty="0"/>
          </a:p>
          <a:p>
            <a:r>
              <a:rPr lang="pt-BR" sz="1600" dirty="0"/>
              <a:t>https://youtu.be/f4phKWMaOr0</a:t>
            </a:r>
          </a:p>
        </p:txBody>
      </p:sp>
      <p:sp>
        <p:nvSpPr>
          <p:cNvPr id="5" name="Espaço Reservado para Conteúdo 1">
            <a:extLst>
              <a:ext uri="{FF2B5EF4-FFF2-40B4-BE49-F238E27FC236}">
                <a16:creationId xmlns:a16="http://schemas.microsoft.com/office/drawing/2014/main" id="{7D1C7C44-0980-951C-10A7-DEE94752D481}"/>
              </a:ext>
            </a:extLst>
          </p:cNvPr>
          <p:cNvSpPr txBox="1">
            <a:spLocks/>
          </p:cNvSpPr>
          <p:nvPr/>
        </p:nvSpPr>
        <p:spPr>
          <a:xfrm>
            <a:off x="3625056" y="3930923"/>
            <a:ext cx="5413323" cy="3253112"/>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pt-BR"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32875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935</TotalTime>
  <Words>594</Words>
  <Application>Microsoft Office PowerPoint</Application>
  <PresentationFormat>Apresentação na tela (4:3)</PresentationFormat>
  <Paragraphs>45</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Papel</vt:lpstr>
      <vt:lpstr>História Paralela da Música do Século XX –  Música Elétrica</vt:lpstr>
      <vt:lpstr>Introdução</vt:lpstr>
      <vt:lpstr>Carrillon XIV</vt:lpstr>
      <vt:lpstr>Órgão Hidráulico 1644</vt:lpstr>
      <vt:lpstr>Glass Harmonica 1763</vt:lpstr>
      <vt:lpstr>Fonógrafo 1878 </vt:lpstr>
      <vt:lpstr>Vowel Synthesizer, Helmholtz</vt:lpstr>
      <vt:lpstr>Telharmonium ou Dynamophone 1897-1906</vt:lpstr>
      <vt:lpstr>Sphärophon (1926), Trautonium (1929) e Ondes Martenot (1928)</vt:lpstr>
      <vt:lpstr>Hammond Organ 1934 e Givelet</vt:lpstr>
      <vt:lpstr>Theremin 1928 (airphonic Suite) e Rhythmicon</vt:lpstr>
      <vt:lpstr>Halim El-Dhab Wire Recorder 1944; Nikolai Voinov Paper sound (Variophone)</vt:lpstr>
      <vt:lpstr>Croix Sonore Obukhov 1934</vt:lpstr>
      <vt:lpstr>Johanna Beyers – Music of the Spheres 1938</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Centenário da Morte de Claude Debussy e Lili Boulanger:</dc:title>
  <dc:creator>User</dc:creator>
  <cp:lastModifiedBy>Eder Pena</cp:lastModifiedBy>
  <cp:revision>52</cp:revision>
  <dcterms:created xsi:type="dcterms:W3CDTF">2018-04-16T18:37:44Z</dcterms:created>
  <dcterms:modified xsi:type="dcterms:W3CDTF">2023-08-16T17:16:30Z</dcterms:modified>
</cp:coreProperties>
</file>