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>Faculdade de Direito do Largo de São Francisco (USP)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>DEF 0320 - Direito Econômico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r"/>
            <a:r>
              <a:rPr lang="pt-BR" dirty="0" smtClean="0">
                <a:solidFill>
                  <a:schemeClr val="accent2"/>
                </a:solidFill>
              </a:rPr>
              <a:t>Prof. Titular André Ramos Tavares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/>
              <a:t>2º semestre de 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Semana II – Aspectos Históricos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pt-BR" dirty="0" smtClean="0"/>
              <a:t>Antecedentes Históricos do Estado Liberal</a:t>
            </a:r>
          </a:p>
          <a:p>
            <a:pPr marL="82296" indent="0" algn="ctr">
              <a:buNone/>
            </a:pPr>
            <a:endParaRPr lang="pt-BR" dirty="0" smtClean="0"/>
          </a:p>
          <a:p>
            <a:pPr algn="just"/>
            <a:r>
              <a:rPr lang="pt-BR" dirty="0" smtClean="0"/>
              <a:t>Os modelos econômicos demandam instrumentos jurídicos próprios.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Direito, portanto, instrumentaliza as políticas econômicas.</a:t>
            </a:r>
          </a:p>
          <a:p>
            <a:endParaRPr lang="pt-BR" dirty="0" smtClean="0"/>
          </a:p>
          <a:p>
            <a:r>
              <a:rPr lang="pt-BR" dirty="0" smtClean="0"/>
              <a:t>Inerência do Direito ao Capitalismo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9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63236"/>
            <a:ext cx="7818072" cy="633411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Visão tradicional: Magna Carta de 1215 como a </a:t>
            </a:r>
            <a:r>
              <a:rPr lang="pt-BR" i="1" dirty="0" smtClean="0"/>
              <a:t>carta das liberdades.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</a:t>
            </a:r>
            <a:r>
              <a:rPr lang="pt-BR" dirty="0" smtClean="0"/>
              <a:t>mpróprio tratar a Magna Carta como documento de direitos liberais, em pleno regime feudal (anacronismo).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Em verdade, parte da Magna Carta foi uma </a:t>
            </a:r>
            <a:r>
              <a:rPr lang="pt-BR" i="1" dirty="0"/>
              <a:t>carta de prerrogativas</a:t>
            </a:r>
            <a:r>
              <a:rPr lang="pt-BR" dirty="0"/>
              <a:t>, estabelecida entre a Monarquia, os barões ingleses e o clero</a:t>
            </a:r>
            <a:r>
              <a:rPr lang="pt-BR" dirty="0" smtClean="0"/>
              <a:t>. </a:t>
            </a:r>
            <a:endParaRPr lang="pt-BR" dirty="0"/>
          </a:p>
          <a:p>
            <a:pPr algn="just"/>
            <a:endParaRPr lang="pt-BR" dirty="0" smtClean="0"/>
          </a:p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endParaRPr lang="pt-BR" dirty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30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8073" y="656434"/>
            <a:ext cx="7890080" cy="59877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outra parte, igualmente relevante, tratava do </a:t>
            </a:r>
            <a:r>
              <a:rPr lang="pt-BR" dirty="0" smtClean="0">
                <a:solidFill>
                  <a:schemeClr val="accent3"/>
                </a:solidFill>
              </a:rPr>
              <a:t>uso coletivo dos bosques </a:t>
            </a:r>
            <a:r>
              <a:rPr lang="pt-BR" dirty="0" smtClean="0"/>
              <a:t>(Carta do Bosque).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declaração sofreu inúmeras alterações ao longo dos anos. No entanto, </a:t>
            </a:r>
            <a:r>
              <a:rPr lang="pt-BR" dirty="0" smtClean="0"/>
              <a:t>essa parte </a:t>
            </a:r>
            <a:r>
              <a:rPr lang="pt-BR" dirty="0"/>
              <a:t>de seu conteúdo foi pouco explorada, nos séculos seguintes.   </a:t>
            </a:r>
            <a:r>
              <a:rPr lang="pt-BR" dirty="0" smtClean="0"/>
              <a:t>  Leitura </a:t>
            </a:r>
            <a:r>
              <a:rPr lang="pt-BR" dirty="0"/>
              <a:t>exclusivamente individualista da Magna Carta </a:t>
            </a:r>
            <a:r>
              <a:rPr lang="pt-BR" dirty="0" smtClean="0"/>
              <a:t>prevaleceu.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 flipV="1">
            <a:off x="4439292" y="4431877"/>
            <a:ext cx="360040" cy="249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13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3782" y="332656"/>
            <a:ext cx="7769906" cy="591574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pt-BR" dirty="0" smtClean="0">
                <a:solidFill>
                  <a:schemeClr val="tx2"/>
                </a:solidFill>
              </a:rPr>
              <a:t>As cláusulas do bosque na Magna Carta</a:t>
            </a:r>
            <a:endParaRPr lang="pt-BR" dirty="0">
              <a:solidFill>
                <a:schemeClr val="tx2"/>
              </a:solidFill>
            </a:endParaRPr>
          </a:p>
          <a:p>
            <a:endParaRPr lang="pt-BR" dirty="0" smtClean="0"/>
          </a:p>
          <a:p>
            <a:pPr algn="just"/>
            <a:r>
              <a:rPr lang="pt-BR" dirty="0" smtClean="0"/>
              <a:t>O Bosque: uso comum dos bosques como fonte primordial da </a:t>
            </a:r>
            <a:r>
              <a:rPr lang="pt-BR" dirty="0" smtClean="0">
                <a:solidFill>
                  <a:schemeClr val="accent3"/>
                </a:solidFill>
              </a:rPr>
              <a:t>sobrevivência</a:t>
            </a:r>
            <a:r>
              <a:rPr lang="pt-BR" dirty="0" smtClean="0"/>
              <a:t> coletiva.  Destaque para a importância da </a:t>
            </a:r>
            <a:r>
              <a:rPr lang="pt-BR" i="1" dirty="0" smtClean="0"/>
              <a:t>madeira</a:t>
            </a:r>
            <a:r>
              <a:rPr lang="pt-BR" dirty="0" smtClean="0"/>
              <a:t>.</a:t>
            </a:r>
          </a:p>
          <a:p>
            <a:pPr marL="82296" indent="0">
              <a:buNone/>
            </a:pPr>
            <a:endParaRPr lang="pt-BR" dirty="0"/>
          </a:p>
          <a:p>
            <a:pPr algn="just"/>
            <a:r>
              <a:rPr lang="pt-BR" dirty="0" smtClean="0"/>
              <a:t>As cláusulas da Carta do Bosque não visavam garantir a apropriação privada das terras; ao contrário, estabeleciam condições de uso comum, livre e coletivo da floresta para fins de sobrevivência.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Ênfase no valor de uso, não na propriedade da terra.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6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7" y="476672"/>
            <a:ext cx="7818072" cy="5771728"/>
          </a:xfrm>
        </p:spPr>
        <p:txBody>
          <a:bodyPr>
            <a:normAutofit/>
          </a:bodyPr>
          <a:lstStyle/>
          <a:p>
            <a:r>
              <a:rPr lang="pt-BR" dirty="0" smtClean="0"/>
              <a:t>Posterior mudança no tratamento das terras comuns: a “privatização” dos bosques</a:t>
            </a:r>
          </a:p>
          <a:p>
            <a:endParaRPr lang="pt-BR" dirty="0">
              <a:solidFill>
                <a:schemeClr val="accent6"/>
              </a:solidFill>
            </a:endParaRPr>
          </a:p>
          <a:p>
            <a:pPr marL="82296" indent="0" algn="ctr">
              <a:buNone/>
            </a:pPr>
            <a:r>
              <a:rPr lang="pt-BR" dirty="0" smtClean="0">
                <a:solidFill>
                  <a:schemeClr val="accent6"/>
                </a:solidFill>
              </a:rPr>
              <a:t>CERCAMENTOS</a:t>
            </a:r>
          </a:p>
          <a:p>
            <a:pPr marL="82296" indent="0" algn="ctr">
              <a:buNone/>
            </a:pPr>
            <a:endParaRPr lang="pt-BR" dirty="0"/>
          </a:p>
          <a:p>
            <a:pPr marL="82296" indent="0" algn="ctr">
              <a:buNone/>
            </a:pPr>
            <a:r>
              <a:rPr lang="pt-BR" dirty="0" smtClean="0"/>
              <a:t>Fim dos bosques comunais</a:t>
            </a:r>
          </a:p>
          <a:p>
            <a:pPr marL="82296" indent="0" algn="ctr">
              <a:buNone/>
            </a:pPr>
            <a:endParaRPr lang="pt-BR" dirty="0" smtClean="0"/>
          </a:p>
          <a:p>
            <a:pPr marL="82296" indent="0" algn="ctr">
              <a:buNone/>
            </a:pPr>
            <a:endParaRPr lang="pt-BR" dirty="0"/>
          </a:p>
          <a:p>
            <a:pPr marL="82296" indent="0" algn="ctr">
              <a:buNone/>
            </a:pPr>
            <a:r>
              <a:rPr lang="pt-BR" dirty="0" smtClean="0"/>
              <a:t>Surgimento de oferta de mão-de-obra </a:t>
            </a: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4688589" y="2708920"/>
            <a:ext cx="288032" cy="5806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4688589" y="3933056"/>
            <a:ext cx="2880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1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843736"/>
          </a:xfrm>
        </p:spPr>
        <p:txBody>
          <a:bodyPr/>
          <a:lstStyle/>
          <a:p>
            <a:pPr algn="just"/>
            <a:r>
              <a:rPr lang="pt-BR" dirty="0" smtClean="0"/>
              <a:t>Enfoque </a:t>
            </a:r>
            <a:r>
              <a:rPr lang="pt-BR" dirty="0"/>
              <a:t>d</a:t>
            </a:r>
            <a:r>
              <a:rPr lang="pt-BR" dirty="0" smtClean="0"/>
              <a:t>o aspecto </a:t>
            </a:r>
            <a:r>
              <a:rPr lang="pt-BR" dirty="0"/>
              <a:t>individualista n</a:t>
            </a:r>
            <a:r>
              <a:rPr lang="pt-BR" dirty="0" smtClean="0"/>
              <a:t>as </a:t>
            </a:r>
            <a:r>
              <a:rPr lang="pt-BR" dirty="0"/>
              <a:t>leituras </a:t>
            </a:r>
            <a:r>
              <a:rPr lang="pt-BR" dirty="0" smtClean="0"/>
              <a:t>posteriores, baseadas nos escritos de Edward </a:t>
            </a:r>
            <a:r>
              <a:rPr lang="pt-BR" dirty="0" err="1" smtClean="0"/>
              <a:t>Coke</a:t>
            </a:r>
            <a:r>
              <a:rPr lang="pt-BR" dirty="0"/>
              <a:t> </a:t>
            </a:r>
            <a:r>
              <a:rPr lang="pt-BR" dirty="0" smtClean="0"/>
              <a:t>(1552-1634) </a:t>
            </a:r>
            <a:r>
              <a:rPr lang="pt-BR" smtClean="0"/>
              <a:t>e William </a:t>
            </a:r>
            <a:r>
              <a:rPr lang="pt-BR" dirty="0" err="1" smtClean="0"/>
              <a:t>Blackstone</a:t>
            </a:r>
            <a:r>
              <a:rPr lang="pt-BR" dirty="0" smtClean="0"/>
              <a:t> (1723-1780).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 próprio Constitucionalismo analisou a Magna Carta, sob a ótica liberal, concentrada no </a:t>
            </a:r>
            <a:r>
              <a:rPr lang="pt-BR" i="1" dirty="0" err="1" smtClean="0"/>
              <a:t>due</a:t>
            </a:r>
            <a:r>
              <a:rPr lang="pt-BR" i="1" dirty="0" smtClean="0"/>
              <a:t> </a:t>
            </a:r>
            <a:r>
              <a:rPr lang="pt-BR" i="1" dirty="0" err="1" smtClean="0"/>
              <a:t>process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law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r>
              <a:rPr lang="pt-BR" dirty="0"/>
              <a:t>Direito Econômico: resgate </a:t>
            </a:r>
            <a:r>
              <a:rPr lang="pt-BR" dirty="0" smtClean="0"/>
              <a:t>das </a:t>
            </a:r>
            <a:r>
              <a:rPr lang="pt-BR" dirty="0"/>
              <a:t>cláusulas do bosque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4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Indicada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4800600"/>
          </a:xfrm>
        </p:spPr>
        <p:txBody>
          <a:bodyPr/>
          <a:lstStyle/>
          <a:p>
            <a:pPr algn="just"/>
            <a:r>
              <a:rPr lang="pt-BR" dirty="0"/>
              <a:t>TAVARES, André Ramos. As Duas Cartas: da Terra ao Bosque (entre patrimonialismo e coletivismo). </a:t>
            </a:r>
            <a:r>
              <a:rPr lang="pt-BR" i="1" dirty="0"/>
              <a:t>In</a:t>
            </a:r>
            <a:r>
              <a:rPr lang="pt-BR" dirty="0"/>
              <a:t>: Revista Brasileira de Estudos Constitucionais. Belo Horizonte. Ano 9, n. 33, set./dez. 2015, pp. 479-497.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5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</TotalTime>
  <Words>360</Words>
  <Application>Microsoft Office PowerPoint</Application>
  <PresentationFormat>Apresentação na tela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Solstício</vt:lpstr>
      <vt:lpstr>Faculdade de Direito do Largo de São Francisco (USP)  DEF 0320 - Direito Econômico</vt:lpstr>
      <vt:lpstr>Semana II – Aspectos Históricos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 Indicada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creator>Lucas</dc:creator>
  <cp:lastModifiedBy>Lucas</cp:lastModifiedBy>
  <cp:revision>26</cp:revision>
  <dcterms:created xsi:type="dcterms:W3CDTF">2020-08-20T17:18:35Z</dcterms:created>
  <dcterms:modified xsi:type="dcterms:W3CDTF">2020-08-20T21:40:45Z</dcterms:modified>
</cp:coreProperties>
</file>