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314" r:id="rId9"/>
    <p:sldId id="315" r:id="rId10"/>
    <p:sldId id="258" r:id="rId11"/>
    <p:sldId id="312" r:id="rId12"/>
    <p:sldId id="316" r:id="rId13"/>
    <p:sldId id="283" r:id="rId14"/>
    <p:sldId id="284" r:id="rId15"/>
    <p:sldId id="30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313" r:id="rId25"/>
    <p:sldId id="293" r:id="rId26"/>
    <p:sldId id="294" r:id="rId27"/>
    <p:sldId id="304" r:id="rId28"/>
    <p:sldId id="295" r:id="rId29"/>
    <p:sldId id="296" r:id="rId30"/>
    <p:sldId id="306" r:id="rId31"/>
    <p:sldId id="307" r:id="rId32"/>
    <p:sldId id="297" r:id="rId33"/>
    <p:sldId id="308" r:id="rId34"/>
    <p:sldId id="299" r:id="rId35"/>
    <p:sldId id="309" r:id="rId36"/>
    <p:sldId id="300" r:id="rId37"/>
    <p:sldId id="310" r:id="rId38"/>
    <p:sldId id="311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E2AFF18-BA47-4DF8-9F6F-8FCA58DB74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A209B00-FBE4-414B-B339-6B0CB03C75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699D8E85-D40B-463E-998E-0A4D322D70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F66E6F3-B620-4277-91E3-3B49A7E715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D5F4BE2B-0079-44B3-89E2-4B7B2414E8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963213-D2C7-4F8A-B23D-0773786B204D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3B135E7D-47C0-426F-8588-875486CF0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2A18684A-F2AB-418E-8D9A-218EB1A21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A33C2-18F6-46CE-862F-516ABDC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846D34-CE6A-4BC9-983A-DD80554F7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D07CC2-A3EB-4F6A-88D4-82882005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9A2D2-0492-4F7E-B22E-E90F151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2E246-9C0C-4DAE-BA5E-98CA970B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F1519-E3A2-4632-BF5A-C459828792B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5176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B1393-D6B4-47A9-8354-F58D73132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989FC0-4C99-4F6B-B1A2-35839B898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56BE0B-5288-4325-B7D6-4B14528D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22287E-29CD-416A-9213-A3B33777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EE46C-D8C0-45C0-B200-F5BAD919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CD9A-A495-4281-B43F-50C55E1F0EB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6604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CED0D-28E2-487C-99F6-862AA17B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C5D307-70CF-4231-8C00-676E1B3B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09F7B7-BEDD-4BD3-82B9-1F12D7E0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87ED9F-D9BA-4E1D-B85F-2E2D8F5A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150C2-437E-4695-B8EE-20B0C069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19A7E-A39B-4231-AD38-DF63D15E42D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1396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E937D-0C70-4421-AA51-F7113E59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565ABC-CDCE-4BD4-8E28-CD2D5C4AB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CBB8FD-8FF3-4B40-94FE-84975DD3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8ED922-7C3A-4B47-AD47-EF893F8E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01973B-3909-4466-B4D4-5CACB223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2531F-F450-49BD-9A78-1EFC2EBA8AF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6353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743B8-EAB7-494C-9CB2-BCB14B63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EC7E8-BB24-41C7-B8F6-A8FC13DA8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54D3E2-AE30-43AA-9E86-ED5F5BDA6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0855B7-4F4B-4E83-A502-F4352082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5C9FC9-91B5-4E63-B05C-80F286EE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E9CF78-FACD-4D91-8089-BD824F15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8D6A-7245-4759-BC18-801AC69122D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60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3F5AD-964F-439F-B6FB-A8D057CC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ACA44A-BBC2-4F8A-9D45-5282BBCD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C8EF6A-7CDA-44CD-8294-7DED5AC3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993B18-1091-4108-919E-D49DF4E43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AFFB77-ED76-493D-8D7F-1A0AA1858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D3D0983-D00E-4524-A650-5012720E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E5ACF7-C344-4FC3-9EC5-C0584CFB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9B42E7D-9A81-423A-BC2F-D0B43CFB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CFCC9-F50B-4620-8296-005290D9572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581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FCCA5-67EA-4F3E-895E-70089194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5D1AB0-48B8-4195-A7D1-E84C3D01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C68448-E806-4534-8388-85FD47BD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8163B5-071E-4A1E-BE62-CF23EE75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A15D2-916D-4AF2-89B8-90ED1EA98C6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3898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A5BA45-75BC-469B-AD5C-C46F4A27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9CEF20F-32F8-4E09-8B38-1AD22D82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DB5171-F2A6-4ED0-BB39-0D345696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FCD2B-3C48-4126-AADF-E7B4DCE34BB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95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EA576-F634-4A74-9D86-B1C22B8C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86B2D3-5109-4395-BE48-D1C929FD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4B206C-0CB8-4BB8-AA2E-906BB2326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7E3DEE-E54C-4CB9-9B3B-3C857902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88558D-CC4F-4CBC-A2C9-B816819C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580B8-D8F6-4737-A5C5-9F54E90D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437B-6085-4DE0-8C21-5214490EE66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7088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59CEB-E2C0-49AB-9A7C-F726B044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44F8A2-9DFB-40E5-BD8A-A6FBBE20D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5D1B93-BB68-43F4-BCEA-E52BE083E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62173B-27A3-4DAB-BAD5-936D65D7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F26EAA-B061-4D2D-B42B-FB350DA2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74D544-0B5A-4B4C-B4E7-B89FDC4C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AA59-7704-475C-8969-786AFEAA982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9955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D6DE1D1-F116-4B90-8976-0F2E65F7C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D9813C0-52DD-4A76-AFA2-09F1A2DE7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43C862C0-99A7-456F-85A6-8D386C4683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84D409D7-9489-41E1-AF18-5E76E05ED8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1058725C-1D8B-41BF-AEA2-FE8A1FC6BA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385CD76-54FC-4455-BE67-8803D084F505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69639" name="Freeform 7">
            <a:extLst>
              <a:ext uri="{FF2B5EF4-FFF2-40B4-BE49-F238E27FC236}">
                <a16:creationId xmlns:a16="http://schemas.microsoft.com/office/drawing/2014/main" id="{DA0645EB-B51B-4797-9B34-9E37FF2F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70797210-C65B-4BAD-8E61-16A222BF1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C1E8919-7A56-4F5B-9C43-095027CDB9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52928" cy="2438400"/>
          </a:xfrm>
        </p:spPr>
        <p:txBody>
          <a:bodyPr/>
          <a:lstStyle/>
          <a:p>
            <a:pPr algn="ctr"/>
            <a:r>
              <a:rPr lang="pt-BR" altLang="pt-BR" sz="4600" dirty="0"/>
              <a:t>SEL5752/SEL0632 – Linguagens de Descrição de Hardware</a:t>
            </a:r>
            <a:br>
              <a:rPr lang="pt-BR" altLang="pt-BR" sz="4600" dirty="0"/>
            </a:br>
            <a:r>
              <a:rPr lang="pt-BR" altLang="pt-BR" sz="4600" dirty="0"/>
              <a:t>Aula 6 – Componentes e Esquemas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6F92C2C-4928-4B37-9576-8E01E2B21E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3B5CA72-D8E2-49CA-9D44-D80D8F47F850}"/>
              </a:ext>
            </a:extLst>
          </p:cNvPr>
          <p:cNvGrpSpPr/>
          <p:nvPr/>
        </p:nvGrpSpPr>
        <p:grpSpPr>
          <a:xfrm>
            <a:off x="5026243" y="2803805"/>
            <a:ext cx="4047635" cy="2064803"/>
            <a:chOff x="6701656" y="2595407"/>
            <a:chExt cx="5396846" cy="275307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3E6A9B1-1100-42E3-A787-E32BA49C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656" y="2595407"/>
              <a:ext cx="5148598" cy="2753070"/>
            </a:xfrm>
            <a:prstGeom prst="rect">
              <a:avLst/>
            </a:prstGeom>
          </p:spPr>
        </p:pic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84F0D2E-876C-48CD-95AF-C8E9D22E1F5F}"/>
                </a:ext>
              </a:extLst>
            </p:cNvPr>
            <p:cNvGrpSpPr/>
            <p:nvPr/>
          </p:nvGrpSpPr>
          <p:grpSpPr>
            <a:xfrm>
              <a:off x="11668221" y="3096585"/>
              <a:ext cx="430281" cy="1855092"/>
              <a:chOff x="11668221" y="3096585"/>
              <a:chExt cx="430281" cy="1855092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800DAB8-86D3-41DE-A3B0-A886DE92305A}"/>
                  </a:ext>
                </a:extLst>
              </p:cNvPr>
              <p:cNvSpPr txBox="1"/>
              <p:nvPr/>
            </p:nvSpPr>
            <p:spPr>
              <a:xfrm>
                <a:off x="11681294" y="3096585"/>
                <a:ext cx="41720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o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B8B7668-B189-4F0B-BE45-FBAF19FE0AE4}"/>
                  </a:ext>
                </a:extLst>
              </p:cNvPr>
              <p:cNvSpPr txBox="1"/>
              <p:nvPr/>
            </p:nvSpPr>
            <p:spPr>
              <a:xfrm>
                <a:off x="11668221" y="4459234"/>
                <a:ext cx="41720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o</a:t>
                </a:r>
              </a:p>
            </p:txBody>
          </p:sp>
        </p:grp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4E6E9B-7141-47AE-A64D-5A88DB0694F9}"/>
              </a:ext>
            </a:extLst>
          </p:cNvPr>
          <p:cNvSpPr txBox="1"/>
          <p:nvPr/>
        </p:nvSpPr>
        <p:spPr>
          <a:xfrm>
            <a:off x="8646869" y="3170343"/>
            <a:ext cx="3273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i="1" dirty="0" err="1">
                <a:solidFill>
                  <a:srgbClr val="FF0000"/>
                </a:solidFill>
              </a:rPr>
              <a:t>G</a:t>
            </a:r>
            <a:r>
              <a:rPr lang="pt-BR" sz="1200" i="1" baseline="-25000" dirty="0" err="1">
                <a:solidFill>
                  <a:srgbClr val="FF0000"/>
                </a:solidFill>
              </a:rPr>
              <a:t>i</a:t>
            </a:r>
            <a:endParaRPr lang="pt-BR" sz="1200" i="1" baseline="-25000" dirty="0">
              <a:solidFill>
                <a:srgbClr val="FF00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292FC77-B834-4C4F-8718-A11D3EC9C11D}"/>
              </a:ext>
            </a:extLst>
          </p:cNvPr>
          <p:cNvSpPr txBox="1"/>
          <p:nvPr/>
        </p:nvSpPr>
        <p:spPr>
          <a:xfrm>
            <a:off x="8670811" y="4197982"/>
            <a:ext cx="2920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rgbClr val="FF0000"/>
                </a:solidFill>
              </a:rPr>
              <a:t>L</a:t>
            </a:r>
            <a:r>
              <a:rPr lang="pt-BR" sz="1200" i="1" baseline="-25000" dirty="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518FFFE-538D-4090-AFA5-253E7ED4732F}"/>
              </a:ext>
            </a:extLst>
          </p:cNvPr>
          <p:cNvGrpSpPr/>
          <p:nvPr/>
        </p:nvGrpSpPr>
        <p:grpSpPr>
          <a:xfrm>
            <a:off x="270164" y="2870711"/>
            <a:ext cx="4588469" cy="1930991"/>
            <a:chOff x="360218" y="2684614"/>
            <a:chExt cx="6117958" cy="257465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9AB5A6B-2FA3-4496-ABC2-5E5C92CCC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218" y="2684614"/>
              <a:ext cx="5849216" cy="2574655"/>
            </a:xfrm>
            <a:prstGeom prst="rect">
              <a:avLst/>
            </a:prstGeom>
          </p:spPr>
        </p:pic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C518ED49-BDE5-4101-91B2-86BA71730118}"/>
                </a:ext>
              </a:extLst>
            </p:cNvPr>
            <p:cNvGrpSpPr/>
            <p:nvPr/>
          </p:nvGrpSpPr>
          <p:grpSpPr>
            <a:xfrm>
              <a:off x="6039017" y="3359751"/>
              <a:ext cx="439159" cy="1375701"/>
              <a:chOff x="6039017" y="3359751"/>
              <a:chExt cx="439159" cy="1375701"/>
            </a:xfrm>
          </p:grpSpPr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873A190-C208-4C43-A3AA-2F36480B0C87}"/>
                  </a:ext>
                </a:extLst>
              </p:cNvPr>
              <p:cNvSpPr txBox="1"/>
              <p:nvPr/>
            </p:nvSpPr>
            <p:spPr>
              <a:xfrm>
                <a:off x="6060968" y="3359751"/>
                <a:ext cx="41720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o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55C1B45-5C05-4D30-9AC6-42049D74BB43}"/>
                  </a:ext>
                </a:extLst>
              </p:cNvPr>
              <p:cNvSpPr txBox="1"/>
              <p:nvPr/>
            </p:nvSpPr>
            <p:spPr>
              <a:xfrm>
                <a:off x="6039017" y="4243009"/>
                <a:ext cx="41720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o</a:t>
                </a: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F6DD284-32F1-4D5B-9CB6-4894F6B5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Comparador de magnitude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27DCAD-1721-45A0-88D3-DB0EB8DD8473}"/>
              </a:ext>
            </a:extLst>
          </p:cNvPr>
          <p:cNvSpPr/>
          <p:nvPr/>
        </p:nvSpPr>
        <p:spPr>
          <a:xfrm>
            <a:off x="270164" y="4992267"/>
            <a:ext cx="8617527" cy="76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em VHDL, utilizando operadores lógicos, o circuito tracejado, utilizando o </a:t>
            </a:r>
            <a:r>
              <a:rPr lang="pt-BR" sz="21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template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indicado no site da disciplina.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D6FB1D1-F997-42F2-AA89-BEF4BB4F4A60}"/>
              </a:ext>
            </a:extLst>
          </p:cNvPr>
          <p:cNvSpPr/>
          <p:nvPr/>
        </p:nvSpPr>
        <p:spPr>
          <a:xfrm>
            <a:off x="270164" y="2125266"/>
            <a:ext cx="8617528" cy="76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possível implementar uma estrutura em “escada”, onde cada módulo corresponde ao circuito tracejado.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898D3E-6C83-4CE1-99CC-80296E1C7F98}"/>
              </a:ext>
            </a:extLst>
          </p:cNvPr>
          <p:cNvSpPr txBox="1"/>
          <p:nvPr/>
        </p:nvSpPr>
        <p:spPr>
          <a:xfrm>
            <a:off x="179512" y="3210561"/>
            <a:ext cx="4517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rgbClr val="FF0000"/>
                </a:solidFill>
              </a:rPr>
              <a:t>  </a:t>
            </a:r>
            <a:r>
              <a:rPr lang="pt-BR" sz="1100" dirty="0" err="1">
                <a:solidFill>
                  <a:srgbClr val="FF0000"/>
                </a:solidFill>
              </a:rPr>
              <a:t>Gv</a:t>
            </a:r>
            <a:r>
              <a:rPr lang="pt-BR" sz="1100" dirty="0">
                <a:solidFill>
                  <a:srgbClr val="FF0000"/>
                </a:solidFill>
              </a:rPr>
              <a:t>(4)                </a:t>
            </a:r>
            <a:r>
              <a:rPr lang="pt-BR" sz="1100" dirty="0" err="1">
                <a:solidFill>
                  <a:srgbClr val="FF0000"/>
                </a:solidFill>
              </a:rPr>
              <a:t>Gv</a:t>
            </a:r>
            <a:r>
              <a:rPr lang="pt-BR" sz="1100" dirty="0">
                <a:solidFill>
                  <a:srgbClr val="FF0000"/>
                </a:solidFill>
              </a:rPr>
              <a:t>(3)                </a:t>
            </a:r>
            <a:r>
              <a:rPr lang="pt-BR" sz="1100" dirty="0" err="1">
                <a:solidFill>
                  <a:srgbClr val="FF0000"/>
                </a:solidFill>
              </a:rPr>
              <a:t>Gv</a:t>
            </a:r>
            <a:r>
              <a:rPr lang="pt-BR" sz="1100" dirty="0">
                <a:solidFill>
                  <a:srgbClr val="FF0000"/>
                </a:solidFill>
              </a:rPr>
              <a:t>(2)                </a:t>
            </a:r>
            <a:r>
              <a:rPr lang="pt-BR" sz="1100" dirty="0" err="1">
                <a:solidFill>
                  <a:srgbClr val="FF0000"/>
                </a:solidFill>
              </a:rPr>
              <a:t>Gv</a:t>
            </a:r>
            <a:r>
              <a:rPr lang="pt-BR" sz="1100" dirty="0">
                <a:solidFill>
                  <a:srgbClr val="FF0000"/>
                </a:solidFill>
              </a:rPr>
              <a:t>(1)                 </a:t>
            </a:r>
            <a:r>
              <a:rPr lang="pt-BR" sz="1100" dirty="0" err="1">
                <a:solidFill>
                  <a:srgbClr val="FF0000"/>
                </a:solidFill>
              </a:rPr>
              <a:t>Gv</a:t>
            </a:r>
            <a:r>
              <a:rPr lang="pt-BR" sz="1100" dirty="0">
                <a:solidFill>
                  <a:srgbClr val="FF0000"/>
                </a:solidFill>
              </a:rPr>
              <a:t>(0)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BFE356-E3AB-4B57-A72F-B052827A26D3}"/>
              </a:ext>
            </a:extLst>
          </p:cNvPr>
          <p:cNvSpPr txBox="1"/>
          <p:nvPr/>
        </p:nvSpPr>
        <p:spPr>
          <a:xfrm>
            <a:off x="179512" y="4170459"/>
            <a:ext cx="4519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rgbClr val="FF0000"/>
                </a:solidFill>
              </a:rPr>
              <a:t>  </a:t>
            </a:r>
            <a:r>
              <a:rPr lang="pt-BR" sz="1100" dirty="0" err="1">
                <a:solidFill>
                  <a:srgbClr val="FF0000"/>
                </a:solidFill>
              </a:rPr>
              <a:t>Lv</a:t>
            </a:r>
            <a:r>
              <a:rPr lang="pt-BR" sz="1100" dirty="0">
                <a:solidFill>
                  <a:srgbClr val="FF0000"/>
                </a:solidFill>
              </a:rPr>
              <a:t>(4)                 </a:t>
            </a:r>
            <a:r>
              <a:rPr lang="pt-BR" sz="1100" dirty="0" err="1">
                <a:solidFill>
                  <a:srgbClr val="FF0000"/>
                </a:solidFill>
              </a:rPr>
              <a:t>Lv</a:t>
            </a:r>
            <a:r>
              <a:rPr lang="pt-BR" sz="1100" dirty="0">
                <a:solidFill>
                  <a:srgbClr val="FF0000"/>
                </a:solidFill>
              </a:rPr>
              <a:t>(3)                 </a:t>
            </a:r>
            <a:r>
              <a:rPr lang="pt-BR" sz="1100" dirty="0" err="1">
                <a:solidFill>
                  <a:srgbClr val="FF0000"/>
                </a:solidFill>
              </a:rPr>
              <a:t>Lv</a:t>
            </a:r>
            <a:r>
              <a:rPr lang="pt-BR" sz="1100" dirty="0">
                <a:solidFill>
                  <a:srgbClr val="FF0000"/>
                </a:solidFill>
              </a:rPr>
              <a:t>(2)                 </a:t>
            </a:r>
            <a:r>
              <a:rPr lang="pt-BR" sz="1100" dirty="0" err="1">
                <a:solidFill>
                  <a:srgbClr val="FF0000"/>
                </a:solidFill>
              </a:rPr>
              <a:t>Lv</a:t>
            </a:r>
            <a:r>
              <a:rPr lang="pt-BR" sz="1100" dirty="0">
                <a:solidFill>
                  <a:srgbClr val="FF0000"/>
                </a:solidFill>
              </a:rPr>
              <a:t>(1)                  </a:t>
            </a:r>
            <a:r>
              <a:rPr lang="pt-BR" sz="1100" dirty="0" err="1">
                <a:solidFill>
                  <a:srgbClr val="FF0000"/>
                </a:solidFill>
              </a:rPr>
              <a:t>Lv</a:t>
            </a:r>
            <a:r>
              <a:rPr lang="pt-BR" sz="1100" dirty="0">
                <a:solidFill>
                  <a:srgbClr val="FF0000"/>
                </a:solidFill>
              </a:rPr>
              <a:t>(0)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ACEAC65-AB2D-4AF7-A652-255C9686484E}"/>
              </a:ext>
            </a:extLst>
          </p:cNvPr>
          <p:cNvSpPr txBox="1"/>
          <p:nvPr/>
        </p:nvSpPr>
        <p:spPr>
          <a:xfrm>
            <a:off x="7197571" y="2717371"/>
            <a:ext cx="2840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rgbClr val="FF0000"/>
                </a:solidFill>
              </a:rPr>
              <a:t>x</a:t>
            </a:r>
            <a:r>
              <a:rPr lang="pt-BR" sz="1200" i="1" baseline="-25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56ED90-C395-4942-8E88-4A5C442DA932}"/>
              </a:ext>
            </a:extLst>
          </p:cNvPr>
          <p:cNvSpPr txBox="1"/>
          <p:nvPr/>
        </p:nvSpPr>
        <p:spPr>
          <a:xfrm>
            <a:off x="6936991" y="4584950"/>
            <a:ext cx="2840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i="1" dirty="0" err="1">
                <a:solidFill>
                  <a:srgbClr val="FF0000"/>
                </a:solidFill>
              </a:rPr>
              <a:t>y</a:t>
            </a:r>
            <a:r>
              <a:rPr lang="pt-BR" sz="1200" i="1" baseline="-25000" dirty="0" err="1">
                <a:solidFill>
                  <a:srgbClr val="FF0000"/>
                </a:solidFill>
              </a:rPr>
              <a:t>i</a:t>
            </a:r>
            <a:endParaRPr lang="pt-BR" sz="1200" i="1" baseline="-25000" dirty="0">
              <a:solidFill>
                <a:srgbClr val="FF00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344B35A-5A79-42FB-95BB-748C7D826D4E}"/>
              </a:ext>
            </a:extLst>
          </p:cNvPr>
          <p:cNvSpPr txBox="1"/>
          <p:nvPr/>
        </p:nvSpPr>
        <p:spPr>
          <a:xfrm>
            <a:off x="5952008" y="2937170"/>
            <a:ext cx="4443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rgbClr val="FF0000"/>
                </a:solidFill>
              </a:rPr>
              <a:t>G</a:t>
            </a:r>
            <a:r>
              <a:rPr lang="pt-BR" sz="1200" i="1" baseline="-25000" dirty="0">
                <a:solidFill>
                  <a:srgbClr val="FF0000"/>
                </a:solidFill>
              </a:rPr>
              <a:t>i+1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FA8EC7-FCEF-4FAD-951D-77F530A3D7E4}"/>
              </a:ext>
            </a:extLst>
          </p:cNvPr>
          <p:cNvSpPr txBox="1"/>
          <p:nvPr/>
        </p:nvSpPr>
        <p:spPr>
          <a:xfrm>
            <a:off x="5998246" y="4418484"/>
            <a:ext cx="4090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rgbClr val="FF0000"/>
                </a:solidFill>
              </a:rPr>
              <a:t>L</a:t>
            </a:r>
            <a:r>
              <a:rPr lang="pt-BR" sz="1200" i="1" baseline="-25000" dirty="0">
                <a:solidFill>
                  <a:srgbClr val="FF0000"/>
                </a:solidFill>
              </a:rPr>
              <a:t>i+1</a:t>
            </a:r>
          </a:p>
        </p:txBody>
      </p:sp>
    </p:spTree>
    <p:extLst>
      <p:ext uri="{BB962C8B-B14F-4D97-AF65-F5344CB8AC3E}">
        <p14:creationId xmlns:p14="http://schemas.microsoft.com/office/powerpoint/2010/main" val="41241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7" grpId="0"/>
      <p:bldP spid="8" grpId="0"/>
      <p:bldP spid="17" grpId="0" animBg="1"/>
      <p:bldP spid="18" grpId="0" animBg="1"/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E293CA-C5A4-46FE-8765-BAEF7A2668E3}"/>
              </a:ext>
            </a:extLst>
          </p:cNvPr>
          <p:cNvSpPr txBox="1"/>
          <p:nvPr/>
        </p:nvSpPr>
        <p:spPr>
          <a:xfrm>
            <a:off x="467544" y="908720"/>
            <a:ext cx="82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Apresente a descrição do comparador em escada de 4 bits utilizando como componente a entidade comp1bit abaixo: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90C660-E5F9-49CA-B20B-6ACD3A967AF1}"/>
              </a:ext>
            </a:extLst>
          </p:cNvPr>
          <p:cNvSpPr txBox="1"/>
          <p:nvPr/>
        </p:nvSpPr>
        <p:spPr>
          <a:xfrm>
            <a:off x="497129" y="1988840"/>
            <a:ext cx="820891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comp1bit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   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Comparador de 1 bit para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em escada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PORT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xi,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: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bits dos valores a serem comparados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Li   :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resultado das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comparacoes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anteriores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Go,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: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saida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comparacao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entre xi e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);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comp1bit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Go &lt;=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Li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xi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&lt;= Li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xi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7382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E293CA-C5A4-46FE-8765-BAEF7A2668E3}"/>
              </a:ext>
            </a:extLst>
          </p:cNvPr>
          <p:cNvSpPr txBox="1"/>
          <p:nvPr/>
        </p:nvSpPr>
        <p:spPr>
          <a:xfrm>
            <a:off x="467544" y="908720"/>
            <a:ext cx="82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Apresente a descrição do comparador em escada de 4 bits utilizando como componente a entidade comp1bit abaixo: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90C660-E5F9-49CA-B20B-6ACD3A967AF1}"/>
              </a:ext>
            </a:extLst>
          </p:cNvPr>
          <p:cNvSpPr txBox="1"/>
          <p:nvPr/>
        </p:nvSpPr>
        <p:spPr>
          <a:xfrm>
            <a:off x="497129" y="1988840"/>
            <a:ext cx="820891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compNbits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   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Comparador de 1 bit para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em escada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PORT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x, y   :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0);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valores a serem comparados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G, L   :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saida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comparacao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entre x e y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);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ladder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compNbits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1400" dirty="0" err="1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bit_vector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1);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u3: comp1bit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(x(3), y(3),  ’0’ ,  ’0’ 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u2: comp1bit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(x(2), y(2),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u1: comp1bit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(x(1), y(1),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u0: comp1bit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(x(0), y(0),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(1),   G  ,   L  );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ladder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7298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>
            <a:extLst>
              <a:ext uri="{FF2B5EF4-FFF2-40B4-BE49-F238E27FC236}">
                <a16:creationId xmlns:a16="http://schemas.microsoft.com/office/drawing/2014/main" id="{96D11324-896C-4761-8435-18E91FB4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>
            <a:extLst>
              <a:ext uri="{FF2B5EF4-FFF2-40B4-BE49-F238E27FC236}">
                <a16:creationId xmlns:a16="http://schemas.microsoft.com/office/drawing/2014/main" id="{222B2092-A9FA-4416-8F74-46DEB84B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>
            <a:extLst>
              <a:ext uri="{FF2B5EF4-FFF2-40B4-BE49-F238E27FC236}">
                <a16:creationId xmlns:a16="http://schemas.microsoft.com/office/drawing/2014/main" id="{EE78BE40-9AA0-4D26-9C59-BCCBAFEA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>
            <a:extLst>
              <a:ext uri="{FF2B5EF4-FFF2-40B4-BE49-F238E27FC236}">
                <a16:creationId xmlns:a16="http://schemas.microsoft.com/office/drawing/2014/main" id="{60B0D6CD-D3C6-4C30-A812-4168654E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3">
            <a:extLst>
              <a:ext uri="{FF2B5EF4-FFF2-40B4-BE49-F238E27FC236}">
                <a16:creationId xmlns:a16="http://schemas.microsoft.com/office/drawing/2014/main" id="{9959D7E5-FD59-4669-878F-2D5B114A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>
            <a:extLst>
              <a:ext uri="{FF2B5EF4-FFF2-40B4-BE49-F238E27FC236}">
                <a16:creationId xmlns:a16="http://schemas.microsoft.com/office/drawing/2014/main" id="{2E34D1CF-5184-49D0-A092-86B12835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>
            <a:extLst>
              <a:ext uri="{FF2B5EF4-FFF2-40B4-BE49-F238E27FC236}">
                <a16:creationId xmlns:a16="http://schemas.microsoft.com/office/drawing/2014/main" id="{875B5D8E-D7EB-4951-8800-5487CFE9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E4F408D-770F-4F4A-B3F2-A9A90431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>
            <a:extLst>
              <a:ext uri="{FF2B5EF4-FFF2-40B4-BE49-F238E27FC236}">
                <a16:creationId xmlns:a16="http://schemas.microsoft.com/office/drawing/2014/main" id="{59417CB4-D8EF-41D3-BA10-6507E257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>
            <a:extLst>
              <a:ext uri="{FF2B5EF4-FFF2-40B4-BE49-F238E27FC236}">
                <a16:creationId xmlns:a16="http://schemas.microsoft.com/office/drawing/2014/main" id="{B311A86B-ECA2-4C2F-80E3-D8DCECD6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>
            <a:extLst>
              <a:ext uri="{FF2B5EF4-FFF2-40B4-BE49-F238E27FC236}">
                <a16:creationId xmlns:a16="http://schemas.microsoft.com/office/drawing/2014/main" id="{98ABE055-6258-4637-8041-CE0407AC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>
            <a:extLst>
              <a:ext uri="{FF2B5EF4-FFF2-40B4-BE49-F238E27FC236}">
                <a16:creationId xmlns:a16="http://schemas.microsoft.com/office/drawing/2014/main" id="{3F32598F-9F25-4E69-81A9-F5D551D3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E293CA-C5A4-46FE-8765-BAEF7A2668E3}"/>
              </a:ext>
            </a:extLst>
          </p:cNvPr>
          <p:cNvSpPr txBox="1"/>
          <p:nvPr/>
        </p:nvSpPr>
        <p:spPr>
          <a:xfrm>
            <a:off x="467544" y="908720"/>
            <a:ext cx="82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Apresente a descrição do comparador em escada de N bits utilizando GENERIC, GENERATE, tendo a entidade abaixo como componente: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2C74D2-4AD7-4EF4-A17A-48BE88DAFA25}"/>
              </a:ext>
            </a:extLst>
          </p:cNvPr>
          <p:cNvSpPr txBox="1"/>
          <p:nvPr/>
        </p:nvSpPr>
        <p:spPr>
          <a:xfrm>
            <a:off x="467544" y="1905506"/>
            <a:ext cx="820891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comp1bit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     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Comparador de 1 bit para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em escada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PORT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xi,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: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bits dos valores a serem comparados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Li   :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resultado das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comparacoes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anteriores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Go,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: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  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saida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comparacao</a:t>
            </a:r>
            <a:r>
              <a:rPr lang="pt-BR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entre xi e </a:t>
            </a:r>
            <a:r>
              <a:rPr lang="pt-BR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endParaRPr lang="pt-BR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);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comp1bit </a:t>
            </a:r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Go &lt;=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Li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xi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&lt;= Li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xi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06099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>
            <a:extLst>
              <a:ext uri="{FF2B5EF4-FFF2-40B4-BE49-F238E27FC236}">
                <a16:creationId xmlns:a16="http://schemas.microsoft.com/office/drawing/2014/main" id="{D267840F-9DED-4B8B-B4B0-69371A50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>
            <a:extLst>
              <a:ext uri="{FF2B5EF4-FFF2-40B4-BE49-F238E27FC236}">
                <a16:creationId xmlns:a16="http://schemas.microsoft.com/office/drawing/2014/main" id="{E156A463-8B5E-4D39-985E-08FDE954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3" name="Picture 13">
            <a:extLst>
              <a:ext uri="{FF2B5EF4-FFF2-40B4-BE49-F238E27FC236}">
                <a16:creationId xmlns:a16="http://schemas.microsoft.com/office/drawing/2014/main" id="{074BB698-8DC0-4220-8E1F-0F8AC61C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>
            <a:extLst>
              <a:ext uri="{FF2B5EF4-FFF2-40B4-BE49-F238E27FC236}">
                <a16:creationId xmlns:a16="http://schemas.microsoft.com/office/drawing/2014/main" id="{2B4DB7D7-8F06-4D37-8C3F-1070BD35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>
            <a:extLst>
              <a:ext uri="{FF2B5EF4-FFF2-40B4-BE49-F238E27FC236}">
                <a16:creationId xmlns:a16="http://schemas.microsoft.com/office/drawing/2014/main" id="{E62ABADE-D15D-44D8-B3F1-8CBC9CEC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>
            <a:extLst>
              <a:ext uri="{FF2B5EF4-FFF2-40B4-BE49-F238E27FC236}">
                <a16:creationId xmlns:a16="http://schemas.microsoft.com/office/drawing/2014/main" id="{43611977-ABDD-40A3-BF0A-38EED0B8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>
            <a:extLst>
              <a:ext uri="{FF2B5EF4-FFF2-40B4-BE49-F238E27FC236}">
                <a16:creationId xmlns:a16="http://schemas.microsoft.com/office/drawing/2014/main" id="{87884A96-32AE-4B9F-8348-ED0B7AF2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>
            <a:extLst>
              <a:ext uri="{FF2B5EF4-FFF2-40B4-BE49-F238E27FC236}">
                <a16:creationId xmlns:a16="http://schemas.microsoft.com/office/drawing/2014/main" id="{52AF75F5-D0F7-454D-9056-3A3EC685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>
            <a:extLst>
              <a:ext uri="{FF2B5EF4-FFF2-40B4-BE49-F238E27FC236}">
                <a16:creationId xmlns:a16="http://schemas.microsoft.com/office/drawing/2014/main" id="{8B29F436-0482-43F3-A9C7-D629BAEF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>
            <a:extLst>
              <a:ext uri="{FF2B5EF4-FFF2-40B4-BE49-F238E27FC236}">
                <a16:creationId xmlns:a16="http://schemas.microsoft.com/office/drawing/2014/main" id="{8FF7A86C-461D-44BF-9D0F-5CA2FE8E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>
            <a:extLst>
              <a:ext uri="{FF2B5EF4-FFF2-40B4-BE49-F238E27FC236}">
                <a16:creationId xmlns:a16="http://schemas.microsoft.com/office/drawing/2014/main" id="{3655BC74-2B01-4889-8B82-28F74573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>
            <a:extLst>
              <a:ext uri="{FF2B5EF4-FFF2-40B4-BE49-F238E27FC236}">
                <a16:creationId xmlns:a16="http://schemas.microsoft.com/office/drawing/2014/main" id="{5923EE3D-DB5D-45B3-B7C5-F7C96A1B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>
            <a:extLst>
              <a:ext uri="{FF2B5EF4-FFF2-40B4-BE49-F238E27FC236}">
                <a16:creationId xmlns:a16="http://schemas.microsoft.com/office/drawing/2014/main" id="{B1F82B78-E670-4551-B083-D9BF7311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>
            <a:extLst>
              <a:ext uri="{FF2B5EF4-FFF2-40B4-BE49-F238E27FC236}">
                <a16:creationId xmlns:a16="http://schemas.microsoft.com/office/drawing/2014/main" id="{4203A9C1-400A-4E78-A13A-B426BA10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80" name="Group 12">
            <a:extLst>
              <a:ext uri="{FF2B5EF4-FFF2-40B4-BE49-F238E27FC236}">
                <a16:creationId xmlns:a16="http://schemas.microsoft.com/office/drawing/2014/main" id="{4206A34B-7E9B-46D7-B842-7986A9D0DDDC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20675"/>
            <a:ext cx="8507412" cy="5988050"/>
            <a:chOff x="204" y="248"/>
            <a:chExt cx="5359" cy="3772"/>
          </a:xfrm>
        </p:grpSpPr>
        <p:pic>
          <p:nvPicPr>
            <p:cNvPr id="58376" name="Picture 8">
              <a:extLst>
                <a:ext uri="{FF2B5EF4-FFF2-40B4-BE49-F238E27FC236}">
                  <a16:creationId xmlns:a16="http://schemas.microsoft.com/office/drawing/2014/main" id="{3A764466-7430-45C9-B6CF-C8223CA9E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8"/>
              <a:ext cx="5359" cy="3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377" name="Rectangle 9">
              <a:extLst>
                <a:ext uri="{FF2B5EF4-FFF2-40B4-BE49-F238E27FC236}">
                  <a16:creationId xmlns:a16="http://schemas.microsoft.com/office/drawing/2014/main" id="{DC2B4F69-644C-4000-B1D0-F3E58C23E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663"/>
              <a:ext cx="68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78" name="Rectangle 10">
              <a:extLst>
                <a:ext uri="{FF2B5EF4-FFF2-40B4-BE49-F238E27FC236}">
                  <a16:creationId xmlns:a16="http://schemas.microsoft.com/office/drawing/2014/main" id="{05223A8C-8E98-47D3-8C60-0F1BB2F1A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890"/>
              <a:ext cx="7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79" name="Rectangle 11">
              <a:extLst>
                <a:ext uri="{FF2B5EF4-FFF2-40B4-BE49-F238E27FC236}">
                  <a16:creationId xmlns:a16="http://schemas.microsoft.com/office/drawing/2014/main" id="{94729519-BB81-4487-A750-2D78AAE70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253"/>
              <a:ext cx="1860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>
            <a:extLst>
              <a:ext uri="{FF2B5EF4-FFF2-40B4-BE49-F238E27FC236}">
                <a16:creationId xmlns:a16="http://schemas.microsoft.com/office/drawing/2014/main" id="{9B49C65E-9793-41B0-B464-9A9E6AA6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>
            <a:extLst>
              <a:ext uri="{FF2B5EF4-FFF2-40B4-BE49-F238E27FC236}">
                <a16:creationId xmlns:a16="http://schemas.microsoft.com/office/drawing/2014/main" id="{C939AC4F-D4A4-4D97-AA38-2D55E382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>
            <a:extLst>
              <a:ext uri="{FF2B5EF4-FFF2-40B4-BE49-F238E27FC236}">
                <a16:creationId xmlns:a16="http://schemas.microsoft.com/office/drawing/2014/main" id="{41A97612-0AEE-4E4F-A7E1-22C198E8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>
            <a:extLst>
              <a:ext uri="{FF2B5EF4-FFF2-40B4-BE49-F238E27FC236}">
                <a16:creationId xmlns:a16="http://schemas.microsoft.com/office/drawing/2014/main" id="{9952885C-EFEC-41AD-A971-18D1CAB7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18CE84-CF60-454A-AD71-827CCAAD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Comparador de magnitude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073ACA3-FDDF-443B-9333-3A9F7A352CB6}"/>
              </a:ext>
            </a:extLst>
          </p:cNvPr>
          <p:cNvGraphicFramePr>
            <a:graphicFrameLocks noGrp="1"/>
          </p:cNvGraphicFramePr>
          <p:nvPr/>
        </p:nvGraphicFramePr>
        <p:xfrm>
          <a:off x="878617" y="3429000"/>
          <a:ext cx="4398158" cy="92932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011079">
                  <a:extLst>
                    <a:ext uri="{9D8B030D-6E8A-4147-A177-3AD203B41FA5}">
                      <a16:colId xmlns:a16="http://schemas.microsoft.com/office/drawing/2014/main" val="3792885397"/>
                    </a:ext>
                  </a:extLst>
                </a:gridCol>
                <a:gridCol w="1011079">
                  <a:extLst>
                    <a:ext uri="{9D8B030D-6E8A-4147-A177-3AD203B41FA5}">
                      <a16:colId xmlns:a16="http://schemas.microsoft.com/office/drawing/2014/main" val="80047323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937836868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820509587"/>
                    </a:ext>
                  </a:extLst>
                </a:gridCol>
              </a:tblGrid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x</a:t>
                      </a:r>
                      <a:r>
                        <a:rPr lang="pt-BR" sz="1200" baseline="-250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y</a:t>
                      </a:r>
                      <a:r>
                        <a:rPr lang="pt-BR" sz="1200" baseline="-250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 (x</a:t>
                      </a:r>
                      <a:r>
                        <a:rPr lang="pt-BR" sz="1200" baseline="-25000" dirty="0">
                          <a:effectLst/>
                        </a:rPr>
                        <a:t>0</a:t>
                      </a:r>
                      <a:r>
                        <a:rPr lang="pt-BR" sz="1200" dirty="0">
                          <a:effectLst/>
                        </a:rPr>
                        <a:t> &gt; y</a:t>
                      </a:r>
                      <a:r>
                        <a:rPr lang="pt-BR" sz="1200" baseline="-25000" dirty="0">
                          <a:effectLst/>
                        </a:rPr>
                        <a:t>0</a:t>
                      </a:r>
                      <a:r>
                        <a:rPr lang="pt-BR" sz="1200" dirty="0">
                          <a:effectLst/>
                        </a:rPr>
                        <a:t>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 (x</a:t>
                      </a:r>
                      <a:r>
                        <a:rPr lang="pt-BR" sz="1200" baseline="-25000" dirty="0">
                          <a:effectLst/>
                        </a:rPr>
                        <a:t>0</a:t>
                      </a:r>
                      <a:r>
                        <a:rPr lang="pt-BR" sz="1200" dirty="0">
                          <a:effectLst/>
                        </a:rPr>
                        <a:t> &lt; y</a:t>
                      </a:r>
                      <a:r>
                        <a:rPr lang="pt-BR" sz="1200" baseline="-25000" dirty="0">
                          <a:effectLst/>
                        </a:rPr>
                        <a:t>0</a:t>
                      </a:r>
                      <a:r>
                        <a:rPr lang="pt-BR" sz="1200" dirty="0">
                          <a:effectLst/>
                        </a:rPr>
                        <a:t>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64530141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68241552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37499019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8856569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911818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8E353AC1-6333-4FAB-A105-597D11B89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650" y="1738435"/>
                <a:ext cx="8201335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hangingPunct="0"/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dois valores de um bit (</a:t>
                </a:r>
                <a:r>
                  <a:rPr lang="pt-BR" altLang="pt-BR" sz="21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pt-BR" altLang="pt-BR" sz="2100" baseline="-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pt-BR" altLang="pt-BR" sz="21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t-BR" altLang="pt-BR" sz="2100" baseline="-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montamos a seguinte tabela verdade:</a:t>
                </a:r>
                <a:endParaRPr lang="pt-BR" altLang="pt-BR" sz="21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onde obtemos G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altLang="pt-BR" sz="21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L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altLang="pt-BR" sz="21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o circuito:</a:t>
                </a:r>
                <a:endParaRPr lang="pt-BR" altLang="pt-BR" sz="2100" dirty="0"/>
              </a:p>
              <a:p>
                <a:pPr defTabSz="685800" eaLnBrk="0" hangingPunct="0"/>
                <a:endParaRPr lang="pt-BR" altLang="pt-BR" sz="1350" dirty="0"/>
              </a:p>
            </p:txBody>
          </p:sp>
        </mc:Choice>
        <mc:Fallback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8E353AC1-6333-4FAB-A105-597D11B8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1738435"/>
                <a:ext cx="8201335" cy="923330"/>
              </a:xfrm>
              <a:prstGeom prst="rect">
                <a:avLst/>
              </a:prstGeom>
              <a:blipFill>
                <a:blip r:embed="rId2"/>
                <a:stretch>
                  <a:fillRect l="-1190" t="-4605" r="-5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Imagem 1" descr="Uma imagem contendo relógio&#10;&#10;Descrição gerada automaticamente">
            <a:extLst>
              <a:ext uri="{FF2B5EF4-FFF2-40B4-BE49-F238E27FC236}">
                <a16:creationId xmlns:a16="http://schemas.microsoft.com/office/drawing/2014/main" id="{439E035B-95C4-41F3-8C8C-73D291C9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41" y="2661765"/>
            <a:ext cx="1842575" cy="27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1DD2F0A-ACDF-4909-9C6B-4F44DA09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129" y="4971567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68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6D52-4796-42B4-9D31-4530732E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Comparador de magnitude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B91F5D3-D775-4C69-8704-7EB7CAABBF6A}"/>
              </a:ext>
            </a:extLst>
          </p:cNvPr>
          <p:cNvGraphicFramePr>
            <a:graphicFrameLocks noGrp="1"/>
          </p:cNvGraphicFramePr>
          <p:nvPr/>
        </p:nvGraphicFramePr>
        <p:xfrm>
          <a:off x="293572" y="2548319"/>
          <a:ext cx="4278428" cy="315970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49129">
                  <a:extLst>
                    <a:ext uri="{9D8B030D-6E8A-4147-A177-3AD203B41FA5}">
                      <a16:colId xmlns:a16="http://schemas.microsoft.com/office/drawing/2014/main" val="1010719803"/>
                    </a:ext>
                  </a:extLst>
                </a:gridCol>
                <a:gridCol w="649129">
                  <a:extLst>
                    <a:ext uri="{9D8B030D-6E8A-4147-A177-3AD203B41FA5}">
                      <a16:colId xmlns:a16="http://schemas.microsoft.com/office/drawing/2014/main" val="1746398888"/>
                    </a:ext>
                  </a:extLst>
                </a:gridCol>
                <a:gridCol w="679609">
                  <a:extLst>
                    <a:ext uri="{9D8B030D-6E8A-4147-A177-3AD203B41FA5}">
                      <a16:colId xmlns:a16="http://schemas.microsoft.com/office/drawing/2014/main" val="924117807"/>
                    </a:ext>
                  </a:extLst>
                </a:gridCol>
                <a:gridCol w="680561">
                  <a:extLst>
                    <a:ext uri="{9D8B030D-6E8A-4147-A177-3AD203B41FA5}">
                      <a16:colId xmlns:a16="http://schemas.microsoft.com/office/drawing/2014/main" val="4132472968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7529078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73470364"/>
                    </a:ext>
                  </a:extLst>
                </a:gridCol>
              </a:tblGrid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x</a:t>
                      </a:r>
                      <a:r>
                        <a:rPr lang="pt-BR" sz="1200" baseline="-250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x</a:t>
                      </a:r>
                      <a:r>
                        <a:rPr lang="pt-BR" sz="1200" baseline="-250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y</a:t>
                      </a:r>
                      <a:r>
                        <a:rPr lang="pt-BR" sz="1200" baseline="-250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y</a:t>
                      </a:r>
                      <a:r>
                        <a:rPr lang="pt-BR" sz="1200" baseline="-250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 (x &gt; y)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 (x &lt; y)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86141203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42463654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01397772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67916363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20924713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78981375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61764547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35092073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57101964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80093788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24558355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16385444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88273553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58724976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04758527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1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8367483"/>
                  </a:ext>
                </a:extLst>
              </a:tr>
              <a:tr h="185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1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0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0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48634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EF99F885-7B72-41E9-BDCA-2DA1C02CA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39" y="1767476"/>
                <a:ext cx="8789436" cy="715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hangingPunct="0"/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dois valores de dois bits (</a:t>
                </a:r>
                <a:r>
                  <a:rPr lang="pt-BR" altLang="pt-BR" sz="21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t-BR" altLang="pt-BR" sz="21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pt-BR" altLang="pt-BR" sz="2100" baseline="-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pt-BR" altLang="pt-BR" sz="21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pt-BR" altLang="pt-BR" sz="2100" baseline="-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pt-BR" altLang="pt-BR" sz="21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t-BR" altLang="pt-BR" sz="21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t-BR" altLang="pt-BR" sz="2100" baseline="-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pt-BR" altLang="pt-BR" sz="21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t-BR" altLang="pt-BR" sz="2100" baseline="-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temos a seguinte tabela verdade:</a:t>
                </a:r>
                <a:endParaRPr lang="pt-BR" altLang="pt-BR" sz="21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onde obtemos G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acc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pt-BR" sz="21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L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acc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21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o circuito</a:t>
                </a:r>
                <a:endParaRPr lang="pt-BR" altLang="pt-BR" sz="2100" dirty="0"/>
              </a:p>
            </p:txBody>
          </p:sp>
        </mc:Choice>
        <mc:Fallback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EF99F885-7B72-41E9-BDCA-2DA1C02CA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939" y="1767476"/>
                <a:ext cx="8789436" cy="715581"/>
              </a:xfrm>
              <a:prstGeom prst="rect">
                <a:avLst/>
              </a:prstGeom>
              <a:blipFill>
                <a:blip r:embed="rId2"/>
                <a:stretch>
                  <a:fillRect l="-1040" t="-6838" r="-1110" b="-18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3C8F635-8C29-4C51-97DA-AA108DCBF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79" y="2548318"/>
            <a:ext cx="3861449" cy="206480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36B7159-FDFE-453E-B2B1-C586A94D9E8D}"/>
              </a:ext>
            </a:extLst>
          </p:cNvPr>
          <p:cNvSpPr/>
          <p:nvPr/>
        </p:nvSpPr>
        <p:spPr>
          <a:xfrm>
            <a:off x="5327073" y="4668020"/>
            <a:ext cx="2969483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dois valores de 3 bits, a coisa começa a ficar complicada...</a:t>
            </a:r>
          </a:p>
        </p:txBody>
      </p:sp>
    </p:spTree>
    <p:extLst>
      <p:ext uri="{BB962C8B-B14F-4D97-AF65-F5344CB8AC3E}">
        <p14:creationId xmlns:p14="http://schemas.microsoft.com/office/powerpoint/2010/main" val="1887152826"/>
      </p:ext>
    </p:extLst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1014</TotalTime>
  <Words>818</Words>
  <Application>Microsoft Office PowerPoint</Application>
  <PresentationFormat>Apresentação na tela (4:3)</PresentationFormat>
  <Paragraphs>199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Garamond</vt:lpstr>
      <vt:lpstr>Wingdings</vt:lpstr>
      <vt:lpstr>Borda</vt:lpstr>
      <vt:lpstr>SEL5752/SEL0632 – Linguagens de Descrição de Hardware Aula 6 – Componentes e Esquemas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Comparador de magnitude</vt:lpstr>
      <vt:lpstr>Comparador de magnitude</vt:lpstr>
      <vt:lpstr>Comparador de magnitude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39</cp:revision>
  <dcterms:created xsi:type="dcterms:W3CDTF">2008-08-07T14:13:20Z</dcterms:created>
  <dcterms:modified xsi:type="dcterms:W3CDTF">2023-05-09T19:14:46Z</dcterms:modified>
</cp:coreProperties>
</file>