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1" r:id="rId3"/>
    <p:sldId id="259" r:id="rId4"/>
    <p:sldId id="380" r:id="rId5"/>
    <p:sldId id="362" r:id="rId6"/>
    <p:sldId id="363" r:id="rId7"/>
    <p:sldId id="364" r:id="rId8"/>
    <p:sldId id="365" r:id="rId9"/>
    <p:sldId id="366" r:id="rId10"/>
    <p:sldId id="370" r:id="rId11"/>
    <p:sldId id="368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2927" y="1284477"/>
            <a:ext cx="5361305" cy="4230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83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spublica.gov.br/anteprojeto-de-lei-organica/consulta-publica-sobre-o-anteprojeto-de-lei-organi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spublica.gov.br/anteprojeto-de-lei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b="1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b="1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b="1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b="1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1251610" y="2909138"/>
            <a:ext cx="1030160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5200" b="1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Organização Administrativa</a:t>
            </a: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Autarquias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CB66B49-6D06-422F-A8C5-87DBD202A0CB}"/>
              </a:ext>
            </a:extLst>
          </p:cNvPr>
          <p:cNvSpPr/>
          <p:nvPr/>
        </p:nvSpPr>
        <p:spPr>
          <a:xfrm>
            <a:off x="520505" y="1437658"/>
            <a:ext cx="11169747" cy="106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Decreto Lei 200/1967. </a:t>
            </a:r>
          </a:p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5°... I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Autarquia - o serviço autônomo, criado por lei, com personalidade jurídica,  patrimônio e receita próprios, para executar atividades típicas da Administração Pública, que requeiram, para  seu melhor funcionamento, gestão administrativa e financeira descentralizada.</a:t>
            </a:r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754CA8DD-84B6-480A-8F96-4730C546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49942"/>
              </p:ext>
            </p:extLst>
          </p:nvPr>
        </p:nvGraphicFramePr>
        <p:xfrm>
          <a:off x="247934" y="2592191"/>
          <a:ext cx="11696131" cy="4068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8358">
                  <a:extLst>
                    <a:ext uri="{9D8B030D-6E8A-4147-A177-3AD203B41FA5}">
                      <a16:colId xmlns:a16="http://schemas.microsoft.com/office/drawing/2014/main" val="2311391482"/>
                    </a:ext>
                  </a:extLst>
                </a:gridCol>
                <a:gridCol w="9307773">
                  <a:extLst>
                    <a:ext uri="{9D8B030D-6E8A-4147-A177-3AD203B41FA5}">
                      <a16:colId xmlns:a16="http://schemas.microsoft.com/office/drawing/2014/main" val="925277016"/>
                    </a:ext>
                  </a:extLst>
                </a:gridCol>
              </a:tblGrid>
              <a:tr h="525591">
                <a:tc>
                  <a:txBody>
                    <a:bodyPr/>
                    <a:lstStyle/>
                    <a:p>
                      <a:pPr algn="ctr"/>
                      <a:endParaRPr lang="pt-BR" sz="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CONCEITO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 jurídica que desempenha atividades administrativas de forma descentralizada e sob regime jurídico de direito público.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43168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instituidora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(art. 37 XIX CF)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8183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 “típicas” de Estado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80774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estatutário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(Art. 39 CRFB, ADI 2135/DF)*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56873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PATRIMÔNIO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públicos </a:t>
                      </a:r>
                      <a:r>
                        <a:rPr lang="pt-BR" sz="16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(art. 98</a:t>
                      </a:r>
                      <a:r>
                        <a:rPr lang="pt-BR" sz="1600" b="1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31566"/>
                  </a:ext>
                </a:extLst>
              </a:tr>
              <a:tr h="3960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E CONTRATOS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500" spc="-5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</a:t>
                      </a:r>
                      <a:r>
                        <a:rPr lang="pt-BR" sz="1600" spc="-6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administrativos</a:t>
                      </a:r>
                      <a:endParaRPr lang="pt-BR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63224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Assegurar </a:t>
                      </a:r>
                      <a:r>
                        <a:rPr lang="pt-BR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finalidade estabelecida na </a:t>
                      </a:r>
                      <a:r>
                        <a:rPr lang="pt-BR" sz="16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</a:t>
                      </a:r>
                      <a:r>
                        <a:rPr lang="pt-BR" sz="16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6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instituidora</a:t>
                      </a:r>
                      <a:endParaRPr lang="pt-BR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7858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FISCALIZAÇÃO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Tribunal </a:t>
                      </a: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</a:t>
                      </a:r>
                      <a:r>
                        <a:rPr lang="pt-BR" sz="16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Contas</a:t>
                      </a:r>
                      <a:endParaRPr lang="pt-BR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89818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PRERROGATIVAS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Imunidades tributárias (art. 150, VI, “a” e §2º CF)  e Prazos processuais de fazenda pública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8716"/>
                  </a:ext>
                </a:extLst>
              </a:tr>
              <a:tr h="304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Autarquias Federais: Justiça Federal/ Demais entes: Justiça</a:t>
                      </a:r>
                      <a:r>
                        <a:rPr lang="pt-BR" sz="16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Estadual</a:t>
                      </a:r>
                      <a:endParaRPr lang="pt-BR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55146"/>
                  </a:ext>
                </a:extLst>
              </a:tr>
              <a:tr h="3960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Objetiva </a:t>
                      </a:r>
                      <a:r>
                        <a:rPr lang="pt-BR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6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37, §6º</a:t>
                      </a:r>
                      <a:r>
                        <a:rPr lang="pt-BR" sz="1600" b="1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6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6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3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8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Autarquias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bject 71">
            <a:extLst>
              <a:ext uri="{FF2B5EF4-FFF2-40B4-BE49-F238E27FC236}">
                <a16:creationId xmlns:a16="http://schemas.microsoft.com/office/drawing/2014/main" id="{8EA34D5D-09F8-4720-AE4A-E6D1C633FE81}"/>
              </a:ext>
            </a:extLst>
          </p:cNvPr>
          <p:cNvSpPr txBox="1"/>
          <p:nvPr/>
        </p:nvSpPr>
        <p:spPr>
          <a:xfrm>
            <a:off x="405765" y="1742099"/>
            <a:ext cx="11380470" cy="43204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Autarquias Especiais: Associações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Lei dos Consórcios Públicos – Lei n 11.107/2005.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Entes federativos “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contratualizam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” a realização de objeto do interesse comum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Acordos precedidos de autorizações legislativas (art. 5º)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Autarquias especiais: Agências reguladoras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Autarquias com regime jurídico especial, dotadas de autonomia reforçada em relação ao ente central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Atenuação dos monopólios estatais (EC nº 05,	08 e 09/1995). Programa Nacional de Desestatização.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Poder de Polícia. Regulação setorial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Autarquias especiais: Agências executivas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Qualificação conferida às autarquias e fundações que possuam um plano estratégico de  reestruturação e de desenvolvimento institucional e que celebrem um contrato de gestão com o  Ministério Supervisor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Art. 51 e 52 da Lei 9.649/1998 e Decreto 2.487/1998</a:t>
            </a:r>
          </a:p>
        </p:txBody>
      </p:sp>
    </p:spTree>
    <p:extLst>
      <p:ext uri="{BB962C8B-B14F-4D97-AF65-F5344CB8AC3E}">
        <p14:creationId xmlns:p14="http://schemas.microsoft.com/office/powerpoint/2010/main" val="29435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Fundações Públicas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CB66B49-6D06-422F-A8C5-87DBD202A0CB}"/>
              </a:ext>
            </a:extLst>
          </p:cNvPr>
          <p:cNvSpPr/>
          <p:nvPr/>
        </p:nvSpPr>
        <p:spPr>
          <a:xfrm>
            <a:off x="520505" y="1437658"/>
            <a:ext cx="11169747" cy="15921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Decreto Lei 200/1967. </a:t>
            </a:r>
          </a:p>
          <a:p>
            <a:pPr algn="just"/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5°... IV -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Pública - a entidade dotada de personalidade jurídica de direito  privado, sem fins lucrativos, criada em virtude de autorização legislativa, para o desenvolvimento de  atividades que não exijam execução por órgãos ou entidades de direito público, com autonomia administrativa,  patrimônio próprio gerido pelos respectivos órgãos de direção, e funcionamento custeado por recursos da  União e de outras fontes.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36E49EE-20E8-4DCA-A239-6AF078373B10}"/>
              </a:ext>
            </a:extLst>
          </p:cNvPr>
          <p:cNvSpPr/>
          <p:nvPr/>
        </p:nvSpPr>
        <p:spPr>
          <a:xfrm>
            <a:off x="397675" y="3292522"/>
            <a:ext cx="1107218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Divergência Doutrinária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Fundações de Direito Público: instituídas por lei, autarquia fundacional (regime jurídico-administrativo)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Fundações de Direito Privado: autorizada a constituição. Regime de direito privado com derrogação  parcial por normas de direito público.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algn="just"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111B25-F67A-4524-B165-7F41DFE92E38}"/>
              </a:ext>
            </a:extLst>
          </p:cNvPr>
          <p:cNvSpPr/>
          <p:nvPr/>
        </p:nvSpPr>
        <p:spPr>
          <a:xfrm>
            <a:off x="399903" y="5114306"/>
            <a:ext cx="11410950" cy="1592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“[...] a fundação pública não se identifica com a fundação de direito público. Aquela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fundação pública]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 uma pessoa de direito privado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desempenha atividades sob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regime de direito privado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que é mantida, total ou parcialmente, com recursos públicos. Já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fundação de direito público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 dotada de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personalidade jurídica de direito público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 investida em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funções privativas de Estado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sendo mantida exclusivamente com recursos públicos” (JUSTEN FILHO, 2014, p. 316)</a:t>
            </a:r>
          </a:p>
        </p:txBody>
      </p:sp>
    </p:spTree>
    <p:extLst>
      <p:ext uri="{BB962C8B-B14F-4D97-AF65-F5344CB8AC3E}">
        <p14:creationId xmlns:p14="http://schemas.microsoft.com/office/powerpoint/2010/main" val="324674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Fundações Públicas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754CA8DD-84B6-480A-8F96-4730C546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83322"/>
              </p:ext>
            </p:extLst>
          </p:nvPr>
        </p:nvGraphicFramePr>
        <p:xfrm>
          <a:off x="141024" y="2156417"/>
          <a:ext cx="1195089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213">
                  <a:extLst>
                    <a:ext uri="{9D8B030D-6E8A-4147-A177-3AD203B41FA5}">
                      <a16:colId xmlns:a16="http://schemas.microsoft.com/office/drawing/2014/main" val="2311391482"/>
                    </a:ext>
                  </a:extLst>
                </a:gridCol>
                <a:gridCol w="4225345">
                  <a:extLst>
                    <a:ext uri="{9D8B030D-6E8A-4147-A177-3AD203B41FA5}">
                      <a16:colId xmlns:a16="http://schemas.microsoft.com/office/drawing/2014/main" val="925277016"/>
                    </a:ext>
                  </a:extLst>
                </a:gridCol>
                <a:gridCol w="5580333">
                  <a:extLst>
                    <a:ext uri="{9D8B030D-6E8A-4147-A177-3AD203B41FA5}">
                      <a16:colId xmlns:a16="http://schemas.microsoft.com/office/drawing/2014/main" val="3750649756"/>
                    </a:ext>
                  </a:extLst>
                </a:gridCol>
              </a:tblGrid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CONCEITO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Entidade</a:t>
                      </a:r>
                      <a:r>
                        <a:rPr lang="pt-BR" sz="1500" b="0" spc="-6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administrativa  Poder de</a:t>
                      </a:r>
                      <a:r>
                        <a:rPr lang="pt-BR" sz="1500" b="0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autoridade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Integra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Administração Indireta, constituídas para atividades</a:t>
                      </a:r>
                      <a:r>
                        <a:rPr lang="pt-BR" sz="1500" b="0" spc="-9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sociais.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Sem prerrogativa de poder</a:t>
                      </a:r>
                      <a:r>
                        <a:rPr lang="pt-BR" sz="1500" spc="-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público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43168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</a:t>
                      </a:r>
                      <a:r>
                        <a:rPr lang="pt-BR" sz="15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instituidora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</a:t>
                      </a:r>
                      <a:r>
                        <a:rPr lang="pt-BR" sz="15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autorizadora </a:t>
                      </a:r>
                      <a:r>
                        <a:rPr lang="pt-BR" sz="1500" b="1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Inscrição dos Atos Constitutivos</a:t>
                      </a:r>
                      <a:r>
                        <a:rPr lang="pt-BR" sz="1500" spc="-9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Registro (art. 45 CC)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8183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 sociais (art. 62</a:t>
                      </a:r>
                      <a:r>
                        <a:rPr lang="pt-BR" sz="15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 sociais (art. 62 CC). LC define objeto (art. 37, XIX CF)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80774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estatutário (art. 39 CRFB,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</a:t>
                      </a:r>
                      <a:r>
                        <a:rPr lang="pt-BR" sz="1500" spc="-1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2135/DF)*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da </a:t>
                      </a:r>
                      <a:r>
                        <a:rPr lang="pt-BR" sz="15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CLT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normas de restrição ao agente público</a:t>
                      </a:r>
                      <a:r>
                        <a:rPr lang="pt-BR" sz="15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(concurso, acumulação, teto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remuneratório)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56873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PATRIMÔNIO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públicos (art. 98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privados (com</a:t>
                      </a:r>
                      <a:r>
                        <a:rPr lang="pt-BR" sz="1500" spc="-6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derrogação)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31566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E CONTRATOS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</a:t>
                      </a:r>
                      <a:r>
                        <a:rPr lang="pt-BR" sz="1500" spc="-6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administrativos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</a:t>
                      </a:r>
                      <a:r>
                        <a:rPr lang="pt-BR" sz="1500" spc="-7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privados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63224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Assegurar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finalidade estabelecida na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instituidora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Assegurar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finalidade na </a:t>
                      </a:r>
                      <a:r>
                        <a:rPr lang="pt-BR" sz="15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complementar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que determinou</a:t>
                      </a:r>
                      <a:r>
                        <a:rPr lang="pt-BR" sz="1500" spc="-6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seu objeto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7858"/>
                  </a:ext>
                </a:extLst>
              </a:tr>
              <a:tr h="297006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FISCALIZAÇÃO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Tribunal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Contas (Art. 66 CC inaplicável)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Tribunal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</a:t>
                      </a:r>
                      <a:r>
                        <a:rPr lang="pt-BR" sz="1500" spc="-4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Contas (Art. 66 CC inaplicável)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89818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PRERROGATIVAS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Imunidades tributárias (art. 150, VI, “a”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§2º</a:t>
                      </a:r>
                      <a:r>
                        <a:rPr lang="pt-BR" sz="15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CF) prazos processuais de fazenda</a:t>
                      </a:r>
                      <a:r>
                        <a:rPr lang="pt-BR" sz="15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pública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Imunidades tributárias (art. 150, VI, “a”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§2º</a:t>
                      </a:r>
                      <a:r>
                        <a:rPr lang="pt-BR" sz="15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CF)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8716"/>
                  </a:ext>
                </a:extLst>
              </a:tr>
              <a:tr h="524247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37, §6º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prestarem serviços públicos: 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</a:t>
                      </a:r>
                      <a:r>
                        <a:rPr lang="pt-BR" sz="15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37, §6º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3353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00D5BB2-C55E-42FB-AA30-E51804E2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00220"/>
              </p:ext>
            </p:extLst>
          </p:nvPr>
        </p:nvGraphicFramePr>
        <p:xfrm>
          <a:off x="141025" y="1424259"/>
          <a:ext cx="119508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890">
                  <a:extLst>
                    <a:ext uri="{9D8B030D-6E8A-4147-A177-3AD203B41FA5}">
                      <a16:colId xmlns:a16="http://schemas.microsoft.com/office/drawing/2014/main" val="254898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1210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FCC7D51-72E0-47F3-86EC-F1DE5A2B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44226"/>
              </p:ext>
            </p:extLst>
          </p:nvPr>
        </p:nvGraphicFramePr>
        <p:xfrm>
          <a:off x="141024" y="1785577"/>
          <a:ext cx="119508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8958">
                  <a:extLst>
                    <a:ext uri="{9D8B030D-6E8A-4147-A177-3AD203B41FA5}">
                      <a16:colId xmlns:a16="http://schemas.microsoft.com/office/drawing/2014/main" val="1528258707"/>
                    </a:ext>
                  </a:extLst>
                </a:gridCol>
                <a:gridCol w="5581933">
                  <a:extLst>
                    <a:ext uri="{9D8B030D-6E8A-4147-A177-3AD203B41FA5}">
                      <a16:colId xmlns:a16="http://schemas.microsoft.com/office/drawing/2014/main" val="7322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Direito</a:t>
                      </a:r>
                      <a:r>
                        <a:rPr lang="pt-BR" sz="1800" b="1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8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Público</a:t>
                      </a:r>
                      <a:endParaRPr lang="pt-BR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Direito</a:t>
                      </a:r>
                      <a:r>
                        <a:rPr lang="pt-BR" sz="1800" b="1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8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Privado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16877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45702DF-8B8F-4312-A6CE-891B7C69A0F7}"/>
              </a:ext>
            </a:extLst>
          </p:cNvPr>
          <p:cNvSpPr/>
          <p:nvPr/>
        </p:nvSpPr>
        <p:spPr>
          <a:xfrm>
            <a:off x="4599296" y="1415491"/>
            <a:ext cx="386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Fundações instituídas pelo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Estado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4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Públicas e Sociedades de Economia Mista (“Estatais”)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36E49EE-20E8-4DCA-A239-6AF078373B10}"/>
              </a:ext>
            </a:extLst>
          </p:cNvPr>
          <p:cNvSpPr/>
          <p:nvPr/>
        </p:nvSpPr>
        <p:spPr>
          <a:xfrm>
            <a:off x="424971" y="1518313"/>
            <a:ext cx="115577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Empresa Pública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pessoa jurídica de direito privado, integrante da Administração Indireta,  criada por autorização legal, sob qualquer forma societária admitida em direito, cujo capital é  formado por bens e valores oriundos das pessoas administrativas, para prestar serviços  públicos ou executar atividades econômicas  </a:t>
            </a:r>
            <a:endParaRPr lang="pt-BR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 de Economia Mista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Arial"/>
                <a:cs typeface="Arial"/>
              </a:rPr>
              <a:t>pessoa </a:t>
            </a:r>
            <a:r>
              <a:rPr lang="pt-BR" spc="-5" dirty="0">
                <a:latin typeface="Arial"/>
                <a:cs typeface="Arial"/>
              </a:rPr>
              <a:t>jurídica </a:t>
            </a:r>
            <a:r>
              <a:rPr lang="pt-BR" dirty="0">
                <a:latin typeface="Arial"/>
                <a:cs typeface="Arial"/>
              </a:rPr>
              <a:t>de </a:t>
            </a:r>
            <a:r>
              <a:rPr lang="pt-BR" spc="-5" dirty="0">
                <a:latin typeface="Arial"/>
                <a:cs typeface="Arial"/>
              </a:rPr>
              <a:t>direito privado, integrante </a:t>
            </a:r>
            <a:r>
              <a:rPr lang="pt-BR" dirty="0">
                <a:latin typeface="Arial"/>
                <a:cs typeface="Arial"/>
              </a:rPr>
              <a:t>da </a:t>
            </a:r>
            <a:r>
              <a:rPr lang="pt-BR" spc="-5" dirty="0">
                <a:latin typeface="Arial"/>
                <a:cs typeface="Arial"/>
              </a:rPr>
              <a:t>Administração  Indireta, criada </a:t>
            </a:r>
            <a:r>
              <a:rPr lang="pt-BR" dirty="0">
                <a:latin typeface="Arial"/>
                <a:cs typeface="Arial"/>
              </a:rPr>
              <a:t>por </a:t>
            </a:r>
            <a:r>
              <a:rPr lang="pt-BR" spc="-5" dirty="0">
                <a:latin typeface="Arial"/>
                <a:cs typeface="Arial"/>
              </a:rPr>
              <a:t>autorização legal, </a:t>
            </a:r>
            <a:r>
              <a:rPr lang="pt-BR" dirty="0">
                <a:latin typeface="Arial"/>
                <a:cs typeface="Arial"/>
              </a:rPr>
              <a:t>sob a </a:t>
            </a:r>
            <a:r>
              <a:rPr lang="pt-BR" spc="-5" dirty="0">
                <a:latin typeface="Arial"/>
                <a:cs typeface="Arial"/>
              </a:rPr>
              <a:t>forma societária </a:t>
            </a:r>
            <a:r>
              <a:rPr lang="pt-BR" dirty="0">
                <a:latin typeface="Arial"/>
                <a:cs typeface="Arial"/>
              </a:rPr>
              <a:t>de sociedade </a:t>
            </a:r>
            <a:r>
              <a:rPr lang="pt-BR" spc="-5" dirty="0">
                <a:latin typeface="Arial"/>
                <a:cs typeface="Arial"/>
              </a:rPr>
              <a:t>anônima, </a:t>
            </a:r>
            <a:r>
              <a:rPr lang="pt-BR" dirty="0">
                <a:latin typeface="Arial"/>
                <a:cs typeface="Arial"/>
              </a:rPr>
              <a:t>cujo </a:t>
            </a:r>
            <a:r>
              <a:rPr lang="pt-BR" spc="-5" dirty="0">
                <a:latin typeface="Arial"/>
                <a:cs typeface="Arial"/>
              </a:rPr>
              <a:t>capital  </a:t>
            </a:r>
            <a:r>
              <a:rPr lang="pt-BR" dirty="0">
                <a:latin typeface="Arial"/>
                <a:cs typeface="Arial"/>
              </a:rPr>
              <a:t>é </a:t>
            </a:r>
            <a:r>
              <a:rPr lang="pt-BR" spc="-5" dirty="0">
                <a:latin typeface="Arial"/>
                <a:cs typeface="Arial"/>
              </a:rPr>
              <a:t>formado </a:t>
            </a:r>
            <a:r>
              <a:rPr lang="pt-BR" dirty="0">
                <a:latin typeface="Arial"/>
                <a:cs typeface="Arial"/>
              </a:rPr>
              <a:t>por bens e </a:t>
            </a:r>
            <a:r>
              <a:rPr lang="pt-BR" spc="-5" dirty="0">
                <a:latin typeface="Arial"/>
                <a:cs typeface="Arial"/>
              </a:rPr>
              <a:t>valores oriundos </a:t>
            </a:r>
            <a:r>
              <a:rPr lang="pt-BR" dirty="0">
                <a:latin typeface="Arial"/>
                <a:cs typeface="Arial"/>
              </a:rPr>
              <a:t>das pessoas </a:t>
            </a:r>
            <a:r>
              <a:rPr lang="pt-BR" spc="-5" dirty="0">
                <a:latin typeface="Arial"/>
                <a:cs typeface="Arial"/>
              </a:rPr>
              <a:t>administrativas </a:t>
            </a:r>
            <a:r>
              <a:rPr lang="pt-BR" dirty="0">
                <a:latin typeface="Arial"/>
                <a:cs typeface="Arial"/>
              </a:rPr>
              <a:t>e de </a:t>
            </a:r>
            <a:r>
              <a:rPr lang="pt-BR" spc="-5" dirty="0">
                <a:latin typeface="Arial"/>
                <a:cs typeface="Arial"/>
              </a:rPr>
              <a:t>particulares, </a:t>
            </a:r>
            <a:r>
              <a:rPr lang="pt-BR" dirty="0">
                <a:latin typeface="Arial"/>
                <a:cs typeface="Arial"/>
              </a:rPr>
              <a:t>com  </a:t>
            </a:r>
            <a:r>
              <a:rPr lang="pt-BR" spc="-5" dirty="0">
                <a:latin typeface="Arial"/>
                <a:cs typeface="Arial"/>
              </a:rPr>
              <a:t>controle acionário </a:t>
            </a:r>
            <a:r>
              <a:rPr lang="pt-BR" dirty="0">
                <a:latin typeface="Arial"/>
                <a:cs typeface="Arial"/>
              </a:rPr>
              <a:t>do </a:t>
            </a:r>
            <a:r>
              <a:rPr lang="pt-BR" spc="-5" dirty="0">
                <a:latin typeface="Arial"/>
                <a:cs typeface="Arial"/>
              </a:rPr>
              <a:t>Estado, para prestar serviços </a:t>
            </a:r>
            <a:r>
              <a:rPr lang="pt-BR" dirty="0">
                <a:latin typeface="Arial"/>
                <a:cs typeface="Arial"/>
              </a:rPr>
              <a:t>públicos ou </a:t>
            </a:r>
            <a:r>
              <a:rPr lang="pt-BR" spc="-5" dirty="0">
                <a:latin typeface="Arial"/>
                <a:cs typeface="Arial"/>
              </a:rPr>
              <a:t>executar atividades</a:t>
            </a:r>
            <a:r>
              <a:rPr lang="pt-BR" spc="10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econômicas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648D994-063F-484C-AFF7-A458443C2D15}"/>
              </a:ext>
            </a:extLst>
          </p:cNvPr>
          <p:cNvSpPr/>
          <p:nvPr/>
        </p:nvSpPr>
        <p:spPr>
          <a:xfrm>
            <a:off x="927259" y="5046915"/>
            <a:ext cx="3016541" cy="14767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Fundamento: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Imperativo de Segurança nacional – excepcionalidade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(art. 173 CF)</a:t>
            </a:r>
          </a:p>
        </p:txBody>
      </p:sp>
      <p:sp>
        <p:nvSpPr>
          <p:cNvPr id="5" name="object 54">
            <a:extLst>
              <a:ext uri="{FF2B5EF4-FFF2-40B4-BE49-F238E27FC236}">
                <a16:creationId xmlns:a16="http://schemas.microsoft.com/office/drawing/2014/main" id="{BBAA02A7-051F-4C4B-AB5F-6682019604EB}"/>
              </a:ext>
            </a:extLst>
          </p:cNvPr>
          <p:cNvSpPr/>
          <p:nvPr/>
        </p:nvSpPr>
        <p:spPr>
          <a:xfrm>
            <a:off x="804028" y="4858740"/>
            <a:ext cx="3263004" cy="376350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Exploram Atividade Econômica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7A4AB3E-09C8-4CB5-BC7A-2BC1BF2B8D7A}"/>
              </a:ext>
            </a:extLst>
          </p:cNvPr>
          <p:cNvSpPr/>
          <p:nvPr/>
        </p:nvSpPr>
        <p:spPr>
          <a:xfrm>
            <a:off x="7275743" y="4963337"/>
            <a:ext cx="3016541" cy="14767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Fundamento: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faculdade de prestar direta ou indiretamente esses serviços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(art. 175 CF)</a:t>
            </a: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A0ACDD3F-E875-491E-AA20-5E913A424DCF}"/>
              </a:ext>
            </a:extLst>
          </p:cNvPr>
          <p:cNvSpPr/>
          <p:nvPr/>
        </p:nvSpPr>
        <p:spPr>
          <a:xfrm>
            <a:off x="7152512" y="4858740"/>
            <a:ext cx="3263004" cy="376350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Prestam Serviço Público</a:t>
            </a:r>
          </a:p>
        </p:txBody>
      </p:sp>
    </p:spTree>
    <p:extLst>
      <p:ext uri="{BB962C8B-B14F-4D97-AF65-F5344CB8AC3E}">
        <p14:creationId xmlns:p14="http://schemas.microsoft.com/office/powerpoint/2010/main" val="311575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Públicas e Sociedades de Economia Mista (“Estatais”)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754CA8DD-84B6-480A-8F96-4730C546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31963"/>
              </p:ext>
            </p:extLst>
          </p:nvPr>
        </p:nvGraphicFramePr>
        <p:xfrm>
          <a:off x="141024" y="2156417"/>
          <a:ext cx="11950891" cy="4349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213">
                  <a:extLst>
                    <a:ext uri="{9D8B030D-6E8A-4147-A177-3AD203B41FA5}">
                      <a16:colId xmlns:a16="http://schemas.microsoft.com/office/drawing/2014/main" val="2311391482"/>
                    </a:ext>
                  </a:extLst>
                </a:gridCol>
                <a:gridCol w="4483053">
                  <a:extLst>
                    <a:ext uri="{9D8B030D-6E8A-4147-A177-3AD203B41FA5}">
                      <a16:colId xmlns:a16="http://schemas.microsoft.com/office/drawing/2014/main" val="925277016"/>
                    </a:ext>
                  </a:extLst>
                </a:gridCol>
                <a:gridCol w="5322625">
                  <a:extLst>
                    <a:ext uri="{9D8B030D-6E8A-4147-A177-3AD203B41FA5}">
                      <a16:colId xmlns:a16="http://schemas.microsoft.com/office/drawing/2014/main" val="3750649756"/>
                    </a:ext>
                  </a:extLst>
                </a:gridCol>
              </a:tblGrid>
              <a:tr h="509152">
                <a:tc>
                  <a:txBody>
                    <a:bodyPr/>
                    <a:lstStyle/>
                    <a:p>
                      <a:pPr algn="ctr"/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autorizadora (</a:t>
                      </a:r>
                      <a:r>
                        <a:rPr lang="pt-BR" sz="1500" b="0" spc="-5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arts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37 XIX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61, §1º, “b”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pt-BR" sz="1500" b="0" spc="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“e” CRFB)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Registro dos atos constitutivos (art.</a:t>
                      </a:r>
                      <a:r>
                        <a:rPr lang="pt-BR" sz="1500" b="0" spc="2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específica autorizadora (</a:t>
                      </a:r>
                      <a:r>
                        <a:rPr lang="pt-BR" sz="1500" b="0" spc="-5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arts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37 XIX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61, §1º, “b”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“e”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b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Registro dos atos constitutivos (art. 45</a:t>
                      </a:r>
                      <a:r>
                        <a:rPr lang="pt-BR" sz="1500" b="0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8183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PESSOAL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da </a:t>
                      </a:r>
                      <a:r>
                        <a:rPr lang="pt-BR" sz="15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CLT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normas de restrição ao agente público</a:t>
                      </a:r>
                      <a:r>
                        <a:rPr lang="pt-BR" sz="15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(concurso, acumulação, teto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remuneratório)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Regime da </a:t>
                      </a:r>
                      <a:r>
                        <a:rPr lang="pt-BR" sz="15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CLT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normas de restrição ao agente público</a:t>
                      </a:r>
                      <a:r>
                        <a:rPr lang="pt-BR" sz="15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(concurso, acumulação, teto</a:t>
                      </a:r>
                      <a:r>
                        <a:rPr lang="pt-BR" sz="1500" spc="-6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remuneratório)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5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PATRIMÔNIO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privados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restrição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à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alienação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à</a:t>
                      </a:r>
                      <a:r>
                        <a:rPr lang="pt-BR" sz="1500" spc="-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penhora (continuidade).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Admite</a:t>
                      </a:r>
                      <a:r>
                        <a:rPr lang="pt-BR" sz="1500" b="1" spc="-3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1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usucapião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Bens privados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restrição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à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penhora (regime jurídico</a:t>
                      </a:r>
                      <a:r>
                        <a:rPr lang="pt-BR" sz="1500" spc="-3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das empresas privadas). </a:t>
                      </a:r>
                      <a:r>
                        <a:rPr lang="pt-BR" sz="15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Admite</a:t>
                      </a:r>
                      <a:r>
                        <a:rPr lang="pt-BR" sz="1500" b="1" spc="-3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b="1" spc="-1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usucapião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31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E CONTRATOS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 privados (regra)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administrativos no</a:t>
                      </a:r>
                      <a:r>
                        <a:rPr lang="pt-BR" sz="1500" spc="-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desempenho de tais funções (S. 333</a:t>
                      </a:r>
                      <a:r>
                        <a:rPr lang="pt-BR" sz="1500" spc="-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STJ)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Atos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contratos privados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 </a:t>
                      </a:r>
                      <a:r>
                        <a:rPr lang="pt-BR" sz="150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173, §1º</a:t>
                      </a:r>
                      <a:r>
                        <a:rPr lang="pt-BR" sz="1500" spc="-5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CF</a:t>
                      </a:r>
                      <a:endParaRPr lang="pt-BR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63224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 TC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71, II CRFB (STF passou a admitir em 2006)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71, II CRFB (STF passou a admitir em 2006). </a:t>
                      </a:r>
                      <a:r>
                        <a:rPr lang="pt-BR" sz="1500" b="1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Doutrina: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somente atividade administrativa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7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LICITAÇÃO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1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Regras gerais da Lei nº 8.666/1993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Estatuto Jurídico próprio art. 173, §1º 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89818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IMUNIDADE TRIB.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STF: aplica o art. 150, VI, “a” da 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173§2º CRFB – vedação de privilégios fiscais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8716"/>
                  </a:ext>
                </a:extLst>
              </a:tr>
              <a:tr h="524247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Objetiva </a:t>
                      </a: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art. 37, §6º</a:t>
                      </a:r>
                      <a:r>
                        <a:rPr lang="pt-BR" sz="15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5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CRFB</a:t>
                      </a:r>
                      <a:endParaRPr lang="pt-BR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Responsabilidade Subjetiva – art. 173, §1º, II CRFB/observar relações de consumo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3353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00D5BB2-C55E-42FB-AA30-E51804E295D7}"/>
              </a:ext>
            </a:extLst>
          </p:cNvPr>
          <p:cNvGraphicFramePr>
            <a:graphicFrameLocks noGrp="1"/>
          </p:cNvGraphicFramePr>
          <p:nvPr/>
        </p:nvGraphicFramePr>
        <p:xfrm>
          <a:off x="141025" y="1424259"/>
          <a:ext cx="119508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890">
                  <a:extLst>
                    <a:ext uri="{9D8B030D-6E8A-4147-A177-3AD203B41FA5}">
                      <a16:colId xmlns:a16="http://schemas.microsoft.com/office/drawing/2014/main" val="254898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1210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FCC7D51-72E0-47F3-86EC-F1DE5A2B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50946"/>
              </p:ext>
            </p:extLst>
          </p:nvPr>
        </p:nvGraphicFramePr>
        <p:xfrm>
          <a:off x="141024" y="1785577"/>
          <a:ext cx="119508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266">
                  <a:extLst>
                    <a:ext uri="{9D8B030D-6E8A-4147-A177-3AD203B41FA5}">
                      <a16:colId xmlns:a16="http://schemas.microsoft.com/office/drawing/2014/main" val="1528258707"/>
                    </a:ext>
                  </a:extLst>
                </a:gridCol>
                <a:gridCol w="5322625">
                  <a:extLst>
                    <a:ext uri="{9D8B030D-6E8A-4147-A177-3AD203B41FA5}">
                      <a16:colId xmlns:a16="http://schemas.microsoft.com/office/drawing/2014/main" val="73226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Prestadoras de Serviço Público (art. 175 CF)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Exploradoras de Atividade Econômica (art. 173 CF)</a:t>
                      </a:r>
                      <a:endParaRPr lang="pt-BR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16877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45702DF-8B8F-4312-A6CE-891B7C69A0F7}"/>
              </a:ext>
            </a:extLst>
          </p:cNvPr>
          <p:cNvSpPr/>
          <p:nvPr/>
        </p:nvSpPr>
        <p:spPr>
          <a:xfrm>
            <a:off x="3739488" y="1415491"/>
            <a:ext cx="6141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 e Sociedades de Economia Mista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1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Empresas Públicas e Sociedades de Economia Mista (“Estatais”)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39D0FA-1501-464E-83F0-718CAD51D405}"/>
              </a:ext>
            </a:extLst>
          </p:cNvPr>
          <p:cNvSpPr/>
          <p:nvPr/>
        </p:nvSpPr>
        <p:spPr>
          <a:xfrm>
            <a:off x="424971" y="1518313"/>
            <a:ext cx="1155776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Lei 13.303, de 30 de junho de 2016</a:t>
            </a:r>
          </a:p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Dispõe sobre o estatuto jurídico das empresas públicas, das sociedades de economia mista e de  suas subsidiárias, abrangendo todas as esferas (Federal, Estadual, Municipal e Distrito Federal).</a:t>
            </a:r>
          </a:p>
          <a:p>
            <a:pPr marL="812800" lvl="1" indent="-34290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Definições artigos 3º e 4º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Obriga a implementação de regras de governança corporativa – art. 6º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Requisitos mínimos de práticas de transparência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Estatutos – estrutura específica para área de </a:t>
            </a:r>
            <a:r>
              <a:rPr lang="pt-BR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compliance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e risco – art. 18,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Exigência de um código de conduta com requisitos mínimos – art. 9º, § 1º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Função social da empresa pública e sociedade de economia mista – art. 27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Regime jurídico para exploradoras de atividade econômica – art. 2º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Fiscalização pelo Estado e pela sociedade. Lei de acesso à informação – art. 85 e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ss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Regras para contrato de publicidade</a:t>
            </a:r>
          </a:p>
          <a:p>
            <a:pPr marL="1005840" lvl="1" indent="-535940" algn="just"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Sujeição à Lei 12.846/2013 – Lei Anticorrupção</a:t>
            </a:r>
            <a:endParaRPr lang="pt-BR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0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Administração Pública e Figuras em Situação Peculiar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Figuras jurídicas em situação peculiar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39D0FA-1501-464E-83F0-718CAD51D405}"/>
              </a:ext>
            </a:extLst>
          </p:cNvPr>
          <p:cNvSpPr/>
          <p:nvPr/>
        </p:nvSpPr>
        <p:spPr>
          <a:xfrm>
            <a:off x="634236" y="2080744"/>
            <a:ext cx="115577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Ordens e conselhos profissionais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Fundações de Apoio a instituições oficiais de ensino superior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Empresas controladas pelo poder público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Serviços sociais autônomos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Terceiro setor em parceria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Organizações sociais – Contratos de gestão – Lei 9637/1998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Organizações da Sociedade civil de Interesse Público – </a:t>
            </a:r>
            <a:r>
              <a:rPr lang="pt-BR" b="1" dirty="0" err="1">
                <a:latin typeface="Segoe UI" panose="020B0502040204020203" pitchFamily="34" charset="0"/>
                <a:cs typeface="Segoe UI" panose="020B0502040204020203" pitchFamily="34" charset="0"/>
              </a:rPr>
              <a:t>OSCIPs</a:t>
            </a: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e termos de parceria (Lei  9790/1999)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Organização da sociedade civil em mutua cooperação com a administração – Lei 13019/2014</a:t>
            </a: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Entidades Administrativas de Direito Privado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Entidades “paraestatais” ou entidades privadas em colaboração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F47C62-7ACB-46C2-8EB6-EA1A4CBDD8E3}"/>
              </a:ext>
            </a:extLst>
          </p:cNvPr>
          <p:cNvSpPr/>
          <p:nvPr/>
        </p:nvSpPr>
        <p:spPr>
          <a:xfrm>
            <a:off x="421005" y="1552963"/>
            <a:ext cx="11410950" cy="1176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“...paraestatais são definidas como pessoas jurídicas de direito privado, instituídas por particulares, com ou sem autorização legislativa, para o desempenho de atividades privadas de interesse público, mediante fomento e controle pelo Estado” (DI PIETRO, 2012, p. 480-482).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292D44-73DE-4E7A-B674-F36A1C32D6EF}"/>
              </a:ext>
            </a:extLst>
          </p:cNvPr>
          <p:cNvSpPr/>
          <p:nvPr/>
        </p:nvSpPr>
        <p:spPr>
          <a:xfrm>
            <a:off x="122830" y="2910722"/>
            <a:ext cx="117091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Dispõe sobre o estatuto jurídico das empresas públicas, das sociedades de economia mista e de  suas subsidiárias, abrangendo todas as esferas (Federal, Estadual, Municipal e Distrito Federal).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As entidades da Administração Indireta, para alguns, são denominadas “paraestatais”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Aproximação entre entidades paraestatais e terceiro setor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Serviços sociais autônomos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Organizações sociais – OS e Contratos de gestão – Lei 9.637/1998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Organizações da Sociedade civil de Interesse Publico –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OSCIPs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- (Lei 9790/1999)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Organização da sociedade civil em mutua cooperação com a Administração – Lei 13019/2014</a:t>
            </a:r>
          </a:p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Administração Pública e Temática Atual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292D44-73DE-4E7A-B674-F36A1C32D6EF}"/>
              </a:ext>
            </a:extLst>
          </p:cNvPr>
          <p:cNvSpPr/>
          <p:nvPr/>
        </p:nvSpPr>
        <p:spPr>
          <a:xfrm>
            <a:off x="136478" y="1368525"/>
            <a:ext cx="11709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Anteprojeto de Lei: </a:t>
            </a:r>
          </a:p>
          <a:p>
            <a:pPr marL="12700" algn="just">
              <a:lnSpc>
                <a:spcPct val="100000"/>
              </a:lnSpc>
              <a:buClr>
                <a:srgbClr val="D15A3D"/>
              </a:buClr>
              <a:tabLst>
                <a:tab pos="548640" algn="l"/>
                <a:tab pos="549275" algn="l"/>
              </a:tabLst>
            </a:pPr>
            <a:r>
              <a:rPr lang="pt-BR" b="1" u="sng" spc="-10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	</a:t>
            </a:r>
            <a:r>
              <a:rPr lang="pt-BR" spc="-10" dirty="0">
                <a:solidFill>
                  <a:srgbClr val="2D2E2D"/>
                </a:solidFill>
                <a:latin typeface="Arial"/>
                <a:cs typeface="Arial"/>
                <a:hlinkClick r:id="rId2"/>
              </a:rPr>
              <a:t>http://www.gespublica.gov.br/anteprojeto-de-lei-organica/consulta-publica-sobre-o-anteprojeto-de-lei-organica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8C615E-8F0F-4C62-BFE0-E3BA04F9FCFD}"/>
              </a:ext>
            </a:extLst>
          </p:cNvPr>
          <p:cNvSpPr/>
          <p:nvPr/>
        </p:nvSpPr>
        <p:spPr>
          <a:xfrm>
            <a:off x="414636" y="2395591"/>
            <a:ext cx="1143096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22250">
              <a:lnSpc>
                <a:spcPct val="100000"/>
              </a:lnSpc>
              <a:buClr>
                <a:srgbClr val="D15A3E"/>
              </a:buClr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Organização Administração Pública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e das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Relações </a:t>
            </a:r>
            <a:r>
              <a:rPr lang="pt-B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com os entes em </a:t>
            </a: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colaboração</a:t>
            </a:r>
            <a:endParaRPr lang="pt-BR" sz="1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Wingdings"/>
              <a:buChar char="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Correção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impropriedades conceituais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Decreto-Lei</a:t>
            </a:r>
            <a:r>
              <a:rPr lang="pt-BR" sz="1900" spc="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200/1967</a:t>
            </a: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D15A3E"/>
              </a:buClr>
              <a:buFont typeface="Arial"/>
              <a:buChar char="•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Entidades paraestatais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e das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entidades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colaboração (figuras</a:t>
            </a:r>
            <a:r>
              <a:rPr lang="pt-BR" sz="1900" spc="8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atípicas)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D15A3E"/>
              </a:buClr>
              <a:buFont typeface="Arial"/>
              <a:buChar char="•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Desafio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organizar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âmbito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de uma norma</a:t>
            </a:r>
            <a:r>
              <a:rPr lang="pt-BR" sz="1900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geral</a:t>
            </a: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endParaRPr lang="pt-BR" sz="19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55650" lvl="1" indent="-285750">
              <a:lnSpc>
                <a:spcPct val="100000"/>
              </a:lnSpc>
              <a:buClr>
                <a:srgbClr val="D15A3E"/>
              </a:buClr>
              <a:buChar char="•"/>
              <a:tabLst>
                <a:tab pos="755015" algn="l"/>
                <a:tab pos="755650" algn="l"/>
              </a:tabLst>
            </a:pP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Competências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diversos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entes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distribuídas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900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Constituição</a:t>
            </a:r>
            <a:r>
              <a:rPr lang="pt-BR" sz="1900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324321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75" y="161131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75" y="528478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75" y="651033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938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137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654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8461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012824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2227262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863" y="4630737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838" y="34258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5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2747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38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09863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9066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987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138" y="0"/>
                </a:moveTo>
                <a:lnTo>
                  <a:pt x="0" y="68580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438" y="0"/>
                </a:moveTo>
                <a:lnTo>
                  <a:pt x="0" y="467201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263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62700" y="1012824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5"/>
                </a:moveTo>
                <a:lnTo>
                  <a:pt x="58293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793162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5"/>
                </a:moveTo>
                <a:lnTo>
                  <a:pt x="3398837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5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593408" y="521525"/>
            <a:ext cx="3731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sz="half" idx="2"/>
          </p:nvPr>
        </p:nvSpPr>
        <p:spPr>
          <a:xfrm>
            <a:off x="562927" y="1284477"/>
            <a:ext cx="5361305" cy="4578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200">
              <a:lnSpc>
                <a:spcPct val="100000"/>
              </a:lnSpc>
              <a:spcBef>
                <a:spcPts val="100"/>
              </a:spcBef>
              <a:buClr>
                <a:srgbClr val="D15A3E"/>
              </a:buClr>
              <a:buAutoNum type="arabicPeriod"/>
              <a:tabLst>
                <a:tab pos="469265" algn="l"/>
                <a:tab pos="469900" algn="l"/>
                <a:tab pos="2398395" algn="l"/>
                <a:tab pos="4566920" algn="l"/>
              </a:tabLst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ização	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spc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õ</a:t>
            </a:r>
            <a:r>
              <a:rPr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Fundamentais</a:t>
            </a:r>
            <a:endParaRPr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0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Separação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poderes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função</a:t>
            </a:r>
            <a:r>
              <a:rPr sz="1700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Federalismo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organização</a:t>
            </a:r>
            <a:r>
              <a:rPr sz="1700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Sentido subjetivo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objetivo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700" spc="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ct val="100000"/>
              </a:lnSpc>
              <a:spcBef>
                <a:spcPts val="25"/>
              </a:spcBef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Bases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jurídicas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marR="5080" indent="-457200" algn="just">
              <a:lnSpc>
                <a:spcPct val="100000"/>
              </a:lnSpc>
              <a:buClr>
                <a:srgbClr val="D15A3E"/>
              </a:buClr>
              <a:buAutoNum type="arabicPeriod"/>
              <a:tabLst>
                <a:tab pos="469265" algn="l"/>
                <a:tab pos="469900" algn="l"/>
                <a:tab pos="2667635" algn="l"/>
                <a:tab pos="3579495" algn="l"/>
              </a:tabLst>
            </a:pP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Centralização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Descentralização</a:t>
            </a:r>
            <a:r>
              <a:rPr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Administrativas</a:t>
            </a:r>
            <a:endParaRPr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spcBef>
                <a:spcPts val="20"/>
              </a:spcBef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Desconcentração</a:t>
            </a:r>
            <a:r>
              <a:rPr sz="17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1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Descentralização</a:t>
            </a:r>
            <a:r>
              <a:rPr sz="1700" spc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1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lvl="1" indent="0">
              <a:lnSpc>
                <a:spcPct val="100000"/>
              </a:lnSpc>
              <a:buClr>
                <a:srgbClr val="D15A3E"/>
              </a:buClr>
              <a:buNone/>
              <a:tabLst>
                <a:tab pos="469265" algn="l"/>
                <a:tab pos="469900" algn="l"/>
              </a:tabLst>
            </a:pPr>
            <a:r>
              <a:rPr lang="pt-BR"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3.   </a:t>
            </a:r>
            <a:r>
              <a:rPr sz="19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9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 Direta</a:t>
            </a:r>
            <a:endParaRPr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2" indent="-457200">
              <a:lnSpc>
                <a:spcPts val="2035"/>
              </a:lnSpc>
              <a:spcBef>
                <a:spcPts val="20"/>
              </a:spcBef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lvl="2" indent="-457200">
              <a:lnSpc>
                <a:spcPts val="2035"/>
              </a:lnSpc>
              <a:buClr>
                <a:srgbClr val="D15A3E"/>
              </a:buClr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Estrutura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00813" y="1393623"/>
            <a:ext cx="26015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D15A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sz="1700" b="1" spc="-5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</a:t>
            </a:r>
            <a:r>
              <a:rPr sz="1700" b="1" spc="-90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b="1" spc="-5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Indireta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5182" y="1935305"/>
            <a:ext cx="5389880" cy="3639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457200">
              <a:lnSpc>
                <a:spcPts val="2035"/>
              </a:lnSpc>
              <a:spcBef>
                <a:spcPts val="10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marR="5080" indent="-457200">
              <a:lnSpc>
                <a:spcPts val="1930"/>
              </a:lnSpc>
              <a:spcBef>
                <a:spcPts val="5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Regime de Direito Público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 Direito Privado das  entidades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ts val="195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Autarquias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ts val="2035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Fundações Públicas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ct val="100000"/>
              </a:lnSpc>
              <a:spcBef>
                <a:spcPts val="20"/>
              </a:spcBef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Sociedade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700" spc="2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economia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457200">
              <a:lnSpc>
                <a:spcPct val="100000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  <a:tab pos="2212340" algn="l"/>
                <a:tab pos="3066415" algn="l"/>
                <a:tab pos="3331845" algn="l"/>
                <a:tab pos="4125595" algn="l"/>
                <a:tab pos="4570095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	Pública	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figuras	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em	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situação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peculiar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marR="5080" indent="-457200">
              <a:lnSpc>
                <a:spcPct val="100699"/>
              </a:lnSpc>
              <a:buClr>
                <a:srgbClr val="D15A3E"/>
              </a:buClr>
              <a:buFont typeface="Arial" panose="020B0604020202020204" pitchFamily="34" charset="0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Entidades “paraestatais” ou entidades privadas em  colaboração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</a:t>
            </a:r>
            <a:r>
              <a:rPr sz="17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b="1" spc="-20" dirty="0">
                <a:latin typeface="Segoe UI" panose="020B0502040204020203" pitchFamily="34" charset="0"/>
                <a:cs typeface="Segoe UI" panose="020B0502040204020203" pitchFamily="34" charset="0"/>
              </a:rPr>
              <a:t>Temática</a:t>
            </a:r>
            <a:r>
              <a:rPr sz="1700" b="1" spc="-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atual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6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39" y="211156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2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object 50">
            <a:extLst>
              <a:ext uri="{FF2B5EF4-FFF2-40B4-BE49-F238E27FC236}">
                <a16:creationId xmlns:a16="http://schemas.microsoft.com/office/drawing/2014/main" id="{E51F29EC-4502-4CC7-8786-7ABAA6DB7D5E}"/>
              </a:ext>
            </a:extLst>
          </p:cNvPr>
          <p:cNvSpPr txBox="1"/>
          <p:nvPr/>
        </p:nvSpPr>
        <p:spPr>
          <a:xfrm>
            <a:off x="105630" y="840639"/>
            <a:ext cx="11950382" cy="5806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 algn="just">
              <a:lnSpc>
                <a:spcPts val="1900"/>
              </a:lnSpc>
              <a:spcBef>
                <a:spcPts val="38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BRASIL. Plano diretor da reforma do aparelho do Estado. Brasília: Ministério da Administração Federal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Reforma do Estado, 1995.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86p.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spcBef>
                <a:spcPts val="38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spcBef>
                <a:spcPts val="38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FILHO, Marçal. Curso de Direito Administrativo. São Paulo: Revista dos Tribunais, 2014.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5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MODESTO,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 (Org.). Nova organização administrativa. 2. ed. Belo Horizonte: Fórum,</a:t>
            </a:r>
            <a:r>
              <a:rPr sz="1700" spc="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2010.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635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MEDAUAR, Odete. Direito Administrativo Moderno. 19. ed. São Paulo: Revista dos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2015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1570"/>
              </a:spcBef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Gustavo Justino. Contrato de gestão. São Paulo: </a:t>
            </a:r>
            <a:r>
              <a:rPr sz="1700" spc="-8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2008.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870"/>
              </a:lnSpc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Rafael Carvalho Rezende. Curso de direito administrativo.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3.ed.rev.atual.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ampl. São Paulo:  Método, 2015, pp. 53-81.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OLIVEIRA, Rafael Carvalho Rezende. Administração Pública, concessões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terceiro </a:t>
            </a:r>
            <a:r>
              <a:rPr sz="1700" spc="-20" dirty="0">
                <a:latin typeface="Segoe UI" panose="020B0502040204020203" pitchFamily="34" charset="0"/>
                <a:cs typeface="Segoe UI" panose="020B0502040204020203" pitchFamily="34" charset="0"/>
              </a:rPr>
              <a:t>setor.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Rio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 Janeiro:  Lumen Juris, 2009. p.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7-167.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ts val="1900"/>
              </a:lnSpc>
              <a:buClr>
                <a:srgbClr val="D15A3E"/>
              </a:buClr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PETERS, B. Guy; PIEERE, Jon (Orgs.). Administração pública: coletânea. Brasília: ENAP; São Paulo: </a:t>
            </a:r>
            <a:r>
              <a:rPr sz="1700" spc="-45" dirty="0">
                <a:latin typeface="Segoe UI" panose="020B0502040204020203" pitchFamily="34" charset="0"/>
                <a:cs typeface="Segoe UI" panose="020B0502040204020203" pitchFamily="34" charset="0"/>
              </a:rPr>
              <a:t>UNESP, 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2010.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D15A3E"/>
              </a:buClr>
              <a:buFont typeface="Arial"/>
              <a:buChar char="▪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marR="5080" indent="-228600" algn="just">
              <a:lnSpc>
                <a:spcPct val="90000"/>
              </a:lnSpc>
              <a:buClr>
                <a:srgbClr val="D15A3E"/>
              </a:buClr>
              <a:buChar char="▪"/>
              <a:tabLst>
                <a:tab pos="241300" algn="l"/>
                <a:tab pos="1455420" algn="l"/>
                <a:tab pos="3559175" algn="l"/>
                <a:tab pos="5523230" algn="l"/>
                <a:tab pos="6737984" algn="l"/>
              </a:tabLst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Proposta de Organização da Administração Pública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das Relações com os entes em colaboração. Lei 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orgânica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Comissão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de Juristas.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Ciclo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de debates. Secretaria de Gestão. Ministério do Planejamento. Acesso  em	04.03.2016.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Disponível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http://www.gespublica.gov.br/anteprojeto-de-lei-</a:t>
            </a:r>
            <a:r>
              <a:rPr lang="pt-BR"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organica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/Lei%20Organica%20%28Comissao%20de%20Juristas_a_01%20set%2009%29.pdf.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Organização Administrativa: noções fundamentais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Separação de poderes e função administrativa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1474757"/>
            <a:ext cx="11380470" cy="66133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Organização Administrativa: funções administrativas típicas a cargo do poder executivo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25"/>
              </a:spcBef>
              <a:buClr>
                <a:srgbClr val="D15A3D"/>
              </a:buClr>
            </a:pPr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Federalismo e organização administrativa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Organização política de três níveis: Divisão vertical (não hierárquica)</a:t>
            </a: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5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Autonomia federativa: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Autoadministração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Federal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Estadual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Distrital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Administração Pública Municipal</a:t>
            </a:r>
          </a:p>
          <a:p>
            <a:pPr marL="12700" lvl="0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D61C172-D382-49F4-9E23-D46AAC96C03F}"/>
              </a:ext>
            </a:extLst>
          </p:cNvPr>
          <p:cNvSpPr/>
          <p:nvPr/>
        </p:nvSpPr>
        <p:spPr>
          <a:xfrm>
            <a:off x="248529" y="2394888"/>
            <a:ext cx="3688043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Criação de norma primária</a:t>
            </a:r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DC32A910-3838-4106-9CC3-45F7E8165934}"/>
              </a:ext>
            </a:extLst>
          </p:cNvPr>
          <p:cNvSpPr/>
          <p:nvPr/>
        </p:nvSpPr>
        <p:spPr>
          <a:xfrm>
            <a:off x="769529" y="1977985"/>
            <a:ext cx="2511669" cy="55064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Função Legislativa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B829181-133D-492A-B644-5BC4260CFBA8}"/>
              </a:ext>
            </a:extLst>
          </p:cNvPr>
          <p:cNvSpPr/>
          <p:nvPr/>
        </p:nvSpPr>
        <p:spPr>
          <a:xfrm>
            <a:off x="7811103" y="2394887"/>
            <a:ext cx="3688043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Critério residual: realização de finalidades públicas</a:t>
            </a:r>
          </a:p>
        </p:txBody>
      </p:sp>
      <p:sp>
        <p:nvSpPr>
          <p:cNvPr id="14" name="object 54">
            <a:extLst>
              <a:ext uri="{FF2B5EF4-FFF2-40B4-BE49-F238E27FC236}">
                <a16:creationId xmlns:a16="http://schemas.microsoft.com/office/drawing/2014/main" id="{7F260C17-BC74-40CE-A08C-7474749ADDB6}"/>
              </a:ext>
            </a:extLst>
          </p:cNvPr>
          <p:cNvSpPr/>
          <p:nvPr/>
        </p:nvSpPr>
        <p:spPr>
          <a:xfrm>
            <a:off x="8399291" y="1953184"/>
            <a:ext cx="2511669" cy="55064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Função Executiva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5C4D4645-371F-477B-A499-74D42A55C3EC}"/>
              </a:ext>
            </a:extLst>
          </p:cNvPr>
          <p:cNvSpPr/>
          <p:nvPr/>
        </p:nvSpPr>
        <p:spPr>
          <a:xfrm>
            <a:off x="4029816" y="2394887"/>
            <a:ext cx="3688043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Resolução de lide com força de coisa julgada</a:t>
            </a:r>
          </a:p>
        </p:txBody>
      </p:sp>
      <p:sp>
        <p:nvSpPr>
          <p:cNvPr id="16" name="object 54">
            <a:extLst>
              <a:ext uri="{FF2B5EF4-FFF2-40B4-BE49-F238E27FC236}">
                <a16:creationId xmlns:a16="http://schemas.microsoft.com/office/drawing/2014/main" id="{9A7F940F-5C35-40EF-B3B9-8E6AD56CEE54}"/>
              </a:ext>
            </a:extLst>
          </p:cNvPr>
          <p:cNvSpPr/>
          <p:nvPr/>
        </p:nvSpPr>
        <p:spPr>
          <a:xfrm>
            <a:off x="4711248" y="1953183"/>
            <a:ext cx="2511669" cy="55064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Função Judiciária</a:t>
            </a:r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Organização Administrativa: noções fundamentais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 subjetivo e objetivo de administração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1474757"/>
            <a:ext cx="11380470" cy="6336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25"/>
              </a:spcBef>
              <a:buClr>
                <a:srgbClr val="D15A3D"/>
              </a:buClr>
            </a:pPr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Bases Jurídicas Gerais</a:t>
            </a:r>
            <a:r>
              <a:rPr lang="pt-BR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Constituição Federal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Tópico Constitucional da Administração Pública – artigos 37 a 41</a:t>
            </a: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Ditames difusos em toda a Constituição: Art. 173,§1º, 2º e 3º: Regime Jurídico das  empresas públicas e sociedades de economia mista</a:t>
            </a: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Decreto - Lei 200/1967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– Organização da Administração Pública federal</a:t>
            </a: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Lei Federal nº 9.784/1999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– Regula o processo administrativo federal</a:t>
            </a: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Artigos 40 e 41 do Código Civil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: pessoas jurídicas de direito público interno</a:t>
            </a:r>
          </a:p>
          <a:p>
            <a:pPr marL="12700" lvl="0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lvl="0" indent="-535940" algn="just"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1" algn="just">
              <a:spcBef>
                <a:spcPts val="5"/>
              </a:spcBef>
              <a:buClr>
                <a:srgbClr val="D15A3D"/>
              </a:buClr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spcBef>
                <a:spcPts val="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D61C172-D382-49F4-9E23-D46AAC96C03F}"/>
              </a:ext>
            </a:extLst>
          </p:cNvPr>
          <p:cNvSpPr/>
          <p:nvPr/>
        </p:nvSpPr>
        <p:spPr>
          <a:xfrm>
            <a:off x="869889" y="2557956"/>
            <a:ext cx="4822619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pessoas jurídicas, os órgãos e os agentes  que exercem atividades administrativas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 (sujeito)</a:t>
            </a:r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DC32A910-3838-4106-9CC3-45F7E8165934}"/>
              </a:ext>
            </a:extLst>
          </p:cNvPr>
          <p:cNvSpPr/>
          <p:nvPr/>
        </p:nvSpPr>
        <p:spPr>
          <a:xfrm>
            <a:off x="2083942" y="1899056"/>
            <a:ext cx="2511669" cy="73313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Sentido subjetivo, formal ou  orgânico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C520C7A-6221-4517-B468-C5411DDC239B}"/>
              </a:ext>
            </a:extLst>
          </p:cNvPr>
          <p:cNvSpPr/>
          <p:nvPr/>
        </p:nvSpPr>
        <p:spPr>
          <a:xfrm>
            <a:off x="6004359" y="2557955"/>
            <a:ext cx="4822618" cy="12739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função administrativa ou o conteúdo material da atividade administrativa</a:t>
            </a:r>
          </a:p>
          <a:p>
            <a:pPr algn="just"/>
            <a:endParaRPr lang="pt-BR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Pública (objeto)</a:t>
            </a:r>
          </a:p>
        </p:txBody>
      </p:sp>
      <p:sp>
        <p:nvSpPr>
          <p:cNvPr id="10" name="object 54">
            <a:extLst>
              <a:ext uri="{FF2B5EF4-FFF2-40B4-BE49-F238E27FC236}">
                <a16:creationId xmlns:a16="http://schemas.microsoft.com/office/drawing/2014/main" id="{F8739D52-7D23-484C-AC0D-38F2692E5052}"/>
              </a:ext>
            </a:extLst>
          </p:cNvPr>
          <p:cNvSpPr/>
          <p:nvPr/>
        </p:nvSpPr>
        <p:spPr>
          <a:xfrm>
            <a:off x="7159834" y="1933863"/>
            <a:ext cx="2511669" cy="733132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Sentido objetivo, material ou  funcional</a:t>
            </a:r>
          </a:p>
        </p:txBody>
      </p:sp>
    </p:spTree>
    <p:extLst>
      <p:ext uri="{BB962C8B-B14F-4D97-AF65-F5344CB8AC3E}">
        <p14:creationId xmlns:p14="http://schemas.microsoft.com/office/powerpoint/2010/main" val="176134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Centralização e Descentralização Administrativa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 subjetivo e objetivo de administração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1474757"/>
            <a:ext cx="11380470" cy="33663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Distribuição de atividade do centro para a periferia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  <a:buFont typeface="Wingdings"/>
              <a:buChar char="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D61C172-D382-49F4-9E23-D46AAC96C03F}"/>
              </a:ext>
            </a:extLst>
          </p:cNvPr>
          <p:cNvSpPr/>
          <p:nvPr/>
        </p:nvSpPr>
        <p:spPr>
          <a:xfrm>
            <a:off x="928464" y="2544303"/>
            <a:ext cx="4822619" cy="33547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Distribuição da atividade no âmbito da mesma pessoa jurídica.</a:t>
            </a:r>
          </a:p>
          <a:p>
            <a:pPr algn="just"/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Órgãos administrativos: Unidades de atuação que englobam  um conjunto de pessoas e meios materiais ordenados para realizar uma atribuição  predeterminada.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DC32A910-3838-4106-9CC3-45F7E8165934}"/>
              </a:ext>
            </a:extLst>
          </p:cNvPr>
          <p:cNvSpPr/>
          <p:nvPr/>
        </p:nvSpPr>
        <p:spPr>
          <a:xfrm>
            <a:off x="2083940" y="2174375"/>
            <a:ext cx="2511669" cy="55064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DESCONCENTRAÇÃO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C520C7A-6221-4517-B468-C5411DDC239B}"/>
              </a:ext>
            </a:extLst>
          </p:cNvPr>
          <p:cNvSpPr/>
          <p:nvPr/>
        </p:nvSpPr>
        <p:spPr>
          <a:xfrm>
            <a:off x="6096000" y="2544303"/>
            <a:ext cx="4822618" cy="33547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 do poder decisório a entes com personalidade jurídica própria.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Central transfere poder decisório  e atribuições a entes com personalidade jurídica própria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object 54">
            <a:extLst>
              <a:ext uri="{FF2B5EF4-FFF2-40B4-BE49-F238E27FC236}">
                <a16:creationId xmlns:a16="http://schemas.microsoft.com/office/drawing/2014/main" id="{F8739D52-7D23-484C-AC0D-38F2692E5052}"/>
              </a:ext>
            </a:extLst>
          </p:cNvPr>
          <p:cNvSpPr/>
          <p:nvPr/>
        </p:nvSpPr>
        <p:spPr>
          <a:xfrm>
            <a:off x="7272022" y="2191778"/>
            <a:ext cx="2511669" cy="515833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DESCENTRALIZAÇÃO</a:t>
            </a:r>
          </a:p>
        </p:txBody>
      </p:sp>
    </p:spTree>
    <p:extLst>
      <p:ext uri="{BB962C8B-B14F-4D97-AF65-F5344CB8AC3E}">
        <p14:creationId xmlns:p14="http://schemas.microsoft.com/office/powerpoint/2010/main" val="162035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A Administração 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Conceito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71">
            <a:extLst>
              <a:ext uri="{FF2B5EF4-FFF2-40B4-BE49-F238E27FC236}">
                <a16:creationId xmlns:a16="http://schemas.microsoft.com/office/drawing/2014/main" id="{3C141213-A637-4697-808A-7A2CADA73305}"/>
              </a:ext>
            </a:extLst>
          </p:cNvPr>
          <p:cNvSpPr txBox="1"/>
          <p:nvPr/>
        </p:nvSpPr>
        <p:spPr>
          <a:xfrm>
            <a:off x="563001" y="2853391"/>
            <a:ext cx="11380470" cy="3535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Generalidade de tarefas e atribuições - Divisão de tarefas em órgãos (desconcentração)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Vínculo de subordinação – hierarquia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Órgãos em situação peculiar: vinculação à estrutura administrativa – autonomia como maior independência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Art. 172 do Decreto Lei nº 200/1967 – serviços incumbidos de atividade de ensino industrial</a:t>
            </a: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05840" lvl="1" indent="-53594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sz="1900" dirty="0">
                <a:latin typeface="Segoe UI" panose="020B0502040204020203" pitchFamily="34" charset="0"/>
                <a:cs typeface="Segoe UI" panose="020B0502040204020203" pitchFamily="34" charset="0"/>
              </a:rPr>
              <a:t>Procuradoria Geral do Estado SP (art. 98 a 102 Constituição Estadual)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  <a:buClr>
                <a:srgbClr val="D15A3D"/>
              </a:buClr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4E78C54-457D-485F-9771-6BFF6C4CF14B}"/>
              </a:ext>
            </a:extLst>
          </p:cNvPr>
          <p:cNvSpPr/>
          <p:nvPr/>
        </p:nvSpPr>
        <p:spPr>
          <a:xfrm>
            <a:off x="421005" y="1552963"/>
            <a:ext cx="11410950" cy="880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“Administração direta é o conjunto dos órgãos integrados na estrutura da chefia do Executivo  e na estrutura dos órgãos auxiliares da chefia do executivo”. (MEDAUAR, 2015, p. 79)</a:t>
            </a:r>
          </a:p>
        </p:txBody>
      </p:sp>
    </p:spTree>
    <p:extLst>
      <p:ext uri="{BB962C8B-B14F-4D97-AF65-F5344CB8AC3E}">
        <p14:creationId xmlns:p14="http://schemas.microsoft.com/office/powerpoint/2010/main" val="364303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A Administração 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Estrutura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13E1FB-5B8F-4F49-8DA7-CF2F381E4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82266"/>
              </p:ext>
            </p:extLst>
          </p:nvPr>
        </p:nvGraphicFramePr>
        <p:xfrm>
          <a:off x="722142" y="1734622"/>
          <a:ext cx="10747716" cy="4091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2572">
                  <a:extLst>
                    <a:ext uri="{9D8B030D-6E8A-4147-A177-3AD203B41FA5}">
                      <a16:colId xmlns:a16="http://schemas.microsoft.com/office/drawing/2014/main" val="2311391482"/>
                    </a:ext>
                  </a:extLst>
                </a:gridCol>
                <a:gridCol w="3749130">
                  <a:extLst>
                    <a:ext uri="{9D8B030D-6E8A-4147-A177-3AD203B41FA5}">
                      <a16:colId xmlns:a16="http://schemas.microsoft.com/office/drawing/2014/main" val="925277016"/>
                    </a:ext>
                  </a:extLst>
                </a:gridCol>
                <a:gridCol w="3416014">
                  <a:extLst>
                    <a:ext uri="{9D8B030D-6E8A-4147-A177-3AD203B41FA5}">
                      <a16:colId xmlns:a16="http://schemas.microsoft.com/office/drawing/2014/main" val="3084270829"/>
                    </a:ext>
                  </a:extLst>
                </a:gridCol>
              </a:tblGrid>
              <a:tr h="445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</a:t>
                      </a:r>
                      <a:r>
                        <a:rPr lang="pt-BR" sz="1800" b="1" spc="-7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8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federativo</a:t>
                      </a:r>
                      <a:endParaRPr lang="pt-BR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 de</a:t>
                      </a:r>
                      <a:r>
                        <a:rPr lang="pt-BR" sz="1800" b="1" spc="-70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8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estrutura</a:t>
                      </a:r>
                      <a:endParaRPr lang="pt-BR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Estrutura</a:t>
                      </a:r>
                      <a:r>
                        <a:rPr lang="pt-BR" sz="1800" b="1" spc="-7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800" b="1" spc="-5" dirty="0">
                          <a:solidFill>
                            <a:srgbClr val="2D2E2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Administrativa</a:t>
                      </a:r>
                      <a:endParaRPr lang="pt-BR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DE3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668927"/>
                  </a:ext>
                </a:extLst>
              </a:tr>
              <a:tr h="862897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21 da Constituição Federal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Decreto-Lei nº 200/1967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Presidência da República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Ministérios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43168"/>
                  </a:ext>
                </a:extLst>
              </a:tr>
              <a:tr h="862897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ESTADUAL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25 da Constituição Federal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Constituições Estaduais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Governo do Estado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Secretários de Estado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8183"/>
                  </a:ext>
                </a:extLst>
              </a:tr>
              <a:tr h="862897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DISTRITAL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32 da Constituição Federal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 Orgânica do Distrito Federal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Governo do Distrito Federal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Secretários Distritais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80774"/>
                  </a:ext>
                </a:extLst>
              </a:tr>
              <a:tr h="862897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MUNICIPAL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Artigo 29 da Constituição Federal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Leis Orgânicas dos Municípios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Prefeitura </a:t>
                      </a:r>
                    </a:p>
                    <a:p>
                      <a:pPr algn="l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Secretários Municipais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5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8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Conceito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D29F344-C124-4DB0-BBC8-7379428AE0FD}"/>
              </a:ext>
            </a:extLst>
          </p:cNvPr>
          <p:cNvSpPr/>
          <p:nvPr/>
        </p:nvSpPr>
        <p:spPr>
          <a:xfrm>
            <a:off x="421005" y="1552963"/>
            <a:ext cx="11410950" cy="880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“Administração indireta é o conjunto de entidades personalizadas que executam, de modo  descentralizado, serviços e atividades de interesse público”. (MEDAUAR, 2015, p. 85)</a:t>
            </a:r>
          </a:p>
        </p:txBody>
      </p:sp>
      <p:sp>
        <p:nvSpPr>
          <p:cNvPr id="5" name="object 71">
            <a:extLst>
              <a:ext uri="{FF2B5EF4-FFF2-40B4-BE49-F238E27FC236}">
                <a16:creationId xmlns:a16="http://schemas.microsoft.com/office/drawing/2014/main" id="{6557F9AC-2D84-4CE8-A02F-502840017B3B}"/>
              </a:ext>
            </a:extLst>
          </p:cNvPr>
          <p:cNvSpPr txBox="1"/>
          <p:nvPr/>
        </p:nvSpPr>
        <p:spPr>
          <a:xfrm>
            <a:off x="451485" y="2656499"/>
            <a:ext cx="11380470" cy="404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Finalidades legais do ente descentralizado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Controle finalístico pelo ente central (Não há hierarquia nem controle hierárquico)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Âmbito Federal: supervisão ministerial (art. 19 e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ss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do Decreto – Lei 200/1967)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Estrutura básica: Decreto-Lei 200/1967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Autarquias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Fundações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Empresas Públicas</a:t>
            </a:r>
          </a:p>
          <a:p>
            <a:pPr marL="812800" lvl="1" indent="-3429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Sociedades de economia mista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Inovação da Lei 11.107/2005 – Consórcios públicos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Se constituído como associação pública</a:t>
            </a:r>
          </a:p>
          <a:p>
            <a:pPr marL="7556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48640" algn="l"/>
                <a:tab pos="549275" algn="l"/>
              </a:tabLst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Integra a Administração indireta dos entes centrais</a:t>
            </a:r>
          </a:p>
          <a:p>
            <a:pPr marL="548640" indent="-535940" algn="just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548640" algn="l"/>
                <a:tab pos="549275" algn="l"/>
              </a:tabLst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A Administração Indireta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Regime de Direito Público e de Direito Privado das entidades administrativas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CB66B49-6D06-422F-A8C5-87DBD202A0CB}"/>
              </a:ext>
            </a:extLst>
          </p:cNvPr>
          <p:cNvSpPr/>
          <p:nvPr/>
        </p:nvSpPr>
        <p:spPr>
          <a:xfrm>
            <a:off x="928464" y="2474312"/>
            <a:ext cx="4822619" cy="3982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Autarquia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Associações Públicas</a:t>
            </a:r>
          </a:p>
          <a:p>
            <a:pPr algn="just"/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Código Civil: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563880" algn="l"/>
                <a:tab pos="1115695" algn="l"/>
                <a:tab pos="1591310" algn="l"/>
                <a:tab pos="2155825" algn="l"/>
                <a:tab pos="3164840" algn="l"/>
                <a:tab pos="4173854" algn="l"/>
                <a:tab pos="4585970" algn="l"/>
              </a:tabLst>
            </a:pP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	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	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ss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oa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	j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íd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 público interno: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</a:t>
            </a:r>
            <a:endParaRPr lang="pt-BR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421005" algn="l"/>
                <a:tab pos="690245" algn="l"/>
                <a:tab pos="1124585" algn="l"/>
                <a:tab pos="2447925" algn="l"/>
                <a:tab pos="3516629" algn="l"/>
                <a:tab pos="3950970" algn="l"/>
              </a:tabLst>
            </a:pP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	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	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	autarquias,	inclusive	as associações públicas</a:t>
            </a:r>
          </a:p>
          <a:p>
            <a:pPr marL="12700" algn="just">
              <a:spcBef>
                <a:spcPts val="5"/>
              </a:spcBef>
              <a:tabLst>
                <a:tab pos="421005" algn="l"/>
                <a:tab pos="690245" algn="l"/>
                <a:tab pos="1124585" algn="l"/>
                <a:tab pos="2447925" algn="l"/>
                <a:tab pos="3516629" algn="l"/>
                <a:tab pos="3950970" algn="l"/>
              </a:tabLst>
            </a:pP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-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demais entidades de caráter público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criadas por lei</a:t>
            </a:r>
            <a:endParaRPr lang="pt-BR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54">
            <a:extLst>
              <a:ext uri="{FF2B5EF4-FFF2-40B4-BE49-F238E27FC236}">
                <a16:creationId xmlns:a16="http://schemas.microsoft.com/office/drawing/2014/main" id="{3A8D5312-67C3-4F24-ADF2-20F0E341D16B}"/>
              </a:ext>
            </a:extLst>
          </p:cNvPr>
          <p:cNvSpPr/>
          <p:nvPr/>
        </p:nvSpPr>
        <p:spPr>
          <a:xfrm>
            <a:off x="2083940" y="2174375"/>
            <a:ext cx="2511669" cy="550641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DIREITO PÚBLICO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13BDC04-D1C2-4FF4-AE4B-A66CAEC69DE7}"/>
              </a:ext>
            </a:extLst>
          </p:cNvPr>
          <p:cNvSpPr/>
          <p:nvPr/>
        </p:nvSpPr>
        <p:spPr>
          <a:xfrm>
            <a:off x="6096000" y="2474312"/>
            <a:ext cx="4822618" cy="3982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 de Economia Mista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Código Civil:</a:t>
            </a:r>
          </a:p>
          <a:p>
            <a:pPr marL="12700" marR="5080" algn="just">
              <a:spcBef>
                <a:spcPts val="5"/>
              </a:spcBef>
              <a:tabLst>
                <a:tab pos="563880" algn="l"/>
                <a:tab pos="1115695" algn="l"/>
                <a:tab pos="1591310" algn="l"/>
                <a:tab pos="2155825" algn="l"/>
                <a:tab pos="3164840" algn="l"/>
                <a:tab pos="4173854" algn="l"/>
                <a:tab pos="4585970" algn="l"/>
              </a:tabLst>
            </a:pP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	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	Parágrafo único: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Salvo disposição em  contrário,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pessoas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jurídicas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público,</a:t>
            </a:r>
            <a:r>
              <a:rPr lang="pt-BR" i="1" spc="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tenha dado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estrutura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 privado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regem-se, no que </a:t>
            </a:r>
            <a:r>
              <a:rPr lang="pt-BR" i="1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couber,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quanto ao seu  funcionamento, pelas normas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deste</a:t>
            </a:r>
            <a:r>
              <a:rPr lang="pt-BR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Código</a:t>
            </a:r>
            <a:r>
              <a:rPr lang="pt-BR" i="1" dirty="0">
                <a:solidFill>
                  <a:srgbClr val="2D2E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CE965921-C908-45F7-A543-5ADE4AF6E56F}"/>
              </a:ext>
            </a:extLst>
          </p:cNvPr>
          <p:cNvSpPr/>
          <p:nvPr/>
        </p:nvSpPr>
        <p:spPr>
          <a:xfrm>
            <a:off x="7272022" y="2191778"/>
            <a:ext cx="2511669" cy="515833"/>
          </a:xfrm>
          <a:custGeom>
            <a:avLst/>
            <a:gdLst/>
            <a:ahLst/>
            <a:cxnLst/>
            <a:rect l="l" t="t" r="r" b="b"/>
            <a:pathLst>
              <a:path w="2865754" h="1278255">
                <a:moveTo>
                  <a:pt x="2652444" y="0"/>
                </a:moveTo>
                <a:lnTo>
                  <a:pt x="212993" y="0"/>
                </a:lnTo>
                <a:lnTo>
                  <a:pt x="164155" y="5625"/>
                </a:lnTo>
                <a:lnTo>
                  <a:pt x="119324" y="21648"/>
                </a:lnTo>
                <a:lnTo>
                  <a:pt x="79776" y="46792"/>
                </a:lnTo>
                <a:lnTo>
                  <a:pt x="46792" y="79777"/>
                </a:lnTo>
                <a:lnTo>
                  <a:pt x="21648" y="119324"/>
                </a:lnTo>
                <a:lnTo>
                  <a:pt x="5625" y="164156"/>
                </a:lnTo>
                <a:lnTo>
                  <a:pt x="0" y="212994"/>
                </a:lnTo>
                <a:lnTo>
                  <a:pt x="0" y="1064943"/>
                </a:lnTo>
                <a:lnTo>
                  <a:pt x="5625" y="1113780"/>
                </a:lnTo>
                <a:lnTo>
                  <a:pt x="21648" y="1158612"/>
                </a:lnTo>
                <a:lnTo>
                  <a:pt x="46792" y="1198160"/>
                </a:lnTo>
                <a:lnTo>
                  <a:pt x="79776" y="1231145"/>
                </a:lnTo>
                <a:lnTo>
                  <a:pt x="119324" y="1256288"/>
                </a:lnTo>
                <a:lnTo>
                  <a:pt x="164155" y="1272312"/>
                </a:lnTo>
                <a:lnTo>
                  <a:pt x="212993" y="1277937"/>
                </a:lnTo>
                <a:lnTo>
                  <a:pt x="2652444" y="1277937"/>
                </a:lnTo>
                <a:lnTo>
                  <a:pt x="2701282" y="1272312"/>
                </a:lnTo>
                <a:lnTo>
                  <a:pt x="2746113" y="1256288"/>
                </a:lnTo>
                <a:lnTo>
                  <a:pt x="2785661" y="1231145"/>
                </a:lnTo>
                <a:lnTo>
                  <a:pt x="2818645" y="1198160"/>
                </a:lnTo>
                <a:lnTo>
                  <a:pt x="2843788" y="1158612"/>
                </a:lnTo>
                <a:lnTo>
                  <a:pt x="2859812" y="1113780"/>
                </a:lnTo>
                <a:lnTo>
                  <a:pt x="2865437" y="1064943"/>
                </a:lnTo>
                <a:lnTo>
                  <a:pt x="2865437" y="212994"/>
                </a:lnTo>
                <a:lnTo>
                  <a:pt x="2859812" y="164156"/>
                </a:lnTo>
                <a:lnTo>
                  <a:pt x="2843788" y="119324"/>
                </a:lnTo>
                <a:lnTo>
                  <a:pt x="2818645" y="79777"/>
                </a:lnTo>
                <a:lnTo>
                  <a:pt x="2785661" y="46792"/>
                </a:lnTo>
                <a:lnTo>
                  <a:pt x="2746113" y="21648"/>
                </a:lnTo>
                <a:lnTo>
                  <a:pt x="2701282" y="5625"/>
                </a:lnTo>
                <a:lnTo>
                  <a:pt x="2652444" y="0"/>
                </a:lnTo>
                <a:close/>
              </a:path>
            </a:pathLst>
          </a:custGeom>
          <a:solidFill>
            <a:srgbClr val="D15A3E"/>
          </a:solid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DIREITO PRIVADO</a:t>
            </a:r>
          </a:p>
        </p:txBody>
      </p:sp>
    </p:spTree>
    <p:extLst>
      <p:ext uri="{BB962C8B-B14F-4D97-AF65-F5344CB8AC3E}">
        <p14:creationId xmlns:p14="http://schemas.microsoft.com/office/powerpoint/2010/main" val="158758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2562</Words>
  <Application>Microsoft Office PowerPoint</Application>
  <PresentationFormat>Widescreen</PresentationFormat>
  <Paragraphs>424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Segoe UI Semibold</vt:lpstr>
      <vt:lpstr>Wingdings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109</cp:revision>
  <dcterms:created xsi:type="dcterms:W3CDTF">2018-02-06T23:33:08Z</dcterms:created>
  <dcterms:modified xsi:type="dcterms:W3CDTF">2018-02-27T19:36:33Z</dcterms:modified>
</cp:coreProperties>
</file>