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8" r:id="rId4"/>
    <p:sldId id="259" r:id="rId5"/>
    <p:sldId id="260" r:id="rId6"/>
    <p:sldId id="261" r:id="rId7"/>
    <p:sldId id="262" r:id="rId8"/>
    <p:sldId id="263" r:id="rId9"/>
    <p:sldId id="264" r:id="rId10"/>
    <p:sldId id="265" r:id="rId11"/>
    <p:sldId id="267" r:id="rId12"/>
    <p:sldId id="268" r:id="rId13"/>
    <p:sldId id="269" r:id="rId14"/>
    <p:sldId id="266"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50" dirty="0" smtClean="0"/>
              <a:t>*outlines</a:t>
            </a:r>
            <a:r>
              <a:rPr lang="en-US" sz="1050" baseline="0" dirty="0" smtClean="0"/>
              <a:t> </a:t>
            </a:r>
            <a:r>
              <a:rPr lang="en-US" sz="1050" baseline="0" dirty="0" err="1" smtClean="0"/>
              <a:t>sem</a:t>
            </a:r>
            <a:r>
              <a:rPr lang="en-US" sz="1050" baseline="0" dirty="0" smtClean="0"/>
              <a:t> a </a:t>
            </a:r>
            <a:r>
              <a:rPr lang="en-US" sz="1050" baseline="0" dirty="0" err="1" smtClean="0"/>
              <a:t>formatação</a:t>
            </a:r>
            <a:r>
              <a:rPr lang="en-US" sz="1050" baseline="0" dirty="0" smtClean="0"/>
              <a:t> </a:t>
            </a:r>
            <a:r>
              <a:rPr lang="en-US" sz="1050" baseline="0" dirty="0" err="1" smtClean="0"/>
              <a:t>correta</a:t>
            </a:r>
            <a:endParaRPr lang="en-US" dirty="0"/>
          </a:p>
        </c:rich>
      </c:tx>
      <c:layout>
        <c:manualLayout>
          <c:xMode val="edge"/>
          <c:yMode val="edge"/>
          <c:x val="0.68080635753864116"/>
          <c:y val="0.91629955947136554"/>
        </c:manualLayout>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Plan1!$B$1</c:f>
              <c:strCache>
                <c:ptCount val="1"/>
                <c:pt idx="0">
                  <c:v>Textos</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Plan1!$A$2:$A$5</c:f>
              <c:strCache>
                <c:ptCount val="4"/>
                <c:pt idx="0">
                  <c:v>Resumos: 6</c:v>
                </c:pt>
                <c:pt idx="1">
                  <c:v>Lista de citações: 2</c:v>
                </c:pt>
                <c:pt idx="2">
                  <c:v>Lista de paráfrases: 2</c:v>
                </c:pt>
                <c:pt idx="3">
                  <c:v>Outlines*: 3</c:v>
                </c:pt>
              </c:strCache>
            </c:strRef>
          </c:cat>
          <c:val>
            <c:numRef>
              <c:f>Plan1!$B$2:$B$5</c:f>
              <c:numCache>
                <c:formatCode>General</c:formatCode>
                <c:ptCount val="4"/>
                <c:pt idx="0">
                  <c:v>5.9</c:v>
                </c:pt>
                <c:pt idx="1">
                  <c:v>2.0499999999999998</c:v>
                </c:pt>
                <c:pt idx="2">
                  <c:v>2.0499999999999998</c:v>
                </c:pt>
                <c:pt idx="3">
                  <c:v>3</c:v>
                </c:pt>
              </c:numCache>
            </c:numRef>
          </c:val>
        </c:ser>
        <c:dLbls>
          <c:showLegendKey val="0"/>
          <c:showVal val="0"/>
          <c:showCatName val="0"/>
          <c:showSerName val="0"/>
          <c:showPercent val="1"/>
          <c:showBubbleSize val="0"/>
          <c:showLeaderLines val="0"/>
        </c:dLbls>
      </c:pie3DChart>
    </c:plotArea>
    <c:legend>
      <c:legendPos val="r"/>
      <c:layout/>
      <c:overlay val="0"/>
    </c:legend>
    <c:plotVisOnly val="1"/>
    <c:dispBlanksAs val="gap"/>
    <c:showDLblsOverMax val="0"/>
  </c:chart>
  <c:txPr>
    <a:bodyPr/>
    <a:lstStyle/>
    <a:p>
      <a:pPr>
        <a:defRPr sz="1800"/>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B9F1BF34-7D7B-4366-A6D9-0367C63F0CCE}" type="datetimeFigureOut">
              <a:rPr lang="pt-BR" smtClean="0"/>
              <a:t>07/03/2016</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F0B3C0-1A91-4919-8D61-259403ABEA94}"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9F1BF34-7D7B-4366-A6D9-0367C63F0CCE}" type="datetimeFigureOut">
              <a:rPr lang="pt-BR" smtClean="0"/>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9F1BF34-7D7B-4366-A6D9-0367C63F0CCE}" type="datetimeFigureOut">
              <a:rPr lang="pt-BR" smtClean="0"/>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9F1BF34-7D7B-4366-A6D9-0367C63F0CCE}" type="datetimeFigureOut">
              <a:rPr lang="pt-BR" smtClean="0"/>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B9F1BF34-7D7B-4366-A6D9-0367C63F0CCE}" type="datetimeFigureOut">
              <a:rPr lang="pt-BR" smtClean="0"/>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B9F1BF34-7D7B-4366-A6D9-0367C63F0CCE}" type="datetimeFigureOut">
              <a:rPr lang="pt-BR" smtClean="0"/>
              <a:t>07/03/2016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B9F1BF34-7D7B-4366-A6D9-0367C63F0CCE}" type="datetimeFigureOut">
              <a:rPr lang="pt-BR" smtClean="0"/>
              <a:t>07/03/2016</a:t>
            </a:fld>
            <a:endParaRPr lang="pt-BR"/>
          </a:p>
        </p:txBody>
      </p:sp>
      <p:sp>
        <p:nvSpPr>
          <p:cNvPr id="27" name="Espaço Reservado para Número de Slide 26"/>
          <p:cNvSpPr>
            <a:spLocks noGrp="1"/>
          </p:cNvSpPr>
          <p:nvPr>
            <p:ph type="sldNum" sz="quarter" idx="11"/>
          </p:nvPr>
        </p:nvSpPr>
        <p:spPr/>
        <p:txBody>
          <a:bodyPr rtlCol="0"/>
          <a:lstStyle/>
          <a:p>
            <a:fld id="{2AF0B3C0-1A91-4919-8D61-259403ABEA94}" type="slidenum">
              <a:rPr lang="pt-BR" smtClean="0"/>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B9F1BF34-7D7B-4366-A6D9-0367C63F0CCE}" type="datetimeFigureOut">
              <a:rPr lang="pt-BR" smtClean="0"/>
              <a:t>07/03/2016</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2AF0B3C0-1A91-4919-8D61-259403ABEA94}"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9F1BF34-7D7B-4366-A6D9-0367C63F0CCE}" type="datetimeFigureOut">
              <a:rPr lang="pt-BR" smtClean="0"/>
              <a:t>07/03/2016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B9F1BF34-7D7B-4366-A6D9-0367C63F0CCE}" type="datetimeFigureOut">
              <a:rPr lang="pt-BR" smtClean="0"/>
              <a:t>07/03/2016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B9F1BF34-7D7B-4366-A6D9-0367C63F0CCE}" type="datetimeFigureOut">
              <a:rPr lang="pt-BR" smtClean="0"/>
              <a:t>07/03/2016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AF0B3C0-1A91-4919-8D61-259403ABEA94}"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9F1BF34-7D7B-4366-A6D9-0367C63F0CCE}" type="datetimeFigureOut">
              <a:rPr lang="pt-BR" smtClean="0"/>
              <a:t>07/03/2016</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F0B3C0-1A91-4919-8D61-259403ABEA94}"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dirty="0" err="1" smtClean="0"/>
              <a:t>Outline</a:t>
            </a:r>
            <a:r>
              <a:rPr lang="pt-BR" dirty="0" smtClean="0"/>
              <a:t/>
            </a:r>
            <a:br>
              <a:rPr lang="pt-BR" dirty="0" smtClean="0"/>
            </a:br>
            <a:r>
              <a:rPr lang="pt-BR" dirty="0" smtClean="0"/>
              <a:t>Feedback </a:t>
            </a:r>
            <a:r>
              <a:rPr lang="pt-BR" dirty="0" err="1" smtClean="0"/>
              <a:t>and</a:t>
            </a:r>
            <a:r>
              <a:rPr lang="pt-BR" dirty="0" smtClean="0"/>
              <a:t> </a:t>
            </a:r>
            <a:r>
              <a:rPr lang="pt-BR" dirty="0" err="1" smtClean="0"/>
              <a:t>Structure</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1318169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Outline Structure – </a:t>
            </a:r>
            <a:r>
              <a:rPr lang="en-US" dirty="0" smtClean="0"/>
              <a:t>tips</a:t>
            </a:r>
            <a:endParaRPr lang="pt-BR" dirty="0"/>
          </a:p>
        </p:txBody>
      </p:sp>
      <p:sp>
        <p:nvSpPr>
          <p:cNvPr id="3" name="Espaço Reservado para Conteúdo 2"/>
          <p:cNvSpPr>
            <a:spLocks noGrp="1"/>
          </p:cNvSpPr>
          <p:nvPr>
            <p:ph idx="1"/>
          </p:nvPr>
        </p:nvSpPr>
        <p:spPr/>
        <p:txBody>
          <a:bodyPr>
            <a:normAutofit fontScale="77500" lnSpcReduction="20000"/>
          </a:bodyPr>
          <a:lstStyle/>
          <a:p>
            <a:pPr marL="109728" indent="0">
              <a:buNone/>
            </a:pPr>
            <a:r>
              <a:rPr lang="en-US" dirty="0" smtClean="0"/>
              <a:t>Why should we write Outlines?</a:t>
            </a:r>
          </a:p>
          <a:p>
            <a:pPr marL="109728" indent="0">
              <a:buNone/>
            </a:pPr>
            <a:endParaRPr lang="en-US" dirty="0"/>
          </a:p>
          <a:p>
            <a:r>
              <a:rPr lang="en-US" dirty="0" smtClean="0"/>
              <a:t>To have fast access to texts in a logical, simple and clear way.</a:t>
            </a:r>
          </a:p>
          <a:p>
            <a:r>
              <a:rPr lang="en-US" dirty="0" smtClean="0"/>
              <a:t>To be able to still understand the text after some time without needing to read it all over again</a:t>
            </a:r>
          </a:p>
          <a:p>
            <a:r>
              <a:rPr lang="en-US" dirty="0" smtClean="0"/>
              <a:t>To be used as a study technique, </a:t>
            </a:r>
          </a:p>
          <a:p>
            <a:r>
              <a:rPr lang="en-US" dirty="0" smtClean="0"/>
              <a:t>To retain the text´s information in the memory</a:t>
            </a:r>
          </a:p>
          <a:p>
            <a:pPr marL="109728" indent="0">
              <a:buNone/>
            </a:pPr>
            <a:endParaRPr lang="en-US" dirty="0"/>
          </a:p>
          <a:p>
            <a:pPr marL="109728" indent="0">
              <a:buNone/>
            </a:pPr>
            <a:r>
              <a:rPr lang="en-US" dirty="0" smtClean="0"/>
              <a:t>How should we organize an Outline?</a:t>
            </a:r>
          </a:p>
          <a:p>
            <a:pPr marL="109728" indent="0">
              <a:buNone/>
            </a:pPr>
            <a:r>
              <a:rPr lang="en-US" dirty="0"/>
              <a:t>I</a:t>
            </a:r>
            <a:r>
              <a:rPr lang="en-US" dirty="0" smtClean="0"/>
              <a:t>n a clear way, even though is not linear (sentence by sentence, paragraph format)</a:t>
            </a:r>
          </a:p>
          <a:p>
            <a:pPr>
              <a:buFont typeface="Arial" charset="0"/>
              <a:buChar char="•"/>
            </a:pPr>
            <a:r>
              <a:rPr lang="en-US" dirty="0" smtClean="0"/>
              <a:t>Branching (allows the relation of ideas)</a:t>
            </a:r>
          </a:p>
          <a:p>
            <a:pPr>
              <a:buFont typeface="Arial" charset="0"/>
              <a:buChar char="•"/>
            </a:pPr>
            <a:r>
              <a:rPr lang="en-US" dirty="0" smtClean="0"/>
              <a:t>Subordination – one idea completes the other</a:t>
            </a:r>
          </a:p>
          <a:p>
            <a:pPr>
              <a:buFont typeface="Arial" charset="0"/>
              <a:buChar char="•"/>
            </a:pPr>
            <a:r>
              <a:rPr lang="en-US" dirty="0" smtClean="0"/>
              <a:t>Coordination – the ideas are of the same level</a:t>
            </a:r>
            <a:endParaRPr lang="en-US" dirty="0"/>
          </a:p>
          <a:p>
            <a:endParaRPr lang="pt-BR" dirty="0"/>
          </a:p>
        </p:txBody>
      </p:sp>
    </p:spTree>
    <p:extLst>
      <p:ext uri="{BB962C8B-B14F-4D97-AF65-F5344CB8AC3E}">
        <p14:creationId xmlns:p14="http://schemas.microsoft.com/office/powerpoint/2010/main" val="265516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Outline</a:t>
            </a:r>
            <a:r>
              <a:rPr lang="pt-BR" dirty="0" smtClean="0"/>
              <a:t>- </a:t>
            </a:r>
            <a:r>
              <a:rPr lang="pt-BR" dirty="0" err="1" smtClean="0"/>
              <a:t>skills</a:t>
            </a:r>
            <a:r>
              <a:rPr lang="pt-BR" dirty="0" smtClean="0"/>
              <a:t> </a:t>
            </a:r>
            <a:r>
              <a:rPr lang="pt-BR" dirty="0" err="1" smtClean="0"/>
              <a:t>needed</a:t>
            </a:r>
            <a:endParaRPr lang="pt-BR" dirty="0"/>
          </a:p>
        </p:txBody>
      </p:sp>
      <p:sp>
        <p:nvSpPr>
          <p:cNvPr id="3" name="Espaço Reservado para Conteúdo 2"/>
          <p:cNvSpPr>
            <a:spLocks noGrp="1"/>
          </p:cNvSpPr>
          <p:nvPr>
            <p:ph idx="1"/>
          </p:nvPr>
        </p:nvSpPr>
        <p:spPr/>
        <p:txBody>
          <a:bodyPr/>
          <a:lstStyle/>
          <a:p>
            <a:r>
              <a:rPr lang="pt-BR" dirty="0" err="1" smtClean="0"/>
              <a:t>Conciseness</a:t>
            </a:r>
            <a:endParaRPr lang="pt-BR" dirty="0" smtClean="0"/>
          </a:p>
          <a:p>
            <a:r>
              <a:rPr lang="pt-BR" dirty="0" err="1" smtClean="0"/>
              <a:t>Paraphrasing</a:t>
            </a:r>
            <a:r>
              <a:rPr lang="pt-BR" dirty="0" smtClean="0"/>
              <a:t> </a:t>
            </a:r>
          </a:p>
          <a:p>
            <a:r>
              <a:rPr lang="pt-BR" dirty="0" err="1" smtClean="0"/>
              <a:t>If</a:t>
            </a:r>
            <a:r>
              <a:rPr lang="pt-BR" dirty="0" smtClean="0"/>
              <a:t> </a:t>
            </a:r>
            <a:r>
              <a:rPr lang="pt-BR" dirty="0" err="1" smtClean="0"/>
              <a:t>you</a:t>
            </a:r>
            <a:r>
              <a:rPr lang="pt-BR" dirty="0" smtClean="0"/>
              <a:t> </a:t>
            </a:r>
            <a:r>
              <a:rPr lang="pt-BR" dirty="0" err="1" smtClean="0"/>
              <a:t>ever</a:t>
            </a:r>
            <a:r>
              <a:rPr lang="pt-BR" dirty="0" smtClean="0"/>
              <a:t> </a:t>
            </a:r>
            <a:r>
              <a:rPr lang="pt-BR" dirty="0" err="1" smtClean="0"/>
              <a:t>quote</a:t>
            </a:r>
            <a:r>
              <a:rPr lang="pt-BR" dirty="0" smtClean="0"/>
              <a:t>, </a:t>
            </a:r>
            <a:r>
              <a:rPr lang="pt-BR" dirty="0" err="1" smtClean="0"/>
              <a:t>insert</a:t>
            </a:r>
            <a:r>
              <a:rPr lang="pt-BR" dirty="0" smtClean="0"/>
              <a:t> </a:t>
            </a:r>
            <a:r>
              <a:rPr lang="pt-BR" dirty="0" err="1" smtClean="0"/>
              <a:t>page</a:t>
            </a:r>
            <a:r>
              <a:rPr lang="pt-BR" dirty="0" smtClean="0"/>
              <a:t> </a:t>
            </a:r>
            <a:r>
              <a:rPr lang="pt-BR" dirty="0" err="1" smtClean="0"/>
              <a:t>number</a:t>
            </a:r>
            <a:endParaRPr lang="pt-BR" dirty="0"/>
          </a:p>
        </p:txBody>
      </p:sp>
    </p:spTree>
    <p:extLst>
      <p:ext uri="{BB962C8B-B14F-4D97-AF65-F5344CB8AC3E}">
        <p14:creationId xmlns:p14="http://schemas.microsoft.com/office/powerpoint/2010/main" val="2253013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Format</a:t>
            </a:r>
            <a:endParaRPr lang="pt-BR" dirty="0"/>
          </a:p>
        </p:txBody>
      </p:sp>
      <p:sp>
        <p:nvSpPr>
          <p:cNvPr id="3" name="Espaço Reservado para Conteúdo 2"/>
          <p:cNvSpPr>
            <a:spLocks noGrp="1"/>
          </p:cNvSpPr>
          <p:nvPr>
            <p:ph idx="1"/>
          </p:nvPr>
        </p:nvSpPr>
        <p:spPr/>
        <p:txBody>
          <a:bodyPr/>
          <a:lstStyle/>
          <a:p>
            <a:pPr marL="109728" indent="0">
              <a:buNone/>
            </a:pPr>
            <a:r>
              <a:rPr lang="pt-BR" dirty="0" smtClean="0"/>
              <a:t>1- </a:t>
            </a:r>
            <a:r>
              <a:rPr lang="pt-BR" dirty="0" err="1" smtClean="0"/>
              <a:t>Heading</a:t>
            </a:r>
            <a:endParaRPr lang="pt-BR" dirty="0" smtClean="0"/>
          </a:p>
          <a:p>
            <a:pPr marL="411480" lvl="1" indent="0">
              <a:buNone/>
            </a:pPr>
            <a:r>
              <a:rPr lang="pt-BR" dirty="0" smtClean="0"/>
              <a:t>1.1 </a:t>
            </a:r>
            <a:r>
              <a:rPr lang="pt-BR" dirty="0" err="1" smtClean="0"/>
              <a:t>Full</a:t>
            </a:r>
            <a:r>
              <a:rPr lang="pt-BR" dirty="0" smtClean="0"/>
              <a:t> </a:t>
            </a:r>
            <a:r>
              <a:rPr lang="pt-BR" dirty="0" err="1" smtClean="0"/>
              <a:t>reference</a:t>
            </a:r>
            <a:r>
              <a:rPr lang="pt-BR" dirty="0" smtClean="0"/>
              <a:t> </a:t>
            </a:r>
            <a:r>
              <a:rPr lang="pt-BR" dirty="0" err="1" smtClean="0"/>
              <a:t>of</a:t>
            </a:r>
            <a:r>
              <a:rPr lang="pt-BR" dirty="0" smtClean="0"/>
              <a:t> </a:t>
            </a:r>
            <a:r>
              <a:rPr lang="pt-BR" dirty="0" err="1" smtClean="0"/>
              <a:t>the</a:t>
            </a:r>
            <a:r>
              <a:rPr lang="pt-BR" dirty="0" smtClean="0"/>
              <a:t> </a:t>
            </a:r>
            <a:r>
              <a:rPr lang="pt-BR" dirty="0" err="1" smtClean="0"/>
              <a:t>piece</a:t>
            </a:r>
            <a:r>
              <a:rPr lang="pt-BR" dirty="0" smtClean="0"/>
              <a:t> in ABNT </a:t>
            </a:r>
            <a:r>
              <a:rPr lang="pt-BR" dirty="0" err="1" smtClean="0"/>
              <a:t>format</a:t>
            </a:r>
            <a:r>
              <a:rPr lang="pt-BR" dirty="0" smtClean="0"/>
              <a:t> </a:t>
            </a:r>
            <a:endParaRPr lang="pt-BR" dirty="0"/>
          </a:p>
          <a:p>
            <a:pPr marL="411163" lvl="1" indent="-325438">
              <a:buNone/>
            </a:pPr>
            <a:r>
              <a:rPr lang="pt-BR" dirty="0" smtClean="0"/>
              <a:t>2- </a:t>
            </a:r>
            <a:r>
              <a:rPr lang="pt-BR" dirty="0" err="1" smtClean="0"/>
              <a:t>Text</a:t>
            </a:r>
            <a:r>
              <a:rPr lang="pt-BR" dirty="0" smtClean="0"/>
              <a:t> </a:t>
            </a:r>
          </a:p>
          <a:p>
            <a:pPr marL="411163" lvl="1" indent="-325438">
              <a:buNone/>
            </a:pPr>
            <a:r>
              <a:rPr lang="pt-BR" dirty="0"/>
              <a:t>	</a:t>
            </a:r>
            <a:r>
              <a:rPr lang="pt-BR" dirty="0" err="1" smtClean="0"/>
              <a:t>using</a:t>
            </a:r>
            <a:r>
              <a:rPr lang="pt-BR" dirty="0" smtClean="0"/>
              <a:t> </a:t>
            </a:r>
            <a:r>
              <a:rPr lang="pt-BR" dirty="0" err="1" smtClean="0"/>
              <a:t>key</a:t>
            </a:r>
            <a:r>
              <a:rPr lang="pt-BR" dirty="0" smtClean="0"/>
              <a:t> </a:t>
            </a:r>
            <a:r>
              <a:rPr lang="pt-BR" dirty="0" err="1" smtClean="0"/>
              <a:t>words</a:t>
            </a:r>
            <a:r>
              <a:rPr lang="pt-BR" dirty="0" smtClean="0"/>
              <a:t>, short </a:t>
            </a:r>
            <a:r>
              <a:rPr lang="pt-BR" dirty="0" err="1" smtClean="0"/>
              <a:t>sentences</a:t>
            </a:r>
            <a:r>
              <a:rPr lang="pt-BR" dirty="0" smtClean="0"/>
              <a:t> </a:t>
            </a:r>
            <a:r>
              <a:rPr lang="pt-BR" dirty="0" err="1" smtClean="0"/>
              <a:t>and</a:t>
            </a:r>
            <a:r>
              <a:rPr lang="pt-BR" dirty="0" smtClean="0"/>
              <a:t> </a:t>
            </a:r>
            <a:r>
              <a:rPr lang="pt-BR" dirty="0" err="1" smtClean="0"/>
              <a:t>branching</a:t>
            </a:r>
            <a:endParaRPr lang="pt-BR" dirty="0" smtClean="0"/>
          </a:p>
          <a:p>
            <a:pPr marL="411163" lvl="1" indent="-325438">
              <a:buNone/>
            </a:pPr>
            <a:r>
              <a:rPr lang="pt-BR" dirty="0" smtClean="0"/>
              <a:t>1-....</a:t>
            </a:r>
          </a:p>
          <a:p>
            <a:pPr marL="411163" lvl="1" indent="-325438">
              <a:buNone/>
            </a:pPr>
            <a:r>
              <a:rPr lang="pt-BR" dirty="0"/>
              <a:t>	</a:t>
            </a:r>
            <a:r>
              <a:rPr lang="pt-BR" dirty="0" smtClean="0"/>
              <a:t>1.1....</a:t>
            </a:r>
          </a:p>
          <a:p>
            <a:pPr marL="411163" lvl="1" indent="-325438">
              <a:buNone/>
            </a:pPr>
            <a:r>
              <a:rPr lang="pt-BR" dirty="0"/>
              <a:t>	</a:t>
            </a:r>
            <a:r>
              <a:rPr lang="pt-BR" dirty="0" smtClean="0"/>
              <a:t>	1.1.1</a:t>
            </a:r>
          </a:p>
          <a:p>
            <a:pPr marL="411163" lvl="1" indent="-325438">
              <a:buNone/>
            </a:pPr>
            <a:r>
              <a:rPr lang="pt-BR" dirty="0"/>
              <a:t>	</a:t>
            </a:r>
            <a:r>
              <a:rPr lang="pt-BR" dirty="0" smtClean="0"/>
              <a:t>		1.1.1.1</a:t>
            </a:r>
          </a:p>
          <a:p>
            <a:pPr marL="411163" lvl="1" indent="-325438">
              <a:buNone/>
            </a:pPr>
            <a:r>
              <a:rPr lang="pt-BR" dirty="0" smtClean="0"/>
              <a:t>2-....</a:t>
            </a:r>
          </a:p>
        </p:txBody>
      </p:sp>
    </p:spTree>
    <p:extLst>
      <p:ext uri="{BB962C8B-B14F-4D97-AF65-F5344CB8AC3E}">
        <p14:creationId xmlns:p14="http://schemas.microsoft.com/office/powerpoint/2010/main" val="427968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Format</a:t>
            </a:r>
            <a:endParaRPr lang="pt-BR" dirty="0"/>
          </a:p>
        </p:txBody>
      </p:sp>
      <p:sp>
        <p:nvSpPr>
          <p:cNvPr id="3" name="Espaço Reservado para Conteúdo 2"/>
          <p:cNvSpPr>
            <a:spLocks noGrp="1"/>
          </p:cNvSpPr>
          <p:nvPr>
            <p:ph idx="1"/>
          </p:nvPr>
        </p:nvSpPr>
        <p:spPr/>
        <p:txBody>
          <a:bodyPr/>
          <a:lstStyle/>
          <a:p>
            <a:r>
              <a:rPr lang="pt-BR" dirty="0" smtClean="0"/>
              <a:t>Do </a:t>
            </a:r>
            <a:r>
              <a:rPr lang="pt-BR" dirty="0" err="1" smtClean="0"/>
              <a:t>not</a:t>
            </a:r>
            <a:r>
              <a:rPr lang="pt-BR" dirty="0" smtClean="0"/>
              <a:t> </a:t>
            </a:r>
            <a:r>
              <a:rPr lang="pt-BR" dirty="0" err="1" smtClean="0"/>
              <a:t>leave</a:t>
            </a:r>
            <a:r>
              <a:rPr lang="pt-BR" dirty="0" smtClean="0"/>
              <a:t> out </a:t>
            </a:r>
            <a:r>
              <a:rPr lang="pt-BR" dirty="0" err="1" smtClean="0"/>
              <a:t>information</a:t>
            </a:r>
            <a:r>
              <a:rPr lang="pt-BR" dirty="0" smtClean="0"/>
              <a:t> </a:t>
            </a:r>
            <a:r>
              <a:rPr lang="pt-BR" dirty="0" err="1" smtClean="0"/>
              <a:t>from</a:t>
            </a:r>
            <a:r>
              <a:rPr lang="pt-BR" dirty="0" smtClean="0"/>
              <a:t> </a:t>
            </a:r>
            <a:r>
              <a:rPr lang="pt-BR" dirty="0" err="1" smtClean="0"/>
              <a:t>the</a:t>
            </a:r>
            <a:r>
              <a:rPr lang="pt-BR" dirty="0" smtClean="0"/>
              <a:t> </a:t>
            </a:r>
            <a:r>
              <a:rPr lang="pt-BR" dirty="0" err="1" smtClean="0"/>
              <a:t>text</a:t>
            </a:r>
            <a:endParaRPr lang="pt-BR" dirty="0" smtClean="0"/>
          </a:p>
          <a:p>
            <a:pPr marL="109728" indent="0">
              <a:buNone/>
            </a:pPr>
            <a:r>
              <a:rPr lang="pt-BR" dirty="0" smtClean="0"/>
              <a:t>UNLESS</a:t>
            </a:r>
          </a:p>
          <a:p>
            <a:pPr>
              <a:buFontTx/>
              <a:buChar char="-"/>
            </a:pPr>
            <a:r>
              <a:rPr lang="pt-BR" dirty="0" smtClean="0"/>
              <a:t>It </a:t>
            </a:r>
            <a:r>
              <a:rPr lang="pt-BR" dirty="0" err="1" smtClean="0"/>
              <a:t>is</a:t>
            </a:r>
            <a:r>
              <a:rPr lang="pt-BR" dirty="0" smtClean="0"/>
              <a:t> </a:t>
            </a:r>
            <a:r>
              <a:rPr lang="pt-BR" dirty="0" err="1" smtClean="0"/>
              <a:t>not</a:t>
            </a:r>
            <a:r>
              <a:rPr lang="pt-BR" dirty="0" smtClean="0"/>
              <a:t> </a:t>
            </a:r>
            <a:r>
              <a:rPr lang="pt-BR" dirty="0" err="1" smtClean="0"/>
              <a:t>relevant</a:t>
            </a:r>
            <a:r>
              <a:rPr lang="pt-BR" dirty="0" smtClean="0"/>
              <a:t> </a:t>
            </a:r>
            <a:r>
              <a:rPr lang="pt-BR" dirty="0" err="1" smtClean="0"/>
              <a:t>to</a:t>
            </a:r>
            <a:r>
              <a:rPr lang="pt-BR" dirty="0" smtClean="0"/>
              <a:t> </a:t>
            </a:r>
            <a:r>
              <a:rPr lang="pt-BR" dirty="0" err="1" smtClean="0"/>
              <a:t>understand</a:t>
            </a:r>
            <a:r>
              <a:rPr lang="pt-BR" dirty="0" smtClean="0"/>
              <a:t> </a:t>
            </a:r>
            <a:r>
              <a:rPr lang="pt-BR" dirty="0" err="1" smtClean="0"/>
              <a:t>the</a:t>
            </a:r>
            <a:r>
              <a:rPr lang="pt-BR" dirty="0" smtClean="0"/>
              <a:t> </a:t>
            </a:r>
            <a:r>
              <a:rPr lang="pt-BR" dirty="0" err="1" smtClean="0"/>
              <a:t>text</a:t>
            </a:r>
            <a:r>
              <a:rPr lang="pt-BR" dirty="0" smtClean="0"/>
              <a:t> </a:t>
            </a:r>
          </a:p>
          <a:p>
            <a:pPr marL="109728" indent="0">
              <a:buNone/>
            </a:pPr>
            <a:r>
              <a:rPr lang="pt-BR" dirty="0" smtClean="0"/>
              <a:t>(</a:t>
            </a:r>
            <a:r>
              <a:rPr lang="pt-BR" dirty="0" err="1" smtClean="0"/>
              <a:t>see</a:t>
            </a:r>
            <a:r>
              <a:rPr lang="pt-BR" dirty="0" smtClean="0"/>
              <a:t> </a:t>
            </a:r>
            <a:r>
              <a:rPr lang="pt-BR" dirty="0" err="1" smtClean="0"/>
              <a:t>first</a:t>
            </a:r>
            <a:r>
              <a:rPr lang="pt-BR" dirty="0" smtClean="0"/>
              <a:t> slide)</a:t>
            </a:r>
          </a:p>
          <a:p>
            <a:pPr>
              <a:buFontTx/>
              <a:buChar char="-"/>
            </a:pPr>
            <a:r>
              <a:rPr lang="pt-BR" dirty="0" smtClean="0"/>
              <a:t>It </a:t>
            </a:r>
            <a:r>
              <a:rPr lang="pt-BR" dirty="0" err="1" smtClean="0"/>
              <a:t>is</a:t>
            </a:r>
            <a:r>
              <a:rPr lang="pt-BR" dirty="0" smtClean="0"/>
              <a:t> </a:t>
            </a:r>
            <a:r>
              <a:rPr lang="pt-BR" dirty="0" err="1" smtClean="0"/>
              <a:t>repetitive</a:t>
            </a:r>
            <a:r>
              <a:rPr lang="pt-BR" dirty="0" smtClean="0"/>
              <a:t>. </a:t>
            </a:r>
            <a:r>
              <a:rPr lang="pt-BR" dirty="0" err="1" smtClean="0"/>
              <a:t>You</a:t>
            </a:r>
            <a:r>
              <a:rPr lang="pt-BR" dirty="0" smtClean="0"/>
              <a:t> </a:t>
            </a:r>
            <a:r>
              <a:rPr lang="pt-BR" dirty="0" err="1" smtClean="0"/>
              <a:t>have</a:t>
            </a:r>
            <a:r>
              <a:rPr lang="pt-BR" dirty="0" smtClean="0"/>
              <a:t> </a:t>
            </a:r>
            <a:r>
              <a:rPr lang="pt-BR" dirty="0" err="1" smtClean="0"/>
              <a:t>outlined</a:t>
            </a:r>
            <a:r>
              <a:rPr lang="pt-BR" dirty="0" smtClean="0"/>
              <a:t> </a:t>
            </a:r>
            <a:r>
              <a:rPr lang="pt-BR" dirty="0" err="1" smtClean="0"/>
              <a:t>that</a:t>
            </a:r>
            <a:r>
              <a:rPr lang="pt-BR" dirty="0" smtClean="0"/>
              <a:t> </a:t>
            </a:r>
            <a:r>
              <a:rPr lang="pt-BR" dirty="0" err="1" smtClean="0"/>
              <a:t>already</a:t>
            </a:r>
            <a:r>
              <a:rPr lang="pt-BR" dirty="0" smtClean="0"/>
              <a:t> </a:t>
            </a:r>
          </a:p>
          <a:p>
            <a:pPr>
              <a:buFontTx/>
              <a:buChar char="-"/>
            </a:pPr>
            <a:endParaRPr lang="pt-BR" dirty="0" smtClean="0"/>
          </a:p>
        </p:txBody>
      </p:sp>
    </p:spTree>
    <p:extLst>
      <p:ext uri="{BB962C8B-B14F-4D97-AF65-F5344CB8AC3E}">
        <p14:creationId xmlns:p14="http://schemas.microsoft.com/office/powerpoint/2010/main" val="1575006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Outline Structure – </a:t>
            </a:r>
            <a:r>
              <a:rPr lang="en-US" dirty="0" smtClean="0"/>
              <a:t>exercise</a:t>
            </a:r>
            <a:endParaRPr lang="pt-BR" dirty="0"/>
          </a:p>
        </p:txBody>
      </p:sp>
      <p:sp>
        <p:nvSpPr>
          <p:cNvPr id="3" name="Espaço Reservado para Conteúdo 2"/>
          <p:cNvSpPr>
            <a:spLocks noGrp="1"/>
          </p:cNvSpPr>
          <p:nvPr>
            <p:ph idx="1"/>
          </p:nvPr>
        </p:nvSpPr>
        <p:spPr/>
        <p:txBody>
          <a:bodyPr>
            <a:normAutofit/>
          </a:bodyPr>
          <a:lstStyle/>
          <a:p>
            <a:pPr marL="109728" indent="0">
              <a:buNone/>
            </a:pPr>
            <a:r>
              <a:rPr lang="en-US" dirty="0" smtClean="0"/>
              <a:t>Read the first two paragraphs of section 2 (What’s linguistics?) and sketch a possible outline. </a:t>
            </a:r>
          </a:p>
          <a:p>
            <a:pPr marL="109728" indent="0">
              <a:buNone/>
            </a:pPr>
            <a:endParaRPr lang="en-US" dirty="0" smtClean="0"/>
          </a:p>
          <a:p>
            <a:endParaRPr lang="en-US" dirty="0"/>
          </a:p>
        </p:txBody>
      </p:sp>
    </p:spTree>
    <p:extLst>
      <p:ext uri="{BB962C8B-B14F-4D97-AF65-F5344CB8AC3E}">
        <p14:creationId xmlns:p14="http://schemas.microsoft.com/office/powerpoint/2010/main" val="280139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smtClean="0"/>
              <a:t>The texts you have produced</a:t>
            </a:r>
            <a:endParaRPr lang="en-US" dirty="0"/>
          </a:p>
        </p:txBody>
      </p:sp>
      <p:graphicFrame>
        <p:nvGraphicFramePr>
          <p:cNvPr id="4" name="Espaço Reservado para Conteúdo 3"/>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5929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smtClean="0"/>
              <a:t>Outline Structure – rationale</a:t>
            </a:r>
            <a:endParaRPr lang="en-US" dirty="0"/>
          </a:p>
        </p:txBody>
      </p:sp>
      <p:sp>
        <p:nvSpPr>
          <p:cNvPr id="4" name="Espaço Reservado para Conteúdo 3"/>
          <p:cNvSpPr>
            <a:spLocks noGrp="1"/>
          </p:cNvSpPr>
          <p:nvPr>
            <p:ph idx="1"/>
          </p:nvPr>
        </p:nvSpPr>
        <p:spPr>
          <a:xfrm>
            <a:off x="4355976" y="2249424"/>
            <a:ext cx="4330824" cy="4447384"/>
          </a:xfrm>
        </p:spPr>
        <p:txBody>
          <a:bodyPr>
            <a:normAutofit fontScale="77500" lnSpcReduction="20000"/>
          </a:bodyPr>
          <a:lstStyle/>
          <a:p>
            <a:pPr marL="109728" indent="0">
              <a:buNone/>
            </a:pPr>
            <a:r>
              <a:rPr lang="en-US" dirty="0"/>
              <a:t>Chapter 1</a:t>
            </a:r>
            <a:endParaRPr lang="pt-BR" dirty="0"/>
          </a:p>
          <a:p>
            <a:pPr marL="109728" indent="0">
              <a:buNone/>
            </a:pPr>
            <a:r>
              <a:rPr lang="en-US" dirty="0"/>
              <a:t>History and ‘definitions’</a:t>
            </a:r>
            <a:endParaRPr lang="pt-BR" dirty="0"/>
          </a:p>
          <a:p>
            <a:pPr marL="109728" indent="0">
              <a:buNone/>
            </a:pPr>
            <a:endParaRPr lang="en-US" dirty="0" smtClean="0"/>
          </a:p>
          <a:p>
            <a:pPr marL="109728" indent="0">
              <a:buNone/>
            </a:pPr>
            <a:r>
              <a:rPr lang="en-US" dirty="0" smtClean="0"/>
              <a:t>‘</a:t>
            </a:r>
            <a:r>
              <a:rPr lang="en-US" dirty="0"/>
              <a:t>In Anna Karenina and </a:t>
            </a:r>
            <a:r>
              <a:rPr lang="en-US" dirty="0" err="1"/>
              <a:t>Onegin</a:t>
            </a:r>
            <a:r>
              <a:rPr lang="en-US" dirty="0"/>
              <a:t> not a single problem is solved but they satisfy you completely just because all the problems are correctly presented.’</a:t>
            </a:r>
            <a:endParaRPr lang="pt-BR" dirty="0"/>
          </a:p>
          <a:p>
            <a:pPr marL="109728" indent="0">
              <a:buNone/>
            </a:pPr>
            <a:r>
              <a:rPr lang="en-US" dirty="0"/>
              <a:t>(Anton Chekov, letter to Alexei </a:t>
            </a:r>
            <a:r>
              <a:rPr lang="en-US" dirty="0" err="1"/>
              <a:t>Suvorin</a:t>
            </a:r>
            <a:r>
              <a:rPr lang="en-US" dirty="0"/>
              <a:t>, 27 October 1888, in L. Hellman (ed.), </a:t>
            </a:r>
            <a:r>
              <a:rPr lang="en-US" i="1" dirty="0"/>
              <a:t>Selected Letters of Anton </a:t>
            </a:r>
            <a:r>
              <a:rPr lang="en-US" i="1" dirty="0" err="1"/>
              <a:t>Chekiv</a:t>
            </a:r>
            <a:r>
              <a:rPr lang="en-US" i="1" dirty="0"/>
              <a:t>, 1955, translated by S. </a:t>
            </a:r>
            <a:r>
              <a:rPr lang="en-US" i="1" dirty="0" err="1"/>
              <a:t>Lederer</a:t>
            </a:r>
            <a:r>
              <a:rPr lang="en-US" i="1" dirty="0"/>
              <a:t>.)</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smtClean="0"/>
              <a:t>Opening Quotation. It illustrates the text but doesn’t necessarily provide relevant information for the outline.</a:t>
            </a:r>
            <a:endParaRPr lang="en-US" dirty="0"/>
          </a:p>
        </p:txBody>
      </p:sp>
      <p:sp>
        <p:nvSpPr>
          <p:cNvPr id="5" name="Seta para a esquerda e para a direita 4"/>
          <p:cNvSpPr/>
          <p:nvPr/>
        </p:nvSpPr>
        <p:spPr>
          <a:xfrm>
            <a:off x="4067944"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114762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smtClean="0"/>
              <a:t>Outline Structure </a:t>
            </a:r>
            <a:r>
              <a:rPr lang="en-US" dirty="0"/>
              <a:t>– rationale</a:t>
            </a:r>
          </a:p>
        </p:txBody>
      </p:sp>
      <p:sp>
        <p:nvSpPr>
          <p:cNvPr id="4" name="Espaço Reservado para Conteúdo 3"/>
          <p:cNvSpPr>
            <a:spLocks noGrp="1"/>
          </p:cNvSpPr>
          <p:nvPr>
            <p:ph idx="1"/>
          </p:nvPr>
        </p:nvSpPr>
        <p:spPr>
          <a:xfrm>
            <a:off x="4355976" y="2249424"/>
            <a:ext cx="4330824" cy="4447384"/>
          </a:xfrm>
        </p:spPr>
        <p:txBody>
          <a:bodyPr>
            <a:normAutofit fontScale="62500" lnSpcReduction="20000"/>
          </a:bodyPr>
          <a:lstStyle/>
          <a:p>
            <a:pPr marL="109728" lvl="0" indent="0">
              <a:buNone/>
            </a:pPr>
            <a:r>
              <a:rPr lang="en-US" b="1" dirty="0" smtClean="0"/>
              <a:t>1  - AVOIDING </a:t>
            </a:r>
            <a:r>
              <a:rPr lang="en-US" b="1" dirty="0"/>
              <a:t>DEFINING</a:t>
            </a:r>
            <a:endParaRPr lang="pt-BR" dirty="0"/>
          </a:p>
          <a:p>
            <a:pPr marL="109728" indent="0">
              <a:buNone/>
            </a:pPr>
            <a:endParaRPr lang="en-US" dirty="0" smtClean="0"/>
          </a:p>
          <a:p>
            <a:pPr marL="109728" indent="0">
              <a:buNone/>
            </a:pPr>
            <a:r>
              <a:rPr lang="en-US" dirty="0" smtClean="0"/>
              <a:t>In </a:t>
            </a:r>
            <a:r>
              <a:rPr lang="en-US" dirty="0"/>
              <a:t>St Paul’s Cathedral in London there is no monument to its architect, Sir Christopher Wren. Instead, an inscription in the cathedral reads:</a:t>
            </a:r>
            <a:endParaRPr lang="pt-BR" dirty="0"/>
          </a:p>
          <a:p>
            <a:pPr marL="109728" indent="0">
              <a:buNone/>
            </a:pPr>
            <a:r>
              <a:rPr lang="en-US" dirty="0"/>
              <a:t>	</a:t>
            </a:r>
            <a:r>
              <a:rPr lang="en-US" dirty="0" smtClean="0"/>
              <a:t>Si </a:t>
            </a:r>
            <a:r>
              <a:rPr lang="en-US" dirty="0" err="1"/>
              <a:t>monumentum</a:t>
            </a:r>
            <a:r>
              <a:rPr lang="en-US" dirty="0"/>
              <a:t> requires, </a:t>
            </a:r>
            <a:r>
              <a:rPr lang="en-US" dirty="0" err="1"/>
              <a:t>circumspice</a:t>
            </a:r>
            <a:r>
              <a:rPr lang="en-US" dirty="0"/>
              <a:t>.</a:t>
            </a:r>
            <a:endParaRPr lang="pt-BR" dirty="0"/>
          </a:p>
          <a:p>
            <a:pPr marL="109728" indent="0">
              <a:buNone/>
            </a:pPr>
            <a:r>
              <a:rPr lang="en-US" dirty="0"/>
              <a:t>	</a:t>
            </a:r>
            <a:r>
              <a:rPr lang="en-US" dirty="0" smtClean="0"/>
              <a:t>(</a:t>
            </a:r>
            <a:r>
              <a:rPr lang="en-US" dirty="0"/>
              <a:t>If you seek a monument, gaze around.)</a:t>
            </a:r>
            <a:endParaRPr lang="pt-BR" dirty="0"/>
          </a:p>
          <a:p>
            <a:pPr marL="109728" indent="0">
              <a:buNone/>
            </a:pPr>
            <a:endParaRPr lang="en-US" dirty="0" smtClean="0"/>
          </a:p>
          <a:p>
            <a:pPr marL="109728" indent="0">
              <a:buNone/>
            </a:pPr>
            <a:r>
              <a:rPr lang="en-US" dirty="0" smtClean="0"/>
              <a:t>The </a:t>
            </a:r>
            <a:r>
              <a:rPr lang="en-US" dirty="0"/>
              <a:t>inscription is attributed to Wren’s son. Whoever the author, its message is clear: the cathedral is itself a monument to its great creator. Christopher Wren needs nothing more than his own work to memorialise his achievement.</a:t>
            </a:r>
            <a:endParaRPr lang="pt-BR" dirty="0"/>
          </a:p>
          <a:p>
            <a:pPr marL="109728" indent="0">
              <a:buNone/>
            </a:pP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smtClean="0"/>
              <a:t>Contextualization through a life experience. Again, no relevant information for the outline at this moment. </a:t>
            </a:r>
            <a:endParaRPr lang="en-US" dirty="0"/>
          </a:p>
        </p:txBody>
      </p:sp>
      <p:sp>
        <p:nvSpPr>
          <p:cNvPr id="5" name="Seta para a esquerda e para a direita 4"/>
          <p:cNvSpPr/>
          <p:nvPr/>
        </p:nvSpPr>
        <p:spPr>
          <a:xfrm>
            <a:off x="4067944"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42515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5192" y="764704"/>
            <a:ext cx="8229600" cy="1056217"/>
          </a:xfrm>
        </p:spPr>
        <p:txBody>
          <a:bodyPr/>
          <a:lstStyle/>
          <a:p>
            <a:pPr algn="ctr"/>
            <a:r>
              <a:rPr lang="en-US" dirty="0" smtClean="0"/>
              <a:t>Outline Structure – a sample</a:t>
            </a:r>
            <a:endParaRPr lang="en-US" dirty="0"/>
          </a:p>
        </p:txBody>
      </p:sp>
      <p:sp>
        <p:nvSpPr>
          <p:cNvPr id="4" name="Espaço Reservado para Conteúdo 3"/>
          <p:cNvSpPr>
            <a:spLocks noGrp="1"/>
          </p:cNvSpPr>
          <p:nvPr>
            <p:ph idx="1"/>
          </p:nvPr>
        </p:nvSpPr>
        <p:spPr>
          <a:xfrm>
            <a:off x="4355976" y="1772784"/>
            <a:ext cx="4330824" cy="4608576"/>
          </a:xfrm>
        </p:spPr>
        <p:txBody>
          <a:bodyPr>
            <a:noAutofit/>
          </a:bodyPr>
          <a:lstStyle/>
          <a:p>
            <a:pPr marL="109728" indent="0">
              <a:buNone/>
            </a:pPr>
            <a:r>
              <a:rPr lang="en-US" sz="1500" dirty="0" smtClean="0"/>
              <a:t>One </a:t>
            </a:r>
            <a:r>
              <a:rPr lang="en-US" sz="1500" dirty="0"/>
              <a:t>definition of applied linguistics </a:t>
            </a:r>
            <a:r>
              <a:rPr lang="en-US" sz="1500" dirty="0" smtClean="0"/>
              <a:t> </a:t>
            </a:r>
            <a:r>
              <a:rPr lang="en-US" sz="1500" dirty="0"/>
              <a:t>is of this kind</a:t>
            </a:r>
            <a:r>
              <a:rPr lang="en-US" sz="1500" b="1" dirty="0"/>
              <a:t>. It takes what we shall call the ‘function’ view of applied linguistics. According to this view, applied linguistics must be defined through demonstration, that is by giving examples of its work</a:t>
            </a:r>
            <a:r>
              <a:rPr lang="en-US" sz="1500" dirty="0"/>
              <a:t>. One reason for this is that providing a definition of applied linguistics is difficult. </a:t>
            </a:r>
            <a:r>
              <a:rPr lang="en-US" sz="1500" b="1" dirty="0"/>
              <a:t>Its purpose, the amelioration of </a:t>
            </a:r>
            <a:r>
              <a:rPr lang="en-US" sz="1500" b="1" dirty="0" smtClean="0"/>
              <a:t>language </a:t>
            </a:r>
            <a:r>
              <a:rPr lang="en-US" sz="1500" b="1" dirty="0"/>
              <a:t>‘problems’ (see Chapter 6) is not disputed</a:t>
            </a:r>
            <a:r>
              <a:rPr lang="en-US" sz="1500" dirty="0"/>
              <a:t>. What is at issue is what sort of applied linguistics content leads to the skills and knowledge that will provide that amelioration. Even medicine, so obvious in its target, the amelioration of health ‘problems’, is hard put to make clear its theoretical position and to establish agreement on what the right content of medical education is that helps to provide a coherent framework for medicine and is not just opportunist visitations from different disciplines, anatomy biochemistry, psychology and so on.</a:t>
            </a:r>
            <a:endParaRPr lang="pt-BR" sz="1500"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smtClean="0"/>
              <a:t>Possible definition of Applied Linguistics.</a:t>
            </a:r>
          </a:p>
          <a:p>
            <a:pPr marL="109728" indent="0">
              <a:buNone/>
            </a:pPr>
            <a:endParaRPr lang="en-US" dirty="0" smtClean="0"/>
          </a:p>
          <a:p>
            <a:pPr marL="109728" indent="0">
              <a:buNone/>
            </a:pPr>
            <a:r>
              <a:rPr lang="en-US" dirty="0" smtClean="0"/>
              <a:t>Purposes </a:t>
            </a:r>
            <a:r>
              <a:rPr lang="en-US" dirty="0"/>
              <a:t>for Applied Linguistics.</a:t>
            </a:r>
          </a:p>
          <a:p>
            <a:pPr marL="109728" indent="0">
              <a:buFont typeface="Georgia"/>
              <a:buNone/>
            </a:pPr>
            <a:endParaRPr lang="en-US" dirty="0" smtClean="0"/>
          </a:p>
          <a:p>
            <a:pPr marL="109728" indent="0">
              <a:buFont typeface="Georgia"/>
              <a:buNone/>
            </a:pPr>
            <a:endParaRPr lang="pt-BR" dirty="0"/>
          </a:p>
        </p:txBody>
      </p:sp>
      <p:sp>
        <p:nvSpPr>
          <p:cNvPr id="5" name="Seta para a esquerda e para a direita 4"/>
          <p:cNvSpPr/>
          <p:nvPr/>
        </p:nvSpPr>
        <p:spPr>
          <a:xfrm>
            <a:off x="3929577" y="2708920"/>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esquerda e para a direita 5"/>
          <p:cNvSpPr/>
          <p:nvPr/>
        </p:nvSpPr>
        <p:spPr>
          <a:xfrm>
            <a:off x="3923928" y="3789040"/>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169760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normAutofit/>
          </a:bodyPr>
          <a:lstStyle/>
          <a:p>
            <a:pPr algn="ctr"/>
            <a:r>
              <a:rPr lang="en-US" dirty="0" smtClean="0"/>
              <a:t>Outline Structure </a:t>
            </a:r>
            <a:r>
              <a:rPr lang="en-US" dirty="0"/>
              <a:t>– rationale</a:t>
            </a:r>
          </a:p>
        </p:txBody>
      </p:sp>
      <p:sp>
        <p:nvSpPr>
          <p:cNvPr id="4" name="Espaço Reservado para Conteúdo 3"/>
          <p:cNvSpPr>
            <a:spLocks noGrp="1"/>
          </p:cNvSpPr>
          <p:nvPr>
            <p:ph idx="1"/>
          </p:nvPr>
        </p:nvSpPr>
        <p:spPr>
          <a:xfrm>
            <a:off x="4355976" y="2249424"/>
            <a:ext cx="4330824" cy="4447384"/>
          </a:xfrm>
        </p:spPr>
        <p:txBody>
          <a:bodyPr>
            <a:normAutofit fontScale="55000" lnSpcReduction="20000"/>
          </a:bodyPr>
          <a:lstStyle/>
          <a:p>
            <a:pPr marL="109728" indent="0">
              <a:buNone/>
            </a:pPr>
            <a:r>
              <a:rPr lang="en-US" dirty="0"/>
              <a:t>Like medicine there is little disagreement about the purpose of applied linguistics, </a:t>
            </a:r>
            <a:r>
              <a:rPr lang="en-US" b="1" dirty="0"/>
              <a:t>which is to solve or at least ameliorate social problems involving language. </a:t>
            </a:r>
            <a:r>
              <a:rPr lang="en-US" dirty="0"/>
              <a:t>The problems applied linguistics concerns itself with are likely to be: How can we teach languages better? How can we diagnose speech pathologies better? How can we improve the training of translators and interpreters? How can we write a valid language examination? How can we evaluate a school bilingual programme? How can we determine the literacy levels of a whole population? How can we helpfully discuss the language of a text? What advice can we offer the Ministry of Education on a proposal to introduce a new medium of instruction? How can we compare the acquisition of a European and an Asian language? What advice should we give a </a:t>
            </a:r>
            <a:r>
              <a:rPr lang="en-US" dirty="0" smtClean="0"/>
              <a:t>defence lawyer </a:t>
            </a:r>
            <a:r>
              <a:rPr lang="en-US" dirty="0"/>
              <a:t>on the authenticity of a police transcript of an interview with a suspect?</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smtClean="0"/>
              <a:t>Purpose of Applied Linguistics</a:t>
            </a:r>
          </a:p>
          <a:p>
            <a:pPr marL="109728" indent="0">
              <a:buFont typeface="Georgia"/>
              <a:buNone/>
            </a:pPr>
            <a:endParaRPr lang="en-US" dirty="0"/>
          </a:p>
          <a:p>
            <a:pPr marL="109728" indent="0">
              <a:buFont typeface="Georgia"/>
              <a:buNone/>
            </a:pPr>
            <a:r>
              <a:rPr lang="en-US" dirty="0" smtClean="0"/>
              <a:t>All those questions will be simplified to general terms.</a:t>
            </a:r>
            <a:endParaRPr lang="en-US" dirty="0"/>
          </a:p>
        </p:txBody>
      </p:sp>
      <p:sp>
        <p:nvSpPr>
          <p:cNvPr id="5" name="Seta para a esquerda e para a direita 4"/>
          <p:cNvSpPr/>
          <p:nvPr/>
        </p:nvSpPr>
        <p:spPr>
          <a:xfrm>
            <a:off x="4084712" y="285293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esquerda e para a direita 5"/>
          <p:cNvSpPr/>
          <p:nvPr/>
        </p:nvSpPr>
        <p:spPr>
          <a:xfrm>
            <a:off x="4076506"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843631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smtClean="0"/>
              <a:t>Outline Structure – </a:t>
            </a:r>
            <a:r>
              <a:rPr lang="en-US" dirty="0"/>
              <a:t>rationale</a:t>
            </a:r>
          </a:p>
        </p:txBody>
      </p:sp>
      <p:sp>
        <p:nvSpPr>
          <p:cNvPr id="4" name="Espaço Reservado para Conteúdo 3"/>
          <p:cNvSpPr>
            <a:spLocks noGrp="1"/>
          </p:cNvSpPr>
          <p:nvPr>
            <p:ph idx="1"/>
          </p:nvPr>
        </p:nvSpPr>
        <p:spPr>
          <a:xfrm>
            <a:off x="4355976" y="2249424"/>
            <a:ext cx="4330824" cy="4447384"/>
          </a:xfrm>
        </p:spPr>
        <p:txBody>
          <a:bodyPr>
            <a:normAutofit fontScale="77500" lnSpcReduction="20000"/>
          </a:bodyPr>
          <a:lstStyle/>
          <a:p>
            <a:pPr marL="109728" indent="0">
              <a:buNone/>
            </a:pPr>
            <a:r>
              <a:rPr lang="en-US" dirty="0"/>
              <a:t>These ‘problems’ of applied linguistics are not normally about more general social issues, such as unemployment, except very marginally. However what has come to be called ‘critical applied linguistics’ does make that link. It takes up the kinds of applied linguistics ‘problems’ we have listed and then places them within a broader political framework. I refer to critical applied linguistics in Chapter 2 and return to it more fully in Chapter 7.</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smtClean="0"/>
              <a:t>To be brought up in another section.</a:t>
            </a:r>
            <a:endParaRPr lang="en-US" dirty="0"/>
          </a:p>
        </p:txBody>
      </p:sp>
      <p:sp>
        <p:nvSpPr>
          <p:cNvPr id="5" name="Seta para a esquerda e para a direita 4"/>
          <p:cNvSpPr/>
          <p:nvPr/>
        </p:nvSpPr>
        <p:spPr>
          <a:xfrm>
            <a:off x="4067944" y="2564904"/>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817961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56217"/>
          </a:xfrm>
        </p:spPr>
        <p:txBody>
          <a:bodyPr/>
          <a:lstStyle/>
          <a:p>
            <a:pPr algn="ctr"/>
            <a:r>
              <a:rPr lang="en-US" dirty="0" smtClean="0"/>
              <a:t>Outline Structure – rationale</a:t>
            </a:r>
            <a:endParaRPr lang="en-US" dirty="0"/>
          </a:p>
        </p:txBody>
      </p:sp>
      <p:sp>
        <p:nvSpPr>
          <p:cNvPr id="4" name="Espaço Reservado para Conteúdo 3"/>
          <p:cNvSpPr>
            <a:spLocks noGrp="1"/>
          </p:cNvSpPr>
          <p:nvPr>
            <p:ph idx="1"/>
          </p:nvPr>
        </p:nvSpPr>
        <p:spPr>
          <a:xfrm>
            <a:off x="4355976" y="2249424"/>
            <a:ext cx="4330824" cy="4447384"/>
          </a:xfrm>
        </p:spPr>
        <p:txBody>
          <a:bodyPr>
            <a:normAutofit fontScale="85000" lnSpcReduction="20000"/>
          </a:bodyPr>
          <a:lstStyle/>
          <a:p>
            <a:r>
              <a:rPr lang="en-US" dirty="0"/>
              <a:t>So far I have used the term ‘applied linguistics’ as if it were one word. But it is of course two words, like applied science, applied mathematics. The </a:t>
            </a:r>
            <a:r>
              <a:rPr lang="en-US" i="1" dirty="0"/>
              <a:t>Shorter Oxford English Dictionary </a:t>
            </a:r>
            <a:r>
              <a:rPr lang="en-US" dirty="0"/>
              <a:t>defines 	‘applied’ as: ‘put to practical use; practical as opposed to abstract or theoretical’. That seems straightforward enough. Let me turn to the second word, ‘linguistics’.</a:t>
            </a:r>
            <a:endParaRPr lang="pt-BR" dirty="0"/>
          </a:p>
        </p:txBody>
      </p:sp>
      <p:sp>
        <p:nvSpPr>
          <p:cNvPr id="7" name="Espaço Reservado para Conteúdo 3"/>
          <p:cNvSpPr txBox="1">
            <a:spLocks/>
          </p:cNvSpPr>
          <p:nvPr/>
        </p:nvSpPr>
        <p:spPr>
          <a:xfrm>
            <a:off x="251520" y="2204864"/>
            <a:ext cx="4104456" cy="4447384"/>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dirty="0" smtClean="0"/>
              <a:t>Definition of ‘applied’</a:t>
            </a:r>
            <a:endParaRPr lang="en-US" dirty="0"/>
          </a:p>
        </p:txBody>
      </p:sp>
      <p:sp>
        <p:nvSpPr>
          <p:cNvPr id="5" name="Seta para a esquerda e para a direita 4"/>
          <p:cNvSpPr/>
          <p:nvPr/>
        </p:nvSpPr>
        <p:spPr>
          <a:xfrm>
            <a:off x="4067944" y="3933056"/>
            <a:ext cx="43204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20100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Outline Structure – a sample</a:t>
            </a:r>
            <a:endParaRPr lang="pt-BR" dirty="0"/>
          </a:p>
        </p:txBody>
      </p:sp>
      <p:sp>
        <p:nvSpPr>
          <p:cNvPr id="3" name="Espaço Reservado para Conteúdo 2"/>
          <p:cNvSpPr>
            <a:spLocks noGrp="1"/>
          </p:cNvSpPr>
          <p:nvPr>
            <p:ph idx="1"/>
          </p:nvPr>
        </p:nvSpPr>
        <p:spPr/>
        <p:txBody>
          <a:bodyPr>
            <a:normAutofit fontScale="70000" lnSpcReduction="20000"/>
          </a:bodyPr>
          <a:lstStyle/>
          <a:p>
            <a:pPr marL="109728" indent="0">
              <a:buNone/>
            </a:pPr>
            <a:r>
              <a:rPr lang="en-US" dirty="0" smtClean="0"/>
              <a:t>Chapter 1</a:t>
            </a:r>
          </a:p>
          <a:p>
            <a:pPr marL="109728" indent="0">
              <a:buNone/>
            </a:pPr>
            <a:r>
              <a:rPr lang="en-US" dirty="0" smtClean="0"/>
              <a:t>History and ‘definitions’</a:t>
            </a:r>
          </a:p>
          <a:p>
            <a:pPr marL="109728" indent="0">
              <a:buNone/>
            </a:pPr>
            <a:endParaRPr lang="en-US" dirty="0" smtClean="0"/>
          </a:p>
          <a:p>
            <a:pPr marL="109728" lvl="0" indent="0">
              <a:buNone/>
            </a:pPr>
            <a:r>
              <a:rPr lang="en-US" b="1" dirty="0" smtClean="0"/>
              <a:t>1 - AVOIDING DEFINING</a:t>
            </a:r>
            <a:endParaRPr lang="en-US" dirty="0" smtClean="0"/>
          </a:p>
          <a:p>
            <a:pPr marL="109728" indent="0">
              <a:buNone/>
            </a:pPr>
            <a:endParaRPr lang="en-US" dirty="0" smtClean="0"/>
          </a:p>
          <a:p>
            <a:pPr marL="109728" indent="0">
              <a:buNone/>
            </a:pPr>
            <a:r>
              <a:rPr lang="en-US" dirty="0" smtClean="0"/>
              <a:t>	1.1 – Possible Definitions of A. Linguistics</a:t>
            </a:r>
          </a:p>
          <a:p>
            <a:pPr marL="109728" indent="0">
              <a:buNone/>
            </a:pPr>
            <a:r>
              <a:rPr lang="en-US" dirty="0" smtClean="0"/>
              <a:t>		1.1.1 – Defined through a functional </a:t>
            </a:r>
          </a:p>
          <a:p>
            <a:pPr marL="109728" indent="0">
              <a:buNone/>
            </a:pPr>
            <a:r>
              <a:rPr lang="en-US" dirty="0" smtClean="0"/>
              <a:t>			view.</a:t>
            </a:r>
          </a:p>
          <a:p>
            <a:pPr marL="109728" indent="0">
              <a:buNone/>
            </a:pPr>
            <a:r>
              <a:rPr lang="en-US" dirty="0"/>
              <a:t>	</a:t>
            </a:r>
            <a:r>
              <a:rPr lang="en-US" dirty="0" smtClean="0"/>
              <a:t>		1.1.1.1 understood by experience, work</a:t>
            </a:r>
          </a:p>
          <a:p>
            <a:pPr marL="109728" indent="0">
              <a:buNone/>
            </a:pPr>
            <a:r>
              <a:rPr lang="en-US" dirty="0" smtClean="0"/>
              <a:t>		1.1.2 – The term applied meaning something practical. </a:t>
            </a:r>
          </a:p>
          <a:p>
            <a:pPr marL="109728" indent="0">
              <a:buNone/>
            </a:pPr>
            <a:endParaRPr lang="en-US" dirty="0" smtClean="0"/>
          </a:p>
          <a:p>
            <a:pPr marL="109728" indent="0">
              <a:buNone/>
            </a:pPr>
            <a:r>
              <a:rPr lang="en-US" dirty="0" smtClean="0"/>
              <a:t>	1.2 – Possible Purposes of  A. Linguistics </a:t>
            </a:r>
          </a:p>
          <a:p>
            <a:pPr marL="109728" indent="0">
              <a:buNone/>
            </a:pPr>
            <a:r>
              <a:rPr lang="en-US" dirty="0" smtClean="0"/>
              <a:t>		1.2.1  to help solve problems in diverse social areas 		which involve language</a:t>
            </a:r>
          </a:p>
          <a:p>
            <a:pPr marL="109728" indent="0">
              <a:buNone/>
            </a:pPr>
            <a:endParaRPr lang="en-US" dirty="0" smtClean="0"/>
          </a:p>
          <a:p>
            <a:pPr marL="109728" indent="0">
              <a:buNone/>
            </a:pPr>
            <a:endParaRPr lang="en-US" dirty="0" smtClean="0"/>
          </a:p>
          <a:p>
            <a:endParaRPr lang="en-US" dirty="0"/>
          </a:p>
        </p:txBody>
      </p:sp>
    </p:spTree>
    <p:extLst>
      <p:ext uri="{BB962C8B-B14F-4D97-AF65-F5344CB8AC3E}">
        <p14:creationId xmlns:p14="http://schemas.microsoft.com/office/powerpoint/2010/main" val="2460186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461</TotalTime>
  <Words>867</Words>
  <Application>Microsoft Office PowerPoint</Application>
  <PresentationFormat>Apresentação na tela (4:3)</PresentationFormat>
  <Paragraphs>85</Paragraphs>
  <Slides>14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14</vt:i4>
      </vt:variant>
    </vt:vector>
  </HeadingPairs>
  <TitlesOfParts>
    <vt:vector size="19" baseType="lpstr">
      <vt:lpstr>Arial</vt:lpstr>
      <vt:lpstr>Georgia</vt:lpstr>
      <vt:lpstr>Trebuchet MS</vt:lpstr>
      <vt:lpstr>Wingdings 2</vt:lpstr>
      <vt:lpstr>Urbano</vt:lpstr>
      <vt:lpstr>Outline Feedback and Structure</vt:lpstr>
      <vt:lpstr>The texts you have produced</vt:lpstr>
      <vt:lpstr>Outline Structure – rationale</vt:lpstr>
      <vt:lpstr>Outline Structure – rationale</vt:lpstr>
      <vt:lpstr>Outline Structure – a sample</vt:lpstr>
      <vt:lpstr>Outline Structure – rationale</vt:lpstr>
      <vt:lpstr>Outline Structure – rationale</vt:lpstr>
      <vt:lpstr>Outline Structure – rationale</vt:lpstr>
      <vt:lpstr>Outline Structure – a sample</vt:lpstr>
      <vt:lpstr>Outline Structure – tips</vt:lpstr>
      <vt:lpstr>Outline- skills needed</vt:lpstr>
      <vt:lpstr>Format</vt:lpstr>
      <vt:lpstr>Format</vt:lpstr>
      <vt:lpstr>Outline Structure – 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Feedback and Structure</dc:title>
  <dc:creator>Daniela Carvalho</dc:creator>
  <cp:lastModifiedBy>João Carlos da Rosa</cp:lastModifiedBy>
  <cp:revision>38</cp:revision>
  <dcterms:created xsi:type="dcterms:W3CDTF">2016-02-27T23:34:02Z</dcterms:created>
  <dcterms:modified xsi:type="dcterms:W3CDTF">2016-03-07T20:08:51Z</dcterms:modified>
</cp:coreProperties>
</file>