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92"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17" r:id="rId17"/>
    <p:sldId id="308" r:id="rId18"/>
    <p:sldId id="309" r:id="rId19"/>
    <p:sldId id="313" r:id="rId20"/>
    <p:sldId id="314" r:id="rId21"/>
    <p:sldId id="310" r:id="rId22"/>
    <p:sldId id="311" r:id="rId23"/>
    <p:sldId id="312" r:id="rId24"/>
    <p:sldId id="315" r:id="rId25"/>
    <p:sldId id="293" r:id="rId26"/>
    <p:sldId id="31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35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0E119-8A73-E447-8297-364E83C7CBAB}" type="datetimeFigureOut">
              <a:rPr lang="en-US" smtClean="0"/>
              <a:pPr/>
              <a:t>10/9/2023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7FD41-5A12-E847-BBA3-C5AC3CCB0FE6}" type="slidenum">
              <a:rPr lang="en-US" smtClean="0"/>
              <a:pPr/>
              <a:t>‹nº›</a:t>
            </a:fld>
            <a:endParaRPr lang="en-US"/>
          </a:p>
        </p:txBody>
      </p:sp>
    </p:spTree>
    <p:extLst>
      <p:ext uri="{BB962C8B-B14F-4D97-AF65-F5344CB8AC3E}">
        <p14:creationId xmlns:p14="http://schemas.microsoft.com/office/powerpoint/2010/main" val="4168044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Click to edit Master subtitle style</a:t>
            </a:r>
            <a:endParaRPr kumimoji="0" lang="en-US"/>
          </a:p>
        </p:txBody>
      </p:sp>
      <p:sp>
        <p:nvSpPr>
          <p:cNvPr id="28" name="Date Placeholder 27"/>
          <p:cNvSpPr>
            <a:spLocks noGrp="1"/>
          </p:cNvSpPr>
          <p:nvPr>
            <p:ph type="dt" sz="half" idx="10"/>
          </p:nvPr>
        </p:nvSpPr>
        <p:spPr/>
        <p:txBody>
          <a:bodyPr/>
          <a:lstStyle/>
          <a:p>
            <a:fld id="{A83DED69-5637-564B-A644-68610627F176}" type="datetimeFigureOut">
              <a:rPr lang="en-US" smtClean="0"/>
              <a:pPr/>
              <a:t>10/9/2023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6C351C-9608-6344-83E0-F028DA583C37}" type="slidenum">
              <a:rPr lang="en-US" smtClean="0"/>
              <a:pPr/>
              <a:t>‹nº›</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4" name="Date Placeholder 3"/>
          <p:cNvSpPr>
            <a:spLocks noGrp="1"/>
          </p:cNvSpPr>
          <p:nvPr>
            <p:ph type="dt" sz="half" idx="10"/>
          </p:nvPr>
        </p:nvSpPr>
        <p:spPr/>
        <p:txBody>
          <a:bodyPr/>
          <a:lstStyle/>
          <a:p>
            <a:fld id="{A83DED69-5637-564B-A644-68610627F176}"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C351C-9608-6344-83E0-F028DA583C37}"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C6C351C-9608-6344-83E0-F028DA583C37}" type="slidenum">
              <a:rPr lang="en-US" smtClean="0"/>
              <a:pPr/>
              <a:t>‹nº›</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4" name="Date Placeholder 3"/>
          <p:cNvSpPr>
            <a:spLocks noGrp="1"/>
          </p:cNvSpPr>
          <p:nvPr>
            <p:ph type="dt" sz="half" idx="10"/>
          </p:nvPr>
        </p:nvSpPr>
        <p:spPr/>
        <p:txBody>
          <a:bodyPr/>
          <a:lstStyle/>
          <a:p>
            <a:fld id="{A83DED69-5637-564B-A644-68610627F176}"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pt-BR"/>
              <a:t>Click to edit Master title style</a:t>
            </a:r>
            <a:endParaRPr kumimoji="0" lang="en-US"/>
          </a:p>
        </p:txBody>
      </p:sp>
      <p:sp>
        <p:nvSpPr>
          <p:cNvPr id="4" name="Date Placeholder 3"/>
          <p:cNvSpPr>
            <a:spLocks noGrp="1"/>
          </p:cNvSpPr>
          <p:nvPr>
            <p:ph type="dt" sz="half" idx="10"/>
          </p:nvPr>
        </p:nvSpPr>
        <p:spPr/>
        <p:txBody>
          <a:bodyPr/>
          <a:lstStyle/>
          <a:p>
            <a:fld id="{A83DED69-5637-564B-A644-68610627F176}"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C6C351C-9608-6344-83E0-F028DA583C37}" type="slidenum">
              <a:rPr lang="en-US" smtClean="0"/>
              <a:pPr/>
              <a:t>‹nº›</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3DED69-5637-564B-A644-68610627F176}" type="datetimeFigureOut">
              <a:rPr lang="en-US" smtClean="0"/>
              <a:pPr/>
              <a:t>10/9/2023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C6C351C-9608-6344-83E0-F028DA583C37}" type="slidenum">
              <a:rPr lang="en-US" smtClean="0"/>
              <a:pPr/>
              <a:t>‹nº›</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pt-BR"/>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83DED69-5637-564B-A644-68610627F176}"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C351C-9608-6344-83E0-F028DA583C37}" type="slidenum">
              <a:rPr lang="en-US" smtClean="0"/>
              <a:pPr/>
              <a:t>‹nº›</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a:t>Click to edit Master text styles</a:t>
            </a:r>
          </a:p>
        </p:txBody>
      </p:sp>
      <p:sp>
        <p:nvSpPr>
          <p:cNvPr id="7" name="Date Placeholder 6"/>
          <p:cNvSpPr>
            <a:spLocks noGrp="1"/>
          </p:cNvSpPr>
          <p:nvPr>
            <p:ph type="dt" sz="half" idx="10"/>
          </p:nvPr>
        </p:nvSpPr>
        <p:spPr/>
        <p:txBody>
          <a:bodyPr/>
          <a:lstStyle/>
          <a:p>
            <a:fld id="{A83DED69-5637-564B-A644-68610627F176}" type="datetimeFigureOut">
              <a:rPr lang="en-US" smtClean="0"/>
              <a:pPr/>
              <a:t>10/9/2023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C6C351C-9608-6344-83E0-F028DA583C37}" type="slidenum">
              <a:rPr lang="en-US" smtClean="0"/>
              <a:pPr/>
              <a:t>‹nº›</a:t>
            </a:fld>
            <a:endParaRPr lang="en-US"/>
          </a:p>
        </p:txBody>
      </p:sp>
      <p:sp>
        <p:nvSpPr>
          <p:cNvPr id="23" name="Title 22"/>
          <p:cNvSpPr>
            <a:spLocks noGrp="1"/>
          </p:cNvSpPr>
          <p:nvPr>
            <p:ph type="title"/>
          </p:nvPr>
        </p:nvSpPr>
        <p:spPr/>
        <p:txBody>
          <a:bodyPr rtlCol="0" anchor="b" anchorCtr="0"/>
          <a:lstStyle/>
          <a:p>
            <a:r>
              <a:rPr kumimoji="0" lang="pt-B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Click to edit Master title style</a:t>
            </a:r>
            <a:endParaRPr kumimoji="0" lang="en-US"/>
          </a:p>
        </p:txBody>
      </p:sp>
      <p:sp>
        <p:nvSpPr>
          <p:cNvPr id="3" name="Date Placeholder 2"/>
          <p:cNvSpPr>
            <a:spLocks noGrp="1"/>
          </p:cNvSpPr>
          <p:nvPr>
            <p:ph type="dt" sz="half" idx="10"/>
          </p:nvPr>
        </p:nvSpPr>
        <p:spPr/>
        <p:txBody>
          <a:bodyPr/>
          <a:lstStyle/>
          <a:p>
            <a:fld id="{A83DED69-5637-564B-A644-68610627F176}"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C6C351C-9608-6344-83E0-F028DA583C3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83DED69-5637-564B-A644-68610627F176}"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C6C351C-9608-6344-83E0-F028DA583C37}"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pt-BR"/>
              <a:t>Click to edit Master text styles</a:t>
            </a:r>
          </a:p>
          <a:p>
            <a:pPr lvl="1" eaLnBrk="1" latinLnBrk="0" hangingPunct="1"/>
            <a:r>
              <a:rPr lang="pt-BR"/>
              <a:t>Second level</a:t>
            </a:r>
          </a:p>
          <a:p>
            <a:pPr lvl="2" eaLnBrk="1" latinLnBrk="0" hangingPunct="1"/>
            <a:r>
              <a:rPr lang="pt-BR"/>
              <a:t>Third level</a:t>
            </a:r>
          </a:p>
          <a:p>
            <a:pPr lvl="3" eaLnBrk="1" latinLnBrk="0" hangingPunct="1"/>
            <a:r>
              <a:rPr lang="pt-BR"/>
              <a:t>Fourth level</a:t>
            </a:r>
          </a:p>
          <a:p>
            <a:pPr lvl="4" eaLnBrk="1" latinLnBrk="0" hangingPunct="1"/>
            <a:r>
              <a:rPr lang="pt-BR"/>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C6C351C-9608-6344-83E0-F028DA583C37}" type="slidenum">
              <a:rPr lang="en-US" smtClean="0"/>
              <a:pPr/>
              <a:t>‹nº›</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3DED69-5637-564B-A644-68610627F176}" type="datetimeFigureOut">
              <a:rPr lang="en-US" smtClean="0"/>
              <a:pPr/>
              <a:t>10/9/2023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C6C351C-9608-6344-83E0-F028DA583C37}" type="slidenum">
              <a:rPr lang="en-US" smtClean="0"/>
              <a:pPr/>
              <a:t>‹nº›</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pt-BR"/>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3DED69-5637-564B-A644-68610627F176}" type="datetimeFigureOut">
              <a:rPr lang="en-US" smtClean="0"/>
              <a:pPr/>
              <a:t>10/9/2023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3DED69-5637-564B-A644-68610627F176}" type="datetimeFigureOut">
              <a:rPr lang="en-US" smtClean="0"/>
              <a:pPr/>
              <a:t>10/9/2023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C6C351C-9608-6344-83E0-F028DA583C37}" type="slidenum">
              <a:rPr lang="en-US" smtClean="0"/>
              <a:pPr/>
              <a:t>‹nº›</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pt-BR"/>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a:t>Click to edit Master text styles</a:t>
            </a:r>
          </a:p>
          <a:p>
            <a:pPr lvl="1" eaLnBrk="1" latinLnBrk="0" hangingPunct="1"/>
            <a:r>
              <a:rPr kumimoji="0" lang="pt-BR"/>
              <a:t>Second level</a:t>
            </a:r>
          </a:p>
          <a:p>
            <a:pPr lvl="2" eaLnBrk="1" latinLnBrk="0" hangingPunct="1"/>
            <a:r>
              <a:rPr kumimoji="0" lang="pt-BR"/>
              <a:t>Third level</a:t>
            </a:r>
          </a:p>
          <a:p>
            <a:pPr lvl="3" eaLnBrk="1" latinLnBrk="0" hangingPunct="1"/>
            <a:r>
              <a:rPr kumimoji="0" lang="pt-BR"/>
              <a:t>Fourth level</a:t>
            </a:r>
          </a:p>
          <a:p>
            <a:pPr lvl="4" eaLnBrk="1" latinLnBrk="0" hangingPunct="1"/>
            <a:r>
              <a:rPr kumimoji="0" lang="pt-BR"/>
              <a:t>Fifth level</a:t>
            </a:r>
            <a:endParaRPr kumimoji="0" lang="en-US"/>
          </a:p>
        </p:txBody>
      </p:sp>
      <p:sp>
        <p:nvSpPr>
          <p:cNvPr id="20" name="Retângulo 19">
            <a:extLst>
              <a:ext uri="{FF2B5EF4-FFF2-40B4-BE49-F238E27FC236}">
                <a16:creationId xmlns:a16="http://schemas.microsoft.com/office/drawing/2014/main" xmlns="" id="{E67A8DFB-90D2-42A5-B2BE-E76BE26469C1}"/>
              </a:ext>
            </a:extLst>
          </p:cNvPr>
          <p:cNvSpPr>
            <a:spLocks noChangeArrowheads="1"/>
          </p:cNvSpPr>
          <p:nvPr userDrawn="1"/>
        </p:nvSpPr>
        <p:spPr bwMode="auto">
          <a:xfrm>
            <a:off x="27781" y="6501033"/>
            <a:ext cx="587375" cy="276225"/>
          </a:xfrm>
          <a:prstGeom prst="rect">
            <a:avLst/>
          </a:prstGeom>
          <a:noFill/>
          <a:ln>
            <a:noFill/>
          </a:ln>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dirty="0"/>
              <a:t>JGVV</a:t>
            </a:r>
            <a:endParaRPr lang="pt-BR" altLang="pt-BR" sz="1200" dirty="0"/>
          </a:p>
        </p:txBody>
      </p:sp>
      <p:sp>
        <p:nvSpPr>
          <p:cNvPr id="21" name="Retângulo 20">
            <a:extLst>
              <a:ext uri="{FF2B5EF4-FFF2-40B4-BE49-F238E27FC236}">
                <a16:creationId xmlns:a16="http://schemas.microsoft.com/office/drawing/2014/main" xmlns="" id="{1C121F73-83EB-4814-97D7-A2BB6C113F30}"/>
              </a:ext>
            </a:extLst>
          </p:cNvPr>
          <p:cNvSpPr>
            <a:spLocks noChangeArrowheads="1"/>
          </p:cNvSpPr>
          <p:nvPr userDrawn="1"/>
        </p:nvSpPr>
        <p:spPr bwMode="auto">
          <a:xfrm>
            <a:off x="3023394" y="6407370"/>
            <a:ext cx="433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400" dirty="0"/>
              <a:t>The use of this lecture is allowed whether referenced</a:t>
            </a:r>
          </a:p>
        </p:txBody>
      </p:sp>
      <p:sp>
        <p:nvSpPr>
          <p:cNvPr id="24" name="Rectangle 29">
            <a:extLst>
              <a:ext uri="{FF2B5EF4-FFF2-40B4-BE49-F238E27FC236}">
                <a16:creationId xmlns:a16="http://schemas.microsoft.com/office/drawing/2014/main" xmlns="" id="{CF85890B-6347-4FF1-97B6-5FE2D5268235}"/>
              </a:ext>
            </a:extLst>
          </p:cNvPr>
          <p:cNvSpPr>
            <a:spLocks noGrp="1" noChangeArrowheads="1"/>
          </p:cNvSpPr>
          <p:nvPr userDrawn="1"/>
        </p:nvSpPr>
        <p:spPr bwMode="auto">
          <a:xfrm>
            <a:off x="7211219" y="6301008"/>
            <a:ext cx="1905000" cy="457200"/>
          </a:xfrm>
          <a:prstGeom prst="rect">
            <a:avLst/>
          </a:prstGeom>
          <a:noFill/>
          <a:ln>
            <a:noFill/>
          </a:ln>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1-</a:t>
            </a:r>
            <a:fld id="{CCFBD638-0978-4038-A4D7-1EE060942017}" type="slidenum">
              <a:rPr lang="en-US" altLang="en-US"/>
              <a:pPr/>
              <a:t>‹nº›</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4400" y="274638"/>
            <a:ext cx="7772400" cy="868362"/>
          </a:xfrm>
        </p:spPr>
        <p:txBody>
          <a:bodyPr>
            <a:normAutofit/>
          </a:bodyPr>
          <a:lstStyle/>
          <a:p>
            <a:r>
              <a:rPr lang="en-US" dirty="0">
                <a:solidFill>
                  <a:schemeClr val="accent1">
                    <a:lumMod val="40000"/>
                    <a:lumOff val="60000"/>
                  </a:schemeClr>
                </a:solidFill>
              </a:rPr>
              <a:t>1 - Analytic hierarchy process (AHP)</a:t>
            </a:r>
          </a:p>
        </p:txBody>
      </p:sp>
      <p:sp>
        <p:nvSpPr>
          <p:cNvPr id="3" name="Espaço Reservado para Conteúdo 12"/>
          <p:cNvSpPr>
            <a:spLocks noGrp="1"/>
          </p:cNvSpPr>
          <p:nvPr>
            <p:ph idx="1"/>
          </p:nvPr>
        </p:nvSpPr>
        <p:spPr>
          <a:xfrm>
            <a:off x="635524" y="3756394"/>
            <a:ext cx="8051276" cy="2461526"/>
          </a:xfrm>
        </p:spPr>
        <p:txBody>
          <a:bodyPr>
            <a:normAutofit/>
          </a:bodyPr>
          <a:lstStyle/>
          <a:p>
            <a:pPr marL="0" indent="0" algn="just">
              <a:buNone/>
            </a:pPr>
            <a:r>
              <a:rPr lang="en-US" sz="2200" dirty="0"/>
              <a:t>The AHP method is based on </a:t>
            </a:r>
            <a:r>
              <a:rPr lang="en-US" sz="2200" b="1" dirty="0"/>
              <a:t>subjective criteria </a:t>
            </a:r>
            <a:r>
              <a:rPr lang="en-US" sz="2200" dirty="0"/>
              <a:t>to evaluate several alternatives according to a model (</a:t>
            </a:r>
            <a:r>
              <a:rPr lang="en-US" sz="2200" b="1" dirty="0"/>
              <a:t>scale</a:t>
            </a:r>
            <a:r>
              <a:rPr lang="en-US" sz="2200" dirty="0"/>
              <a:t>) of weighting and weights assigned to each criterion. This scale has the purpose of </a:t>
            </a:r>
            <a:r>
              <a:rPr lang="en-US" sz="2200" b="1" dirty="0">
                <a:solidFill>
                  <a:srgbClr val="FF0000"/>
                </a:solidFill>
              </a:rPr>
              <a:t>calibrating the translation of qualitative information into quantitative ones</a:t>
            </a:r>
            <a:r>
              <a:rPr lang="en-US" sz="2200" dirty="0"/>
              <a:t>, allowing the decision maker to optimize and </a:t>
            </a:r>
            <a:r>
              <a:rPr lang="en-US" sz="2200" b="1" dirty="0"/>
              <a:t>make more rational decision making</a:t>
            </a:r>
            <a:r>
              <a:rPr lang="en-US" sz="2200" dirty="0"/>
              <a:t>. </a:t>
            </a:r>
          </a:p>
        </p:txBody>
      </p:sp>
      <p:sp>
        <p:nvSpPr>
          <p:cNvPr id="2" name="Retângulo 1"/>
          <p:cNvSpPr/>
          <p:nvPr/>
        </p:nvSpPr>
        <p:spPr>
          <a:xfrm>
            <a:off x="429768" y="1846142"/>
            <a:ext cx="8339328" cy="1615827"/>
          </a:xfrm>
          <a:prstGeom prst="rect">
            <a:avLst/>
          </a:prstGeom>
        </p:spPr>
        <p:txBody>
          <a:bodyPr wrap="square">
            <a:spAutoFit/>
          </a:bodyPr>
          <a:lstStyle/>
          <a:p>
            <a:pPr marL="171450" lvl="1" indent="-171450" algn="just" defTabSz="800100">
              <a:lnSpc>
                <a:spcPct val="90000"/>
              </a:lnSpc>
              <a:spcBef>
                <a:spcPct val="0"/>
              </a:spcBef>
              <a:spcAft>
                <a:spcPct val="15000"/>
              </a:spcAft>
              <a:buChar char="••"/>
            </a:pPr>
            <a:r>
              <a:rPr lang="en-US" sz="2200" dirty="0"/>
              <a:t>The </a:t>
            </a:r>
            <a:r>
              <a:rPr lang="en-US" sz="2200" b="1" dirty="0"/>
              <a:t>Analytic Hierarchy Process</a:t>
            </a:r>
            <a:r>
              <a:rPr lang="en-US" sz="2200" dirty="0"/>
              <a:t> (AHP) is a structured technique for organizing and analyzing complex decisions, based on mathematics and psychology. It was developed by Thomas L. </a:t>
            </a:r>
            <a:r>
              <a:rPr lang="en-US" sz="2200" dirty="0" err="1"/>
              <a:t>Saaty</a:t>
            </a:r>
            <a:r>
              <a:rPr lang="en-US" sz="2200" dirty="0"/>
              <a:t> in the 1970s and has been extensively studied and refined since then.</a:t>
            </a:r>
            <a:endParaRPr lang="pt-BR" sz="2200" dirty="0"/>
          </a:p>
        </p:txBody>
      </p:sp>
      <p:sp>
        <p:nvSpPr>
          <p:cNvPr id="5" name="Retângulo 4">
            <a:extLst>
              <a:ext uri="{FF2B5EF4-FFF2-40B4-BE49-F238E27FC236}">
                <a16:creationId xmlns:a16="http://schemas.microsoft.com/office/drawing/2014/main" xmlns="" id="{E67A8DFB-90D2-42A5-B2BE-E76BE26469C1}"/>
              </a:ext>
            </a:extLst>
          </p:cNvPr>
          <p:cNvSpPr>
            <a:spLocks noChangeArrowheads="1"/>
          </p:cNvSpPr>
          <p:nvPr/>
        </p:nvSpPr>
        <p:spPr bwMode="auto">
          <a:xfrm>
            <a:off x="27781" y="6501033"/>
            <a:ext cx="587375" cy="276225"/>
          </a:xfrm>
          <a:prstGeom prst="rect">
            <a:avLst/>
          </a:prstGeom>
          <a:noFill/>
          <a:ln>
            <a:noFill/>
          </a:ln>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en-US" sz="1200" dirty="0"/>
              <a:t>JGVV</a:t>
            </a:r>
            <a:endParaRPr lang="pt-BR" altLang="pt-BR" sz="1200" dirty="0"/>
          </a:p>
        </p:txBody>
      </p:sp>
      <p:sp>
        <p:nvSpPr>
          <p:cNvPr id="6" name="Retângulo 5">
            <a:extLst>
              <a:ext uri="{FF2B5EF4-FFF2-40B4-BE49-F238E27FC236}">
                <a16:creationId xmlns:a16="http://schemas.microsoft.com/office/drawing/2014/main" xmlns="" id="{1C121F73-83EB-4814-97D7-A2BB6C113F30}"/>
              </a:ext>
            </a:extLst>
          </p:cNvPr>
          <p:cNvSpPr>
            <a:spLocks noChangeArrowheads="1"/>
          </p:cNvSpPr>
          <p:nvPr/>
        </p:nvSpPr>
        <p:spPr bwMode="auto">
          <a:xfrm>
            <a:off x="3023394" y="6407370"/>
            <a:ext cx="433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400" dirty="0"/>
              <a:t>The use of this lecture is allowed whether referenced</a:t>
            </a:r>
          </a:p>
        </p:txBody>
      </p:sp>
      <p:sp>
        <p:nvSpPr>
          <p:cNvPr id="7" name="Rectangle 29">
            <a:extLst>
              <a:ext uri="{FF2B5EF4-FFF2-40B4-BE49-F238E27FC236}">
                <a16:creationId xmlns:a16="http://schemas.microsoft.com/office/drawing/2014/main" xmlns="" id="{CF85890B-6347-4FF1-97B6-5FE2D5268235}"/>
              </a:ext>
            </a:extLst>
          </p:cNvPr>
          <p:cNvSpPr>
            <a:spLocks noGrp="1" noChangeArrowheads="1"/>
          </p:cNvSpPr>
          <p:nvPr/>
        </p:nvSpPr>
        <p:spPr bwMode="auto">
          <a:xfrm>
            <a:off x="7211219" y="6301008"/>
            <a:ext cx="1905000" cy="457200"/>
          </a:xfrm>
          <a:prstGeom prst="rect">
            <a:avLst/>
          </a:prstGeom>
          <a:noFill/>
          <a:ln>
            <a:noFill/>
          </a:ln>
        </p:spPr>
        <p:txBody>
          <a:bodyPr vert="horz" wrap="square" lIns="91440" tIns="45720" rIns="91440" bIns="45720" numCol="1" anchor="t" anchorCtr="0" compatLnSpc="1">
            <a:prstTxWarp prst="textNoShape">
              <a:avLst/>
            </a:prstTxWarp>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1-</a:t>
            </a:r>
            <a:fld id="{CCFBD638-0978-4038-A4D7-1EE060942017}" type="slidenum">
              <a:rPr lang="en-US" altLang="en-US"/>
              <a:pPr/>
              <a:t>1</a:t>
            </a:fld>
            <a:endParaRPr lang="en-US" altLang="en-US" dirty="0"/>
          </a:p>
        </p:txBody>
      </p:sp>
      <p:pic>
        <p:nvPicPr>
          <p:cNvPr id="8" name="Picture 2" descr="Image result for logo poli usp">
            <a:extLst>
              <a:ext uri="{FF2B5EF4-FFF2-40B4-BE49-F238E27FC236}">
                <a16:creationId xmlns:a16="http://schemas.microsoft.com/office/drawing/2014/main" xmlns="" id="{A0601FC2-0F78-49E4-81A1-990E6AD4C69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9706" y="80742"/>
            <a:ext cx="11271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56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283464" y="1655065"/>
            <a:ext cx="8595800" cy="4670322"/>
          </a:xfrm>
        </p:spPr>
        <p:txBody>
          <a:bodyPr/>
          <a:lstStyle/>
          <a:p>
            <a:pPr marL="0" indent="0" algn="just">
              <a:buNone/>
            </a:pPr>
            <a:r>
              <a:rPr lang="en-US" b="1" dirty="0"/>
              <a:t>Obtaining the value </a:t>
            </a:r>
            <a:r>
              <a:rPr lang="en-US" b="1" dirty="0" err="1"/>
              <a:t>λmax</a:t>
            </a:r>
            <a:r>
              <a:rPr lang="en-US" b="1" dirty="0"/>
              <a:t>:</a:t>
            </a:r>
          </a:p>
          <a:p>
            <a:pPr marL="0" indent="0" algn="just">
              <a:buNone/>
            </a:pPr>
            <a:endParaRPr lang="en-US" dirty="0"/>
          </a:p>
          <a:p>
            <a:pPr marL="0" indent="0" algn="just">
              <a:buNone/>
            </a:pPr>
            <a:r>
              <a:rPr lang="en-US" dirty="0"/>
              <a:t>The estimate of the highest eigenvalue </a:t>
            </a:r>
            <a:r>
              <a:rPr lang="en-US" dirty="0" err="1"/>
              <a:t>λmax</a:t>
            </a:r>
            <a:r>
              <a:rPr lang="en-US" dirty="0"/>
              <a:t> of the parity matrix is obtained by means of the arithmetic mean of the elements of the consistency vector.</a:t>
            </a:r>
          </a:p>
          <a:p>
            <a:pPr marL="0" indent="0" algn="just">
              <a:buNone/>
            </a:pPr>
            <a:endParaRPr lang="en-US" dirty="0"/>
          </a:p>
          <a:p>
            <a:pPr marL="0" indent="0" algn="ctr">
              <a:buNone/>
            </a:pPr>
            <a:r>
              <a:rPr lang="en-US" dirty="0"/>
              <a:t>λ</a:t>
            </a:r>
            <a:r>
              <a:rPr lang="pt-BR" i="1" dirty="0" err="1"/>
              <a:t>max</a:t>
            </a:r>
            <a:r>
              <a:rPr lang="pt-BR" i="1" dirty="0"/>
              <a:t> </a:t>
            </a:r>
            <a:r>
              <a:rPr lang="pt-BR" dirty="0"/>
              <a:t>= (3,003 + 3,015 +  3,024)/3 = 9,043/3 = </a:t>
            </a:r>
            <a:r>
              <a:rPr lang="pt-BR" b="1" dirty="0">
                <a:solidFill>
                  <a:srgbClr val="FF0000"/>
                </a:solidFill>
              </a:rPr>
              <a:t>3,014</a:t>
            </a:r>
          </a:p>
        </p:txBody>
      </p:sp>
      <p:sp>
        <p:nvSpPr>
          <p:cNvPr id="6"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306581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402336" y="1636777"/>
            <a:ext cx="8534274" cy="4933706"/>
          </a:xfrm>
        </p:spPr>
        <p:txBody>
          <a:bodyPr/>
          <a:lstStyle/>
          <a:p>
            <a:pPr marL="0" indent="0" algn="just">
              <a:buNone/>
            </a:pPr>
            <a:r>
              <a:rPr lang="en-US" dirty="0"/>
              <a:t>Obtaining </a:t>
            </a:r>
            <a:r>
              <a:rPr lang="en-US" b="1" dirty="0"/>
              <a:t>the consistency index CI:</a:t>
            </a:r>
          </a:p>
          <a:p>
            <a:pPr marL="0" indent="0" algn="just">
              <a:buNone/>
            </a:pPr>
            <a:endParaRPr lang="en-US" dirty="0"/>
          </a:p>
          <a:p>
            <a:pPr marL="0" indent="0" algn="just">
              <a:buNone/>
            </a:pPr>
            <a:r>
              <a:rPr lang="en-US" dirty="0"/>
              <a:t>CI = (</a:t>
            </a:r>
            <a:r>
              <a:rPr lang="en-US" dirty="0" err="1"/>
              <a:t>λmax</a:t>
            </a:r>
            <a:r>
              <a:rPr lang="en-US" dirty="0"/>
              <a:t> - n) / (n - 1) = (3.014 - 3) / (3-1) = 0.00709; </a:t>
            </a:r>
          </a:p>
          <a:p>
            <a:pPr marL="0" indent="0" algn="just">
              <a:buNone/>
            </a:pPr>
            <a:endParaRPr lang="en-US" dirty="0"/>
          </a:p>
          <a:p>
            <a:pPr marL="0" indent="0" algn="just">
              <a:buNone/>
            </a:pPr>
            <a:r>
              <a:rPr lang="en-US" dirty="0"/>
              <a:t>Where n is the number of criteria considered.</a:t>
            </a:r>
          </a:p>
        </p:txBody>
      </p:sp>
      <p:sp>
        <p:nvSpPr>
          <p:cNvPr id="6"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372741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316992" y="1587037"/>
            <a:ext cx="8598408" cy="4795475"/>
          </a:xfrm>
        </p:spPr>
        <p:txBody>
          <a:bodyPr>
            <a:normAutofit fontScale="92500" lnSpcReduction="10000"/>
          </a:bodyPr>
          <a:lstStyle/>
          <a:p>
            <a:pPr marL="0" indent="0" algn="just">
              <a:buNone/>
            </a:pPr>
            <a:r>
              <a:rPr lang="en-US" b="1" dirty="0"/>
              <a:t>Determine the consistency ratio CR</a:t>
            </a:r>
          </a:p>
          <a:p>
            <a:pPr marL="0" indent="0" algn="just">
              <a:buNone/>
            </a:pPr>
            <a:r>
              <a:rPr lang="en-US" sz="2200" dirty="0"/>
              <a:t>The consistency ratio CR is obtained by the formula CR = CI / ACI; Where ACI is the consistency index for a large number of parity comparisons. The ACI value depends on the number of decision criteria (n = 3) and is provided by:</a:t>
            </a:r>
          </a:p>
          <a:p>
            <a:pPr marL="0" indent="0" algn="just">
              <a:buNone/>
            </a:pPr>
            <a:endParaRPr lang="en-US" dirty="0"/>
          </a:p>
          <a:p>
            <a:pPr marL="0" indent="0" algn="just">
              <a:buNone/>
            </a:pPr>
            <a:endParaRPr lang="en-US" dirty="0"/>
          </a:p>
          <a:p>
            <a:pPr marL="0" indent="0" algn="ctr">
              <a:buNone/>
            </a:pPr>
            <a:endParaRPr lang="en-US" sz="2200" dirty="0"/>
          </a:p>
          <a:p>
            <a:pPr marL="0" indent="0" algn="ctr">
              <a:buNone/>
            </a:pPr>
            <a:endParaRPr lang="en-US" sz="2200" dirty="0"/>
          </a:p>
          <a:p>
            <a:pPr marL="0" indent="0" algn="ctr">
              <a:buNone/>
            </a:pPr>
            <a:r>
              <a:rPr lang="en-US" sz="2200" dirty="0"/>
              <a:t>For n=3 </a:t>
            </a:r>
            <a:r>
              <a:rPr lang="en-US" sz="2200" dirty="0">
                <a:sym typeface="Wingdings" panose="05000000000000000000" pitchFamily="2" charset="2"/>
              </a:rPr>
              <a:t> CR = CI/ACI = 0,00709/0,58 = </a:t>
            </a:r>
            <a:r>
              <a:rPr lang="en-US" sz="2200" b="1" dirty="0">
                <a:solidFill>
                  <a:srgbClr val="FF0000"/>
                </a:solidFill>
                <a:sym typeface="Wingdings" panose="05000000000000000000" pitchFamily="2" charset="2"/>
              </a:rPr>
              <a:t>0,0122</a:t>
            </a:r>
          </a:p>
          <a:p>
            <a:pPr marL="0" indent="0" algn="just">
              <a:spcBef>
                <a:spcPts val="1800"/>
              </a:spcBef>
              <a:buNone/>
            </a:pPr>
            <a:r>
              <a:rPr lang="en-US" sz="2200" dirty="0"/>
              <a:t>According to </a:t>
            </a:r>
            <a:r>
              <a:rPr lang="en-US" sz="2200" dirty="0" err="1"/>
              <a:t>Saaty</a:t>
            </a:r>
            <a:r>
              <a:rPr lang="en-US" sz="2200" dirty="0"/>
              <a:t> (1980), a consistency ratio of 0.10 or less is considered acceptable. Therefore, the values of relative priorities are consistent. If the CR value is greater than 0.10, the original parity comparison matrix should be re-evaluated</a:t>
            </a:r>
            <a:r>
              <a:rPr lang="en-US" sz="2400" dirty="0"/>
              <a:t>.</a:t>
            </a:r>
          </a:p>
        </p:txBody>
      </p:sp>
      <p:graphicFrame>
        <p:nvGraphicFramePr>
          <p:cNvPr id="6" name="Tabela 5"/>
          <p:cNvGraphicFramePr>
            <a:graphicFrameLocks noGrp="1"/>
          </p:cNvGraphicFramePr>
          <p:nvPr>
            <p:extLst>
              <p:ext uri="{D42A27DB-BD31-4B8C-83A1-F6EECF244321}">
                <p14:modId xmlns:p14="http://schemas.microsoft.com/office/powerpoint/2010/main" val="280309033"/>
              </p:ext>
            </p:extLst>
          </p:nvPr>
        </p:nvGraphicFramePr>
        <p:xfrm>
          <a:off x="1256560" y="3566097"/>
          <a:ext cx="6610996" cy="1005903"/>
        </p:xfrm>
        <a:graphic>
          <a:graphicData uri="http://schemas.openxmlformats.org/drawingml/2006/table">
            <a:tbl>
              <a:tblPr firstRow="1" bandRow="1">
                <a:tableStyleId>{5C22544A-7EE6-4342-B048-85BDC9FD1C3A}</a:tableStyleId>
              </a:tblPr>
              <a:tblGrid>
                <a:gridCol w="944428">
                  <a:extLst>
                    <a:ext uri="{9D8B030D-6E8A-4147-A177-3AD203B41FA5}">
                      <a16:colId xmlns:a16="http://schemas.microsoft.com/office/drawing/2014/main" xmlns="" val="1313606926"/>
                    </a:ext>
                  </a:extLst>
                </a:gridCol>
                <a:gridCol w="944428">
                  <a:extLst>
                    <a:ext uri="{9D8B030D-6E8A-4147-A177-3AD203B41FA5}">
                      <a16:colId xmlns:a16="http://schemas.microsoft.com/office/drawing/2014/main" xmlns="" val="680991258"/>
                    </a:ext>
                  </a:extLst>
                </a:gridCol>
                <a:gridCol w="944428">
                  <a:extLst>
                    <a:ext uri="{9D8B030D-6E8A-4147-A177-3AD203B41FA5}">
                      <a16:colId xmlns:a16="http://schemas.microsoft.com/office/drawing/2014/main" xmlns="" val="1935537138"/>
                    </a:ext>
                  </a:extLst>
                </a:gridCol>
                <a:gridCol w="944428">
                  <a:extLst>
                    <a:ext uri="{9D8B030D-6E8A-4147-A177-3AD203B41FA5}">
                      <a16:colId xmlns:a16="http://schemas.microsoft.com/office/drawing/2014/main" xmlns="" val="2521017356"/>
                    </a:ext>
                  </a:extLst>
                </a:gridCol>
                <a:gridCol w="944428">
                  <a:extLst>
                    <a:ext uri="{9D8B030D-6E8A-4147-A177-3AD203B41FA5}">
                      <a16:colId xmlns:a16="http://schemas.microsoft.com/office/drawing/2014/main" xmlns="" val="2307460067"/>
                    </a:ext>
                  </a:extLst>
                </a:gridCol>
                <a:gridCol w="944428">
                  <a:extLst>
                    <a:ext uri="{9D8B030D-6E8A-4147-A177-3AD203B41FA5}">
                      <a16:colId xmlns:a16="http://schemas.microsoft.com/office/drawing/2014/main" xmlns="" val="3240882055"/>
                    </a:ext>
                  </a:extLst>
                </a:gridCol>
                <a:gridCol w="944428">
                  <a:extLst>
                    <a:ext uri="{9D8B030D-6E8A-4147-A177-3AD203B41FA5}">
                      <a16:colId xmlns:a16="http://schemas.microsoft.com/office/drawing/2014/main" xmlns="" val="2694913201"/>
                    </a:ext>
                  </a:extLst>
                </a:gridCol>
              </a:tblGrid>
              <a:tr h="473662">
                <a:tc>
                  <a:txBody>
                    <a:bodyPr/>
                    <a:lstStyle/>
                    <a:p>
                      <a:pPr algn="ctr"/>
                      <a:r>
                        <a:rPr lang="en-US" sz="2400" b="1" dirty="0"/>
                        <a:t>N</a:t>
                      </a:r>
                      <a:endParaRPr lang="pt-BR" sz="2400" b="1" dirty="0"/>
                    </a:p>
                  </a:txBody>
                  <a:tcPr/>
                </a:tc>
                <a:tc>
                  <a:txBody>
                    <a:bodyPr/>
                    <a:lstStyle/>
                    <a:p>
                      <a:pPr algn="ctr"/>
                      <a:r>
                        <a:rPr lang="en-US" sz="2400" b="1" dirty="0"/>
                        <a:t>3</a:t>
                      </a:r>
                      <a:endParaRPr lang="pt-BR" sz="2400" b="1" dirty="0"/>
                    </a:p>
                  </a:txBody>
                  <a:tcPr/>
                </a:tc>
                <a:tc>
                  <a:txBody>
                    <a:bodyPr/>
                    <a:lstStyle/>
                    <a:p>
                      <a:pPr algn="ctr"/>
                      <a:r>
                        <a:rPr lang="en-US" sz="2400" b="1" dirty="0"/>
                        <a:t>4</a:t>
                      </a:r>
                      <a:endParaRPr lang="pt-BR" sz="2400" b="1" dirty="0"/>
                    </a:p>
                  </a:txBody>
                  <a:tcPr/>
                </a:tc>
                <a:tc>
                  <a:txBody>
                    <a:bodyPr/>
                    <a:lstStyle/>
                    <a:p>
                      <a:pPr algn="ctr"/>
                      <a:r>
                        <a:rPr lang="en-US" sz="2400" b="1" dirty="0"/>
                        <a:t>5</a:t>
                      </a:r>
                      <a:endParaRPr lang="pt-BR" sz="2400" b="1" dirty="0"/>
                    </a:p>
                  </a:txBody>
                  <a:tcPr/>
                </a:tc>
                <a:tc>
                  <a:txBody>
                    <a:bodyPr/>
                    <a:lstStyle/>
                    <a:p>
                      <a:pPr algn="ctr"/>
                      <a:r>
                        <a:rPr lang="en-US" sz="2400" b="1" dirty="0"/>
                        <a:t>6</a:t>
                      </a:r>
                      <a:endParaRPr lang="pt-BR" sz="2400" b="1" dirty="0"/>
                    </a:p>
                  </a:txBody>
                  <a:tcPr/>
                </a:tc>
                <a:tc>
                  <a:txBody>
                    <a:bodyPr/>
                    <a:lstStyle/>
                    <a:p>
                      <a:pPr algn="ctr"/>
                      <a:r>
                        <a:rPr lang="en-US" sz="2400" b="1" dirty="0"/>
                        <a:t>7</a:t>
                      </a:r>
                      <a:endParaRPr lang="pt-BR" sz="2400" b="1" dirty="0"/>
                    </a:p>
                  </a:txBody>
                  <a:tcPr/>
                </a:tc>
                <a:tc>
                  <a:txBody>
                    <a:bodyPr/>
                    <a:lstStyle/>
                    <a:p>
                      <a:pPr algn="ctr"/>
                      <a:r>
                        <a:rPr lang="en-US" sz="2400" b="1" dirty="0"/>
                        <a:t>8</a:t>
                      </a:r>
                      <a:endParaRPr lang="pt-BR" sz="2400" b="1" dirty="0"/>
                    </a:p>
                  </a:txBody>
                  <a:tcPr/>
                </a:tc>
                <a:extLst>
                  <a:ext uri="{0D108BD9-81ED-4DB2-BD59-A6C34878D82A}">
                    <a16:rowId xmlns:a16="http://schemas.microsoft.com/office/drawing/2014/main" xmlns="" val="1202078766"/>
                  </a:ext>
                </a:extLst>
              </a:tr>
              <a:tr h="532241">
                <a:tc>
                  <a:txBody>
                    <a:bodyPr/>
                    <a:lstStyle/>
                    <a:p>
                      <a:pPr algn="ctr"/>
                      <a:r>
                        <a:rPr lang="en-US" sz="2400" b="1" dirty="0"/>
                        <a:t>ACI</a:t>
                      </a:r>
                      <a:endParaRPr lang="pt-BR" sz="2400" b="1" dirty="0"/>
                    </a:p>
                  </a:txBody>
                  <a:tcPr/>
                </a:tc>
                <a:tc>
                  <a:txBody>
                    <a:bodyPr/>
                    <a:lstStyle/>
                    <a:p>
                      <a:pPr algn="ctr"/>
                      <a:r>
                        <a:rPr lang="en-US" sz="2400" b="1" dirty="0"/>
                        <a:t>0,58</a:t>
                      </a:r>
                      <a:endParaRPr lang="pt-BR" sz="2400" b="1" dirty="0"/>
                    </a:p>
                  </a:txBody>
                  <a:tcPr/>
                </a:tc>
                <a:tc>
                  <a:txBody>
                    <a:bodyPr/>
                    <a:lstStyle/>
                    <a:p>
                      <a:pPr algn="ctr"/>
                      <a:r>
                        <a:rPr lang="en-US" sz="2400" b="1" dirty="0"/>
                        <a:t>0,90</a:t>
                      </a:r>
                      <a:endParaRPr lang="pt-BR" sz="2400" b="1" dirty="0"/>
                    </a:p>
                  </a:txBody>
                  <a:tcPr/>
                </a:tc>
                <a:tc>
                  <a:txBody>
                    <a:bodyPr/>
                    <a:lstStyle/>
                    <a:p>
                      <a:pPr algn="ctr"/>
                      <a:r>
                        <a:rPr lang="en-US" sz="2400" b="1" dirty="0"/>
                        <a:t>1,12</a:t>
                      </a:r>
                      <a:endParaRPr lang="pt-BR" sz="2400" b="1" dirty="0"/>
                    </a:p>
                  </a:txBody>
                  <a:tcPr/>
                </a:tc>
                <a:tc>
                  <a:txBody>
                    <a:bodyPr/>
                    <a:lstStyle/>
                    <a:p>
                      <a:pPr algn="ctr"/>
                      <a:r>
                        <a:rPr lang="en-US" sz="2400" b="1" dirty="0"/>
                        <a:t>1,24</a:t>
                      </a:r>
                      <a:endParaRPr lang="pt-BR" sz="2400" b="1" dirty="0"/>
                    </a:p>
                  </a:txBody>
                  <a:tcPr/>
                </a:tc>
                <a:tc>
                  <a:txBody>
                    <a:bodyPr/>
                    <a:lstStyle/>
                    <a:p>
                      <a:pPr algn="ctr"/>
                      <a:r>
                        <a:rPr lang="en-US" sz="2400" b="1" dirty="0"/>
                        <a:t>1,32</a:t>
                      </a:r>
                      <a:endParaRPr lang="pt-BR" sz="2400" b="1" dirty="0"/>
                    </a:p>
                  </a:txBody>
                  <a:tcPr/>
                </a:tc>
                <a:tc>
                  <a:txBody>
                    <a:bodyPr/>
                    <a:lstStyle/>
                    <a:p>
                      <a:pPr algn="ctr"/>
                      <a:r>
                        <a:rPr lang="en-US" sz="2400" b="1" dirty="0"/>
                        <a:t>1,41</a:t>
                      </a:r>
                      <a:endParaRPr lang="pt-BR" sz="2400" b="1" dirty="0"/>
                    </a:p>
                  </a:txBody>
                  <a:tcPr/>
                </a:tc>
                <a:extLst>
                  <a:ext uri="{0D108BD9-81ED-4DB2-BD59-A6C34878D82A}">
                    <a16:rowId xmlns:a16="http://schemas.microsoft.com/office/drawing/2014/main" xmlns="" val="2482879029"/>
                  </a:ext>
                </a:extLst>
              </a:tr>
            </a:tbl>
          </a:graphicData>
        </a:graphic>
      </p:graphicFrame>
      <p:sp>
        <p:nvSpPr>
          <p:cNvPr id="7"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97535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3192" y="1523923"/>
            <a:ext cx="8238744" cy="369332"/>
          </a:xfrm>
          <a:prstGeom prst="rect">
            <a:avLst/>
          </a:prstGeom>
        </p:spPr>
        <p:txBody>
          <a:bodyPr wrap="square">
            <a:spAutoFit/>
          </a:bodyPr>
          <a:lstStyle/>
          <a:p>
            <a:r>
              <a:rPr lang="en-US" b="1" dirty="0"/>
              <a:t>2</a:t>
            </a:r>
            <a:r>
              <a:rPr lang="en-US" b="1" baseline="30000" dirty="0"/>
              <a:t>nd</a:t>
            </a:r>
            <a:r>
              <a:rPr lang="en-US" b="1" dirty="0"/>
              <a:t> – Comparison criterion according to the alternatives</a:t>
            </a:r>
            <a:endParaRPr lang="pt-BR" dirty="0"/>
          </a:p>
        </p:txBody>
      </p:sp>
      <p:sp>
        <p:nvSpPr>
          <p:cNvPr id="6" name="Espaço Reservado para Conteúdo 12"/>
          <p:cNvSpPr>
            <a:spLocks noGrp="1"/>
          </p:cNvSpPr>
          <p:nvPr>
            <p:ph idx="1"/>
          </p:nvPr>
        </p:nvSpPr>
        <p:spPr>
          <a:xfrm>
            <a:off x="271272" y="2007662"/>
            <a:ext cx="8626311" cy="4308298"/>
          </a:xfrm>
        </p:spPr>
        <p:txBody>
          <a:bodyPr/>
          <a:lstStyle/>
          <a:p>
            <a:pPr marL="0" indent="0" algn="just">
              <a:buNone/>
            </a:pPr>
            <a:r>
              <a:rPr lang="en-US" dirty="0"/>
              <a:t>C1 - </a:t>
            </a:r>
            <a:r>
              <a:rPr lang="en-US" b="1" dirty="0"/>
              <a:t>Quality of the dishes offered</a:t>
            </a:r>
          </a:p>
          <a:p>
            <a:pPr marL="0" indent="0" algn="just">
              <a:buNone/>
            </a:pPr>
            <a:endParaRPr lang="en-US" b="1" dirty="0"/>
          </a:p>
          <a:p>
            <a:pPr marL="0" indent="0" algn="just">
              <a:buNone/>
            </a:pPr>
            <a:r>
              <a:rPr lang="en-US" dirty="0"/>
              <a:t>Scoring:                                            Normalizing and R.P.:                     </a:t>
            </a:r>
          </a:p>
          <a:p>
            <a:pPr marL="0" indent="0" algn="just">
              <a:buNone/>
            </a:pPr>
            <a:endParaRPr lang="en-US" dirty="0"/>
          </a:p>
          <a:p>
            <a:pPr marL="0" indent="0" algn="just">
              <a:buNone/>
            </a:pPr>
            <a:endParaRPr lang="en-US" dirty="0"/>
          </a:p>
          <a:p>
            <a:pPr marL="0" indent="0" algn="just">
              <a:buNone/>
            </a:pP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4027669084"/>
              </p:ext>
            </p:extLst>
          </p:nvPr>
        </p:nvGraphicFramePr>
        <p:xfrm>
          <a:off x="164593" y="3626118"/>
          <a:ext cx="3968495" cy="2618350"/>
        </p:xfrm>
        <a:graphic>
          <a:graphicData uri="http://schemas.openxmlformats.org/drawingml/2006/table">
            <a:tbl>
              <a:tblPr firstRow="1" bandRow="1">
                <a:tableStyleId>{5C22544A-7EE6-4342-B048-85BDC9FD1C3A}</a:tableStyleId>
              </a:tblPr>
              <a:tblGrid>
                <a:gridCol w="1503617">
                  <a:extLst>
                    <a:ext uri="{9D8B030D-6E8A-4147-A177-3AD203B41FA5}">
                      <a16:colId xmlns:a16="http://schemas.microsoft.com/office/drawing/2014/main" xmlns="" val="3667618247"/>
                    </a:ext>
                  </a:extLst>
                </a:gridCol>
                <a:gridCol w="1155960">
                  <a:extLst>
                    <a:ext uri="{9D8B030D-6E8A-4147-A177-3AD203B41FA5}">
                      <a16:colId xmlns:a16="http://schemas.microsoft.com/office/drawing/2014/main" xmlns="" val="3254036854"/>
                    </a:ext>
                  </a:extLst>
                </a:gridCol>
                <a:gridCol w="1308918">
                  <a:extLst>
                    <a:ext uri="{9D8B030D-6E8A-4147-A177-3AD203B41FA5}">
                      <a16:colId xmlns:a16="http://schemas.microsoft.com/office/drawing/2014/main" xmlns="" val="1831764711"/>
                    </a:ext>
                  </a:extLst>
                </a:gridCol>
              </a:tblGrid>
              <a:tr h="1000713">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Barato pra Valer!</a:t>
                      </a:r>
                      <a:endParaRPr lang="pt-BR" sz="17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19750743"/>
                  </a:ext>
                </a:extLst>
              </a:tr>
              <a:tr h="557281">
                <a:tc>
                  <a:txBody>
                    <a:bodyPr/>
                    <a:lstStyle/>
                    <a:p>
                      <a:pPr algn="ctr" rtl="0" fontAlgn="ctr"/>
                      <a:r>
                        <a:rPr lang="pt-BR" sz="1700" u="none" strike="noStrike" dirty="0">
                          <a:effectLst/>
                        </a:rPr>
                        <a:t>Tudo Gostoso!</a:t>
                      </a:r>
                      <a:endParaRPr lang="pt-BR" sz="17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8,00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38500999"/>
                  </a:ext>
                </a:extLst>
              </a:tr>
              <a:tr h="557281">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1/8</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 </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34445622"/>
                  </a:ext>
                </a:extLst>
              </a:tr>
              <a:tr h="50307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chemeClr val="dk1"/>
                          </a:solidFill>
                          <a:effectLst/>
                          <a:latin typeface="+mn-lt"/>
                        </a:rPr>
                        <a:t>1,13</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rgbClr val="000000"/>
                          </a:solidFill>
                          <a:effectLst/>
                          <a:latin typeface="Calibri" panose="020F0502020204030204" pitchFamily="34" charset="0"/>
                        </a:rPr>
                        <a:t>9,00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4510454"/>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146878785"/>
              </p:ext>
            </p:extLst>
          </p:nvPr>
        </p:nvGraphicFramePr>
        <p:xfrm>
          <a:off x="4251960" y="3626118"/>
          <a:ext cx="4690872" cy="2647581"/>
        </p:xfrm>
        <a:graphic>
          <a:graphicData uri="http://schemas.openxmlformats.org/drawingml/2006/table">
            <a:tbl>
              <a:tblPr firstRow="1" bandRow="1">
                <a:tableStyleId>{5C22544A-7EE6-4342-B048-85BDC9FD1C3A}</a:tableStyleId>
              </a:tblPr>
              <a:tblGrid>
                <a:gridCol w="1289304">
                  <a:extLst>
                    <a:ext uri="{9D8B030D-6E8A-4147-A177-3AD203B41FA5}">
                      <a16:colId xmlns:a16="http://schemas.microsoft.com/office/drawing/2014/main" xmlns="" val="2339124373"/>
                    </a:ext>
                  </a:extLst>
                </a:gridCol>
                <a:gridCol w="1271016">
                  <a:extLst>
                    <a:ext uri="{9D8B030D-6E8A-4147-A177-3AD203B41FA5}">
                      <a16:colId xmlns:a16="http://schemas.microsoft.com/office/drawing/2014/main" xmlns="" val="2374809313"/>
                    </a:ext>
                  </a:extLst>
                </a:gridCol>
                <a:gridCol w="1499616">
                  <a:extLst>
                    <a:ext uri="{9D8B030D-6E8A-4147-A177-3AD203B41FA5}">
                      <a16:colId xmlns:a16="http://schemas.microsoft.com/office/drawing/2014/main" xmlns="" val="2489506030"/>
                    </a:ext>
                  </a:extLst>
                </a:gridCol>
                <a:gridCol w="630936">
                  <a:extLst>
                    <a:ext uri="{9D8B030D-6E8A-4147-A177-3AD203B41FA5}">
                      <a16:colId xmlns:a16="http://schemas.microsoft.com/office/drawing/2014/main" xmlns="" val="126797165"/>
                    </a:ext>
                  </a:extLst>
                </a:gridCol>
              </a:tblGrid>
              <a:tr h="955026">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Barato pra Valer!</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R.P.</a:t>
                      </a:r>
                      <a:endParaRPr lang="pt-BR" sz="17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46165163"/>
                  </a:ext>
                </a:extLst>
              </a:tr>
              <a:tr h="615371">
                <a:tc>
                  <a:txBody>
                    <a:bodyPr/>
                    <a:lstStyle/>
                    <a:p>
                      <a:pPr algn="ctr" rtl="0" fontAlgn="ctr"/>
                      <a:r>
                        <a:rPr lang="pt-BR" sz="1700" u="none" strike="noStrike">
                          <a:effectLst/>
                        </a:rPr>
                        <a:t>Tudo Gostoso!</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0,89</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0,89</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0,89</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23131246"/>
                  </a:ext>
                </a:extLst>
              </a:tr>
              <a:tr h="710719">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0,11</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0,11 </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0,11</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15536749"/>
                  </a:ext>
                </a:extLst>
              </a:tr>
              <a:tr h="36646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1,00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1,00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92806641"/>
                  </a:ext>
                </a:extLst>
              </a:tr>
            </a:tbl>
          </a:graphicData>
        </a:graphic>
      </p:graphicFrame>
      <p:sp>
        <p:nvSpPr>
          <p:cNvPr id="9"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159666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93192" y="1523923"/>
            <a:ext cx="8238744" cy="369332"/>
          </a:xfrm>
          <a:prstGeom prst="rect">
            <a:avLst/>
          </a:prstGeom>
        </p:spPr>
        <p:txBody>
          <a:bodyPr wrap="square">
            <a:spAutoFit/>
          </a:bodyPr>
          <a:lstStyle/>
          <a:p>
            <a:r>
              <a:rPr lang="en-US" b="1" dirty="0"/>
              <a:t>2</a:t>
            </a:r>
            <a:r>
              <a:rPr lang="en-US" b="1" baseline="30000" dirty="0"/>
              <a:t>nd</a:t>
            </a:r>
            <a:r>
              <a:rPr lang="en-US" b="1" dirty="0"/>
              <a:t> – Comparison criterion according to the alternatives</a:t>
            </a:r>
            <a:endParaRPr lang="pt-BR" dirty="0"/>
          </a:p>
        </p:txBody>
      </p:sp>
      <p:sp>
        <p:nvSpPr>
          <p:cNvPr id="7" name="Espaço Reservado para Conteúdo 12"/>
          <p:cNvSpPr>
            <a:spLocks noGrp="1"/>
          </p:cNvSpPr>
          <p:nvPr>
            <p:ph idx="1"/>
          </p:nvPr>
        </p:nvSpPr>
        <p:spPr>
          <a:xfrm>
            <a:off x="271272" y="2007662"/>
            <a:ext cx="8626311" cy="4308298"/>
          </a:xfrm>
        </p:spPr>
        <p:txBody>
          <a:bodyPr/>
          <a:lstStyle/>
          <a:p>
            <a:pPr marL="0" indent="0" algn="just">
              <a:buNone/>
            </a:pPr>
            <a:r>
              <a:rPr lang="en-US" dirty="0"/>
              <a:t>C2 – </a:t>
            </a:r>
            <a:r>
              <a:rPr lang="en-US" b="1" dirty="0"/>
              <a:t>Flexibility</a:t>
            </a:r>
          </a:p>
          <a:p>
            <a:pPr marL="0" indent="0" algn="just">
              <a:buNone/>
            </a:pPr>
            <a:endParaRPr lang="en-US" b="1" dirty="0"/>
          </a:p>
          <a:p>
            <a:pPr marL="0" indent="0" algn="just">
              <a:buNone/>
            </a:pPr>
            <a:r>
              <a:rPr lang="en-US" dirty="0"/>
              <a:t>Scoring:                                            Normalizing and R.P.:                     </a:t>
            </a:r>
          </a:p>
          <a:p>
            <a:pPr marL="0" indent="0" algn="just">
              <a:buNone/>
            </a:pPr>
            <a:endParaRPr lang="en-US" dirty="0"/>
          </a:p>
          <a:p>
            <a:pPr marL="0" indent="0" algn="just">
              <a:buNone/>
            </a:pPr>
            <a:endParaRPr lang="en-US" dirty="0"/>
          </a:p>
          <a:p>
            <a:pPr marL="0" indent="0" algn="just">
              <a:buNone/>
            </a:pP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2553848293"/>
              </p:ext>
            </p:extLst>
          </p:nvPr>
        </p:nvGraphicFramePr>
        <p:xfrm>
          <a:off x="164593" y="3626118"/>
          <a:ext cx="3968495" cy="2618350"/>
        </p:xfrm>
        <a:graphic>
          <a:graphicData uri="http://schemas.openxmlformats.org/drawingml/2006/table">
            <a:tbl>
              <a:tblPr firstRow="1" bandRow="1">
                <a:tableStyleId>{5C22544A-7EE6-4342-B048-85BDC9FD1C3A}</a:tableStyleId>
              </a:tblPr>
              <a:tblGrid>
                <a:gridCol w="1503617">
                  <a:extLst>
                    <a:ext uri="{9D8B030D-6E8A-4147-A177-3AD203B41FA5}">
                      <a16:colId xmlns:a16="http://schemas.microsoft.com/office/drawing/2014/main" xmlns="" val="3667618247"/>
                    </a:ext>
                  </a:extLst>
                </a:gridCol>
                <a:gridCol w="1155960">
                  <a:extLst>
                    <a:ext uri="{9D8B030D-6E8A-4147-A177-3AD203B41FA5}">
                      <a16:colId xmlns:a16="http://schemas.microsoft.com/office/drawing/2014/main" xmlns="" val="3254036854"/>
                    </a:ext>
                  </a:extLst>
                </a:gridCol>
                <a:gridCol w="1308918">
                  <a:extLst>
                    <a:ext uri="{9D8B030D-6E8A-4147-A177-3AD203B41FA5}">
                      <a16:colId xmlns:a16="http://schemas.microsoft.com/office/drawing/2014/main" xmlns="" val="1831764711"/>
                    </a:ext>
                  </a:extLst>
                </a:gridCol>
              </a:tblGrid>
              <a:tr h="1000713">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Barato pra Valer!</a:t>
                      </a:r>
                      <a:endParaRPr lang="pt-BR" sz="17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19750743"/>
                  </a:ext>
                </a:extLst>
              </a:tr>
              <a:tr h="557281">
                <a:tc>
                  <a:txBody>
                    <a:bodyPr/>
                    <a:lstStyle/>
                    <a:p>
                      <a:pPr algn="ctr" rtl="0" fontAlgn="ctr"/>
                      <a:r>
                        <a:rPr lang="pt-BR" sz="1700" u="none" strike="noStrike" dirty="0">
                          <a:effectLst/>
                        </a:rPr>
                        <a:t>Tudo Gostoso!</a:t>
                      </a:r>
                      <a:endParaRPr lang="pt-BR" sz="17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chemeClr val="dk1"/>
                          </a:solidFill>
                          <a:effectLst/>
                          <a:latin typeface="+mn-lt"/>
                        </a:rPr>
                        <a:t>6,00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38500999"/>
                  </a:ext>
                </a:extLst>
              </a:tr>
              <a:tr h="557281">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chemeClr val="dk1"/>
                          </a:solidFill>
                          <a:effectLst/>
                          <a:latin typeface="+mn-lt"/>
                        </a:rPr>
                        <a:t>1/6</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0" u="none" strike="noStrike" dirty="0">
                          <a:effectLst/>
                        </a:rPr>
                        <a:t>1,00 </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34445622"/>
                  </a:ext>
                </a:extLst>
              </a:tr>
              <a:tr h="50307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chemeClr val="dk1"/>
                          </a:solidFill>
                          <a:effectLst/>
                          <a:latin typeface="+mn-lt"/>
                        </a:rPr>
                        <a:t>1,17</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rgbClr val="000000"/>
                          </a:solidFill>
                          <a:effectLst/>
                          <a:latin typeface="Calibri" panose="020F0502020204030204" pitchFamily="34" charset="0"/>
                        </a:rPr>
                        <a:t>7,00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4510454"/>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2299639359"/>
              </p:ext>
            </p:extLst>
          </p:nvPr>
        </p:nvGraphicFramePr>
        <p:xfrm>
          <a:off x="4251960" y="3626118"/>
          <a:ext cx="4690872" cy="2647581"/>
        </p:xfrm>
        <a:graphic>
          <a:graphicData uri="http://schemas.openxmlformats.org/drawingml/2006/table">
            <a:tbl>
              <a:tblPr firstRow="1" bandRow="1">
                <a:tableStyleId>{5C22544A-7EE6-4342-B048-85BDC9FD1C3A}</a:tableStyleId>
              </a:tblPr>
              <a:tblGrid>
                <a:gridCol w="1289304">
                  <a:extLst>
                    <a:ext uri="{9D8B030D-6E8A-4147-A177-3AD203B41FA5}">
                      <a16:colId xmlns:a16="http://schemas.microsoft.com/office/drawing/2014/main" xmlns="" val="2339124373"/>
                    </a:ext>
                  </a:extLst>
                </a:gridCol>
                <a:gridCol w="1271016">
                  <a:extLst>
                    <a:ext uri="{9D8B030D-6E8A-4147-A177-3AD203B41FA5}">
                      <a16:colId xmlns:a16="http://schemas.microsoft.com/office/drawing/2014/main" xmlns="" val="2374809313"/>
                    </a:ext>
                  </a:extLst>
                </a:gridCol>
                <a:gridCol w="1499616">
                  <a:extLst>
                    <a:ext uri="{9D8B030D-6E8A-4147-A177-3AD203B41FA5}">
                      <a16:colId xmlns:a16="http://schemas.microsoft.com/office/drawing/2014/main" xmlns="" val="2489506030"/>
                    </a:ext>
                  </a:extLst>
                </a:gridCol>
                <a:gridCol w="630936">
                  <a:extLst>
                    <a:ext uri="{9D8B030D-6E8A-4147-A177-3AD203B41FA5}">
                      <a16:colId xmlns:a16="http://schemas.microsoft.com/office/drawing/2014/main" xmlns="" val="126797165"/>
                    </a:ext>
                  </a:extLst>
                </a:gridCol>
              </a:tblGrid>
              <a:tr h="955026">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Barato pra Valer!</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R.P.</a:t>
                      </a:r>
                      <a:endParaRPr lang="pt-BR" sz="17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46165163"/>
                  </a:ext>
                </a:extLst>
              </a:tr>
              <a:tr h="615371">
                <a:tc>
                  <a:txBody>
                    <a:bodyPr/>
                    <a:lstStyle/>
                    <a:p>
                      <a:pPr algn="ctr" rtl="0" fontAlgn="ctr"/>
                      <a:r>
                        <a:rPr lang="pt-BR" sz="1700" u="none" strike="noStrike">
                          <a:effectLst/>
                        </a:rPr>
                        <a:t>Tudo Gostoso!</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0,86</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0,86</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0,86 </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23131246"/>
                  </a:ext>
                </a:extLst>
              </a:tr>
              <a:tr h="710719">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0,14</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0,14 </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0,14 </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15536749"/>
                  </a:ext>
                </a:extLst>
              </a:tr>
              <a:tr h="36646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1,00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92806641"/>
                  </a:ext>
                </a:extLst>
              </a:tr>
            </a:tbl>
          </a:graphicData>
        </a:graphic>
      </p:graphicFrame>
      <p:sp>
        <p:nvSpPr>
          <p:cNvPr id="10"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75367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93192" y="1523923"/>
            <a:ext cx="8238744" cy="369332"/>
          </a:xfrm>
          <a:prstGeom prst="rect">
            <a:avLst/>
          </a:prstGeom>
        </p:spPr>
        <p:txBody>
          <a:bodyPr wrap="square">
            <a:spAutoFit/>
          </a:bodyPr>
          <a:lstStyle/>
          <a:p>
            <a:r>
              <a:rPr lang="en-US" b="1" dirty="0"/>
              <a:t>2</a:t>
            </a:r>
            <a:r>
              <a:rPr lang="en-US" b="1" baseline="30000" dirty="0"/>
              <a:t>nd</a:t>
            </a:r>
            <a:r>
              <a:rPr lang="en-US" b="1" dirty="0"/>
              <a:t> – Comparison criterion according to the alternatives</a:t>
            </a:r>
            <a:endParaRPr lang="pt-BR" dirty="0"/>
          </a:p>
        </p:txBody>
      </p:sp>
      <p:sp>
        <p:nvSpPr>
          <p:cNvPr id="7" name="Espaço Reservado para Conteúdo 12"/>
          <p:cNvSpPr>
            <a:spLocks noGrp="1"/>
          </p:cNvSpPr>
          <p:nvPr>
            <p:ph idx="1"/>
          </p:nvPr>
        </p:nvSpPr>
        <p:spPr>
          <a:xfrm>
            <a:off x="271272" y="2007662"/>
            <a:ext cx="8626311" cy="4308298"/>
          </a:xfrm>
        </p:spPr>
        <p:txBody>
          <a:bodyPr/>
          <a:lstStyle/>
          <a:p>
            <a:pPr marL="0" indent="0" algn="just">
              <a:buNone/>
            </a:pPr>
            <a:r>
              <a:rPr lang="en-US" dirty="0"/>
              <a:t>C3 – </a:t>
            </a:r>
            <a:r>
              <a:rPr lang="en-US" b="1" dirty="0"/>
              <a:t>Costs</a:t>
            </a:r>
          </a:p>
          <a:p>
            <a:pPr marL="0" indent="0" algn="just">
              <a:buNone/>
            </a:pPr>
            <a:endParaRPr lang="en-US" b="1" dirty="0"/>
          </a:p>
          <a:p>
            <a:pPr marL="0" indent="0" algn="just">
              <a:buNone/>
            </a:pPr>
            <a:r>
              <a:rPr lang="en-US" dirty="0"/>
              <a:t>Scoring:                                            Normalizing and R.P.:                     </a:t>
            </a:r>
          </a:p>
          <a:p>
            <a:pPr marL="0" indent="0" algn="just">
              <a:buNone/>
            </a:pPr>
            <a:endParaRPr lang="en-US" dirty="0"/>
          </a:p>
          <a:p>
            <a:pPr marL="0" indent="0" algn="just">
              <a:buNone/>
            </a:pPr>
            <a:endParaRPr lang="en-US" dirty="0"/>
          </a:p>
          <a:p>
            <a:pPr marL="0" indent="0" algn="just">
              <a:buNone/>
            </a:pP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1921715585"/>
              </p:ext>
            </p:extLst>
          </p:nvPr>
        </p:nvGraphicFramePr>
        <p:xfrm>
          <a:off x="164593" y="3626118"/>
          <a:ext cx="3968495" cy="2618350"/>
        </p:xfrm>
        <a:graphic>
          <a:graphicData uri="http://schemas.openxmlformats.org/drawingml/2006/table">
            <a:tbl>
              <a:tblPr firstRow="1" bandRow="1">
                <a:tableStyleId>{5C22544A-7EE6-4342-B048-85BDC9FD1C3A}</a:tableStyleId>
              </a:tblPr>
              <a:tblGrid>
                <a:gridCol w="1503617">
                  <a:extLst>
                    <a:ext uri="{9D8B030D-6E8A-4147-A177-3AD203B41FA5}">
                      <a16:colId xmlns:a16="http://schemas.microsoft.com/office/drawing/2014/main" xmlns="" val="3667618247"/>
                    </a:ext>
                  </a:extLst>
                </a:gridCol>
                <a:gridCol w="1155960">
                  <a:extLst>
                    <a:ext uri="{9D8B030D-6E8A-4147-A177-3AD203B41FA5}">
                      <a16:colId xmlns:a16="http://schemas.microsoft.com/office/drawing/2014/main" xmlns="" val="3254036854"/>
                    </a:ext>
                  </a:extLst>
                </a:gridCol>
                <a:gridCol w="1308918">
                  <a:extLst>
                    <a:ext uri="{9D8B030D-6E8A-4147-A177-3AD203B41FA5}">
                      <a16:colId xmlns:a16="http://schemas.microsoft.com/office/drawing/2014/main" xmlns="" val="1831764711"/>
                    </a:ext>
                  </a:extLst>
                </a:gridCol>
              </a:tblGrid>
              <a:tr h="1000713">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Barato pra Valer!</a:t>
                      </a:r>
                      <a:endParaRPr lang="pt-BR" sz="17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19750743"/>
                  </a:ext>
                </a:extLst>
              </a:tr>
              <a:tr h="557281">
                <a:tc>
                  <a:txBody>
                    <a:bodyPr/>
                    <a:lstStyle/>
                    <a:p>
                      <a:pPr algn="ctr" rtl="0" fontAlgn="ctr"/>
                      <a:r>
                        <a:rPr lang="pt-BR" sz="1700" u="none" strike="noStrike" dirty="0">
                          <a:effectLst/>
                        </a:rPr>
                        <a:t>Tudo Gostoso!</a:t>
                      </a:r>
                      <a:endParaRPr lang="pt-BR" sz="17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700" b="0" i="0" u="none" strike="noStrike" dirty="0">
                          <a:solidFill>
                            <a:schemeClr val="dk1"/>
                          </a:solidFill>
                          <a:effectLst/>
                          <a:latin typeface="+mn-lt"/>
                        </a:rPr>
                        <a:t>1/9</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838500999"/>
                  </a:ext>
                </a:extLst>
              </a:tr>
              <a:tr h="557281">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9,00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 </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034445622"/>
                  </a:ext>
                </a:extLst>
              </a:tr>
              <a:tr h="50307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1,11</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4510454"/>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2710662892"/>
              </p:ext>
            </p:extLst>
          </p:nvPr>
        </p:nvGraphicFramePr>
        <p:xfrm>
          <a:off x="4251960" y="3626118"/>
          <a:ext cx="4690872" cy="2647581"/>
        </p:xfrm>
        <a:graphic>
          <a:graphicData uri="http://schemas.openxmlformats.org/drawingml/2006/table">
            <a:tbl>
              <a:tblPr firstRow="1" bandRow="1">
                <a:tableStyleId>{5C22544A-7EE6-4342-B048-85BDC9FD1C3A}</a:tableStyleId>
              </a:tblPr>
              <a:tblGrid>
                <a:gridCol w="1289304">
                  <a:extLst>
                    <a:ext uri="{9D8B030D-6E8A-4147-A177-3AD203B41FA5}">
                      <a16:colId xmlns:a16="http://schemas.microsoft.com/office/drawing/2014/main" xmlns="" val="2339124373"/>
                    </a:ext>
                  </a:extLst>
                </a:gridCol>
                <a:gridCol w="1271016">
                  <a:extLst>
                    <a:ext uri="{9D8B030D-6E8A-4147-A177-3AD203B41FA5}">
                      <a16:colId xmlns:a16="http://schemas.microsoft.com/office/drawing/2014/main" xmlns="" val="2374809313"/>
                    </a:ext>
                  </a:extLst>
                </a:gridCol>
                <a:gridCol w="1499616">
                  <a:extLst>
                    <a:ext uri="{9D8B030D-6E8A-4147-A177-3AD203B41FA5}">
                      <a16:colId xmlns:a16="http://schemas.microsoft.com/office/drawing/2014/main" xmlns="" val="2489506030"/>
                    </a:ext>
                  </a:extLst>
                </a:gridCol>
                <a:gridCol w="630936">
                  <a:extLst>
                    <a:ext uri="{9D8B030D-6E8A-4147-A177-3AD203B41FA5}">
                      <a16:colId xmlns:a16="http://schemas.microsoft.com/office/drawing/2014/main" xmlns="" val="126797165"/>
                    </a:ext>
                  </a:extLst>
                </a:gridCol>
              </a:tblGrid>
              <a:tr h="955026">
                <a:tc>
                  <a:txBody>
                    <a:bodyPr/>
                    <a:lstStyle/>
                    <a:p>
                      <a:pPr algn="ctr" rtl="0" fontAlgn="ctr"/>
                      <a:r>
                        <a:rPr lang="pt-BR" sz="1700" u="none" strike="noStrike" dirty="0">
                          <a:effectLst/>
                        </a:rPr>
                        <a:t>C1</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Tudo Gostoso!</a:t>
                      </a:r>
                      <a:endParaRPr lang="pt-BR" sz="17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Barato pra Valer!</a:t>
                      </a:r>
                      <a:endParaRPr lang="pt-BR" sz="17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R.P.</a:t>
                      </a:r>
                      <a:endParaRPr lang="pt-BR" sz="17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46165163"/>
                  </a:ext>
                </a:extLst>
              </a:tr>
              <a:tr h="615371">
                <a:tc>
                  <a:txBody>
                    <a:bodyPr/>
                    <a:lstStyle/>
                    <a:p>
                      <a:pPr algn="ctr" rtl="0" fontAlgn="ctr"/>
                      <a:r>
                        <a:rPr lang="pt-BR" sz="1700" u="none" strike="noStrike">
                          <a:effectLst/>
                        </a:rPr>
                        <a:t>Tudo Gostoso!</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0,10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0,10</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23131246"/>
                  </a:ext>
                </a:extLst>
              </a:tr>
              <a:tr h="710719">
                <a:tc>
                  <a:txBody>
                    <a:bodyPr/>
                    <a:lstStyle/>
                    <a:p>
                      <a:pPr algn="ctr" rtl="0" fontAlgn="ctr"/>
                      <a:r>
                        <a:rPr lang="pt-BR" sz="1700" u="none" strike="noStrike">
                          <a:effectLst/>
                        </a:rPr>
                        <a:t>Barato pra Valer!</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0,90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0,90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b="1" u="none" strike="noStrike" dirty="0">
                          <a:effectLst/>
                        </a:rPr>
                        <a:t>0,90</a:t>
                      </a:r>
                      <a:endParaRPr lang="pt-BR" sz="17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15536749"/>
                  </a:ext>
                </a:extLst>
              </a:tr>
              <a:tr h="366465">
                <a:tc>
                  <a:txBody>
                    <a:bodyPr/>
                    <a:lstStyle/>
                    <a:p>
                      <a:pPr algn="ctr" rtl="0" fontAlgn="ctr"/>
                      <a:r>
                        <a:rPr lang="pt-BR" sz="1700" u="none" strike="noStrike">
                          <a:effectLst/>
                        </a:rPr>
                        <a:t>Total</a:t>
                      </a:r>
                      <a:endParaRPr lang="pt-BR" sz="17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a:effectLst/>
                        </a:rPr>
                        <a:t>1,00</a:t>
                      </a:r>
                      <a:endParaRPr lang="pt-BR" sz="17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1700" u="none" strike="noStrike" dirty="0">
                          <a:effectLst/>
                        </a:rPr>
                        <a:t>1,00</a:t>
                      </a:r>
                      <a:endParaRPr lang="pt-BR" sz="1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192806641"/>
                  </a:ext>
                </a:extLst>
              </a:tr>
            </a:tbl>
          </a:graphicData>
        </a:graphic>
      </p:graphicFrame>
      <p:sp>
        <p:nvSpPr>
          <p:cNvPr id="10"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235093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lstStyle/>
          <a:p>
            <a:r>
              <a:rPr lang="pt-BR" dirty="0"/>
              <a:t>Exemplos </a:t>
            </a:r>
            <a:r>
              <a:rPr lang="pt-BR"/>
              <a:t>na Internet</a:t>
            </a:r>
          </a:p>
        </p:txBody>
      </p:sp>
      <p:pic>
        <p:nvPicPr>
          <p:cNvPr id="4" name="Imagem 3"/>
          <p:cNvPicPr>
            <a:picLocks noChangeAspect="1"/>
          </p:cNvPicPr>
          <p:nvPr/>
        </p:nvPicPr>
        <p:blipFill>
          <a:blip r:embed="rId2"/>
          <a:stretch>
            <a:fillRect/>
          </a:stretch>
        </p:blipFill>
        <p:spPr>
          <a:xfrm>
            <a:off x="681037" y="1985962"/>
            <a:ext cx="7781925" cy="2886075"/>
          </a:xfrm>
          <a:prstGeom prst="rect">
            <a:avLst/>
          </a:prstGeom>
        </p:spPr>
      </p:pic>
      <p:sp>
        <p:nvSpPr>
          <p:cNvPr id="5" name="Título 4"/>
          <p:cNvSpPr>
            <a:spLocks noGrp="1"/>
          </p:cNvSpPr>
          <p:nvPr>
            <p:ph type="title"/>
          </p:nvPr>
        </p:nvSpPr>
        <p:spPr>
          <a:xfrm>
            <a:off x="301752" y="125778"/>
            <a:ext cx="8534400" cy="861774"/>
          </a:xfrm>
          <a:prstGeom prst="rect">
            <a:avLst/>
          </a:prstGeom>
        </p:spPr>
        <p:txBody>
          <a:bodyPr wrap="square">
            <a:spAutoFit/>
          </a:bodyPr>
          <a:lstStyle/>
          <a:p>
            <a:r>
              <a:rPr lang="en-US" sz="2500" b="1" dirty="0"/>
              <a:t>2</a:t>
            </a:r>
            <a:r>
              <a:rPr lang="en-US" sz="2500" b="1" baseline="30000" dirty="0"/>
              <a:t>nd</a:t>
            </a:r>
            <a:r>
              <a:rPr lang="en-US" sz="2500" b="1" dirty="0"/>
              <a:t> – Comparison criterion according to the alternatives</a:t>
            </a:r>
            <a:endParaRPr lang="pt-BR" sz="2500" dirty="0"/>
          </a:p>
        </p:txBody>
      </p:sp>
    </p:spTree>
    <p:extLst>
      <p:ext uri="{BB962C8B-B14F-4D97-AF65-F5344CB8AC3E}">
        <p14:creationId xmlns:p14="http://schemas.microsoft.com/office/powerpoint/2010/main" val="99913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2"/>
          <p:cNvSpPr>
            <a:spLocks noGrp="1"/>
          </p:cNvSpPr>
          <p:nvPr>
            <p:ph idx="1"/>
          </p:nvPr>
        </p:nvSpPr>
        <p:spPr>
          <a:xfrm>
            <a:off x="499872" y="1879646"/>
            <a:ext cx="8107837" cy="4336578"/>
          </a:xfrm>
        </p:spPr>
        <p:txBody>
          <a:bodyPr/>
          <a:lstStyle/>
          <a:p>
            <a:pPr marL="0" indent="0" algn="just">
              <a:buNone/>
            </a:pPr>
            <a:r>
              <a:rPr lang="en-US" b="1" dirty="0"/>
              <a:t>Obtaining the compound priority for alternatives A and B:</a:t>
            </a:r>
          </a:p>
          <a:p>
            <a:pPr marL="0" indent="0" algn="just">
              <a:buNone/>
            </a:pPr>
            <a:endParaRPr lang="en-US" dirty="0"/>
          </a:p>
          <a:p>
            <a:pPr marL="0" indent="0" algn="just">
              <a:buNone/>
            </a:pPr>
            <a:r>
              <a:rPr lang="en-US" dirty="0"/>
              <a:t>By multiplying the aggregate priorities matrix obtained in the previous step by the vector of relative priorities obtained in step B, we will address the composite priorities that classify alternatives A and B.</a:t>
            </a:r>
            <a:endParaRPr lang="pt-BR" dirty="0"/>
          </a:p>
        </p:txBody>
      </p:sp>
      <p:sp>
        <p:nvSpPr>
          <p:cNvPr id="7" name="Título 11"/>
          <p:cNvSpPr txBox="1">
            <a:spLocks/>
          </p:cNvSpPr>
          <p:nvPr/>
        </p:nvSpPr>
        <p:spPr>
          <a:xfrm>
            <a:off x="849097" y="-67710"/>
            <a:ext cx="7509272" cy="1206369"/>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sz="6000" b="1"/>
              <a:t>AHP</a:t>
            </a:r>
            <a:endParaRPr lang="pt-BR" sz="6000" b="1" dirty="0"/>
          </a:p>
        </p:txBody>
      </p:sp>
    </p:spTree>
    <p:extLst>
      <p:ext uri="{BB962C8B-B14F-4D97-AF65-F5344CB8AC3E}">
        <p14:creationId xmlns:p14="http://schemas.microsoft.com/office/powerpoint/2010/main" val="92466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2"/>
          <p:cNvSpPr>
            <a:spLocks noGrp="1"/>
          </p:cNvSpPr>
          <p:nvPr>
            <p:ph idx="1"/>
          </p:nvPr>
        </p:nvSpPr>
        <p:spPr>
          <a:xfrm>
            <a:off x="170688" y="1971085"/>
            <a:ext cx="8720579" cy="4581675"/>
          </a:xfrm>
        </p:spPr>
        <p:txBody>
          <a:bodyPr/>
          <a:lstStyle/>
          <a:p>
            <a:pPr marL="0" indent="0" algn="just">
              <a:buNone/>
            </a:pPr>
            <a:r>
              <a:rPr lang="en-US" b="1" dirty="0"/>
              <a:t>Obtaining the compound priority for alternatives A and B:</a:t>
            </a:r>
          </a:p>
          <a:p>
            <a:pPr marL="0" indent="0" algn="just">
              <a:buNone/>
            </a:pPr>
            <a:endParaRPr lang="pt-BR" dirty="0"/>
          </a:p>
        </p:txBody>
      </p:sp>
      <p:pic>
        <p:nvPicPr>
          <p:cNvPr id="5" name="Imagem 4"/>
          <p:cNvPicPr>
            <a:picLocks noChangeAspect="1"/>
          </p:cNvPicPr>
          <p:nvPr/>
        </p:nvPicPr>
        <p:blipFill>
          <a:blip r:embed="rId2"/>
          <a:stretch>
            <a:fillRect/>
          </a:stretch>
        </p:blipFill>
        <p:spPr>
          <a:xfrm>
            <a:off x="158693" y="3306853"/>
            <a:ext cx="8732574" cy="2261619"/>
          </a:xfrm>
          <a:prstGeom prst="rect">
            <a:avLst/>
          </a:prstGeom>
        </p:spPr>
      </p:pic>
      <p:sp>
        <p:nvSpPr>
          <p:cNvPr id="77" name="Elipse 76"/>
          <p:cNvSpPr/>
          <p:nvPr/>
        </p:nvSpPr>
        <p:spPr>
          <a:xfrm>
            <a:off x="7486099" y="4532716"/>
            <a:ext cx="1417163" cy="9359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
        <p:nvSpPr>
          <p:cNvPr id="2" name="Retângulo 1"/>
          <p:cNvSpPr/>
          <p:nvPr/>
        </p:nvSpPr>
        <p:spPr>
          <a:xfrm>
            <a:off x="1490472" y="5701391"/>
            <a:ext cx="6528816" cy="646331"/>
          </a:xfrm>
          <a:prstGeom prst="rect">
            <a:avLst/>
          </a:prstGeom>
        </p:spPr>
        <p:txBody>
          <a:bodyPr wrap="square">
            <a:spAutoFit/>
          </a:bodyPr>
          <a:lstStyle/>
          <a:p>
            <a:r>
              <a:rPr lang="pt-BR" b="1" dirty="0">
                <a:solidFill>
                  <a:srgbClr val="CD3200"/>
                </a:solidFill>
                <a:latin typeface="Helvetica" panose="020B0604020202020204" pitchFamily="34" charset="0"/>
              </a:rPr>
              <a:t>Software:</a:t>
            </a:r>
            <a:r>
              <a:rPr lang="pt-BR" dirty="0">
                <a:solidFill>
                  <a:srgbClr val="CD3200"/>
                </a:solidFill>
                <a:latin typeface="Helvetica" panose="020B0604020202020204" pitchFamily="34" charset="0"/>
              </a:rPr>
              <a:t> http://www.expertchoice.com/products/ec11.html</a:t>
            </a:r>
            <a:r>
              <a:rPr lang="pt-BR" dirty="0"/>
              <a:t> </a:t>
            </a:r>
            <a:br>
              <a:rPr lang="pt-BR" dirty="0"/>
            </a:br>
            <a:endParaRPr lang="pt-BR" dirty="0"/>
          </a:p>
        </p:txBody>
      </p:sp>
    </p:spTree>
    <p:extLst>
      <p:ext uri="{BB962C8B-B14F-4D97-AF65-F5344CB8AC3E}">
        <p14:creationId xmlns:p14="http://schemas.microsoft.com/office/powerpoint/2010/main" val="17934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Example</a:t>
            </a:r>
            <a:r>
              <a:rPr lang="pt-BR" dirty="0"/>
              <a:t> </a:t>
            </a:r>
            <a:r>
              <a:rPr lang="pt-BR" dirty="0" err="1"/>
              <a:t>of</a:t>
            </a:r>
            <a:r>
              <a:rPr lang="pt-BR" dirty="0"/>
              <a:t> </a:t>
            </a:r>
            <a:r>
              <a:rPr lang="pt-BR" dirty="0" err="1"/>
              <a:t>the</a:t>
            </a:r>
            <a:r>
              <a:rPr lang="pt-BR" dirty="0"/>
              <a:t> book</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76" y="1572768"/>
            <a:ext cx="8498024" cy="4824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23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301752" y="2421370"/>
            <a:ext cx="8681992" cy="3847455"/>
          </a:xfrm>
        </p:spPr>
        <p:txBody>
          <a:bodyPr>
            <a:normAutofit fontScale="62500" lnSpcReduction="20000"/>
          </a:bodyPr>
          <a:lstStyle/>
          <a:p>
            <a:pPr marL="0" indent="0" algn="just">
              <a:buNone/>
            </a:pPr>
            <a:r>
              <a:rPr lang="en-US" sz="3000" dirty="0"/>
              <a:t>In practice, we follow 2 steps: (1) comparison the criteria in pairs; (2) each criterion has to be compared by the alternatives.</a:t>
            </a:r>
          </a:p>
          <a:p>
            <a:pPr marL="0" indent="0" algn="just">
              <a:buNone/>
            </a:pPr>
            <a:endParaRPr lang="en-US" sz="3000" dirty="0"/>
          </a:p>
          <a:p>
            <a:pPr marL="0" indent="0" algn="just">
              <a:buNone/>
            </a:pPr>
            <a:r>
              <a:rPr lang="en-US" sz="3000" b="1" u="sng" dirty="0"/>
              <a:t>Example:</a:t>
            </a:r>
          </a:p>
          <a:p>
            <a:pPr marL="0" indent="0" algn="just">
              <a:buNone/>
            </a:pPr>
            <a:r>
              <a:rPr lang="en-US" sz="3000" dirty="0"/>
              <a:t>We would like to select a restaurant which provide food for the students inside the campus. We have two restaurant to be evaluated according to the following criteria:</a:t>
            </a:r>
          </a:p>
          <a:p>
            <a:pPr marL="0" indent="0" algn="just">
              <a:buNone/>
            </a:pPr>
            <a:endParaRPr lang="en-US" sz="3000" dirty="0"/>
          </a:p>
          <a:p>
            <a:pPr marL="0" indent="0" algn="just">
              <a:buNone/>
            </a:pPr>
            <a:r>
              <a:rPr lang="en-US" sz="3000" dirty="0"/>
              <a:t>C1 - </a:t>
            </a:r>
            <a:r>
              <a:rPr lang="en-US" sz="3000" b="1" dirty="0"/>
              <a:t>Quality of the dishes;</a:t>
            </a:r>
          </a:p>
          <a:p>
            <a:pPr marL="0" indent="0" algn="just">
              <a:buNone/>
            </a:pPr>
            <a:r>
              <a:rPr lang="en-US" sz="3000" dirty="0"/>
              <a:t>C2 - </a:t>
            </a:r>
            <a:r>
              <a:rPr lang="en-US" sz="3000" b="1" dirty="0"/>
              <a:t>Flexibility - Whether the company allows you to increase or decrease the number of meals over the days or to offer special emergency meals;</a:t>
            </a:r>
          </a:p>
          <a:p>
            <a:pPr marL="0" indent="0" algn="just">
              <a:buNone/>
            </a:pPr>
            <a:r>
              <a:rPr lang="en-US" sz="3000" dirty="0"/>
              <a:t>C3 – </a:t>
            </a:r>
            <a:r>
              <a:rPr lang="en-US" sz="3000" b="1" dirty="0"/>
              <a:t>Cost of the meal.</a:t>
            </a:r>
            <a:endParaRPr lang="pt-BR" sz="3000" b="1" dirty="0"/>
          </a:p>
        </p:txBody>
      </p:sp>
      <p:sp>
        <p:nvSpPr>
          <p:cNvPr id="7" name="Título 11"/>
          <p:cNvSpPr txBox="1">
            <a:spLocks/>
          </p:cNvSpPr>
          <p:nvPr/>
        </p:nvSpPr>
        <p:spPr>
          <a:xfrm>
            <a:off x="849097" y="-67710"/>
            <a:ext cx="7509272" cy="1206369"/>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sz="6000" b="1"/>
              <a:t>AHP</a:t>
            </a:r>
            <a:endParaRPr lang="pt-BR" sz="6000" b="1" dirty="0"/>
          </a:p>
        </p:txBody>
      </p:sp>
    </p:spTree>
    <p:extLst>
      <p:ext uri="{BB962C8B-B14F-4D97-AF65-F5344CB8AC3E}">
        <p14:creationId xmlns:p14="http://schemas.microsoft.com/office/powerpoint/2010/main" val="240548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sz="quarter" idx="1"/>
          </p:nvPr>
        </p:nvSpPr>
        <p:spPr>
          <a:xfrm>
            <a:off x="301752" y="1447800"/>
            <a:ext cx="8238744" cy="4572000"/>
          </a:xfrm>
        </p:spPr>
        <p:txBody>
          <a:bodyPr>
            <a:normAutofit/>
          </a:bodyPr>
          <a:lstStyle/>
          <a:p>
            <a:pPr marL="0" indent="0">
              <a:buNone/>
            </a:pPr>
            <a:r>
              <a:rPr lang="en-US" sz="2200" dirty="0"/>
              <a:t>Use the weights to obtain scores for the different options and make a provisional decision.  </a:t>
            </a:r>
          </a:p>
          <a:p>
            <a:pPr marL="0" indent="0">
              <a:buNone/>
            </a:pPr>
            <a:r>
              <a:rPr lang="en-US" sz="2200" dirty="0"/>
              <a:t>All the weights showed before in each path are then multiplied together, and the results for different paths summed. Ex: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96" y="3581400"/>
            <a:ext cx="536277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096" y="3581400"/>
            <a:ext cx="27622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ítulo 1"/>
          <p:cNvSpPr>
            <a:spLocks noGrp="1"/>
          </p:cNvSpPr>
          <p:nvPr>
            <p:ph type="title"/>
          </p:nvPr>
        </p:nvSpPr>
        <p:spPr>
          <a:xfrm>
            <a:off x="301752" y="228600"/>
            <a:ext cx="8534400" cy="758952"/>
          </a:xfrm>
        </p:spPr>
        <p:txBody>
          <a:bodyPr/>
          <a:lstStyle/>
          <a:p>
            <a:r>
              <a:rPr lang="pt-BR" dirty="0" err="1"/>
              <a:t>Example</a:t>
            </a:r>
            <a:r>
              <a:rPr lang="pt-BR" dirty="0"/>
              <a:t> </a:t>
            </a:r>
            <a:r>
              <a:rPr lang="pt-BR" dirty="0" err="1"/>
              <a:t>of</a:t>
            </a:r>
            <a:r>
              <a:rPr lang="pt-BR" dirty="0"/>
              <a:t> </a:t>
            </a:r>
            <a:r>
              <a:rPr lang="pt-BR" dirty="0" err="1"/>
              <a:t>the</a:t>
            </a:r>
            <a:r>
              <a:rPr lang="pt-BR" dirty="0"/>
              <a:t> book</a:t>
            </a:r>
          </a:p>
        </p:txBody>
      </p:sp>
    </p:spTree>
    <p:extLst>
      <p:ext uri="{BB962C8B-B14F-4D97-AF65-F5344CB8AC3E}">
        <p14:creationId xmlns:p14="http://schemas.microsoft.com/office/powerpoint/2010/main" val="243290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sz="quarter" idx="1"/>
          </p:nvPr>
        </p:nvSpPr>
        <p:spPr>
          <a:xfrm>
            <a:off x="914400" y="1703832"/>
            <a:ext cx="7772400" cy="4572000"/>
          </a:xfrm>
        </p:spPr>
        <p:txBody>
          <a:bodyPr>
            <a:normAutofit fontScale="92500" lnSpcReduction="20000"/>
          </a:bodyPr>
          <a:lstStyle/>
          <a:p>
            <a:pPr marL="457200" indent="-457200">
              <a:buAutoNum type="arabicParenBoth"/>
            </a:pPr>
            <a:r>
              <a:rPr lang="en-US" sz="2200" dirty="0"/>
              <a:t>The </a:t>
            </a:r>
            <a:r>
              <a:rPr lang="en-US" sz="2200" b="1" i="1" dirty="0">
                <a:solidFill>
                  <a:srgbClr val="FF0000"/>
                </a:solidFill>
              </a:rPr>
              <a:t>reciprocal axiom </a:t>
            </a:r>
            <a:r>
              <a:rPr lang="en-US" sz="2200" dirty="0"/>
              <a:t>states that: if A and B are attributes and </a:t>
            </a:r>
            <a:r>
              <a:rPr lang="en-US" sz="2200" dirty="0">
                <a:solidFill>
                  <a:srgbClr val="FF0000"/>
                </a:solidFill>
              </a:rPr>
              <a:t>A is </a:t>
            </a:r>
            <a:r>
              <a:rPr lang="en-US" sz="2200" i="1" dirty="0">
                <a:solidFill>
                  <a:srgbClr val="FF0000"/>
                </a:solidFill>
              </a:rPr>
              <a:t>n</a:t>
            </a:r>
            <a:r>
              <a:rPr lang="en-US" sz="2200" dirty="0">
                <a:solidFill>
                  <a:srgbClr val="FF0000"/>
                </a:solidFill>
              </a:rPr>
              <a:t> times more preferable than B</a:t>
            </a:r>
            <a:r>
              <a:rPr lang="en-US" sz="2200" dirty="0"/>
              <a:t>, then B must be 1/</a:t>
            </a:r>
            <a:r>
              <a:rPr lang="en-US" sz="2200" i="1" dirty="0"/>
              <a:t>nth </a:t>
            </a:r>
            <a:r>
              <a:rPr lang="en-US" sz="2200" dirty="0"/>
              <a:t>as preferable as A (</a:t>
            </a:r>
            <a:r>
              <a:rPr lang="en-US" sz="2200" dirty="0">
                <a:solidFill>
                  <a:srgbClr val="FF0000"/>
                </a:solidFill>
              </a:rPr>
              <a:t>WRONG!</a:t>
            </a:r>
            <a:r>
              <a:rPr lang="en-US" sz="2200" dirty="0"/>
              <a:t>). We should ask in terms of importance). </a:t>
            </a:r>
          </a:p>
          <a:p>
            <a:pPr marL="457200" indent="-457200">
              <a:buAutoNum type="arabicParenBoth"/>
            </a:pPr>
            <a:r>
              <a:rPr lang="en-US" sz="2200" dirty="0"/>
              <a:t> The </a:t>
            </a:r>
            <a:r>
              <a:rPr lang="en-US" sz="2200" b="1" i="1" dirty="0">
                <a:solidFill>
                  <a:srgbClr val="FF0000"/>
                </a:solidFill>
              </a:rPr>
              <a:t>homogeneity axiom </a:t>
            </a:r>
            <a:r>
              <a:rPr lang="en-US" sz="2200" dirty="0"/>
              <a:t>states that: elements being compared should not differ by extreme amounts on a criterion. This axiom is reflected in the range of the AHP verbal scale which runs from 1/9 to 9. </a:t>
            </a:r>
          </a:p>
          <a:p>
            <a:pPr marL="457200" indent="-457200">
              <a:buAutoNum type="arabicParenBoth"/>
            </a:pPr>
            <a:r>
              <a:rPr lang="en-US" sz="2200" dirty="0"/>
              <a:t>The </a:t>
            </a:r>
            <a:r>
              <a:rPr lang="en-US" sz="2200" b="1" dirty="0">
                <a:solidFill>
                  <a:srgbClr val="FF0000"/>
                </a:solidFill>
              </a:rPr>
              <a:t>synthesis</a:t>
            </a:r>
            <a:r>
              <a:rPr lang="en-US" sz="2200" b="1" i="1" dirty="0">
                <a:solidFill>
                  <a:srgbClr val="FF0000"/>
                </a:solidFill>
              </a:rPr>
              <a:t> axiom </a:t>
            </a:r>
            <a:r>
              <a:rPr lang="en-US" sz="2200" dirty="0"/>
              <a:t>states that: judgments about the importance of elements in a hierarchy do not depend on the elements below them. It’s recommended that a “bottom-up” approach when evaluating the elements.  </a:t>
            </a:r>
          </a:p>
          <a:p>
            <a:pPr marL="457200" indent="-457200">
              <a:buAutoNum type="arabicParenBoth"/>
            </a:pPr>
            <a:r>
              <a:rPr lang="en-US" sz="2200" dirty="0"/>
              <a:t>The </a:t>
            </a:r>
            <a:r>
              <a:rPr lang="en-US" sz="2200" b="1" i="1" dirty="0">
                <a:solidFill>
                  <a:srgbClr val="FF0000"/>
                </a:solidFill>
              </a:rPr>
              <a:t>expectation axiom </a:t>
            </a:r>
            <a:r>
              <a:rPr lang="en-US" sz="2200" dirty="0"/>
              <a:t>states that: decision-makers should make sure their ideas are correctly represented in the decision model (the intuitively preferred option shouldn’t differ from the best option suggested by the model).   </a:t>
            </a:r>
          </a:p>
          <a:p>
            <a:pPr marL="0" indent="0">
              <a:buNone/>
            </a:pPr>
            <a:endParaRPr lang="en-US" sz="2000" dirty="0"/>
          </a:p>
          <a:p>
            <a:pPr marL="457200" indent="-457200">
              <a:buAutoNum type="arabicParenBoth"/>
            </a:pPr>
            <a:endParaRPr lang="en-US" sz="2000" i="1" dirty="0"/>
          </a:p>
        </p:txBody>
      </p:sp>
      <p:sp>
        <p:nvSpPr>
          <p:cNvPr id="5" name="Título 1"/>
          <p:cNvSpPr>
            <a:spLocks noGrp="1"/>
          </p:cNvSpPr>
          <p:nvPr>
            <p:ph type="title"/>
          </p:nvPr>
        </p:nvSpPr>
        <p:spPr>
          <a:xfrm>
            <a:off x="457200" y="36576"/>
            <a:ext cx="8229600" cy="990600"/>
          </a:xfrm>
        </p:spPr>
        <p:txBody>
          <a:bodyPr>
            <a:normAutofit/>
          </a:bodyPr>
          <a:lstStyle/>
          <a:p>
            <a:r>
              <a:rPr lang="en-US" sz="3600" dirty="0">
                <a:solidFill>
                  <a:schemeClr val="accent1">
                    <a:lumMod val="40000"/>
                    <a:lumOff val="60000"/>
                  </a:schemeClr>
                </a:solidFill>
              </a:rPr>
              <a:t>The axioms of AHP </a:t>
            </a:r>
          </a:p>
        </p:txBody>
      </p:sp>
    </p:spTree>
    <p:extLst>
      <p:ext uri="{BB962C8B-B14F-4D97-AF65-F5344CB8AC3E}">
        <p14:creationId xmlns:p14="http://schemas.microsoft.com/office/powerpoint/2010/main" val="248683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4400" y="64326"/>
            <a:ext cx="7772400" cy="944562"/>
          </a:xfrm>
        </p:spPr>
        <p:txBody>
          <a:bodyPr>
            <a:normAutofit/>
          </a:bodyPr>
          <a:lstStyle/>
          <a:p>
            <a:r>
              <a:rPr lang="pt-BR" sz="3600" dirty="0">
                <a:solidFill>
                  <a:schemeClr val="accent1">
                    <a:lumMod val="40000"/>
                    <a:lumOff val="60000"/>
                  </a:schemeClr>
                </a:solidFill>
              </a:rPr>
              <a:t>The relative strengths </a:t>
            </a:r>
            <a:r>
              <a:rPr lang="pt-BR" sz="3600" dirty="0" err="1">
                <a:solidFill>
                  <a:schemeClr val="accent1">
                    <a:lumMod val="40000"/>
                    <a:lumOff val="60000"/>
                  </a:schemeClr>
                </a:solidFill>
              </a:rPr>
              <a:t>of</a:t>
            </a:r>
            <a:r>
              <a:rPr lang="pt-BR" sz="3600" dirty="0">
                <a:solidFill>
                  <a:schemeClr val="accent1">
                    <a:lumMod val="40000"/>
                    <a:lumOff val="60000"/>
                  </a:schemeClr>
                </a:solidFill>
              </a:rPr>
              <a:t> AHP’</a:t>
            </a:r>
            <a:endParaRPr lang="en-US" sz="3600" dirty="0">
              <a:solidFill>
                <a:schemeClr val="accent1">
                  <a:lumMod val="40000"/>
                  <a:lumOff val="60000"/>
                </a:schemeClr>
              </a:solidFill>
            </a:endParaRPr>
          </a:p>
        </p:txBody>
      </p:sp>
      <p:sp>
        <p:nvSpPr>
          <p:cNvPr id="5" name="Espaço Reservado para Conteúdo 2"/>
          <p:cNvSpPr>
            <a:spLocks noGrp="1"/>
          </p:cNvSpPr>
          <p:nvPr>
            <p:ph sz="quarter" idx="1"/>
          </p:nvPr>
        </p:nvSpPr>
        <p:spPr>
          <a:xfrm>
            <a:off x="914400" y="1767840"/>
            <a:ext cx="7772400" cy="4572000"/>
          </a:xfrm>
        </p:spPr>
        <p:txBody>
          <a:bodyPr>
            <a:normAutofit/>
          </a:bodyPr>
          <a:lstStyle/>
          <a:p>
            <a:r>
              <a:rPr lang="en-US" sz="2400" dirty="0"/>
              <a:t>Simplicity of pairwise comparisons (decision-maker can focus on a small part of the problem at a time) </a:t>
            </a:r>
          </a:p>
          <a:p>
            <a:pPr marL="0" indent="0">
              <a:buNone/>
            </a:pPr>
            <a:endParaRPr lang="en-US" sz="2400" dirty="0"/>
          </a:p>
          <a:p>
            <a:r>
              <a:rPr lang="en-US" sz="2400" dirty="0"/>
              <a:t>Redundancy allows consistency to be checked (requires more comparisons to be made). </a:t>
            </a:r>
          </a:p>
          <a:p>
            <a:pPr marL="0" indent="0">
              <a:buNone/>
            </a:pPr>
            <a:endParaRPr lang="en-US" sz="2400" dirty="0"/>
          </a:p>
          <a:p>
            <a:r>
              <a:rPr lang="en-US" sz="2400" dirty="0"/>
              <a:t>Versatility (wide range of applications). </a:t>
            </a:r>
          </a:p>
        </p:txBody>
      </p:sp>
    </p:spTree>
    <p:extLst>
      <p:ext uri="{BB962C8B-B14F-4D97-AF65-F5344CB8AC3E}">
        <p14:creationId xmlns:p14="http://schemas.microsoft.com/office/powerpoint/2010/main" val="237198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124968"/>
            <a:ext cx="8229600" cy="868362"/>
          </a:xfrm>
        </p:spPr>
        <p:txBody>
          <a:bodyPr>
            <a:normAutofit/>
          </a:bodyPr>
          <a:lstStyle/>
          <a:p>
            <a:r>
              <a:rPr lang="pt-BR" sz="3600" dirty="0">
                <a:solidFill>
                  <a:schemeClr val="accent1">
                    <a:lumMod val="40000"/>
                    <a:lumOff val="60000"/>
                  </a:schemeClr>
                </a:solidFill>
              </a:rPr>
              <a:t>Criticisms of AHP</a:t>
            </a:r>
            <a:endParaRPr lang="en-US" sz="3600" dirty="0">
              <a:solidFill>
                <a:schemeClr val="accent1">
                  <a:lumMod val="40000"/>
                  <a:lumOff val="60000"/>
                </a:schemeClr>
              </a:solidFill>
            </a:endParaRPr>
          </a:p>
        </p:txBody>
      </p:sp>
      <p:sp>
        <p:nvSpPr>
          <p:cNvPr id="5" name="Espaço Reservado para Conteúdo 2"/>
          <p:cNvSpPr>
            <a:spLocks noGrp="1"/>
          </p:cNvSpPr>
          <p:nvPr>
            <p:ph sz="quarter" idx="1"/>
          </p:nvPr>
        </p:nvSpPr>
        <p:spPr>
          <a:xfrm>
            <a:off x="457200" y="1490472"/>
            <a:ext cx="8229600" cy="4956048"/>
          </a:xfrm>
        </p:spPr>
        <p:txBody>
          <a:bodyPr>
            <a:normAutofit fontScale="92500" lnSpcReduction="10000"/>
          </a:bodyPr>
          <a:lstStyle/>
          <a:p>
            <a:r>
              <a:rPr lang="en-US" sz="2200" dirty="0"/>
              <a:t>Conversion from verbal to numeric scale (verbal method of comparison is automatically converted to numeric scale and sometimes is not the best method). </a:t>
            </a:r>
          </a:p>
          <a:p>
            <a:endParaRPr lang="en-US" sz="2200" dirty="0"/>
          </a:p>
          <a:p>
            <a:endParaRPr lang="en-US" sz="2200" dirty="0"/>
          </a:p>
          <a:p>
            <a:endParaRPr lang="en-US" sz="2200" dirty="0"/>
          </a:p>
          <a:p>
            <a:endParaRPr lang="en-US" sz="2200" dirty="0"/>
          </a:p>
          <a:p>
            <a:endParaRPr lang="en-US" sz="2200" dirty="0"/>
          </a:p>
          <a:p>
            <a:r>
              <a:rPr lang="en-US" sz="2200" dirty="0">
                <a:solidFill>
                  <a:srgbClr val="FF0000"/>
                </a:solidFill>
              </a:rPr>
              <a:t>Problems of the 1-9 scale (when one attribute is “extremely more important” than other it’s preferred to use scale 1-3 or 1-5). </a:t>
            </a:r>
          </a:p>
          <a:p>
            <a:r>
              <a:rPr lang="en-US" sz="2200" dirty="0"/>
              <a:t>Meaningfulness of responses to questions (when involving trade offs, relative importance of attributes, average score on different criteria, </a:t>
            </a:r>
            <a:r>
              <a:rPr lang="en-US" sz="2200" dirty="0" err="1"/>
              <a:t>etc</a:t>
            </a:r>
            <a:r>
              <a:rPr lang="en-US" sz="2200" dirty="0"/>
              <a:t>).</a:t>
            </a:r>
          </a:p>
          <a:p>
            <a:r>
              <a:rPr lang="en-US" sz="2200" dirty="0"/>
              <a:t>New alternatives can reverse the rank of existing alternatives. </a:t>
            </a:r>
          </a:p>
          <a:p>
            <a:r>
              <a:rPr lang="en-US" sz="2200" dirty="0"/>
              <a:t>Number of comparisons required may be large. </a:t>
            </a:r>
          </a:p>
          <a:p>
            <a:endParaRPr lang="en-US" sz="2200" dirty="0"/>
          </a:p>
          <a:p>
            <a:endParaRPr lang="en-US" sz="2200" dirty="0"/>
          </a:p>
          <a:p>
            <a:endParaRPr lang="en-US" sz="2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442" y="2474976"/>
            <a:ext cx="4097344" cy="14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207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sz="quarter" idx="1"/>
          </p:nvPr>
        </p:nvSpPr>
        <p:spPr>
          <a:xfrm>
            <a:off x="914400" y="1447800"/>
            <a:ext cx="7772400" cy="4572000"/>
          </a:xfrm>
        </p:spPr>
        <p:txBody>
          <a:bodyPr/>
          <a:lstStyle/>
          <a:p>
            <a:r>
              <a:rPr lang="en-US" dirty="0"/>
              <a:t>Give the score (</a:t>
            </a:r>
            <a:r>
              <a:rPr lang="en-US" dirty="0" err="1"/>
              <a:t>likert</a:t>
            </a:r>
            <a:r>
              <a:rPr lang="en-US" dirty="0"/>
              <a:t> scale for example) in a Survey</a:t>
            </a:r>
          </a:p>
          <a:p>
            <a:r>
              <a:rPr lang="en-US" dirty="0"/>
              <a:t>Conducting Factorial Analysis</a:t>
            </a:r>
          </a:p>
          <a:p>
            <a:r>
              <a:rPr lang="en-US" dirty="0"/>
              <a:t>Developing indices</a:t>
            </a:r>
          </a:p>
          <a:p>
            <a:r>
              <a:rPr lang="en-US" dirty="0"/>
              <a:t>Checking if they have </a:t>
            </a:r>
            <a:r>
              <a:rPr lang="en-US"/>
              <a:t>different </a:t>
            </a:r>
            <a:r>
              <a:rPr lang="en-US" smtClean="0"/>
              <a:t>Average </a:t>
            </a:r>
            <a:r>
              <a:rPr lang="en-US" dirty="0"/>
              <a:t>using ANOVA</a:t>
            </a:r>
          </a:p>
          <a:p>
            <a:r>
              <a:rPr lang="en-US" dirty="0"/>
              <a:t>Comparing one to another using T-Test for pairs</a:t>
            </a:r>
          </a:p>
          <a:p>
            <a:r>
              <a:rPr lang="en-US" dirty="0">
                <a:solidFill>
                  <a:srgbClr val="FF0000"/>
                </a:solidFill>
              </a:rPr>
              <a:t>Then weights can be calculated by ROC</a:t>
            </a:r>
          </a:p>
          <a:p>
            <a:endParaRPr lang="en-US" dirty="0"/>
          </a:p>
        </p:txBody>
      </p:sp>
      <p:sp>
        <p:nvSpPr>
          <p:cNvPr id="5" name="Título 1"/>
          <p:cNvSpPr>
            <a:spLocks noGrp="1"/>
          </p:cNvSpPr>
          <p:nvPr>
            <p:ph type="title"/>
          </p:nvPr>
        </p:nvSpPr>
        <p:spPr>
          <a:xfrm>
            <a:off x="914400" y="-8826"/>
            <a:ext cx="7772400" cy="1143000"/>
          </a:xfrm>
        </p:spPr>
        <p:txBody>
          <a:bodyPr>
            <a:normAutofit fontScale="90000"/>
          </a:bodyPr>
          <a:lstStyle/>
          <a:p>
            <a:r>
              <a:rPr lang="en-US" sz="3600" dirty="0">
                <a:solidFill>
                  <a:schemeClr val="accent1">
                    <a:lumMod val="40000"/>
                    <a:lumOff val="60000"/>
                  </a:schemeClr>
                </a:solidFill>
              </a:rPr>
              <a:t>Alternative use for weighting the criteria </a:t>
            </a:r>
            <a:r>
              <a:rPr lang="en-US" sz="3600" dirty="0" smtClean="0">
                <a:solidFill>
                  <a:schemeClr val="accent1">
                    <a:lumMod val="40000"/>
                    <a:lumOff val="60000"/>
                  </a:schemeClr>
                </a:solidFill>
              </a:rPr>
              <a:t>by Multivariate </a:t>
            </a:r>
            <a:r>
              <a:rPr lang="en-US" sz="3600" dirty="0">
                <a:solidFill>
                  <a:schemeClr val="accent1">
                    <a:lumMod val="40000"/>
                    <a:lumOff val="60000"/>
                  </a:schemeClr>
                </a:solidFill>
              </a:rPr>
              <a:t>Statistical Analysis</a:t>
            </a:r>
          </a:p>
        </p:txBody>
      </p:sp>
    </p:spTree>
    <p:extLst>
      <p:ext uri="{BB962C8B-B14F-4D97-AF65-F5344CB8AC3E}">
        <p14:creationId xmlns:p14="http://schemas.microsoft.com/office/powerpoint/2010/main" val="226120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4400" y="155766"/>
            <a:ext cx="7772400" cy="868362"/>
          </a:xfrm>
        </p:spPr>
        <p:txBody>
          <a:bodyPr>
            <a:normAutofit/>
          </a:bodyPr>
          <a:lstStyle/>
          <a:p>
            <a:r>
              <a:rPr lang="pt-BR" sz="3600" dirty="0">
                <a:solidFill>
                  <a:schemeClr val="accent1">
                    <a:lumMod val="40000"/>
                    <a:lumOff val="60000"/>
                  </a:schemeClr>
                </a:solidFill>
              </a:rPr>
              <a:t>3 – </a:t>
            </a:r>
            <a:r>
              <a:rPr lang="pt-BR" sz="3600" dirty="0" err="1">
                <a:solidFill>
                  <a:schemeClr val="accent1">
                    <a:lumMod val="40000"/>
                    <a:lumOff val="60000"/>
                  </a:schemeClr>
                </a:solidFill>
              </a:rPr>
              <a:t>Preference</a:t>
            </a:r>
            <a:r>
              <a:rPr lang="pt-BR" sz="3600">
                <a:solidFill>
                  <a:schemeClr val="accent1">
                    <a:lumMod val="40000"/>
                    <a:lumOff val="60000"/>
                  </a:schemeClr>
                </a:solidFill>
              </a:rPr>
              <a:t> Matrix</a:t>
            </a:r>
            <a:endParaRPr lang="en-US" sz="3600" dirty="0">
              <a:solidFill>
                <a:schemeClr val="accent1">
                  <a:lumMod val="40000"/>
                  <a:lumOff val="6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37" y="1563497"/>
            <a:ext cx="7647051" cy="214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07" y="4899533"/>
            <a:ext cx="7633081" cy="1437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 y="1572768"/>
            <a:ext cx="8705850" cy="309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84188" y="-71438"/>
            <a:ext cx="8407400" cy="946151"/>
          </a:xfrm>
        </p:spPr>
        <p:txBody>
          <a:bodyPr>
            <a:normAutofit/>
          </a:bodyPr>
          <a:lstStyle/>
          <a:p>
            <a:r>
              <a:rPr lang="pt-BR" altLang="pt-BR" dirty="0" err="1"/>
              <a:t>How</a:t>
            </a:r>
            <a:r>
              <a:rPr lang="pt-BR" altLang="pt-BR" dirty="0"/>
              <a:t> </a:t>
            </a:r>
            <a:r>
              <a:rPr lang="pt-BR" altLang="pt-BR" dirty="0" err="1"/>
              <a:t>can</a:t>
            </a:r>
            <a:r>
              <a:rPr lang="pt-BR" altLang="pt-BR" dirty="0"/>
              <a:t> </a:t>
            </a:r>
            <a:r>
              <a:rPr lang="pt-BR" altLang="pt-BR" dirty="0" err="1"/>
              <a:t>we</a:t>
            </a:r>
            <a:r>
              <a:rPr lang="pt-BR" altLang="pt-BR" dirty="0"/>
              <a:t> </a:t>
            </a:r>
            <a:r>
              <a:rPr lang="pt-BR" altLang="pt-BR" dirty="0" err="1"/>
              <a:t>measure</a:t>
            </a:r>
            <a:r>
              <a:rPr lang="pt-BR" altLang="pt-BR" dirty="0"/>
              <a:t> </a:t>
            </a:r>
            <a:r>
              <a:rPr lang="pt-BR" altLang="pt-BR" dirty="0" err="1"/>
              <a:t>collaboration</a:t>
            </a:r>
            <a:r>
              <a:rPr lang="pt-BR" altLang="pt-BR" dirty="0"/>
              <a:t>?</a:t>
            </a:r>
            <a:endParaRPr lang="en-US" altLang="pt-BR" dirty="0"/>
          </a:p>
        </p:txBody>
      </p:sp>
      <p:graphicFrame>
        <p:nvGraphicFramePr>
          <p:cNvPr id="5" name="Tabela 4"/>
          <p:cNvGraphicFramePr>
            <a:graphicFrameLocks noGrp="1"/>
          </p:cNvGraphicFramePr>
          <p:nvPr>
            <p:extLst>
              <p:ext uri="{D42A27DB-BD31-4B8C-83A1-F6EECF244321}">
                <p14:modId xmlns:p14="http://schemas.microsoft.com/office/powerpoint/2010/main" val="3227671705"/>
              </p:ext>
            </p:extLst>
          </p:nvPr>
        </p:nvGraphicFramePr>
        <p:xfrm>
          <a:off x="533400" y="1383792"/>
          <a:ext cx="8229600" cy="5010768"/>
        </p:xfrm>
        <a:graphic>
          <a:graphicData uri="http://schemas.openxmlformats.org/drawingml/2006/table">
            <a:tbl>
              <a:tblPr>
                <a:tableStyleId>{5C22544A-7EE6-4342-B048-85BDC9FD1C3A}</a:tableStyleId>
              </a:tblPr>
              <a:tblGrid>
                <a:gridCol w="4254475">
                  <a:extLst>
                    <a:ext uri="{9D8B030D-6E8A-4147-A177-3AD203B41FA5}">
                      <a16:colId xmlns:a16="http://schemas.microsoft.com/office/drawing/2014/main" xmlns="" val="20000"/>
                    </a:ext>
                  </a:extLst>
                </a:gridCol>
                <a:gridCol w="449869">
                  <a:extLst>
                    <a:ext uri="{9D8B030D-6E8A-4147-A177-3AD203B41FA5}">
                      <a16:colId xmlns:a16="http://schemas.microsoft.com/office/drawing/2014/main" xmlns="" val="20001"/>
                    </a:ext>
                  </a:extLst>
                </a:gridCol>
                <a:gridCol w="494426">
                  <a:extLst>
                    <a:ext uri="{9D8B030D-6E8A-4147-A177-3AD203B41FA5}">
                      <a16:colId xmlns:a16="http://schemas.microsoft.com/office/drawing/2014/main" xmlns="" val="20002"/>
                    </a:ext>
                  </a:extLst>
                </a:gridCol>
                <a:gridCol w="3030830">
                  <a:extLst>
                    <a:ext uri="{9D8B030D-6E8A-4147-A177-3AD203B41FA5}">
                      <a16:colId xmlns:a16="http://schemas.microsoft.com/office/drawing/2014/main" xmlns="" val="20003"/>
                    </a:ext>
                  </a:extLst>
                </a:gridCol>
              </a:tblGrid>
              <a:tr h="152344">
                <a:tc>
                  <a:txBody>
                    <a:bodyPr/>
                    <a:lstStyle/>
                    <a:p>
                      <a:pPr marL="0" marR="0" algn="just">
                        <a:spcBef>
                          <a:spcPts val="100"/>
                        </a:spcBef>
                        <a:spcAft>
                          <a:spcPts val="100"/>
                        </a:spcAft>
                        <a:tabLst>
                          <a:tab pos="269875" algn="l"/>
                        </a:tabLst>
                      </a:pPr>
                      <a:r>
                        <a:rPr lang="en-US" sz="800" b="1" noProof="0" dirty="0">
                          <a:solidFill>
                            <a:srgbClr val="FF0000"/>
                          </a:solidFill>
                          <a:effectLst/>
                        </a:rPr>
                        <a:t>A. Internal</a:t>
                      </a:r>
                      <a:r>
                        <a:rPr lang="en-US" sz="800" b="1" baseline="0" noProof="0" dirty="0">
                          <a:solidFill>
                            <a:srgbClr val="FF0000"/>
                          </a:solidFill>
                          <a:effectLst/>
                        </a:rPr>
                        <a:t> collaboration</a:t>
                      </a:r>
                      <a:endParaRPr lang="en-US" sz="900" b="1" noProof="0" dirty="0">
                        <a:solidFill>
                          <a:srgbClr val="FF0000"/>
                        </a:solidFill>
                        <a:effectLst/>
                        <a:latin typeface="Arial"/>
                        <a:ea typeface="Times New Roman"/>
                        <a:cs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Score</a:t>
                      </a:r>
                      <a:endParaRPr lang="en-US" sz="900" b="1" noProof="0" dirty="0">
                        <a:solidFill>
                          <a:srgbClr val="FF0000"/>
                        </a:solidFill>
                        <a:effectLst/>
                        <a:latin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Weight</a:t>
                      </a:r>
                      <a:endParaRPr lang="en-US" sz="900" b="1" noProof="0" dirty="0">
                        <a:solidFill>
                          <a:srgbClr val="FF0000"/>
                        </a:solidFill>
                        <a:effectLst/>
                        <a:latin typeface="Times New Roman"/>
                      </a:endParaRPr>
                    </a:p>
                  </a:txBody>
                  <a:tcPr marL="64428" marR="64428" marT="0" marB="0" anchor="ctr"/>
                </a:tc>
                <a:tc>
                  <a:txBody>
                    <a:bodyPr/>
                    <a:lstStyle/>
                    <a:p>
                      <a:pPr marL="0" marR="0">
                        <a:tabLst>
                          <a:tab pos="269875" algn="l"/>
                        </a:tabLst>
                      </a:pPr>
                      <a:r>
                        <a:rPr lang="en-US" sz="800" noProof="0" dirty="0">
                          <a:solidFill>
                            <a:srgbClr val="FF0000"/>
                          </a:solidFill>
                          <a:effectLst/>
                        </a:rPr>
                        <a:t>Comments:</a:t>
                      </a:r>
                      <a:endParaRPr lang="en-US" sz="900" b="1" noProof="0" dirty="0">
                        <a:solidFill>
                          <a:srgbClr val="FF0000"/>
                        </a:solidFill>
                        <a:effectLst/>
                        <a:latin typeface="Times New Roman"/>
                      </a:endParaRPr>
                    </a:p>
                  </a:txBody>
                  <a:tcPr marL="64428" marR="64428" marT="0" marB="0" anchor="ctr"/>
                </a:tc>
                <a:extLst>
                  <a:ext uri="{0D108BD9-81ED-4DB2-BD59-A6C34878D82A}">
                    <a16:rowId xmlns:a16="http://schemas.microsoft.com/office/drawing/2014/main" xmlns="" val="10000"/>
                  </a:ext>
                </a:extLst>
              </a:tr>
              <a:tr h="121912">
                <a:tc>
                  <a:txBody>
                    <a:bodyPr/>
                    <a:lstStyle/>
                    <a:p>
                      <a:pPr marL="0" marR="0" algn="just">
                        <a:spcBef>
                          <a:spcPts val="100"/>
                        </a:spcBef>
                        <a:spcAft>
                          <a:spcPts val="100"/>
                        </a:spcAft>
                        <a:tabLst>
                          <a:tab pos="269875" algn="l"/>
                        </a:tabLst>
                      </a:pPr>
                      <a:r>
                        <a:rPr lang="en-US" sz="800" noProof="0" dirty="0" err="1">
                          <a:effectLst/>
                        </a:rPr>
                        <a:t>Frequência</a:t>
                      </a:r>
                      <a:r>
                        <a:rPr lang="en-US" sz="800" noProof="0" dirty="0">
                          <a:effectLst/>
                        </a:rPr>
                        <a:t> de </a:t>
                      </a:r>
                      <a:r>
                        <a:rPr lang="en-US" sz="800" noProof="0" dirty="0" err="1">
                          <a:effectLst/>
                        </a:rPr>
                        <a:t>reuniões</a:t>
                      </a:r>
                      <a:r>
                        <a:rPr lang="en-US" sz="800" noProof="0" dirty="0">
                          <a:effectLst/>
                        </a:rPr>
                        <a:t> </a:t>
                      </a:r>
                      <a:r>
                        <a:rPr lang="en-US" sz="800" noProof="0" dirty="0" err="1">
                          <a:effectLst/>
                        </a:rPr>
                        <a:t>internas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1"/>
                  </a:ext>
                </a:extLst>
              </a:tr>
              <a:tr h="121912">
                <a:tc>
                  <a:txBody>
                    <a:bodyPr/>
                    <a:lstStyle/>
                    <a:p>
                      <a:pPr marL="0" marR="0" algn="just">
                        <a:spcBef>
                          <a:spcPts val="100"/>
                        </a:spcBef>
                        <a:spcAft>
                          <a:spcPts val="100"/>
                        </a:spcAft>
                        <a:tabLst>
                          <a:tab pos="269875" algn="l"/>
                        </a:tabLst>
                      </a:pPr>
                      <a:r>
                        <a:rPr lang="en-US" sz="800" noProof="0" dirty="0" err="1">
                          <a:effectLst/>
                        </a:rPr>
                        <a:t>Participação</a:t>
                      </a:r>
                      <a:r>
                        <a:rPr lang="en-US" sz="800" noProof="0" dirty="0">
                          <a:effectLst/>
                        </a:rPr>
                        <a:t> </a:t>
                      </a:r>
                      <a:r>
                        <a:rPr lang="en-US" sz="800" noProof="0" dirty="0" err="1">
                          <a:effectLst/>
                        </a:rPr>
                        <a:t>em</a:t>
                      </a:r>
                      <a:r>
                        <a:rPr lang="en-US" sz="800" noProof="0" dirty="0">
                          <a:effectLst/>
                        </a:rPr>
                        <a:t> </a:t>
                      </a:r>
                      <a:r>
                        <a:rPr lang="en-US" sz="800" noProof="0" dirty="0" err="1">
                          <a:effectLst/>
                        </a:rPr>
                        <a:t>eventos</a:t>
                      </a:r>
                      <a:r>
                        <a:rPr lang="en-US" sz="800" noProof="0" dirty="0">
                          <a:effectLst/>
                        </a:rPr>
                        <a:t> </a:t>
                      </a:r>
                      <a:r>
                        <a:rPr lang="en-US" sz="800" noProof="0" dirty="0" err="1">
                          <a:effectLst/>
                        </a:rPr>
                        <a:t>diversos</a:t>
                      </a:r>
                      <a:r>
                        <a:rPr lang="en-US" sz="800" noProof="0" dirty="0">
                          <a:effectLst/>
                        </a:rPr>
                        <a:t> e </a:t>
                      </a:r>
                      <a:r>
                        <a:rPr lang="en-US" sz="800" noProof="0" dirty="0" err="1">
                          <a:effectLst/>
                        </a:rPr>
                        <a:t>disseminação</a:t>
                      </a:r>
                      <a:r>
                        <a:rPr lang="en-US" sz="800" noProof="0" dirty="0">
                          <a:effectLst/>
                        </a:rPr>
                        <a:t> do </a:t>
                      </a:r>
                      <a:r>
                        <a:rPr lang="en-US" sz="800" noProof="0" dirty="0" err="1">
                          <a:effectLst/>
                        </a:rPr>
                        <a:t>conhecimento</a:t>
                      </a:r>
                      <a:r>
                        <a:rPr lang="en-US" sz="800" noProof="0" dirty="0">
                          <a:effectLst/>
                        </a:rPr>
                        <a:t> </a:t>
                      </a:r>
                      <a:r>
                        <a:rPr lang="en-US" sz="800" noProof="0" dirty="0" err="1">
                          <a:effectLst/>
                        </a:rPr>
                        <a:t>na</a:t>
                      </a:r>
                      <a:r>
                        <a:rPr lang="en-US" sz="800" noProof="0" dirty="0">
                          <a:effectLst/>
                        </a:rPr>
                        <a:t> </a:t>
                      </a:r>
                      <a:r>
                        <a:rPr lang="en-US" sz="800" noProof="0" dirty="0" err="1">
                          <a:effectLst/>
                        </a:rPr>
                        <a:t>empresa</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2"/>
                  </a:ext>
                </a:extLst>
              </a:tr>
              <a:tr h="121912">
                <a:tc>
                  <a:txBody>
                    <a:bodyPr/>
                    <a:lstStyle/>
                    <a:p>
                      <a:pPr marL="0" marR="0" algn="just">
                        <a:spcBef>
                          <a:spcPts val="100"/>
                        </a:spcBef>
                        <a:spcAft>
                          <a:spcPts val="100"/>
                        </a:spcAft>
                        <a:tabLst>
                          <a:tab pos="269875" algn="l"/>
                        </a:tabLst>
                      </a:pPr>
                      <a:r>
                        <a:rPr lang="en-US" sz="800" noProof="0" dirty="0" err="1">
                          <a:effectLst/>
                        </a:rPr>
                        <a:t>Calendário</a:t>
                      </a:r>
                      <a:r>
                        <a:rPr lang="en-US" sz="800" noProof="0" dirty="0">
                          <a:effectLst/>
                        </a:rPr>
                        <a:t> de </a:t>
                      </a:r>
                      <a:r>
                        <a:rPr lang="en-US" sz="800" noProof="0" dirty="0" err="1">
                          <a:effectLst/>
                        </a:rPr>
                        <a:t>cumprimento</a:t>
                      </a:r>
                      <a:r>
                        <a:rPr lang="en-US" sz="800" noProof="0" dirty="0">
                          <a:effectLst/>
                        </a:rPr>
                        <a:t> de </a:t>
                      </a:r>
                      <a:r>
                        <a:rPr lang="en-US" sz="800" noProof="0" dirty="0" err="1">
                          <a:effectLst/>
                        </a:rPr>
                        <a:t>metas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3"/>
                  </a:ext>
                </a:extLst>
              </a:tr>
              <a:tr h="121912">
                <a:tc>
                  <a:txBody>
                    <a:bodyPr/>
                    <a:lstStyle/>
                    <a:p>
                      <a:pPr marL="0" marR="0" algn="just">
                        <a:spcBef>
                          <a:spcPts val="100"/>
                        </a:spcBef>
                        <a:spcAft>
                          <a:spcPts val="100"/>
                        </a:spcAft>
                        <a:tabLst>
                          <a:tab pos="269875" algn="l"/>
                        </a:tabLst>
                      </a:pPr>
                      <a:r>
                        <a:rPr lang="en-US" sz="800" noProof="0" dirty="0" err="1">
                          <a:effectLst/>
                        </a:rPr>
                        <a:t>Uso</a:t>
                      </a:r>
                      <a:r>
                        <a:rPr lang="en-US" sz="800" noProof="0" dirty="0">
                          <a:effectLst/>
                        </a:rPr>
                        <a:t> de </a:t>
                      </a:r>
                      <a:r>
                        <a:rPr lang="en-US" sz="800" noProof="0" dirty="0" err="1">
                          <a:effectLst/>
                        </a:rPr>
                        <a:t>Tecnologia</a:t>
                      </a:r>
                      <a:r>
                        <a:rPr lang="en-US" sz="800" noProof="0" dirty="0">
                          <a:effectLst/>
                        </a:rPr>
                        <a:t> de </a:t>
                      </a:r>
                      <a:r>
                        <a:rPr lang="en-US" sz="800" noProof="0" dirty="0" err="1">
                          <a:effectLst/>
                        </a:rPr>
                        <a:t>Informação</a:t>
                      </a:r>
                      <a:r>
                        <a:rPr lang="en-US" sz="800" noProof="0" dirty="0">
                          <a:effectLst/>
                        </a:rPr>
                        <a:t> e de </a:t>
                      </a:r>
                      <a:r>
                        <a:rPr lang="en-US" sz="800" noProof="0" dirty="0" err="1">
                          <a:effectLst/>
                        </a:rPr>
                        <a:t>Comunicação</a:t>
                      </a:r>
                      <a:r>
                        <a:rPr lang="en-US" sz="800" noProof="0" dirty="0">
                          <a:effectLst/>
                        </a:rPr>
                        <a:t> </a:t>
                      </a:r>
                      <a:r>
                        <a:rPr lang="en-US" sz="800" noProof="0" dirty="0" err="1">
                          <a:effectLst/>
                        </a:rPr>
                        <a:t>interna</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4"/>
                  </a:ext>
                </a:extLst>
              </a:tr>
              <a:tr h="121912">
                <a:tc>
                  <a:txBody>
                    <a:bodyPr/>
                    <a:lstStyle/>
                    <a:p>
                      <a:pPr marL="0" marR="0" algn="just">
                        <a:spcBef>
                          <a:spcPts val="100"/>
                        </a:spcBef>
                        <a:spcAft>
                          <a:spcPts val="100"/>
                        </a:spcAft>
                        <a:tabLst>
                          <a:tab pos="269875" algn="l"/>
                        </a:tabLst>
                      </a:pPr>
                      <a:r>
                        <a:rPr lang="en-US" sz="800" noProof="0" dirty="0" err="1">
                          <a:effectLst/>
                        </a:rPr>
                        <a:t>Mapeamento</a:t>
                      </a:r>
                      <a:r>
                        <a:rPr lang="en-US" sz="800" noProof="0" dirty="0">
                          <a:effectLst/>
                        </a:rPr>
                        <a:t> de </a:t>
                      </a:r>
                      <a:r>
                        <a:rPr lang="en-US" sz="800" noProof="0" dirty="0" err="1">
                          <a:effectLst/>
                        </a:rPr>
                        <a:t>processos</a:t>
                      </a:r>
                      <a:r>
                        <a:rPr lang="en-US" sz="800" noProof="0" dirty="0">
                          <a:effectLst/>
                        </a:rPr>
                        <a:t> </a:t>
                      </a:r>
                      <a:r>
                        <a:rPr lang="en-US" sz="800" noProof="0" dirty="0" err="1">
                          <a:effectLst/>
                        </a:rPr>
                        <a:t>internos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5"/>
                  </a:ext>
                </a:extLst>
              </a:tr>
              <a:tr h="158558">
                <a:tc>
                  <a:txBody>
                    <a:bodyPr/>
                    <a:lstStyle/>
                    <a:p>
                      <a:pPr marL="0" marR="0" algn="just">
                        <a:spcBef>
                          <a:spcPts val="100"/>
                        </a:spcBef>
                        <a:spcAft>
                          <a:spcPts val="100"/>
                        </a:spcAft>
                        <a:tabLst>
                          <a:tab pos="269875" algn="l"/>
                        </a:tabLst>
                      </a:pPr>
                      <a:r>
                        <a:rPr lang="en-US" sz="800" noProof="0" dirty="0" err="1">
                          <a:effectLst/>
                        </a:rPr>
                        <a:t>Participação</a:t>
                      </a:r>
                      <a:r>
                        <a:rPr lang="en-US" sz="800" noProof="0" dirty="0">
                          <a:effectLst/>
                        </a:rPr>
                        <a:t> de </a:t>
                      </a:r>
                      <a:r>
                        <a:rPr lang="en-US" sz="800" noProof="0" dirty="0" err="1">
                          <a:effectLst/>
                        </a:rPr>
                        <a:t>equipes</a:t>
                      </a:r>
                      <a:r>
                        <a:rPr lang="en-US" sz="800" noProof="0" dirty="0">
                          <a:effectLst/>
                        </a:rPr>
                        <a:t> </a:t>
                      </a:r>
                      <a:r>
                        <a:rPr lang="en-US" sz="800" noProof="0" dirty="0" err="1">
                          <a:effectLst/>
                        </a:rPr>
                        <a:t>multidisciplinares</a:t>
                      </a:r>
                      <a:r>
                        <a:rPr lang="en-US" sz="800" noProof="0" dirty="0">
                          <a:effectLst/>
                        </a:rPr>
                        <a:t> </a:t>
                      </a:r>
                      <a:r>
                        <a:rPr lang="en-US" sz="800" noProof="0" dirty="0" err="1">
                          <a:effectLst/>
                        </a:rPr>
                        <a:t>em</a:t>
                      </a:r>
                      <a:r>
                        <a:rPr lang="en-US" sz="800" noProof="0" dirty="0">
                          <a:effectLst/>
                        </a:rPr>
                        <a:t> </a:t>
                      </a:r>
                      <a:r>
                        <a:rPr lang="en-US" sz="800" noProof="0" dirty="0" err="1">
                          <a:effectLst/>
                        </a:rPr>
                        <a:t>projetos</a:t>
                      </a:r>
                      <a:r>
                        <a:rPr lang="en-US" sz="800" noProof="0" dirty="0">
                          <a:effectLst/>
                        </a:rPr>
                        <a:t> </a:t>
                      </a:r>
                      <a:r>
                        <a:rPr lang="en-US" sz="800" noProof="0" dirty="0" err="1">
                          <a:effectLst/>
                        </a:rPr>
                        <a:t>internos</a:t>
                      </a:r>
                      <a:r>
                        <a:rPr lang="en-US" sz="800" noProof="0" dirty="0">
                          <a:effectLst/>
                        </a:rPr>
                        <a:t> e </a:t>
                      </a:r>
                      <a:r>
                        <a:rPr lang="en-US" sz="800" noProof="0" dirty="0" err="1">
                          <a:effectLst/>
                        </a:rPr>
                        <a:t>externos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6"/>
                  </a:ext>
                </a:extLst>
              </a:tr>
              <a:tr h="121912">
                <a:tc>
                  <a:txBody>
                    <a:bodyPr/>
                    <a:lstStyle/>
                    <a:p>
                      <a:pPr marL="0" marR="0" algn="just">
                        <a:spcBef>
                          <a:spcPts val="100"/>
                        </a:spcBef>
                        <a:spcAft>
                          <a:spcPts val="100"/>
                        </a:spcAft>
                        <a:tabLst>
                          <a:tab pos="269875" algn="l"/>
                          <a:tab pos="269875" algn="l"/>
                          <a:tab pos="1143000" algn="l"/>
                        </a:tabLst>
                      </a:pPr>
                      <a:r>
                        <a:rPr lang="en-US" sz="800" b="1" noProof="0" dirty="0" err="1">
                          <a:effectLst/>
                        </a:rPr>
                        <a:t>Pontuação</a:t>
                      </a:r>
                      <a:r>
                        <a:rPr lang="en-US" sz="800" b="1" noProof="0" dirty="0">
                          <a:effectLst/>
                        </a:rPr>
                        <a:t> </a:t>
                      </a:r>
                      <a:r>
                        <a:rPr lang="en-US" sz="800" b="1" noProof="0" dirty="0" err="1">
                          <a:effectLst/>
                        </a:rPr>
                        <a:t>Ponderada</a:t>
                      </a:r>
                      <a:r>
                        <a:rPr lang="en-US" sz="800" b="1" noProof="0" dirty="0">
                          <a:effectLst/>
                        </a:rPr>
                        <a:t> da </a:t>
                      </a:r>
                      <a:r>
                        <a:rPr lang="en-US" sz="800" b="1" noProof="0" dirty="0" err="1">
                          <a:effectLst/>
                        </a:rPr>
                        <a:t>seção</a:t>
                      </a:r>
                      <a:r>
                        <a:rPr lang="en-US" sz="800" b="1" noProof="0" dirty="0">
                          <a:effectLst/>
                        </a:rPr>
                        <a:t> A</a:t>
                      </a:r>
                      <a:endParaRPr lang="en-US" sz="900" b="1"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 pos="269875" algn="l"/>
                          <a:tab pos="1143000"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 pos="269875" algn="l"/>
                          <a:tab pos="1143000"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 pos="269875" algn="l"/>
                          <a:tab pos="1143000"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7"/>
                  </a:ext>
                </a:extLst>
              </a:tr>
              <a:tr h="143122">
                <a:tc>
                  <a:txBody>
                    <a:bodyPr/>
                    <a:lstStyle/>
                    <a:p>
                      <a:pPr marL="0" marR="0" algn="just">
                        <a:spcBef>
                          <a:spcPts val="100"/>
                        </a:spcBef>
                        <a:spcAft>
                          <a:spcPts val="100"/>
                        </a:spcAft>
                        <a:tabLst>
                          <a:tab pos="269875" algn="l"/>
                        </a:tabLst>
                      </a:pPr>
                      <a:r>
                        <a:rPr lang="en-US" sz="800" b="1" noProof="0" dirty="0">
                          <a:solidFill>
                            <a:srgbClr val="FF0000"/>
                          </a:solidFill>
                          <a:effectLst/>
                        </a:rPr>
                        <a:t>B. </a:t>
                      </a:r>
                      <a:r>
                        <a:rPr lang="en-US" sz="900" b="1" noProof="0" dirty="0" err="1">
                          <a:solidFill>
                            <a:srgbClr val="FF0000"/>
                          </a:solidFill>
                          <a:effectLst/>
                        </a:rPr>
                        <a:t>Knowledment</a:t>
                      </a:r>
                      <a:r>
                        <a:rPr lang="en-US" sz="900" b="1" baseline="0" noProof="0" dirty="0">
                          <a:solidFill>
                            <a:srgbClr val="FF0000"/>
                          </a:solidFill>
                          <a:effectLst/>
                        </a:rPr>
                        <a:t> of the partner</a:t>
                      </a:r>
                      <a:endParaRPr lang="en-US" sz="900" b="1" noProof="0" dirty="0">
                        <a:solidFill>
                          <a:srgbClr val="FF0000"/>
                        </a:solidFill>
                        <a:effectLst/>
                        <a:latin typeface="Arial"/>
                        <a:ea typeface="Times New Roman"/>
                        <a:cs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Score</a:t>
                      </a:r>
                      <a:endParaRPr lang="en-US" sz="900" b="1" noProof="0" dirty="0">
                        <a:solidFill>
                          <a:srgbClr val="FF0000"/>
                        </a:solidFill>
                        <a:effectLst/>
                        <a:latin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Weight</a:t>
                      </a:r>
                      <a:endParaRPr lang="en-US" sz="900" b="1" noProof="0" dirty="0">
                        <a:solidFill>
                          <a:srgbClr val="FF0000"/>
                        </a:solidFill>
                        <a:effectLst/>
                        <a:latin typeface="Times New Roman"/>
                      </a:endParaRPr>
                    </a:p>
                  </a:txBody>
                  <a:tcPr marL="64428" marR="64428" marT="0" marB="0" anchor="ctr"/>
                </a:tc>
                <a:tc>
                  <a:txBody>
                    <a:bodyPr/>
                    <a:lstStyle/>
                    <a:p>
                      <a:pPr marL="0" marR="0">
                        <a:tabLst>
                          <a:tab pos="269875" algn="l"/>
                        </a:tabLst>
                      </a:pPr>
                      <a:r>
                        <a:rPr lang="en-US" sz="800" noProof="0" dirty="0">
                          <a:solidFill>
                            <a:srgbClr val="FF0000"/>
                          </a:solidFill>
                          <a:effectLst/>
                        </a:rPr>
                        <a:t>Comments:</a:t>
                      </a:r>
                      <a:endParaRPr lang="en-US" sz="900" b="1" noProof="0" dirty="0">
                        <a:solidFill>
                          <a:srgbClr val="FF0000"/>
                        </a:solidFill>
                        <a:effectLst/>
                        <a:latin typeface="Times New Roman"/>
                      </a:endParaRPr>
                    </a:p>
                  </a:txBody>
                  <a:tcPr marL="64428" marR="64428" marT="0" marB="0" anchor="ctr"/>
                </a:tc>
                <a:extLst>
                  <a:ext uri="{0D108BD9-81ED-4DB2-BD59-A6C34878D82A}">
                    <a16:rowId xmlns:a16="http://schemas.microsoft.com/office/drawing/2014/main" xmlns="" val="10008"/>
                  </a:ext>
                </a:extLst>
              </a:tr>
              <a:tr h="121912">
                <a:tc>
                  <a:txBody>
                    <a:bodyPr/>
                    <a:lstStyle/>
                    <a:p>
                      <a:pPr marL="0" marR="0" algn="just">
                        <a:spcBef>
                          <a:spcPts val="100"/>
                        </a:spcBef>
                        <a:spcAft>
                          <a:spcPts val="100"/>
                        </a:spcAft>
                        <a:tabLst>
                          <a:tab pos="269875" algn="l"/>
                        </a:tabLst>
                      </a:pPr>
                      <a:r>
                        <a:rPr lang="en-US" sz="800" noProof="0" dirty="0" err="1">
                          <a:effectLst/>
                        </a:rPr>
                        <a:t>Capacidade</a:t>
                      </a:r>
                      <a:r>
                        <a:rPr lang="en-US" sz="800" noProof="0" dirty="0">
                          <a:effectLst/>
                        </a:rPr>
                        <a:t> de </a:t>
                      </a:r>
                      <a:r>
                        <a:rPr lang="en-US" sz="800" noProof="0" dirty="0" err="1">
                          <a:effectLst/>
                        </a:rPr>
                        <a:t>uso</a:t>
                      </a:r>
                      <a:r>
                        <a:rPr lang="en-US" sz="800" noProof="0" dirty="0">
                          <a:effectLst/>
                        </a:rPr>
                        <a:t> de </a:t>
                      </a:r>
                      <a:r>
                        <a:rPr lang="en-US" sz="800" noProof="0" dirty="0" err="1">
                          <a:effectLst/>
                        </a:rPr>
                        <a:t>troca</a:t>
                      </a:r>
                      <a:r>
                        <a:rPr lang="en-US" sz="800" noProof="0" dirty="0">
                          <a:effectLst/>
                        </a:rPr>
                        <a:t> </a:t>
                      </a:r>
                      <a:r>
                        <a:rPr lang="en-US" sz="800" noProof="0" dirty="0" err="1">
                          <a:effectLst/>
                        </a:rPr>
                        <a:t>eletrônica</a:t>
                      </a:r>
                      <a:r>
                        <a:rPr lang="en-US" sz="800" noProof="0" dirty="0">
                          <a:effectLst/>
                        </a:rPr>
                        <a:t> de dados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09"/>
                  </a:ext>
                </a:extLst>
              </a:tr>
              <a:tr h="121912">
                <a:tc>
                  <a:txBody>
                    <a:bodyPr/>
                    <a:lstStyle/>
                    <a:p>
                      <a:pPr marL="0" marR="0" algn="just">
                        <a:spcBef>
                          <a:spcPts val="100"/>
                        </a:spcBef>
                        <a:spcAft>
                          <a:spcPts val="100"/>
                        </a:spcAft>
                        <a:tabLst>
                          <a:tab pos="269875" algn="l"/>
                        </a:tabLst>
                      </a:pPr>
                      <a:r>
                        <a:rPr lang="en-US" sz="800" noProof="0" dirty="0" err="1">
                          <a:effectLst/>
                        </a:rPr>
                        <a:t>Desenvolvimento</a:t>
                      </a:r>
                      <a:r>
                        <a:rPr lang="en-US" sz="800" noProof="0" dirty="0">
                          <a:effectLst/>
                        </a:rPr>
                        <a:t> de </a:t>
                      </a:r>
                      <a:r>
                        <a:rPr lang="en-US" sz="800" noProof="0" dirty="0" err="1">
                          <a:effectLst/>
                        </a:rPr>
                        <a:t>projetos</a:t>
                      </a:r>
                      <a:r>
                        <a:rPr lang="en-US" sz="800" noProof="0" dirty="0">
                          <a:effectLst/>
                        </a:rPr>
                        <a:t> </a:t>
                      </a:r>
                      <a:r>
                        <a:rPr lang="en-US" sz="800" noProof="0" dirty="0" err="1">
                          <a:effectLst/>
                        </a:rPr>
                        <a:t>sustentáveis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0"/>
                  </a:ext>
                </a:extLst>
              </a:tr>
              <a:tr h="121912">
                <a:tc>
                  <a:txBody>
                    <a:bodyPr/>
                    <a:lstStyle/>
                    <a:p>
                      <a:pPr marL="0" marR="0" algn="just">
                        <a:spcBef>
                          <a:spcPts val="100"/>
                        </a:spcBef>
                        <a:spcAft>
                          <a:spcPts val="100"/>
                        </a:spcAft>
                        <a:tabLst>
                          <a:tab pos="269875" algn="l"/>
                        </a:tabLst>
                      </a:pPr>
                      <a:r>
                        <a:rPr lang="en-US" sz="800" noProof="0" dirty="0" err="1">
                          <a:effectLst/>
                        </a:rPr>
                        <a:t>Estrutura</a:t>
                      </a:r>
                      <a:r>
                        <a:rPr lang="en-US" sz="800" noProof="0" dirty="0">
                          <a:effectLst/>
                        </a:rPr>
                        <a:t> de </a:t>
                      </a:r>
                      <a:r>
                        <a:rPr lang="en-US" sz="800" noProof="0" dirty="0" err="1">
                          <a:effectLst/>
                        </a:rPr>
                        <a:t>produção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1"/>
                  </a:ext>
                </a:extLst>
              </a:tr>
              <a:tr h="121912">
                <a:tc>
                  <a:txBody>
                    <a:bodyPr/>
                    <a:lstStyle/>
                    <a:p>
                      <a:pPr marL="0" marR="0" algn="just">
                        <a:spcBef>
                          <a:spcPts val="100"/>
                        </a:spcBef>
                        <a:spcAft>
                          <a:spcPts val="100"/>
                        </a:spcAft>
                        <a:tabLst>
                          <a:tab pos="269875" algn="l"/>
                        </a:tabLst>
                      </a:pPr>
                      <a:r>
                        <a:rPr lang="en-US" sz="800" noProof="0" dirty="0" err="1">
                          <a:effectLst/>
                        </a:rPr>
                        <a:t>Mapeamento</a:t>
                      </a:r>
                      <a:r>
                        <a:rPr lang="en-US" sz="800" noProof="0" dirty="0">
                          <a:effectLst/>
                        </a:rPr>
                        <a:t> das </a:t>
                      </a:r>
                      <a:r>
                        <a:rPr lang="en-US" sz="800" noProof="0" dirty="0" err="1">
                          <a:effectLst/>
                        </a:rPr>
                        <a:t>tecnologias</a:t>
                      </a:r>
                      <a:r>
                        <a:rPr lang="en-US" sz="800" noProof="0" dirty="0">
                          <a:effectLst/>
                        </a:rPr>
                        <a:t> de </a:t>
                      </a:r>
                      <a:r>
                        <a:rPr lang="en-US" sz="800" noProof="0" dirty="0" err="1">
                          <a:effectLst/>
                        </a:rPr>
                        <a:t>informação</a:t>
                      </a:r>
                      <a:r>
                        <a:rPr lang="en-US" sz="800" noProof="0" dirty="0">
                          <a:effectLst/>
                        </a:rPr>
                        <a:t> e de </a:t>
                      </a:r>
                      <a:r>
                        <a:rPr lang="en-US" sz="800" noProof="0" dirty="0" err="1">
                          <a:effectLst/>
                        </a:rPr>
                        <a:t>comunicação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2"/>
                  </a:ext>
                </a:extLst>
              </a:tr>
              <a:tr h="121912">
                <a:tc>
                  <a:txBody>
                    <a:bodyPr/>
                    <a:lstStyle/>
                    <a:p>
                      <a:pPr marL="0" marR="0" algn="just">
                        <a:spcBef>
                          <a:spcPts val="100"/>
                        </a:spcBef>
                        <a:spcAft>
                          <a:spcPts val="100"/>
                        </a:spcAft>
                        <a:tabLst>
                          <a:tab pos="269875" algn="l"/>
                        </a:tabLst>
                      </a:pPr>
                      <a:r>
                        <a:rPr lang="en-US" sz="800" noProof="0" dirty="0" err="1">
                          <a:effectLst/>
                        </a:rPr>
                        <a:t>Equipe</a:t>
                      </a:r>
                      <a:r>
                        <a:rPr lang="en-US" sz="800" noProof="0" dirty="0">
                          <a:effectLst/>
                        </a:rPr>
                        <a:t> </a:t>
                      </a:r>
                      <a:r>
                        <a:rPr lang="en-US" sz="800" noProof="0" dirty="0" err="1">
                          <a:effectLst/>
                        </a:rPr>
                        <a:t>dedicada</a:t>
                      </a:r>
                      <a:r>
                        <a:rPr lang="en-US" sz="800" noProof="0" dirty="0">
                          <a:effectLst/>
                        </a:rPr>
                        <a:t> para </a:t>
                      </a:r>
                      <a:r>
                        <a:rPr lang="en-US" sz="800" noProof="0" dirty="0" err="1">
                          <a:effectLst/>
                        </a:rPr>
                        <a:t>desenvolvimento</a:t>
                      </a:r>
                      <a:r>
                        <a:rPr lang="en-US" sz="800" noProof="0" dirty="0">
                          <a:effectLst/>
                        </a:rPr>
                        <a:t> e </a:t>
                      </a:r>
                      <a:r>
                        <a:rPr lang="en-US" sz="800" noProof="0" dirty="0" err="1">
                          <a:effectLst/>
                        </a:rPr>
                        <a:t>implantação</a:t>
                      </a:r>
                      <a:r>
                        <a:rPr lang="en-US" sz="800" noProof="0" dirty="0">
                          <a:effectLst/>
                        </a:rPr>
                        <a:t> de </a:t>
                      </a:r>
                      <a:r>
                        <a:rPr lang="en-US" sz="800" noProof="0" dirty="0" err="1">
                          <a:effectLst/>
                        </a:rPr>
                        <a:t>projetos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3"/>
                  </a:ext>
                </a:extLst>
              </a:tr>
              <a:tr h="121912">
                <a:tc>
                  <a:txBody>
                    <a:bodyPr/>
                    <a:lstStyle/>
                    <a:p>
                      <a:pPr marL="0" marR="0" algn="just">
                        <a:spcBef>
                          <a:spcPts val="100"/>
                        </a:spcBef>
                        <a:spcAft>
                          <a:spcPts val="100"/>
                        </a:spcAft>
                        <a:tabLst>
                          <a:tab pos="269875" algn="l"/>
                        </a:tabLst>
                      </a:pPr>
                      <a:r>
                        <a:rPr lang="en-US" sz="800" noProof="0" dirty="0" err="1">
                          <a:effectLst/>
                        </a:rPr>
                        <a:t>Contratos</a:t>
                      </a:r>
                      <a:r>
                        <a:rPr lang="en-US" sz="800" noProof="0" dirty="0">
                          <a:effectLst/>
                        </a:rPr>
                        <a:t> de </a:t>
                      </a:r>
                      <a:r>
                        <a:rPr lang="en-US" sz="800" noProof="0" dirty="0" err="1">
                          <a:effectLst/>
                        </a:rPr>
                        <a:t>longo</a:t>
                      </a:r>
                      <a:r>
                        <a:rPr lang="en-US" sz="800" noProof="0" dirty="0">
                          <a:effectLst/>
                        </a:rPr>
                        <a:t> </a:t>
                      </a:r>
                      <a:r>
                        <a:rPr lang="en-US" sz="800" noProof="0" dirty="0" err="1">
                          <a:effectLst/>
                        </a:rPr>
                        <a:t>prazo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4"/>
                  </a:ext>
                </a:extLst>
              </a:tr>
              <a:tr h="121912">
                <a:tc>
                  <a:txBody>
                    <a:bodyPr/>
                    <a:lstStyle/>
                    <a:p>
                      <a:pPr marL="0" marR="0" algn="just">
                        <a:spcBef>
                          <a:spcPts val="100"/>
                        </a:spcBef>
                        <a:spcAft>
                          <a:spcPts val="100"/>
                        </a:spcAft>
                        <a:tabLst>
                          <a:tab pos="269875" algn="l"/>
                        </a:tabLst>
                      </a:pPr>
                      <a:r>
                        <a:rPr lang="en-US" sz="800" noProof="0" dirty="0" err="1">
                          <a:effectLst/>
                        </a:rPr>
                        <a:t>Estrutura</a:t>
                      </a:r>
                      <a:r>
                        <a:rPr lang="en-US" sz="800" noProof="0" dirty="0">
                          <a:effectLst/>
                        </a:rPr>
                        <a:t> </a:t>
                      </a:r>
                      <a:r>
                        <a:rPr lang="en-US" sz="800" noProof="0" dirty="0" err="1">
                          <a:effectLst/>
                        </a:rPr>
                        <a:t>logística</a:t>
                      </a:r>
                      <a:r>
                        <a:rPr lang="en-US" sz="800" noProof="0" dirty="0">
                          <a:effectLst/>
                        </a:rPr>
                        <a:t> para </a:t>
                      </a:r>
                      <a:r>
                        <a:rPr lang="en-US" sz="800" noProof="0" dirty="0" err="1">
                          <a:effectLst/>
                        </a:rPr>
                        <a:t>armazenagem</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5"/>
                  </a:ext>
                </a:extLst>
              </a:tr>
              <a:tr h="121912">
                <a:tc>
                  <a:txBody>
                    <a:bodyPr/>
                    <a:lstStyle/>
                    <a:p>
                      <a:pPr marL="0" marR="0" algn="just">
                        <a:spcBef>
                          <a:spcPts val="100"/>
                        </a:spcBef>
                        <a:spcAft>
                          <a:spcPts val="100"/>
                        </a:spcAft>
                        <a:tabLst>
                          <a:tab pos="269875" algn="l"/>
                        </a:tabLst>
                      </a:pPr>
                      <a:r>
                        <a:rPr lang="en-US" sz="800" noProof="0" dirty="0" err="1">
                          <a:effectLst/>
                        </a:rPr>
                        <a:t>Simetria</a:t>
                      </a:r>
                      <a:r>
                        <a:rPr lang="en-US" sz="800" noProof="0" dirty="0">
                          <a:effectLst/>
                        </a:rPr>
                        <a:t> </a:t>
                      </a:r>
                      <a:r>
                        <a:rPr lang="en-US" sz="800" noProof="0" dirty="0" err="1">
                          <a:effectLst/>
                        </a:rPr>
                        <a:t>organizacional</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6"/>
                  </a:ext>
                </a:extLst>
              </a:tr>
              <a:tr h="121912">
                <a:tc>
                  <a:txBody>
                    <a:bodyPr/>
                    <a:lstStyle/>
                    <a:p>
                      <a:pPr marL="0" marR="0" algn="just">
                        <a:spcBef>
                          <a:spcPts val="100"/>
                        </a:spcBef>
                        <a:spcAft>
                          <a:spcPts val="100"/>
                        </a:spcAft>
                        <a:tabLst>
                          <a:tab pos="269875" algn="l"/>
                        </a:tabLst>
                      </a:pPr>
                      <a:r>
                        <a:rPr lang="en-US" sz="800" noProof="0" dirty="0" err="1">
                          <a:effectLst/>
                        </a:rPr>
                        <a:t>Estrutura</a:t>
                      </a:r>
                      <a:r>
                        <a:rPr lang="en-US" sz="800" noProof="0" dirty="0">
                          <a:effectLst/>
                        </a:rPr>
                        <a:t> </a:t>
                      </a:r>
                      <a:r>
                        <a:rPr lang="en-US" sz="800" noProof="0" dirty="0" err="1">
                          <a:effectLst/>
                        </a:rPr>
                        <a:t>logística</a:t>
                      </a:r>
                      <a:r>
                        <a:rPr lang="en-US" sz="800" noProof="0" dirty="0">
                          <a:effectLst/>
                        </a:rPr>
                        <a:t> para </a:t>
                      </a:r>
                      <a:r>
                        <a:rPr lang="en-US" sz="800" noProof="0" dirty="0" err="1">
                          <a:effectLst/>
                        </a:rPr>
                        <a:t>transporte</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7"/>
                  </a:ext>
                </a:extLst>
              </a:tr>
              <a:tr h="121912">
                <a:tc>
                  <a:txBody>
                    <a:bodyPr/>
                    <a:lstStyle/>
                    <a:p>
                      <a:pPr marL="0" marR="0" algn="just">
                        <a:spcBef>
                          <a:spcPts val="100"/>
                        </a:spcBef>
                        <a:spcAft>
                          <a:spcPts val="100"/>
                        </a:spcAft>
                        <a:tabLst>
                          <a:tab pos="269875" algn="l"/>
                        </a:tabLst>
                      </a:pPr>
                      <a:r>
                        <a:rPr lang="en-US" sz="800" b="1" noProof="0" dirty="0" err="1">
                          <a:effectLst/>
                        </a:rPr>
                        <a:t>Pontuação</a:t>
                      </a:r>
                      <a:r>
                        <a:rPr lang="en-US" sz="800" b="1" noProof="0" dirty="0">
                          <a:effectLst/>
                        </a:rPr>
                        <a:t> </a:t>
                      </a:r>
                      <a:r>
                        <a:rPr lang="en-US" sz="800" b="1" noProof="0" dirty="0" err="1">
                          <a:effectLst/>
                        </a:rPr>
                        <a:t>Ponderada</a:t>
                      </a:r>
                      <a:r>
                        <a:rPr lang="en-US" sz="800" b="1" noProof="0" dirty="0">
                          <a:effectLst/>
                        </a:rPr>
                        <a:t> da </a:t>
                      </a:r>
                      <a:r>
                        <a:rPr lang="en-US" sz="800" b="1" noProof="0" dirty="0" err="1">
                          <a:effectLst/>
                        </a:rPr>
                        <a:t>seção</a:t>
                      </a:r>
                      <a:r>
                        <a:rPr lang="en-US" sz="800" b="1" noProof="0" dirty="0">
                          <a:effectLst/>
                        </a:rPr>
                        <a:t> B</a:t>
                      </a:r>
                      <a:endParaRPr lang="en-US" sz="900" b="1"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18"/>
                  </a:ext>
                </a:extLst>
              </a:tr>
              <a:tr h="137151">
                <a:tc>
                  <a:txBody>
                    <a:bodyPr/>
                    <a:lstStyle/>
                    <a:p>
                      <a:pPr marL="0" marR="0" algn="just">
                        <a:spcBef>
                          <a:spcPts val="100"/>
                        </a:spcBef>
                        <a:spcAft>
                          <a:spcPts val="100"/>
                        </a:spcAft>
                        <a:tabLst>
                          <a:tab pos="269875" algn="l"/>
                        </a:tabLst>
                      </a:pPr>
                      <a:r>
                        <a:rPr lang="en-US" sz="800" b="1" noProof="0" dirty="0">
                          <a:solidFill>
                            <a:srgbClr val="FF0000"/>
                          </a:solidFill>
                          <a:effectLst/>
                        </a:rPr>
                        <a:t>C. </a:t>
                      </a:r>
                      <a:r>
                        <a:rPr lang="en-US" sz="900" b="1" noProof="0" dirty="0">
                          <a:solidFill>
                            <a:srgbClr val="FF0000"/>
                          </a:solidFill>
                          <a:effectLst/>
                        </a:rPr>
                        <a:t>External</a:t>
                      </a:r>
                      <a:r>
                        <a:rPr lang="en-US" sz="900" b="1" baseline="0" noProof="0" dirty="0">
                          <a:solidFill>
                            <a:srgbClr val="FF0000"/>
                          </a:solidFill>
                          <a:effectLst/>
                        </a:rPr>
                        <a:t> collaboration</a:t>
                      </a:r>
                      <a:endParaRPr lang="en-US" sz="900" b="1" noProof="0" dirty="0">
                        <a:solidFill>
                          <a:srgbClr val="FF0000"/>
                        </a:solidFill>
                        <a:effectLst/>
                        <a:latin typeface="Arial"/>
                        <a:ea typeface="Times New Roman"/>
                        <a:cs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Score</a:t>
                      </a:r>
                      <a:endParaRPr lang="en-US" sz="900" b="1" noProof="0" dirty="0">
                        <a:solidFill>
                          <a:srgbClr val="FF0000"/>
                        </a:solidFill>
                        <a:effectLst/>
                        <a:latin typeface="Times New Roman"/>
                      </a:endParaRPr>
                    </a:p>
                  </a:txBody>
                  <a:tcPr marL="64428" marR="64428" marT="0" marB="0" anchor="ctr"/>
                </a:tc>
                <a:tc>
                  <a:txBody>
                    <a:bodyPr/>
                    <a:lstStyle/>
                    <a:p>
                      <a:pPr marL="0" marR="0" algn="ctr">
                        <a:tabLst>
                          <a:tab pos="269875" algn="l"/>
                        </a:tabLst>
                      </a:pPr>
                      <a:r>
                        <a:rPr lang="en-US" sz="900" noProof="0" dirty="0">
                          <a:solidFill>
                            <a:srgbClr val="FF0000"/>
                          </a:solidFill>
                          <a:effectLst/>
                        </a:rPr>
                        <a:t>Weight</a:t>
                      </a:r>
                      <a:endParaRPr lang="en-US" sz="900" b="1" noProof="0" dirty="0">
                        <a:solidFill>
                          <a:srgbClr val="FF0000"/>
                        </a:solidFill>
                        <a:effectLst/>
                        <a:latin typeface="Times New Roman"/>
                      </a:endParaRPr>
                    </a:p>
                  </a:txBody>
                  <a:tcPr marL="64428" marR="64428" marT="0" marB="0" anchor="ctr"/>
                </a:tc>
                <a:tc>
                  <a:txBody>
                    <a:bodyPr/>
                    <a:lstStyle/>
                    <a:p>
                      <a:pPr marL="0" marR="0">
                        <a:tabLst>
                          <a:tab pos="269875" algn="l"/>
                        </a:tabLst>
                      </a:pPr>
                      <a:r>
                        <a:rPr lang="en-US" sz="800" noProof="0" dirty="0">
                          <a:solidFill>
                            <a:srgbClr val="FF0000"/>
                          </a:solidFill>
                          <a:effectLst/>
                        </a:rPr>
                        <a:t>Comments:</a:t>
                      </a:r>
                      <a:endParaRPr lang="en-US" sz="900" b="1" noProof="0" dirty="0">
                        <a:solidFill>
                          <a:srgbClr val="FF0000"/>
                        </a:solidFill>
                        <a:effectLst/>
                        <a:latin typeface="Times New Roman"/>
                      </a:endParaRPr>
                    </a:p>
                  </a:txBody>
                  <a:tcPr marL="64428" marR="64428" marT="0" marB="0" anchor="ctr"/>
                </a:tc>
                <a:extLst>
                  <a:ext uri="{0D108BD9-81ED-4DB2-BD59-A6C34878D82A}">
                    <a16:rowId xmlns:a16="http://schemas.microsoft.com/office/drawing/2014/main" xmlns="" val="10019"/>
                  </a:ext>
                </a:extLst>
              </a:tr>
              <a:tr h="121912">
                <a:tc>
                  <a:txBody>
                    <a:bodyPr/>
                    <a:lstStyle/>
                    <a:p>
                      <a:pPr marL="0" marR="0" algn="just">
                        <a:spcBef>
                          <a:spcPts val="100"/>
                        </a:spcBef>
                        <a:spcAft>
                          <a:spcPts val="100"/>
                        </a:spcAft>
                        <a:tabLst>
                          <a:tab pos="269875" algn="l"/>
                        </a:tabLst>
                      </a:pPr>
                      <a:r>
                        <a:rPr lang="en-US" sz="800" noProof="0" dirty="0" err="1">
                          <a:effectLst/>
                        </a:rPr>
                        <a:t>Processo</a:t>
                      </a:r>
                      <a:r>
                        <a:rPr lang="en-US" sz="800" noProof="0" dirty="0">
                          <a:effectLst/>
                        </a:rPr>
                        <a:t> de </a:t>
                      </a:r>
                      <a:r>
                        <a:rPr lang="en-US" sz="800" noProof="0" dirty="0" err="1">
                          <a:effectLst/>
                        </a:rPr>
                        <a:t>Planejamento</a:t>
                      </a:r>
                      <a:r>
                        <a:rPr lang="en-US" sz="800" noProof="0" dirty="0">
                          <a:effectLst/>
                        </a:rPr>
                        <a:t> </a:t>
                      </a:r>
                      <a:r>
                        <a:rPr lang="en-US" sz="800" noProof="0" dirty="0" err="1">
                          <a:effectLst/>
                        </a:rPr>
                        <a:t>Conjunto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0"/>
                  </a:ext>
                </a:extLst>
              </a:tr>
              <a:tr h="121912">
                <a:tc>
                  <a:txBody>
                    <a:bodyPr/>
                    <a:lstStyle/>
                    <a:p>
                      <a:pPr marL="0" marR="0" algn="just">
                        <a:spcBef>
                          <a:spcPts val="100"/>
                        </a:spcBef>
                        <a:spcAft>
                          <a:spcPts val="100"/>
                        </a:spcAft>
                        <a:tabLst>
                          <a:tab pos="269875" algn="l"/>
                        </a:tabLst>
                      </a:pPr>
                      <a:r>
                        <a:rPr lang="en-US" sz="800" noProof="0" dirty="0" err="1">
                          <a:effectLst/>
                        </a:rPr>
                        <a:t>Aspectos</a:t>
                      </a:r>
                      <a:r>
                        <a:rPr lang="en-US" sz="800" noProof="0" dirty="0">
                          <a:effectLst/>
                        </a:rPr>
                        <a:t> inter-</a:t>
                      </a:r>
                      <a:r>
                        <a:rPr lang="en-US" sz="800" noProof="0" dirty="0" err="1">
                          <a:effectLst/>
                        </a:rPr>
                        <a:t>pessoais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1"/>
                  </a:ext>
                </a:extLst>
              </a:tr>
              <a:tr h="121912">
                <a:tc>
                  <a:txBody>
                    <a:bodyPr/>
                    <a:lstStyle/>
                    <a:p>
                      <a:pPr marL="0" marR="0" algn="just">
                        <a:spcBef>
                          <a:spcPts val="100"/>
                        </a:spcBef>
                        <a:spcAft>
                          <a:spcPts val="100"/>
                        </a:spcAft>
                        <a:tabLst>
                          <a:tab pos="269875" algn="l"/>
                        </a:tabLst>
                      </a:pPr>
                      <a:r>
                        <a:rPr lang="en-US" sz="800" noProof="0" dirty="0" err="1">
                          <a:effectLst/>
                        </a:rPr>
                        <a:t>Frequência</a:t>
                      </a:r>
                      <a:r>
                        <a:rPr lang="en-US" sz="800" noProof="0" dirty="0">
                          <a:effectLst/>
                        </a:rPr>
                        <a:t> de </a:t>
                      </a:r>
                      <a:r>
                        <a:rPr lang="en-US" sz="800" noProof="0" dirty="0" err="1">
                          <a:effectLst/>
                        </a:rPr>
                        <a:t>visitas</a:t>
                      </a:r>
                      <a:r>
                        <a:rPr lang="en-US" sz="800" noProof="0" dirty="0">
                          <a:effectLst/>
                        </a:rPr>
                        <a:t> </a:t>
                      </a:r>
                      <a:r>
                        <a:rPr lang="en-US" sz="800" noProof="0" dirty="0" err="1">
                          <a:effectLst/>
                        </a:rPr>
                        <a:t>técnicas</a:t>
                      </a:r>
                      <a:r>
                        <a:rPr lang="en-US" sz="800" noProof="0" dirty="0">
                          <a:effectLst/>
                        </a:rPr>
                        <a:t> </a:t>
                      </a:r>
                      <a:r>
                        <a:rPr lang="en-US" sz="800" noProof="0" dirty="0" err="1">
                          <a:effectLst/>
                        </a:rPr>
                        <a:t>ao</a:t>
                      </a:r>
                      <a:r>
                        <a:rPr lang="en-US" sz="800" noProof="0" dirty="0">
                          <a:effectLst/>
                        </a:rPr>
                        <a:t> </a:t>
                      </a:r>
                      <a:r>
                        <a:rPr lang="en-US" sz="800" noProof="0" dirty="0" err="1">
                          <a:effectLst/>
                        </a:rPr>
                        <a:t>parceiro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2"/>
                  </a:ext>
                </a:extLst>
              </a:tr>
              <a:tr h="121912">
                <a:tc>
                  <a:txBody>
                    <a:bodyPr/>
                    <a:lstStyle/>
                    <a:p>
                      <a:pPr marL="0" marR="0" algn="just">
                        <a:spcBef>
                          <a:spcPts val="100"/>
                        </a:spcBef>
                        <a:spcAft>
                          <a:spcPts val="100"/>
                        </a:spcAft>
                        <a:tabLst>
                          <a:tab pos="269875" algn="l"/>
                        </a:tabLst>
                      </a:pPr>
                      <a:r>
                        <a:rPr lang="en-US" sz="800" noProof="0" dirty="0" err="1">
                          <a:effectLst/>
                        </a:rPr>
                        <a:t>Participação</a:t>
                      </a:r>
                      <a:r>
                        <a:rPr lang="en-US" sz="800" noProof="0" dirty="0">
                          <a:effectLst/>
                        </a:rPr>
                        <a:t> </a:t>
                      </a:r>
                      <a:r>
                        <a:rPr lang="en-US" sz="800" noProof="0" dirty="0" err="1">
                          <a:effectLst/>
                        </a:rPr>
                        <a:t>conjunta</a:t>
                      </a:r>
                      <a:r>
                        <a:rPr lang="en-US" sz="800" noProof="0" dirty="0">
                          <a:effectLst/>
                        </a:rPr>
                        <a:t> </a:t>
                      </a:r>
                      <a:r>
                        <a:rPr lang="en-US" sz="800" noProof="0" dirty="0" err="1">
                          <a:effectLst/>
                        </a:rPr>
                        <a:t>em</a:t>
                      </a:r>
                      <a:r>
                        <a:rPr lang="en-US" sz="800" noProof="0" dirty="0">
                          <a:effectLst/>
                        </a:rPr>
                        <a:t> </a:t>
                      </a:r>
                      <a:r>
                        <a:rPr lang="en-US" sz="800" noProof="0" dirty="0" err="1">
                          <a:effectLst/>
                        </a:rPr>
                        <a:t>eventos</a:t>
                      </a:r>
                      <a:r>
                        <a:rPr lang="en-US" sz="800" noProof="0" dirty="0">
                          <a:effectLst/>
                        </a:rPr>
                        <a:t> de </a:t>
                      </a:r>
                      <a:r>
                        <a:rPr lang="en-US" sz="800" noProof="0" dirty="0" err="1">
                          <a:effectLst/>
                        </a:rPr>
                        <a:t>área</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3"/>
                  </a:ext>
                </a:extLst>
              </a:tr>
              <a:tr h="121912">
                <a:tc>
                  <a:txBody>
                    <a:bodyPr/>
                    <a:lstStyle/>
                    <a:p>
                      <a:pPr marL="0" marR="0" algn="just">
                        <a:spcBef>
                          <a:spcPts val="100"/>
                        </a:spcBef>
                        <a:spcAft>
                          <a:spcPts val="100"/>
                        </a:spcAft>
                        <a:tabLst>
                          <a:tab pos="269875" algn="l"/>
                        </a:tabLst>
                      </a:pPr>
                      <a:r>
                        <a:rPr lang="en-US" sz="800" noProof="0" dirty="0" err="1">
                          <a:effectLst/>
                        </a:rPr>
                        <a:t>Participação</a:t>
                      </a:r>
                      <a:r>
                        <a:rPr lang="en-US" sz="800" noProof="0" dirty="0">
                          <a:effectLst/>
                        </a:rPr>
                        <a:t> da </a:t>
                      </a:r>
                      <a:r>
                        <a:rPr lang="en-US" sz="800" noProof="0" dirty="0" err="1">
                          <a:effectLst/>
                        </a:rPr>
                        <a:t>alta</a:t>
                      </a:r>
                      <a:r>
                        <a:rPr lang="en-US" sz="800" noProof="0" dirty="0">
                          <a:effectLst/>
                        </a:rPr>
                        <a:t> </a:t>
                      </a:r>
                      <a:r>
                        <a:rPr lang="en-US" sz="800" noProof="0" dirty="0" err="1">
                          <a:effectLst/>
                        </a:rPr>
                        <a:t>gerencia</a:t>
                      </a:r>
                      <a:r>
                        <a:rPr lang="en-US" sz="800" noProof="0" dirty="0">
                          <a:effectLst/>
                        </a:rPr>
                        <a:t> </a:t>
                      </a:r>
                      <a:r>
                        <a:rPr lang="en-US" sz="800" noProof="0" dirty="0" err="1">
                          <a:effectLst/>
                        </a:rPr>
                        <a:t>nas</a:t>
                      </a:r>
                      <a:r>
                        <a:rPr lang="en-US" sz="800" noProof="0" dirty="0">
                          <a:effectLst/>
                        </a:rPr>
                        <a:t> </a:t>
                      </a:r>
                      <a:r>
                        <a:rPr lang="en-US" sz="800" noProof="0" dirty="0" err="1">
                          <a:effectLst/>
                        </a:rPr>
                        <a:t>decisões</a:t>
                      </a:r>
                      <a:r>
                        <a:rPr lang="en-US" sz="800" noProof="0" dirty="0">
                          <a:effectLst/>
                        </a:rPr>
                        <a:t> </a:t>
                      </a:r>
                      <a:r>
                        <a:rPr lang="en-US" sz="800" noProof="0" dirty="0" err="1">
                          <a:effectLst/>
                        </a:rPr>
                        <a:t>logísticas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4"/>
                  </a:ext>
                </a:extLst>
              </a:tr>
              <a:tr h="121912">
                <a:tc>
                  <a:txBody>
                    <a:bodyPr/>
                    <a:lstStyle/>
                    <a:p>
                      <a:pPr marL="0" marR="0" algn="just">
                        <a:spcBef>
                          <a:spcPts val="100"/>
                        </a:spcBef>
                        <a:spcAft>
                          <a:spcPts val="100"/>
                        </a:spcAft>
                        <a:tabLst>
                          <a:tab pos="269875" algn="l"/>
                        </a:tabLst>
                      </a:pPr>
                      <a:r>
                        <a:rPr lang="en-US" sz="800" noProof="0" dirty="0" err="1">
                          <a:effectLst/>
                        </a:rPr>
                        <a:t>Freqüência</a:t>
                      </a:r>
                      <a:r>
                        <a:rPr lang="en-US" sz="800" noProof="0" dirty="0">
                          <a:effectLst/>
                        </a:rPr>
                        <a:t> de </a:t>
                      </a:r>
                      <a:r>
                        <a:rPr lang="en-US" sz="800" noProof="0" dirty="0" err="1">
                          <a:effectLst/>
                        </a:rPr>
                        <a:t>reuniões</a:t>
                      </a:r>
                      <a:r>
                        <a:rPr lang="en-US" sz="800" noProof="0" dirty="0">
                          <a:effectLst/>
                        </a:rPr>
                        <a:t> </a:t>
                      </a:r>
                      <a:r>
                        <a:rPr lang="en-US" sz="800" noProof="0" dirty="0" err="1">
                          <a:effectLst/>
                        </a:rPr>
                        <a:t>logísticas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5"/>
                  </a:ext>
                </a:extLst>
              </a:tr>
              <a:tr h="121912">
                <a:tc>
                  <a:txBody>
                    <a:bodyPr/>
                    <a:lstStyle/>
                    <a:p>
                      <a:pPr marL="0" marR="0" algn="just">
                        <a:spcBef>
                          <a:spcPts val="100"/>
                        </a:spcBef>
                        <a:spcAft>
                          <a:spcPts val="100"/>
                        </a:spcAft>
                        <a:tabLst>
                          <a:tab pos="269875" algn="l"/>
                        </a:tabLst>
                      </a:pPr>
                      <a:r>
                        <a:rPr lang="en-US" sz="800" noProof="0" dirty="0" err="1">
                          <a:effectLst/>
                        </a:rPr>
                        <a:t>Confiabilidade</a:t>
                      </a:r>
                      <a:r>
                        <a:rPr lang="en-US" sz="800" noProof="0" dirty="0">
                          <a:effectLst/>
                        </a:rPr>
                        <a:t> e </a:t>
                      </a:r>
                      <a:r>
                        <a:rPr lang="en-US" sz="800" noProof="0" dirty="0" err="1">
                          <a:effectLst/>
                        </a:rPr>
                        <a:t>comprometimento</a:t>
                      </a:r>
                      <a:r>
                        <a:rPr lang="en-US" sz="800" noProof="0" dirty="0">
                          <a:effectLst/>
                        </a:rPr>
                        <a:t> </a:t>
                      </a:r>
                      <a:r>
                        <a:rPr lang="en-US" sz="800" noProof="0" dirty="0" err="1">
                          <a:effectLst/>
                        </a:rPr>
                        <a:t>nas</a:t>
                      </a:r>
                      <a:r>
                        <a:rPr lang="en-US" sz="800" noProof="0" dirty="0">
                          <a:effectLst/>
                        </a:rPr>
                        <a:t> </a:t>
                      </a:r>
                      <a:r>
                        <a:rPr lang="en-US" sz="800" noProof="0" dirty="0" err="1">
                          <a:effectLst/>
                        </a:rPr>
                        <a:t>operações</a:t>
                      </a:r>
                      <a:r>
                        <a:rPr lang="en-US" sz="800" noProof="0" dirty="0">
                          <a:effectLst/>
                        </a:rPr>
                        <a:t> </a:t>
                      </a:r>
                      <a:r>
                        <a:rPr lang="en-US" sz="800" noProof="0" dirty="0" err="1">
                          <a:effectLst/>
                        </a:rPr>
                        <a:t>logísticas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6"/>
                  </a:ext>
                </a:extLst>
              </a:tr>
              <a:tr h="121912">
                <a:tc>
                  <a:txBody>
                    <a:bodyPr/>
                    <a:lstStyle/>
                    <a:p>
                      <a:pPr marL="0" marR="0" algn="just">
                        <a:spcBef>
                          <a:spcPts val="100"/>
                        </a:spcBef>
                        <a:spcAft>
                          <a:spcPts val="100"/>
                        </a:spcAft>
                        <a:tabLst>
                          <a:tab pos="269875" algn="l"/>
                        </a:tabLst>
                      </a:pPr>
                      <a:r>
                        <a:rPr lang="en-US" sz="800" noProof="0" dirty="0" err="1">
                          <a:effectLst/>
                        </a:rPr>
                        <a:t>Planejamento</a:t>
                      </a:r>
                      <a:r>
                        <a:rPr lang="en-US" sz="800" noProof="0" dirty="0">
                          <a:effectLst/>
                        </a:rPr>
                        <a:t> </a:t>
                      </a:r>
                      <a:r>
                        <a:rPr lang="en-US" sz="800" noProof="0" dirty="0" err="1">
                          <a:effectLst/>
                        </a:rPr>
                        <a:t>conjunto</a:t>
                      </a:r>
                      <a:r>
                        <a:rPr lang="en-US" sz="800" noProof="0" dirty="0">
                          <a:effectLst/>
                        </a:rPr>
                        <a:t> de </a:t>
                      </a:r>
                      <a:r>
                        <a:rPr lang="en-US" sz="800" noProof="0" dirty="0" err="1">
                          <a:effectLst/>
                        </a:rPr>
                        <a:t>objetivos</a:t>
                      </a:r>
                      <a:r>
                        <a:rPr lang="en-US" sz="800" noProof="0" dirty="0">
                          <a:effectLst/>
                        </a:rPr>
                        <a:t> e </a:t>
                      </a:r>
                      <a:r>
                        <a:rPr lang="en-US" sz="800" noProof="0" dirty="0" err="1">
                          <a:effectLst/>
                        </a:rPr>
                        <a:t>metas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7"/>
                  </a:ext>
                </a:extLst>
              </a:tr>
              <a:tr h="121912">
                <a:tc>
                  <a:txBody>
                    <a:bodyPr/>
                    <a:lstStyle/>
                    <a:p>
                      <a:pPr marL="0" marR="0" algn="just">
                        <a:spcBef>
                          <a:spcPts val="100"/>
                        </a:spcBef>
                        <a:spcAft>
                          <a:spcPts val="100"/>
                        </a:spcAft>
                        <a:tabLst>
                          <a:tab pos="269875" algn="l"/>
                        </a:tabLst>
                      </a:pPr>
                      <a:r>
                        <a:rPr lang="en-US" sz="800" noProof="0" dirty="0" err="1">
                          <a:effectLst/>
                        </a:rPr>
                        <a:t>Histórico</a:t>
                      </a:r>
                      <a:r>
                        <a:rPr lang="en-US" sz="800" noProof="0" dirty="0">
                          <a:effectLst/>
                        </a:rPr>
                        <a:t> de </a:t>
                      </a:r>
                      <a:r>
                        <a:rPr lang="en-US" sz="800" noProof="0" dirty="0" err="1">
                          <a:effectLst/>
                        </a:rPr>
                        <a:t>relacionamento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8"/>
                  </a:ext>
                </a:extLst>
              </a:tr>
              <a:tr h="128144">
                <a:tc>
                  <a:txBody>
                    <a:bodyPr/>
                    <a:lstStyle/>
                    <a:p>
                      <a:pPr marL="0" marR="0" algn="just">
                        <a:spcBef>
                          <a:spcPts val="100"/>
                        </a:spcBef>
                        <a:spcAft>
                          <a:spcPts val="100"/>
                        </a:spcAft>
                        <a:tabLst>
                          <a:tab pos="269875" algn="l"/>
                        </a:tabLst>
                      </a:pPr>
                      <a:r>
                        <a:rPr lang="en-US" sz="800" noProof="0" dirty="0" err="1">
                          <a:effectLst/>
                        </a:rPr>
                        <a:t>Confiança</a:t>
                      </a:r>
                      <a:r>
                        <a:rPr lang="en-US" sz="800" noProof="0" dirty="0">
                          <a:effectLst/>
                        </a:rPr>
                        <a:t> inter-</a:t>
                      </a:r>
                      <a:r>
                        <a:rPr lang="en-US" sz="800" noProof="0" dirty="0" err="1">
                          <a:effectLst/>
                        </a:rPr>
                        <a:t>organizacional</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29"/>
                  </a:ext>
                </a:extLst>
              </a:tr>
              <a:tr h="121912">
                <a:tc>
                  <a:txBody>
                    <a:bodyPr/>
                    <a:lstStyle/>
                    <a:p>
                      <a:pPr marL="0" marR="0" algn="just">
                        <a:spcBef>
                          <a:spcPts val="100"/>
                        </a:spcBef>
                        <a:spcAft>
                          <a:spcPts val="100"/>
                        </a:spcAft>
                        <a:tabLst>
                          <a:tab pos="269875" algn="l"/>
                        </a:tabLst>
                      </a:pPr>
                      <a:r>
                        <a:rPr lang="en-US" sz="800" noProof="0" dirty="0" err="1">
                          <a:effectLst/>
                        </a:rPr>
                        <a:t>Troca</a:t>
                      </a:r>
                      <a:r>
                        <a:rPr lang="en-US" sz="800" noProof="0" dirty="0">
                          <a:effectLst/>
                        </a:rPr>
                        <a:t> de </a:t>
                      </a:r>
                      <a:r>
                        <a:rPr lang="en-US" sz="800" noProof="0" dirty="0" err="1">
                          <a:effectLst/>
                        </a:rPr>
                        <a:t>informação</a:t>
                      </a:r>
                      <a:r>
                        <a:rPr lang="en-US" sz="800" noProof="0" dirty="0">
                          <a:effectLst/>
                        </a:rPr>
                        <a:t> </a:t>
                      </a:r>
                      <a:r>
                        <a:rPr lang="en-US" sz="800" noProof="0" dirty="0" err="1">
                          <a:effectLst/>
                        </a:rPr>
                        <a:t>estratégica</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30"/>
                  </a:ext>
                </a:extLst>
              </a:tr>
              <a:tr h="121912">
                <a:tc>
                  <a:txBody>
                    <a:bodyPr/>
                    <a:lstStyle/>
                    <a:p>
                      <a:pPr marL="0" marR="0" algn="just">
                        <a:spcBef>
                          <a:spcPts val="100"/>
                        </a:spcBef>
                        <a:spcAft>
                          <a:spcPts val="100"/>
                        </a:spcAft>
                        <a:tabLst>
                          <a:tab pos="269875" algn="l"/>
                        </a:tabLst>
                      </a:pPr>
                      <a:r>
                        <a:rPr lang="en-US" sz="800" noProof="0" dirty="0" err="1">
                          <a:effectLst/>
                        </a:rPr>
                        <a:t>Compartilhamento</a:t>
                      </a:r>
                      <a:r>
                        <a:rPr lang="en-US" sz="800" noProof="0" dirty="0">
                          <a:effectLst/>
                        </a:rPr>
                        <a:t> de </a:t>
                      </a:r>
                      <a:r>
                        <a:rPr lang="en-US" sz="800" noProof="0" dirty="0" err="1">
                          <a:effectLst/>
                        </a:rPr>
                        <a:t>riscos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31"/>
                  </a:ext>
                </a:extLst>
              </a:tr>
              <a:tr h="121912">
                <a:tc>
                  <a:txBody>
                    <a:bodyPr/>
                    <a:lstStyle/>
                    <a:p>
                      <a:pPr marL="0" marR="0" algn="just">
                        <a:spcBef>
                          <a:spcPts val="100"/>
                        </a:spcBef>
                        <a:spcAft>
                          <a:spcPts val="100"/>
                        </a:spcAft>
                        <a:tabLst>
                          <a:tab pos="269875" algn="l"/>
                        </a:tabLst>
                      </a:pPr>
                      <a:r>
                        <a:rPr lang="en-US" sz="800" noProof="0" dirty="0" err="1">
                          <a:effectLst/>
                        </a:rPr>
                        <a:t>Compartilhamento</a:t>
                      </a:r>
                      <a:r>
                        <a:rPr lang="en-US" sz="800" noProof="0" dirty="0">
                          <a:effectLst/>
                        </a:rPr>
                        <a:t> de </a:t>
                      </a:r>
                      <a:r>
                        <a:rPr lang="en-US" sz="800" noProof="0" dirty="0" err="1">
                          <a:effectLst/>
                        </a:rPr>
                        <a:t>informação</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32"/>
                  </a:ext>
                </a:extLst>
              </a:tr>
              <a:tr h="121912">
                <a:tc>
                  <a:txBody>
                    <a:bodyPr/>
                    <a:lstStyle/>
                    <a:p>
                      <a:pPr marL="0" marR="0" algn="just">
                        <a:spcBef>
                          <a:spcPts val="100"/>
                        </a:spcBef>
                        <a:spcAft>
                          <a:spcPts val="100"/>
                        </a:spcAft>
                        <a:tabLst>
                          <a:tab pos="269875" algn="l"/>
                        </a:tabLst>
                      </a:pPr>
                      <a:r>
                        <a:rPr lang="en-US" sz="800" noProof="0" dirty="0" err="1">
                          <a:effectLst/>
                        </a:rPr>
                        <a:t>Compartilhamento</a:t>
                      </a:r>
                      <a:r>
                        <a:rPr lang="en-US" sz="800" noProof="0" dirty="0">
                          <a:effectLst/>
                        </a:rPr>
                        <a:t> de </a:t>
                      </a:r>
                      <a:r>
                        <a:rPr lang="en-US" sz="800" noProof="0" dirty="0" err="1">
                          <a:effectLst/>
                        </a:rPr>
                        <a:t>custos</a:t>
                      </a:r>
                      <a:r>
                        <a:rPr lang="en-US" sz="800" noProof="0" dirty="0">
                          <a:effectLst/>
                        </a:rPr>
                        <a:t> </a:t>
                      </a:r>
                      <a:r>
                        <a:rPr lang="en-US" sz="800" noProof="0" dirty="0" err="1">
                          <a:effectLst/>
                        </a:rPr>
                        <a:t>logísticos</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ctr">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tc>
                  <a:txBody>
                    <a:bodyPr/>
                    <a:lstStyle/>
                    <a:p>
                      <a:pPr marL="0" marR="0" algn="just">
                        <a:spcBef>
                          <a:spcPts val="100"/>
                        </a:spcBef>
                        <a:spcAft>
                          <a:spcPts val="100"/>
                        </a:spcAft>
                        <a:tabLst>
                          <a:tab pos="269875" algn="l"/>
                        </a:tabLst>
                      </a:pPr>
                      <a:r>
                        <a:rPr lang="en-US" sz="800" noProof="0" dirty="0">
                          <a:effectLst/>
                        </a:rPr>
                        <a:t> </a:t>
                      </a:r>
                      <a:endParaRPr lang="en-US" sz="900" noProof="0" dirty="0">
                        <a:effectLst/>
                        <a:latin typeface="Arial"/>
                        <a:ea typeface="Times New Roman"/>
                        <a:cs typeface="Times New Roman"/>
                      </a:endParaRPr>
                    </a:p>
                  </a:txBody>
                  <a:tcPr marL="64428" marR="64428" marT="0" marB="0"/>
                </a:tc>
                <a:extLst>
                  <a:ext uri="{0D108BD9-81ED-4DB2-BD59-A6C34878D82A}">
                    <a16:rowId xmlns:a16="http://schemas.microsoft.com/office/drawing/2014/main" xmlns="" val="10033"/>
                  </a:ext>
                </a:extLst>
              </a:tr>
              <a:tr h="152396">
                <a:tc>
                  <a:txBody>
                    <a:bodyPr/>
                    <a:lstStyle/>
                    <a:p>
                      <a:pPr marL="0" marR="0" algn="just">
                        <a:spcBef>
                          <a:spcPts val="300"/>
                        </a:spcBef>
                        <a:spcAft>
                          <a:spcPts val="100"/>
                        </a:spcAft>
                        <a:tabLst>
                          <a:tab pos="269875" algn="l"/>
                        </a:tabLst>
                      </a:pPr>
                      <a:r>
                        <a:rPr lang="en-US" sz="900" b="1" noProof="0" dirty="0" err="1">
                          <a:solidFill>
                            <a:srgbClr val="FF9900"/>
                          </a:solidFill>
                          <a:effectLst/>
                        </a:rPr>
                        <a:t>Avaliação</a:t>
                      </a:r>
                      <a:r>
                        <a:rPr lang="en-US" sz="900" b="1" noProof="0" dirty="0">
                          <a:solidFill>
                            <a:srgbClr val="FF9900"/>
                          </a:solidFill>
                          <a:effectLst/>
                        </a:rPr>
                        <a:t> total</a:t>
                      </a:r>
                      <a:endParaRPr lang="en-US" sz="900" b="1" noProof="0" dirty="0">
                        <a:solidFill>
                          <a:srgbClr val="FF9900"/>
                        </a:solidFill>
                        <a:effectLst/>
                        <a:latin typeface="Arial"/>
                        <a:ea typeface="Times New Roman"/>
                        <a:cs typeface="Times New Roman"/>
                      </a:endParaRPr>
                    </a:p>
                  </a:txBody>
                  <a:tcPr marL="64428" marR="64428" marT="0" marB="0">
                    <a:solidFill>
                      <a:srgbClr val="006600"/>
                    </a:solidFill>
                  </a:tcPr>
                </a:tc>
                <a:tc>
                  <a:txBody>
                    <a:bodyPr/>
                    <a:lstStyle/>
                    <a:p>
                      <a:pPr marL="0" marR="0" algn="ctr">
                        <a:tabLst>
                          <a:tab pos="269875" algn="l"/>
                        </a:tabLst>
                      </a:pPr>
                      <a:r>
                        <a:rPr lang="en-US" sz="900" noProof="0" dirty="0">
                          <a:solidFill>
                            <a:srgbClr val="FFC000"/>
                          </a:solidFill>
                          <a:effectLst/>
                        </a:rPr>
                        <a:t>Score</a:t>
                      </a:r>
                      <a:endParaRPr lang="en-US" sz="900" b="1" noProof="0" dirty="0">
                        <a:solidFill>
                          <a:srgbClr val="FFC000"/>
                        </a:solidFill>
                        <a:effectLst/>
                        <a:latin typeface="Times New Roman"/>
                      </a:endParaRPr>
                    </a:p>
                  </a:txBody>
                  <a:tcPr marL="64428" marR="64428" marT="0" marB="0" anchor="ctr">
                    <a:solidFill>
                      <a:srgbClr val="006600"/>
                    </a:solidFill>
                  </a:tcPr>
                </a:tc>
                <a:tc>
                  <a:txBody>
                    <a:bodyPr/>
                    <a:lstStyle/>
                    <a:p>
                      <a:pPr marL="0" marR="0" algn="ctr">
                        <a:tabLst>
                          <a:tab pos="269875" algn="l"/>
                        </a:tabLst>
                      </a:pPr>
                      <a:r>
                        <a:rPr lang="en-US" sz="900" noProof="0" dirty="0">
                          <a:solidFill>
                            <a:srgbClr val="FFC000"/>
                          </a:solidFill>
                          <a:effectLst/>
                        </a:rPr>
                        <a:t>Weight</a:t>
                      </a:r>
                      <a:endParaRPr lang="en-US" sz="900" b="1" noProof="0" dirty="0">
                        <a:solidFill>
                          <a:srgbClr val="FFC000"/>
                        </a:solidFill>
                        <a:effectLst/>
                        <a:latin typeface="Times New Roman"/>
                      </a:endParaRPr>
                    </a:p>
                  </a:txBody>
                  <a:tcPr marL="64428" marR="64428" marT="0" marB="0" anchor="ctr">
                    <a:solidFill>
                      <a:srgbClr val="006600"/>
                    </a:solidFill>
                  </a:tcPr>
                </a:tc>
                <a:tc>
                  <a:txBody>
                    <a:bodyPr/>
                    <a:lstStyle/>
                    <a:p>
                      <a:pPr marL="0" marR="0" algn="just">
                        <a:spcBef>
                          <a:spcPts val="100"/>
                        </a:spcBef>
                        <a:spcAft>
                          <a:spcPts val="100"/>
                        </a:spcAft>
                        <a:tabLst>
                          <a:tab pos="269875" algn="l"/>
                        </a:tabLst>
                      </a:pPr>
                      <a:r>
                        <a:rPr lang="en-US" sz="800" b="1" noProof="0" dirty="0">
                          <a:solidFill>
                            <a:srgbClr val="FF9900"/>
                          </a:solidFill>
                          <a:effectLst/>
                        </a:rPr>
                        <a:t> </a:t>
                      </a:r>
                      <a:r>
                        <a:rPr lang="en-US" sz="900" noProof="0" dirty="0">
                          <a:solidFill>
                            <a:srgbClr val="FFC000"/>
                          </a:solidFill>
                          <a:effectLst/>
                        </a:rPr>
                        <a:t>Comments:</a:t>
                      </a:r>
                      <a:endParaRPr lang="en-US" sz="900" b="1" noProof="0" dirty="0">
                        <a:solidFill>
                          <a:srgbClr val="FFC000"/>
                        </a:solidFill>
                        <a:effectLst/>
                        <a:latin typeface="Arial"/>
                        <a:ea typeface="Times New Roman"/>
                        <a:cs typeface="Times New Roman"/>
                      </a:endParaRPr>
                    </a:p>
                  </a:txBody>
                  <a:tcPr marL="64428" marR="64428" marT="0" marB="0">
                    <a:solidFill>
                      <a:srgbClr val="006600"/>
                    </a:solidFill>
                  </a:tcPr>
                </a:tc>
                <a:extLst>
                  <a:ext uri="{0D108BD9-81ED-4DB2-BD59-A6C34878D82A}">
                    <a16:rowId xmlns:a16="http://schemas.microsoft.com/office/drawing/2014/main" xmlns="" val="10034"/>
                  </a:ext>
                </a:extLst>
              </a:tr>
              <a:tr h="152396">
                <a:tc>
                  <a:txBody>
                    <a:bodyPr/>
                    <a:lstStyle/>
                    <a:p>
                      <a:pPr marL="0" marR="0" algn="just">
                        <a:spcBef>
                          <a:spcPts val="100"/>
                        </a:spcBef>
                        <a:spcAft>
                          <a:spcPts val="100"/>
                        </a:spcAft>
                        <a:tabLst>
                          <a:tab pos="269875" algn="l"/>
                        </a:tabLst>
                      </a:pPr>
                      <a:r>
                        <a:rPr lang="en-US" sz="800" b="1" noProof="0" dirty="0" err="1">
                          <a:solidFill>
                            <a:srgbClr val="FFFF66"/>
                          </a:solidFill>
                          <a:effectLst/>
                        </a:rPr>
                        <a:t>Seção</a:t>
                      </a:r>
                      <a:r>
                        <a:rPr lang="en-US" sz="800" b="1" noProof="0" dirty="0">
                          <a:solidFill>
                            <a:srgbClr val="FFFF66"/>
                          </a:solidFill>
                          <a:effectLst/>
                        </a:rPr>
                        <a:t> A</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just">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extLst>
                  <a:ext uri="{0D108BD9-81ED-4DB2-BD59-A6C34878D82A}">
                    <a16:rowId xmlns:a16="http://schemas.microsoft.com/office/drawing/2014/main" xmlns="" val="10035"/>
                  </a:ext>
                </a:extLst>
              </a:tr>
              <a:tr h="152396">
                <a:tc>
                  <a:txBody>
                    <a:bodyPr/>
                    <a:lstStyle/>
                    <a:p>
                      <a:pPr marL="0" marR="0" algn="just">
                        <a:spcBef>
                          <a:spcPts val="100"/>
                        </a:spcBef>
                        <a:spcAft>
                          <a:spcPts val="100"/>
                        </a:spcAft>
                        <a:tabLst>
                          <a:tab pos="269875" algn="l"/>
                        </a:tabLst>
                      </a:pPr>
                      <a:r>
                        <a:rPr lang="en-US" sz="800" b="1" noProof="0" dirty="0" err="1">
                          <a:solidFill>
                            <a:srgbClr val="FFFF66"/>
                          </a:solidFill>
                          <a:effectLst/>
                        </a:rPr>
                        <a:t>Seção</a:t>
                      </a:r>
                      <a:r>
                        <a:rPr lang="en-US" sz="800" b="1" noProof="0" dirty="0">
                          <a:solidFill>
                            <a:srgbClr val="FFFF66"/>
                          </a:solidFill>
                          <a:effectLst/>
                        </a:rPr>
                        <a:t> B</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just">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extLst>
                  <a:ext uri="{0D108BD9-81ED-4DB2-BD59-A6C34878D82A}">
                    <a16:rowId xmlns:a16="http://schemas.microsoft.com/office/drawing/2014/main" xmlns="" val="10036"/>
                  </a:ext>
                </a:extLst>
              </a:tr>
              <a:tr h="152396">
                <a:tc>
                  <a:txBody>
                    <a:bodyPr/>
                    <a:lstStyle/>
                    <a:p>
                      <a:pPr marL="0" marR="0" algn="just">
                        <a:spcBef>
                          <a:spcPts val="100"/>
                        </a:spcBef>
                        <a:spcAft>
                          <a:spcPts val="100"/>
                        </a:spcAft>
                        <a:tabLst>
                          <a:tab pos="269875" algn="l"/>
                        </a:tabLst>
                      </a:pPr>
                      <a:r>
                        <a:rPr lang="en-US" sz="800" b="1" noProof="0" dirty="0" err="1">
                          <a:solidFill>
                            <a:srgbClr val="FFFF66"/>
                          </a:solidFill>
                          <a:effectLst/>
                        </a:rPr>
                        <a:t>Seção</a:t>
                      </a:r>
                      <a:r>
                        <a:rPr lang="en-US" sz="800" b="1" noProof="0" dirty="0">
                          <a:solidFill>
                            <a:srgbClr val="FFFF66"/>
                          </a:solidFill>
                          <a:effectLst/>
                        </a:rPr>
                        <a:t> C</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just">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extLst>
                  <a:ext uri="{0D108BD9-81ED-4DB2-BD59-A6C34878D82A}">
                    <a16:rowId xmlns:a16="http://schemas.microsoft.com/office/drawing/2014/main" xmlns="" val="10037"/>
                  </a:ext>
                </a:extLst>
              </a:tr>
              <a:tr h="121912">
                <a:tc>
                  <a:txBody>
                    <a:bodyPr/>
                    <a:lstStyle/>
                    <a:p>
                      <a:pPr marL="0" marR="0" algn="just">
                        <a:spcBef>
                          <a:spcPts val="100"/>
                        </a:spcBef>
                        <a:spcAft>
                          <a:spcPts val="100"/>
                        </a:spcAft>
                        <a:tabLst>
                          <a:tab pos="269875" algn="l"/>
                        </a:tabLst>
                      </a:pPr>
                      <a:r>
                        <a:rPr lang="en-US" sz="800" b="1" noProof="0" dirty="0" err="1">
                          <a:solidFill>
                            <a:srgbClr val="FFFF66"/>
                          </a:solidFill>
                          <a:effectLst/>
                        </a:rPr>
                        <a:t>Pontuação</a:t>
                      </a:r>
                      <a:r>
                        <a:rPr lang="en-US" sz="800" b="1" noProof="0" dirty="0">
                          <a:solidFill>
                            <a:srgbClr val="FFFF66"/>
                          </a:solidFill>
                          <a:effectLst/>
                        </a:rPr>
                        <a:t> </a:t>
                      </a:r>
                      <a:r>
                        <a:rPr lang="en-US" sz="800" b="1" noProof="0" dirty="0" err="1">
                          <a:solidFill>
                            <a:srgbClr val="FFFF66"/>
                          </a:solidFill>
                          <a:effectLst/>
                        </a:rPr>
                        <a:t>Ponderada</a:t>
                      </a:r>
                      <a:r>
                        <a:rPr lang="en-US" sz="800" b="1" noProof="0" dirty="0">
                          <a:solidFill>
                            <a:srgbClr val="FFFF66"/>
                          </a:solidFill>
                          <a:effectLst/>
                        </a:rPr>
                        <a:t> das </a:t>
                      </a:r>
                      <a:r>
                        <a:rPr lang="en-US" sz="800" b="1" noProof="0" dirty="0" err="1">
                          <a:solidFill>
                            <a:srgbClr val="FFFF66"/>
                          </a:solidFill>
                          <a:effectLst/>
                        </a:rPr>
                        <a:t>Seções</a:t>
                      </a:r>
                      <a:r>
                        <a:rPr lang="en-US" sz="800" b="1" noProof="0" dirty="0">
                          <a:solidFill>
                            <a:srgbClr val="FFFF66"/>
                          </a:solidFill>
                          <a:effectLst/>
                        </a:rPr>
                        <a:t> A, B e C</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ctr">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tc>
                  <a:txBody>
                    <a:bodyPr/>
                    <a:lstStyle/>
                    <a:p>
                      <a:pPr marL="0" marR="0" algn="just">
                        <a:spcBef>
                          <a:spcPts val="100"/>
                        </a:spcBef>
                        <a:spcAft>
                          <a:spcPts val="100"/>
                        </a:spcAft>
                        <a:tabLst>
                          <a:tab pos="269875" algn="l"/>
                        </a:tabLst>
                      </a:pPr>
                      <a:r>
                        <a:rPr lang="en-US" sz="800" b="1" noProof="0" dirty="0">
                          <a:solidFill>
                            <a:srgbClr val="FFFF66"/>
                          </a:solidFill>
                          <a:effectLst/>
                        </a:rPr>
                        <a:t> </a:t>
                      </a:r>
                      <a:endParaRPr lang="en-US" sz="900" b="1" noProof="0" dirty="0">
                        <a:solidFill>
                          <a:srgbClr val="FFFF66"/>
                        </a:solidFill>
                        <a:effectLst/>
                        <a:latin typeface="Arial"/>
                        <a:ea typeface="Times New Roman"/>
                        <a:cs typeface="Times New Roman"/>
                      </a:endParaRPr>
                    </a:p>
                  </a:txBody>
                  <a:tcPr marL="64428" marR="64428" marT="0" marB="0">
                    <a:solidFill>
                      <a:srgbClr val="006600"/>
                    </a:solidFill>
                  </a:tcPr>
                </a:tc>
                <a:extLst>
                  <a:ext uri="{0D108BD9-81ED-4DB2-BD59-A6C34878D82A}">
                    <a16:rowId xmlns:a16="http://schemas.microsoft.com/office/drawing/2014/main" xmlns="" val="10038"/>
                  </a:ext>
                </a:extLst>
              </a:tr>
            </a:tbl>
          </a:graphicData>
        </a:graphic>
      </p:graphicFrame>
    </p:spTree>
    <p:extLst>
      <p:ext uri="{BB962C8B-B14F-4D97-AF65-F5344CB8AC3E}">
        <p14:creationId xmlns:p14="http://schemas.microsoft.com/office/powerpoint/2010/main" val="99977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2"/>
          <p:cNvSpPr txBox="1">
            <a:spLocks/>
          </p:cNvSpPr>
          <p:nvPr/>
        </p:nvSpPr>
        <p:spPr>
          <a:xfrm>
            <a:off x="244299" y="1535232"/>
            <a:ext cx="5006419" cy="51979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Font typeface="Wingdings 2"/>
              <a:buNone/>
            </a:pPr>
            <a:r>
              <a:rPr lang="en-US" dirty="0"/>
              <a:t>1</a:t>
            </a:r>
            <a:r>
              <a:rPr lang="en-US" baseline="30000" dirty="0"/>
              <a:t>st</a:t>
            </a:r>
            <a:r>
              <a:rPr lang="en-US" dirty="0"/>
              <a:t> – Evaluation of the criteria:</a:t>
            </a:r>
          </a:p>
          <a:p>
            <a:pPr marL="0" indent="0" defTabSz="914400">
              <a:buFont typeface="Wingdings 2"/>
              <a:buNone/>
            </a:pP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3744106492"/>
              </p:ext>
            </p:extLst>
          </p:nvPr>
        </p:nvGraphicFramePr>
        <p:xfrm>
          <a:off x="197963" y="2845096"/>
          <a:ext cx="8802390" cy="2697865"/>
        </p:xfrm>
        <a:graphic>
          <a:graphicData uri="http://schemas.openxmlformats.org/drawingml/2006/table">
            <a:tbl>
              <a:tblPr firstRow="1" bandRow="1">
                <a:tableStyleId>{5C22544A-7EE6-4342-B048-85BDC9FD1C3A}</a:tableStyleId>
              </a:tblPr>
              <a:tblGrid>
                <a:gridCol w="2347274">
                  <a:extLst>
                    <a:ext uri="{9D8B030D-6E8A-4147-A177-3AD203B41FA5}">
                      <a16:colId xmlns:a16="http://schemas.microsoft.com/office/drawing/2014/main" xmlns="" val="3329952312"/>
                    </a:ext>
                  </a:extLst>
                </a:gridCol>
                <a:gridCol w="3242821">
                  <a:extLst>
                    <a:ext uri="{9D8B030D-6E8A-4147-A177-3AD203B41FA5}">
                      <a16:colId xmlns:a16="http://schemas.microsoft.com/office/drawing/2014/main" xmlns="" val="2491916525"/>
                    </a:ext>
                  </a:extLst>
                </a:gridCol>
                <a:gridCol w="3212295">
                  <a:extLst>
                    <a:ext uri="{9D8B030D-6E8A-4147-A177-3AD203B41FA5}">
                      <a16:colId xmlns:a16="http://schemas.microsoft.com/office/drawing/2014/main" xmlns="" val="492661963"/>
                    </a:ext>
                  </a:extLst>
                </a:gridCol>
              </a:tblGrid>
              <a:tr h="798770">
                <a:tc>
                  <a:txBody>
                    <a:bodyPr/>
                    <a:lstStyle/>
                    <a:p>
                      <a:pPr algn="ctr"/>
                      <a:r>
                        <a:rPr lang="en-US" sz="2000" dirty="0"/>
                        <a:t>Criteria</a:t>
                      </a:r>
                      <a:endParaRPr lang="pt-BR" sz="2000" dirty="0"/>
                    </a:p>
                  </a:txBody>
                  <a:tcPr/>
                </a:tc>
                <a:tc>
                  <a:txBody>
                    <a:bodyPr/>
                    <a:lstStyle/>
                    <a:p>
                      <a:pPr algn="ctr"/>
                      <a:r>
                        <a:rPr lang="en-US" sz="2000" dirty="0"/>
                        <a:t>Company</a:t>
                      </a:r>
                      <a:r>
                        <a:rPr lang="en-US" sz="2000" baseline="0" dirty="0"/>
                        <a:t> 1 – </a:t>
                      </a:r>
                      <a:r>
                        <a:rPr lang="en-US" sz="2000" baseline="0" dirty="0" err="1"/>
                        <a:t>Tudo</a:t>
                      </a:r>
                      <a:r>
                        <a:rPr lang="en-US" sz="2000" baseline="0" dirty="0"/>
                        <a:t> </a:t>
                      </a:r>
                      <a:r>
                        <a:rPr lang="en-US" sz="2000" baseline="0" dirty="0" err="1"/>
                        <a:t>Gostoso</a:t>
                      </a:r>
                      <a:r>
                        <a:rPr lang="en-US" sz="2000" baseline="0" dirty="0"/>
                        <a:t>!</a:t>
                      </a:r>
                      <a:endParaRPr lang="pt-BR" sz="2000" dirty="0"/>
                    </a:p>
                  </a:txBody>
                  <a:tcPr/>
                </a:tc>
                <a:tc>
                  <a:txBody>
                    <a:bodyPr/>
                    <a:lstStyle/>
                    <a:p>
                      <a:pPr algn="ctr"/>
                      <a:r>
                        <a:rPr lang="en-US" sz="2000" dirty="0"/>
                        <a:t>Company 2 – </a:t>
                      </a:r>
                      <a:r>
                        <a:rPr lang="en-US" sz="2000" dirty="0" err="1"/>
                        <a:t>Barato</a:t>
                      </a:r>
                      <a:r>
                        <a:rPr lang="en-US" sz="2000" dirty="0"/>
                        <a:t> </a:t>
                      </a:r>
                      <a:r>
                        <a:rPr lang="en-US" sz="2000" dirty="0" err="1"/>
                        <a:t>pra</a:t>
                      </a:r>
                      <a:r>
                        <a:rPr lang="en-US" sz="2000" dirty="0"/>
                        <a:t> </a:t>
                      </a:r>
                      <a:r>
                        <a:rPr lang="en-US" sz="2000" dirty="0" err="1"/>
                        <a:t>valer</a:t>
                      </a:r>
                      <a:r>
                        <a:rPr lang="en-US" sz="2000" dirty="0"/>
                        <a:t>!</a:t>
                      </a:r>
                      <a:endParaRPr lang="pt-BR" sz="2000" dirty="0"/>
                    </a:p>
                  </a:txBody>
                  <a:tcPr/>
                </a:tc>
                <a:extLst>
                  <a:ext uri="{0D108BD9-81ED-4DB2-BD59-A6C34878D82A}">
                    <a16:rowId xmlns:a16="http://schemas.microsoft.com/office/drawing/2014/main" xmlns="" val="3688243196"/>
                  </a:ext>
                </a:extLst>
              </a:tr>
              <a:tr h="417093">
                <a:tc>
                  <a:txBody>
                    <a:bodyPr/>
                    <a:lstStyle/>
                    <a:p>
                      <a:pPr algn="ctr"/>
                      <a:r>
                        <a:rPr lang="en-US" sz="2000" b="1" dirty="0"/>
                        <a:t>C1 – Quality</a:t>
                      </a:r>
                      <a:endParaRPr lang="pt-BR" sz="2000" b="1" dirty="0"/>
                    </a:p>
                  </a:txBody>
                  <a:tcPr/>
                </a:tc>
                <a:tc>
                  <a:txBody>
                    <a:bodyPr/>
                    <a:lstStyle/>
                    <a:p>
                      <a:pPr algn="ctr"/>
                      <a:r>
                        <a:rPr lang="en-US" sz="2000" b="1" dirty="0"/>
                        <a:t>High</a:t>
                      </a:r>
                      <a:endParaRPr lang="pt-BR" sz="2000" b="1" dirty="0"/>
                    </a:p>
                  </a:txBody>
                  <a:tcPr/>
                </a:tc>
                <a:tc>
                  <a:txBody>
                    <a:bodyPr/>
                    <a:lstStyle/>
                    <a:p>
                      <a:pPr algn="ctr"/>
                      <a:r>
                        <a:rPr lang="en-US" sz="2000" b="1" dirty="0"/>
                        <a:t>Low</a:t>
                      </a:r>
                      <a:endParaRPr lang="pt-BR" sz="2000" b="1" dirty="0"/>
                    </a:p>
                  </a:txBody>
                  <a:tcPr/>
                </a:tc>
                <a:extLst>
                  <a:ext uri="{0D108BD9-81ED-4DB2-BD59-A6C34878D82A}">
                    <a16:rowId xmlns:a16="http://schemas.microsoft.com/office/drawing/2014/main" xmlns="" val="3269398140"/>
                  </a:ext>
                </a:extLst>
              </a:tr>
              <a:tr h="476162">
                <a:tc>
                  <a:txBody>
                    <a:bodyPr/>
                    <a:lstStyle/>
                    <a:p>
                      <a:pPr algn="ctr"/>
                      <a:r>
                        <a:rPr lang="en-US" sz="2000" b="1" dirty="0"/>
                        <a:t>C2 – Flexibility</a:t>
                      </a:r>
                      <a:endParaRPr lang="pt-BR" sz="2000" b="1" dirty="0"/>
                    </a:p>
                  </a:txBody>
                  <a:tcPr/>
                </a:tc>
                <a:tc>
                  <a:txBody>
                    <a:bodyPr/>
                    <a:lstStyle/>
                    <a:p>
                      <a:pPr algn="ctr"/>
                      <a:r>
                        <a:rPr lang="en-US" sz="2000" b="1" dirty="0"/>
                        <a:t>Medium</a:t>
                      </a:r>
                      <a:endParaRPr lang="pt-BR" sz="2000" b="1" dirty="0"/>
                    </a:p>
                  </a:txBody>
                  <a:tcPr/>
                </a:tc>
                <a:tc>
                  <a:txBody>
                    <a:bodyPr/>
                    <a:lstStyle/>
                    <a:p>
                      <a:pPr algn="ctr"/>
                      <a:r>
                        <a:rPr lang="en-US" sz="2000" b="1" dirty="0"/>
                        <a:t>Low</a:t>
                      </a:r>
                      <a:endParaRPr lang="pt-BR" sz="2000" b="1" dirty="0"/>
                    </a:p>
                  </a:txBody>
                  <a:tcPr/>
                </a:tc>
                <a:extLst>
                  <a:ext uri="{0D108BD9-81ED-4DB2-BD59-A6C34878D82A}">
                    <a16:rowId xmlns:a16="http://schemas.microsoft.com/office/drawing/2014/main" xmlns="" val="1385730382"/>
                  </a:ext>
                </a:extLst>
              </a:tr>
              <a:tr h="843591">
                <a:tc>
                  <a:txBody>
                    <a:bodyPr/>
                    <a:lstStyle/>
                    <a:p>
                      <a:pPr algn="ctr"/>
                      <a:r>
                        <a:rPr lang="en-US" sz="2000" b="1" dirty="0"/>
                        <a:t>C3 – Costs </a:t>
                      </a:r>
                      <a:endParaRPr lang="pt-BR" sz="2000" b="1" dirty="0"/>
                    </a:p>
                  </a:txBody>
                  <a:tcPr/>
                </a:tc>
                <a:tc>
                  <a:txBody>
                    <a:bodyPr/>
                    <a:lstStyle/>
                    <a:p>
                      <a:pPr algn="ctr"/>
                      <a:r>
                        <a:rPr lang="en-US" sz="2000" b="1" dirty="0">
                          <a:solidFill>
                            <a:srgbClr val="FF0000"/>
                          </a:solidFill>
                        </a:rPr>
                        <a:t>R$ 27,00</a:t>
                      </a:r>
                      <a:r>
                        <a:rPr lang="en-US" sz="2000" b="1" baseline="0" dirty="0">
                          <a:solidFill>
                            <a:srgbClr val="FF0000"/>
                          </a:solidFill>
                        </a:rPr>
                        <a:t> </a:t>
                      </a:r>
                      <a:r>
                        <a:rPr lang="en-US" sz="2000" b="1" baseline="0" dirty="0">
                          <a:solidFill>
                            <a:schemeClr val="dk1"/>
                          </a:solidFill>
                        </a:rPr>
                        <a:t>for USP</a:t>
                      </a:r>
                      <a:endParaRPr lang="en-US" sz="2000" b="1" baseline="0" dirty="0"/>
                    </a:p>
                    <a:p>
                      <a:pPr algn="ctr"/>
                      <a:r>
                        <a:rPr lang="en-US" sz="2000" b="1" baseline="0" dirty="0">
                          <a:solidFill>
                            <a:srgbClr val="00B0F0"/>
                          </a:solidFill>
                        </a:rPr>
                        <a:t>R$ 9,80 </a:t>
                      </a:r>
                      <a:r>
                        <a:rPr lang="en-US" sz="2000" b="1" baseline="0" dirty="0"/>
                        <a:t>price for the Student</a:t>
                      </a:r>
                    </a:p>
                  </a:txBody>
                  <a:tcPr/>
                </a:tc>
                <a:tc>
                  <a:txBody>
                    <a:bodyPr/>
                    <a:lstStyle/>
                    <a:p>
                      <a:pPr algn="ctr"/>
                      <a:r>
                        <a:rPr lang="en-US" sz="2000" b="1" dirty="0">
                          <a:solidFill>
                            <a:srgbClr val="FF0000"/>
                          </a:solidFill>
                        </a:rPr>
                        <a:t>R$ 9,90 </a:t>
                      </a:r>
                      <a:r>
                        <a:rPr lang="en-US" sz="2000" b="1" dirty="0"/>
                        <a:t>per student</a:t>
                      </a:r>
                    </a:p>
                    <a:p>
                      <a:pPr algn="ctr"/>
                      <a:r>
                        <a:rPr lang="en-US" sz="2000" b="1" dirty="0">
                          <a:solidFill>
                            <a:srgbClr val="00B0F0"/>
                          </a:solidFill>
                        </a:rPr>
                        <a:t>R$ 2,50 </a:t>
                      </a:r>
                      <a:r>
                        <a:rPr lang="en-US" sz="2000" b="1" dirty="0"/>
                        <a:t>price for the Student</a:t>
                      </a:r>
                      <a:endParaRPr lang="pt-BR" sz="2000" b="1" dirty="0"/>
                    </a:p>
                  </a:txBody>
                  <a:tcPr/>
                </a:tc>
                <a:extLst>
                  <a:ext uri="{0D108BD9-81ED-4DB2-BD59-A6C34878D82A}">
                    <a16:rowId xmlns:a16="http://schemas.microsoft.com/office/drawing/2014/main" xmlns="" val="2239394167"/>
                  </a:ext>
                </a:extLst>
              </a:tr>
            </a:tbl>
          </a:graphicData>
        </a:graphic>
      </p:graphicFrame>
      <p:sp>
        <p:nvSpPr>
          <p:cNvPr id="7"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58167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2"/>
          <p:cNvSpPr txBox="1">
            <a:spLocks/>
          </p:cNvSpPr>
          <p:nvPr/>
        </p:nvSpPr>
        <p:spPr>
          <a:xfrm>
            <a:off x="244299" y="1462080"/>
            <a:ext cx="8626324" cy="79318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None/>
            </a:pPr>
            <a:r>
              <a:rPr lang="en-US" sz="2000" dirty="0"/>
              <a:t>1</a:t>
            </a:r>
            <a:r>
              <a:rPr lang="en-US" sz="2000" baseline="30000" dirty="0"/>
              <a:t>st</a:t>
            </a:r>
            <a:r>
              <a:rPr lang="en-US" sz="2000" dirty="0"/>
              <a:t> – Evaluation of the criteria: Making </a:t>
            </a:r>
            <a:r>
              <a:rPr lang="en-US" sz="2000" b="1" dirty="0"/>
              <a:t>pairwise comparisons </a:t>
            </a:r>
            <a:r>
              <a:rPr lang="en-US" sz="2000" dirty="0"/>
              <a:t>of criteria/sub-criteria</a:t>
            </a:r>
          </a:p>
          <a:p>
            <a:pPr marL="0" indent="0" defTabSz="914400">
              <a:buFont typeface="Wingdings 2"/>
              <a:buNone/>
            </a:pPr>
            <a:endParaRPr lang="pt-BR" sz="2000" dirty="0"/>
          </a:p>
        </p:txBody>
      </p:sp>
      <p:pic>
        <p:nvPicPr>
          <p:cNvPr id="7" name="Picture 2" descr="Resultado de imagem para ahp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142" y="2860710"/>
            <a:ext cx="5768686" cy="3527426"/>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44299" y="2190095"/>
            <a:ext cx="8543085" cy="646331"/>
          </a:xfrm>
          <a:prstGeom prst="rect">
            <a:avLst/>
          </a:prstGeom>
        </p:spPr>
        <p:txBody>
          <a:bodyPr wrap="square">
            <a:spAutoFit/>
          </a:bodyPr>
          <a:lstStyle/>
          <a:p>
            <a:pPr algn="just"/>
            <a:r>
              <a:rPr lang="en-US" dirty="0"/>
              <a:t>We have to decide how important is a criterion in comparison to another one, following the table create by SAATY:</a:t>
            </a:r>
            <a:endParaRPr lang="pt-BR" dirty="0"/>
          </a:p>
        </p:txBody>
      </p:sp>
      <p:sp>
        <p:nvSpPr>
          <p:cNvPr id="10"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173819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467726" y="1385742"/>
            <a:ext cx="8749426" cy="525354"/>
          </a:xfrm>
        </p:spPr>
        <p:txBody>
          <a:bodyPr>
            <a:normAutofit/>
          </a:bodyPr>
          <a:lstStyle/>
          <a:p>
            <a:pPr marL="0" indent="0" algn="just">
              <a:buNone/>
            </a:pPr>
            <a:r>
              <a:rPr lang="en-US" sz="2300" dirty="0"/>
              <a:t>1</a:t>
            </a:r>
            <a:r>
              <a:rPr lang="en-US" sz="2300" baseline="30000" dirty="0"/>
              <a:t>st</a:t>
            </a:r>
            <a:r>
              <a:rPr lang="en-US" sz="2300" dirty="0"/>
              <a:t> - Making </a:t>
            </a:r>
            <a:r>
              <a:rPr lang="en-US" sz="2300" b="1" dirty="0"/>
              <a:t>pairwise comparisons </a:t>
            </a:r>
            <a:r>
              <a:rPr lang="en-US" sz="2300" dirty="0"/>
              <a:t>of the criteria/sub-criteria</a:t>
            </a:r>
          </a:p>
          <a:p>
            <a:pPr algn="just"/>
            <a:endParaRPr lang="en-US" sz="2300" dirty="0"/>
          </a:p>
          <a:p>
            <a:pPr algn="just"/>
            <a:endParaRPr lang="en-US" sz="2300" dirty="0"/>
          </a:p>
          <a:p>
            <a:pPr algn="just"/>
            <a:endParaRPr lang="en-US" sz="2300" dirty="0"/>
          </a:p>
          <a:p>
            <a:pPr algn="just"/>
            <a:endParaRPr lang="en-US" sz="2300" dirty="0"/>
          </a:p>
          <a:p>
            <a:pPr marL="0" indent="0" algn="just">
              <a:buNone/>
            </a:pPr>
            <a:endParaRPr lang="en-US" sz="2300" dirty="0"/>
          </a:p>
        </p:txBody>
      </p:sp>
      <p:graphicFrame>
        <p:nvGraphicFramePr>
          <p:cNvPr id="6" name="Tabela 5"/>
          <p:cNvGraphicFramePr>
            <a:graphicFrameLocks noGrp="1"/>
          </p:cNvGraphicFramePr>
          <p:nvPr>
            <p:extLst>
              <p:ext uri="{D42A27DB-BD31-4B8C-83A1-F6EECF244321}">
                <p14:modId xmlns:p14="http://schemas.microsoft.com/office/powerpoint/2010/main" val="3622375045"/>
              </p:ext>
            </p:extLst>
          </p:nvPr>
        </p:nvGraphicFramePr>
        <p:xfrm>
          <a:off x="512012" y="2398971"/>
          <a:ext cx="8385100" cy="3252019"/>
        </p:xfrm>
        <a:graphic>
          <a:graphicData uri="http://schemas.openxmlformats.org/drawingml/2006/table">
            <a:tbl>
              <a:tblPr firstRow="1" bandRow="1">
                <a:tableStyleId>{5C22544A-7EE6-4342-B048-85BDC9FD1C3A}</a:tableStyleId>
              </a:tblPr>
              <a:tblGrid>
                <a:gridCol w="3264460">
                  <a:extLst>
                    <a:ext uri="{9D8B030D-6E8A-4147-A177-3AD203B41FA5}">
                      <a16:colId xmlns:a16="http://schemas.microsoft.com/office/drawing/2014/main" xmlns="" val="3502799173"/>
                    </a:ext>
                  </a:extLst>
                </a:gridCol>
                <a:gridCol w="1399032">
                  <a:extLst>
                    <a:ext uri="{9D8B030D-6E8A-4147-A177-3AD203B41FA5}">
                      <a16:colId xmlns:a16="http://schemas.microsoft.com/office/drawing/2014/main" xmlns="" val="755856225"/>
                    </a:ext>
                  </a:extLst>
                </a:gridCol>
                <a:gridCol w="1625333">
                  <a:extLst>
                    <a:ext uri="{9D8B030D-6E8A-4147-A177-3AD203B41FA5}">
                      <a16:colId xmlns:a16="http://schemas.microsoft.com/office/drawing/2014/main" xmlns="" val="2529445593"/>
                    </a:ext>
                  </a:extLst>
                </a:gridCol>
                <a:gridCol w="2096275">
                  <a:extLst>
                    <a:ext uri="{9D8B030D-6E8A-4147-A177-3AD203B41FA5}">
                      <a16:colId xmlns:a16="http://schemas.microsoft.com/office/drawing/2014/main" xmlns="" val="3171678281"/>
                    </a:ext>
                  </a:extLst>
                </a:gridCol>
              </a:tblGrid>
              <a:tr h="593748">
                <a:tc>
                  <a:txBody>
                    <a:bodyPr/>
                    <a:lstStyle/>
                    <a:p>
                      <a:pPr algn="ctr"/>
                      <a:r>
                        <a:rPr lang="en-US" sz="2800" dirty="0"/>
                        <a:t>Criteria</a:t>
                      </a:r>
                      <a:endParaRPr lang="pt-BR" sz="2800" dirty="0"/>
                    </a:p>
                  </a:txBody>
                  <a:tcPr/>
                </a:tc>
                <a:tc>
                  <a:txBody>
                    <a:bodyPr/>
                    <a:lstStyle/>
                    <a:p>
                      <a:pPr algn="ctr"/>
                      <a:r>
                        <a:rPr lang="en-US" sz="2800" dirty="0"/>
                        <a:t>C1</a:t>
                      </a:r>
                      <a:endParaRPr lang="pt-BR" sz="2800" dirty="0"/>
                    </a:p>
                  </a:txBody>
                  <a:tcPr/>
                </a:tc>
                <a:tc>
                  <a:txBody>
                    <a:bodyPr/>
                    <a:lstStyle/>
                    <a:p>
                      <a:pPr algn="ctr"/>
                      <a:r>
                        <a:rPr lang="en-US" sz="2800" dirty="0"/>
                        <a:t>C2</a:t>
                      </a:r>
                      <a:endParaRPr lang="pt-BR" sz="2800" dirty="0"/>
                    </a:p>
                  </a:txBody>
                  <a:tcPr/>
                </a:tc>
                <a:tc>
                  <a:txBody>
                    <a:bodyPr/>
                    <a:lstStyle/>
                    <a:p>
                      <a:pPr algn="ctr"/>
                      <a:r>
                        <a:rPr lang="en-US" sz="2800" dirty="0"/>
                        <a:t>C3</a:t>
                      </a:r>
                      <a:endParaRPr lang="pt-BR" sz="2800" dirty="0"/>
                    </a:p>
                  </a:txBody>
                  <a:tcPr/>
                </a:tc>
                <a:extLst>
                  <a:ext uri="{0D108BD9-81ED-4DB2-BD59-A6C34878D82A}">
                    <a16:rowId xmlns:a16="http://schemas.microsoft.com/office/drawing/2014/main" xmlns="" val="2801930183"/>
                  </a:ext>
                </a:extLst>
              </a:tr>
              <a:tr h="593748">
                <a:tc>
                  <a:txBody>
                    <a:bodyPr/>
                    <a:lstStyle/>
                    <a:p>
                      <a:pPr algn="ctr"/>
                      <a:r>
                        <a:rPr lang="en-US" sz="2800" b="1" dirty="0"/>
                        <a:t>C1 – Quality</a:t>
                      </a:r>
                      <a:endParaRPr lang="pt-BR" sz="2800" b="1" dirty="0"/>
                    </a:p>
                  </a:txBody>
                  <a:tcPr/>
                </a:tc>
                <a:tc>
                  <a:txBody>
                    <a:bodyPr/>
                    <a:lstStyle/>
                    <a:p>
                      <a:pPr algn="ctr"/>
                      <a:endParaRPr lang="pt-BR" sz="2800" dirty="0"/>
                    </a:p>
                  </a:txBody>
                  <a:tcPr/>
                </a:tc>
                <a:tc>
                  <a:txBody>
                    <a:bodyPr/>
                    <a:lstStyle/>
                    <a:p>
                      <a:pPr algn="ctr"/>
                      <a:endParaRPr lang="pt-BR" sz="2800" dirty="0"/>
                    </a:p>
                  </a:txBody>
                  <a:tcPr/>
                </a:tc>
                <a:tc>
                  <a:txBody>
                    <a:bodyPr/>
                    <a:lstStyle/>
                    <a:p>
                      <a:pPr algn="ctr"/>
                      <a:endParaRPr lang="pt-BR" sz="2800" dirty="0"/>
                    </a:p>
                  </a:txBody>
                  <a:tcPr/>
                </a:tc>
                <a:extLst>
                  <a:ext uri="{0D108BD9-81ED-4DB2-BD59-A6C34878D82A}">
                    <a16:rowId xmlns:a16="http://schemas.microsoft.com/office/drawing/2014/main" xmlns="" val="3220191983"/>
                  </a:ext>
                </a:extLst>
              </a:tr>
              <a:tr h="877027">
                <a:tc>
                  <a:txBody>
                    <a:bodyPr/>
                    <a:lstStyle/>
                    <a:p>
                      <a:pPr algn="ctr"/>
                      <a:r>
                        <a:rPr lang="en-US" sz="2800" b="1" dirty="0"/>
                        <a:t>C2 – Flexibility</a:t>
                      </a:r>
                      <a:endParaRPr lang="pt-BR" sz="2800" b="1" dirty="0"/>
                    </a:p>
                  </a:txBody>
                  <a:tcPr/>
                </a:tc>
                <a:tc>
                  <a:txBody>
                    <a:bodyPr/>
                    <a:lstStyle/>
                    <a:p>
                      <a:pPr algn="ctr"/>
                      <a:endParaRPr lang="pt-BR" sz="2800" dirty="0"/>
                    </a:p>
                  </a:txBody>
                  <a:tcPr/>
                </a:tc>
                <a:tc>
                  <a:txBody>
                    <a:bodyPr/>
                    <a:lstStyle/>
                    <a:p>
                      <a:pPr algn="ctr"/>
                      <a:endParaRPr lang="pt-BR" sz="2800" dirty="0"/>
                    </a:p>
                  </a:txBody>
                  <a:tcPr/>
                </a:tc>
                <a:tc>
                  <a:txBody>
                    <a:bodyPr/>
                    <a:lstStyle/>
                    <a:p>
                      <a:pPr algn="ctr"/>
                      <a:endParaRPr lang="pt-BR" sz="2800" dirty="0"/>
                    </a:p>
                  </a:txBody>
                  <a:tcPr/>
                </a:tc>
                <a:extLst>
                  <a:ext uri="{0D108BD9-81ED-4DB2-BD59-A6C34878D82A}">
                    <a16:rowId xmlns:a16="http://schemas.microsoft.com/office/drawing/2014/main" xmlns="" val="3255360893"/>
                  </a:ext>
                </a:extLst>
              </a:tr>
              <a:tr h="593748">
                <a:tc>
                  <a:txBody>
                    <a:bodyPr/>
                    <a:lstStyle/>
                    <a:p>
                      <a:pPr algn="ctr"/>
                      <a:r>
                        <a:rPr lang="en-US" sz="2800" b="1" dirty="0"/>
                        <a:t>C3 – Costs </a:t>
                      </a:r>
                      <a:endParaRPr lang="pt-BR" sz="2800" b="1" dirty="0"/>
                    </a:p>
                  </a:txBody>
                  <a:tcPr/>
                </a:tc>
                <a:tc>
                  <a:txBody>
                    <a:bodyPr/>
                    <a:lstStyle/>
                    <a:p>
                      <a:pPr algn="ctr"/>
                      <a:endParaRPr lang="pt-BR" sz="2800" dirty="0"/>
                    </a:p>
                  </a:txBody>
                  <a:tcPr/>
                </a:tc>
                <a:tc>
                  <a:txBody>
                    <a:bodyPr/>
                    <a:lstStyle/>
                    <a:p>
                      <a:pPr algn="ctr"/>
                      <a:endParaRPr lang="pt-BR" sz="2800" dirty="0"/>
                    </a:p>
                  </a:txBody>
                  <a:tcPr/>
                </a:tc>
                <a:tc>
                  <a:txBody>
                    <a:bodyPr/>
                    <a:lstStyle/>
                    <a:p>
                      <a:pPr algn="ctr"/>
                      <a:endParaRPr lang="pt-BR" sz="2800" dirty="0"/>
                    </a:p>
                  </a:txBody>
                  <a:tcPr/>
                </a:tc>
                <a:extLst>
                  <a:ext uri="{0D108BD9-81ED-4DB2-BD59-A6C34878D82A}">
                    <a16:rowId xmlns:a16="http://schemas.microsoft.com/office/drawing/2014/main" xmlns="" val="3409522186"/>
                  </a:ext>
                </a:extLst>
              </a:tr>
              <a:tr h="593748">
                <a:tc>
                  <a:txBody>
                    <a:bodyPr/>
                    <a:lstStyle/>
                    <a:p>
                      <a:pPr algn="ctr"/>
                      <a:r>
                        <a:rPr lang="en-US" sz="2800" b="1" u="sng" dirty="0"/>
                        <a:t>TOTAL</a:t>
                      </a:r>
                      <a:endParaRPr lang="pt-BR" sz="2800" b="1" u="sng" dirty="0"/>
                    </a:p>
                  </a:txBody>
                  <a:tcPr/>
                </a:tc>
                <a:tc>
                  <a:txBody>
                    <a:bodyPr/>
                    <a:lstStyle/>
                    <a:p>
                      <a:pPr algn="ctr"/>
                      <a:endParaRPr lang="pt-BR" sz="2800" b="1" dirty="0"/>
                    </a:p>
                  </a:txBody>
                  <a:tcPr/>
                </a:tc>
                <a:tc>
                  <a:txBody>
                    <a:bodyPr/>
                    <a:lstStyle/>
                    <a:p>
                      <a:pPr algn="ctr"/>
                      <a:endParaRPr lang="pt-BR" sz="2800" b="1" dirty="0"/>
                    </a:p>
                  </a:txBody>
                  <a:tcPr/>
                </a:tc>
                <a:tc>
                  <a:txBody>
                    <a:bodyPr/>
                    <a:lstStyle/>
                    <a:p>
                      <a:pPr algn="ctr"/>
                      <a:endParaRPr lang="pt-BR" sz="2800" b="1" dirty="0"/>
                    </a:p>
                  </a:txBody>
                  <a:tcPr/>
                </a:tc>
                <a:extLst>
                  <a:ext uri="{0D108BD9-81ED-4DB2-BD59-A6C34878D82A}">
                    <a16:rowId xmlns:a16="http://schemas.microsoft.com/office/drawing/2014/main" xmlns="" val="2332494683"/>
                  </a:ext>
                </a:extLst>
              </a:tr>
            </a:tbl>
          </a:graphicData>
        </a:graphic>
      </p:graphicFrame>
      <p:sp>
        <p:nvSpPr>
          <p:cNvPr id="7"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384563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467726" y="1385742"/>
            <a:ext cx="8749426" cy="525354"/>
          </a:xfrm>
        </p:spPr>
        <p:txBody>
          <a:bodyPr>
            <a:normAutofit/>
          </a:bodyPr>
          <a:lstStyle/>
          <a:p>
            <a:pPr marL="0" indent="0" algn="just">
              <a:buNone/>
            </a:pPr>
            <a:r>
              <a:rPr lang="en-US" sz="2300" dirty="0"/>
              <a:t>Making </a:t>
            </a:r>
            <a:r>
              <a:rPr lang="en-US" sz="2300" b="1" dirty="0"/>
              <a:t>pairwise comparisons </a:t>
            </a:r>
            <a:r>
              <a:rPr lang="en-US" sz="2300" dirty="0"/>
              <a:t>of criteria/sub-criteria</a:t>
            </a:r>
          </a:p>
          <a:p>
            <a:pPr algn="just"/>
            <a:endParaRPr lang="en-US" sz="2300" dirty="0"/>
          </a:p>
          <a:p>
            <a:pPr algn="just"/>
            <a:endParaRPr lang="en-US" sz="2300" dirty="0"/>
          </a:p>
          <a:p>
            <a:pPr algn="just"/>
            <a:endParaRPr lang="en-US" sz="2300" dirty="0"/>
          </a:p>
          <a:p>
            <a:pPr algn="just"/>
            <a:endParaRPr lang="en-US" sz="2300" dirty="0"/>
          </a:p>
          <a:p>
            <a:pPr marL="0" indent="0" algn="just">
              <a:buNone/>
            </a:pPr>
            <a:endParaRPr lang="en-US" sz="2300" dirty="0"/>
          </a:p>
        </p:txBody>
      </p:sp>
      <p:sp>
        <p:nvSpPr>
          <p:cNvPr id="6" name="Espaço Reservado para Conteúdo 12"/>
          <p:cNvSpPr txBox="1">
            <a:spLocks/>
          </p:cNvSpPr>
          <p:nvPr/>
        </p:nvSpPr>
        <p:spPr>
          <a:xfrm>
            <a:off x="467726" y="4421171"/>
            <a:ext cx="8280349" cy="190421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defTabSz="914400">
              <a:buFont typeface="Wingdings 2"/>
              <a:buNone/>
            </a:pPr>
            <a:r>
              <a:rPr lang="en-US" sz="2200" b="1" dirty="0"/>
              <a:t>ANALYSE: </a:t>
            </a:r>
            <a:r>
              <a:rPr lang="en-US" sz="2200" dirty="0"/>
              <a:t>For us, Costs (C3) are </a:t>
            </a:r>
            <a:r>
              <a:rPr lang="en-US" sz="2200" b="1" dirty="0"/>
              <a:t>very important </a:t>
            </a:r>
            <a:r>
              <a:rPr lang="en-US" sz="2200" dirty="0"/>
              <a:t>in comparison to Quality (C1), receiving the score </a:t>
            </a:r>
            <a:r>
              <a:rPr lang="en-US" sz="2200" b="1" dirty="0">
                <a:solidFill>
                  <a:srgbClr val="FF0000"/>
                </a:solidFill>
              </a:rPr>
              <a:t>7</a:t>
            </a:r>
            <a:r>
              <a:rPr lang="en-US" sz="2200" dirty="0"/>
              <a:t>. Flexibility (C2) is also </a:t>
            </a:r>
            <a:r>
              <a:rPr lang="en-US" sz="2200" b="1" dirty="0"/>
              <a:t>more important</a:t>
            </a:r>
            <a:r>
              <a:rPr lang="en-US" sz="2200" dirty="0"/>
              <a:t> than Quality (C1), receiving the score </a:t>
            </a:r>
            <a:r>
              <a:rPr lang="en-US" sz="2200" b="1" dirty="0">
                <a:solidFill>
                  <a:srgbClr val="FF0000"/>
                </a:solidFill>
              </a:rPr>
              <a:t>5</a:t>
            </a:r>
            <a:r>
              <a:rPr lang="en-US" sz="2200" dirty="0"/>
              <a:t>, however it is less important than Costs (C3).</a:t>
            </a:r>
            <a:endParaRPr lang="pt-BR" sz="2200" dirty="0"/>
          </a:p>
        </p:txBody>
      </p:sp>
      <p:graphicFrame>
        <p:nvGraphicFramePr>
          <p:cNvPr id="7" name="Tabela 6"/>
          <p:cNvGraphicFramePr>
            <a:graphicFrameLocks noGrp="1"/>
          </p:cNvGraphicFramePr>
          <p:nvPr>
            <p:extLst>
              <p:ext uri="{D42A27DB-BD31-4B8C-83A1-F6EECF244321}">
                <p14:modId xmlns:p14="http://schemas.microsoft.com/office/powerpoint/2010/main" val="404695187"/>
              </p:ext>
            </p:extLst>
          </p:nvPr>
        </p:nvGraphicFramePr>
        <p:xfrm>
          <a:off x="485972" y="2168088"/>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3502799173"/>
                    </a:ext>
                  </a:extLst>
                </a:gridCol>
                <a:gridCol w="2032000">
                  <a:extLst>
                    <a:ext uri="{9D8B030D-6E8A-4147-A177-3AD203B41FA5}">
                      <a16:colId xmlns:a16="http://schemas.microsoft.com/office/drawing/2014/main" xmlns="" val="755856225"/>
                    </a:ext>
                  </a:extLst>
                </a:gridCol>
                <a:gridCol w="2032000">
                  <a:extLst>
                    <a:ext uri="{9D8B030D-6E8A-4147-A177-3AD203B41FA5}">
                      <a16:colId xmlns:a16="http://schemas.microsoft.com/office/drawing/2014/main" xmlns="" val="2529445593"/>
                    </a:ext>
                  </a:extLst>
                </a:gridCol>
                <a:gridCol w="2032000">
                  <a:extLst>
                    <a:ext uri="{9D8B030D-6E8A-4147-A177-3AD203B41FA5}">
                      <a16:colId xmlns:a16="http://schemas.microsoft.com/office/drawing/2014/main" xmlns="" val="3171678281"/>
                    </a:ext>
                  </a:extLst>
                </a:gridCol>
              </a:tblGrid>
              <a:tr h="370840">
                <a:tc>
                  <a:txBody>
                    <a:bodyPr/>
                    <a:lstStyle/>
                    <a:p>
                      <a:pPr algn="ctr"/>
                      <a:r>
                        <a:rPr lang="en-US" dirty="0"/>
                        <a:t>Criteria</a:t>
                      </a:r>
                      <a:endParaRPr lang="pt-BR" dirty="0"/>
                    </a:p>
                  </a:txBody>
                  <a:tcPr/>
                </a:tc>
                <a:tc>
                  <a:txBody>
                    <a:bodyPr/>
                    <a:lstStyle/>
                    <a:p>
                      <a:pPr algn="ctr"/>
                      <a:r>
                        <a:rPr lang="en-US" dirty="0"/>
                        <a:t>C1</a:t>
                      </a:r>
                      <a:endParaRPr lang="pt-BR" dirty="0"/>
                    </a:p>
                  </a:txBody>
                  <a:tcPr/>
                </a:tc>
                <a:tc>
                  <a:txBody>
                    <a:bodyPr/>
                    <a:lstStyle/>
                    <a:p>
                      <a:pPr algn="ctr"/>
                      <a:r>
                        <a:rPr lang="en-US" dirty="0"/>
                        <a:t>C2</a:t>
                      </a:r>
                      <a:endParaRPr lang="pt-BR" dirty="0"/>
                    </a:p>
                  </a:txBody>
                  <a:tcPr/>
                </a:tc>
                <a:tc>
                  <a:txBody>
                    <a:bodyPr/>
                    <a:lstStyle/>
                    <a:p>
                      <a:pPr algn="ctr"/>
                      <a:r>
                        <a:rPr lang="en-US" dirty="0"/>
                        <a:t>C3</a:t>
                      </a:r>
                      <a:endParaRPr lang="pt-BR" dirty="0"/>
                    </a:p>
                  </a:txBody>
                  <a:tcPr/>
                </a:tc>
                <a:extLst>
                  <a:ext uri="{0D108BD9-81ED-4DB2-BD59-A6C34878D82A}">
                    <a16:rowId xmlns:a16="http://schemas.microsoft.com/office/drawing/2014/main" xmlns="" val="2801930183"/>
                  </a:ext>
                </a:extLst>
              </a:tr>
              <a:tr h="370840">
                <a:tc>
                  <a:txBody>
                    <a:bodyPr/>
                    <a:lstStyle/>
                    <a:p>
                      <a:pPr algn="ctr"/>
                      <a:r>
                        <a:rPr lang="en-US" b="1" dirty="0"/>
                        <a:t>C1 – Quality</a:t>
                      </a:r>
                      <a:endParaRPr lang="pt-BR" b="1" dirty="0"/>
                    </a:p>
                  </a:txBody>
                  <a:tcPr/>
                </a:tc>
                <a:tc>
                  <a:txBody>
                    <a:bodyPr/>
                    <a:lstStyle/>
                    <a:p>
                      <a:pPr algn="ctr"/>
                      <a:r>
                        <a:rPr lang="en-US" dirty="0"/>
                        <a:t>1</a:t>
                      </a:r>
                      <a:endParaRPr lang="pt-BR" dirty="0"/>
                    </a:p>
                  </a:txBody>
                  <a:tcPr/>
                </a:tc>
                <a:tc>
                  <a:txBody>
                    <a:bodyPr/>
                    <a:lstStyle/>
                    <a:p>
                      <a:pPr algn="ctr"/>
                      <a:r>
                        <a:rPr lang="en-US" dirty="0"/>
                        <a:t>1/5</a:t>
                      </a:r>
                      <a:endParaRPr lang="pt-BR" dirty="0"/>
                    </a:p>
                  </a:txBody>
                  <a:tcPr/>
                </a:tc>
                <a:tc>
                  <a:txBody>
                    <a:bodyPr/>
                    <a:lstStyle/>
                    <a:p>
                      <a:pPr algn="ctr"/>
                      <a:r>
                        <a:rPr lang="en-US" dirty="0"/>
                        <a:t>1/7</a:t>
                      </a:r>
                      <a:endParaRPr lang="pt-BR" dirty="0"/>
                    </a:p>
                  </a:txBody>
                  <a:tcPr/>
                </a:tc>
                <a:extLst>
                  <a:ext uri="{0D108BD9-81ED-4DB2-BD59-A6C34878D82A}">
                    <a16:rowId xmlns:a16="http://schemas.microsoft.com/office/drawing/2014/main" xmlns="" val="3220191983"/>
                  </a:ext>
                </a:extLst>
              </a:tr>
              <a:tr h="370840">
                <a:tc>
                  <a:txBody>
                    <a:bodyPr/>
                    <a:lstStyle/>
                    <a:p>
                      <a:pPr algn="ctr"/>
                      <a:r>
                        <a:rPr lang="en-US" b="1" dirty="0"/>
                        <a:t>C2 – Flexibility</a:t>
                      </a:r>
                      <a:endParaRPr lang="pt-BR" b="1" dirty="0"/>
                    </a:p>
                  </a:txBody>
                  <a:tcPr/>
                </a:tc>
                <a:tc>
                  <a:txBody>
                    <a:bodyPr/>
                    <a:lstStyle/>
                    <a:p>
                      <a:pPr algn="ctr"/>
                      <a:r>
                        <a:rPr lang="en-US" dirty="0"/>
                        <a:t>5</a:t>
                      </a:r>
                      <a:endParaRPr lang="pt-BR" dirty="0"/>
                    </a:p>
                  </a:txBody>
                  <a:tcPr/>
                </a:tc>
                <a:tc>
                  <a:txBody>
                    <a:bodyPr/>
                    <a:lstStyle/>
                    <a:p>
                      <a:pPr algn="ctr"/>
                      <a:r>
                        <a:rPr lang="en-US" dirty="0"/>
                        <a:t>1</a:t>
                      </a:r>
                      <a:endParaRPr lang="pt-BR" dirty="0"/>
                    </a:p>
                  </a:txBody>
                  <a:tcPr/>
                </a:tc>
                <a:tc>
                  <a:txBody>
                    <a:bodyPr/>
                    <a:lstStyle/>
                    <a:p>
                      <a:pPr algn="ctr"/>
                      <a:r>
                        <a:rPr lang="en-US" dirty="0"/>
                        <a:t>1/2</a:t>
                      </a:r>
                      <a:endParaRPr lang="pt-BR" dirty="0"/>
                    </a:p>
                  </a:txBody>
                  <a:tcPr/>
                </a:tc>
                <a:extLst>
                  <a:ext uri="{0D108BD9-81ED-4DB2-BD59-A6C34878D82A}">
                    <a16:rowId xmlns:a16="http://schemas.microsoft.com/office/drawing/2014/main" xmlns="" val="3255360893"/>
                  </a:ext>
                </a:extLst>
              </a:tr>
              <a:tr h="370840">
                <a:tc>
                  <a:txBody>
                    <a:bodyPr/>
                    <a:lstStyle/>
                    <a:p>
                      <a:pPr algn="ctr"/>
                      <a:r>
                        <a:rPr lang="en-US" b="1" dirty="0"/>
                        <a:t>C3 – Costs </a:t>
                      </a:r>
                      <a:endParaRPr lang="pt-BR" b="1" dirty="0"/>
                    </a:p>
                  </a:txBody>
                  <a:tcPr/>
                </a:tc>
                <a:tc>
                  <a:txBody>
                    <a:bodyPr/>
                    <a:lstStyle/>
                    <a:p>
                      <a:pPr algn="ctr"/>
                      <a:r>
                        <a:rPr lang="en-US" dirty="0"/>
                        <a:t>7</a:t>
                      </a:r>
                      <a:endParaRPr lang="pt-BR" dirty="0"/>
                    </a:p>
                  </a:txBody>
                  <a:tcPr/>
                </a:tc>
                <a:tc>
                  <a:txBody>
                    <a:bodyPr/>
                    <a:lstStyle/>
                    <a:p>
                      <a:pPr algn="ctr"/>
                      <a:r>
                        <a:rPr lang="en-US" dirty="0"/>
                        <a:t>2</a:t>
                      </a:r>
                      <a:endParaRPr lang="pt-BR" dirty="0"/>
                    </a:p>
                  </a:txBody>
                  <a:tcPr/>
                </a:tc>
                <a:tc>
                  <a:txBody>
                    <a:bodyPr/>
                    <a:lstStyle/>
                    <a:p>
                      <a:pPr algn="ctr"/>
                      <a:r>
                        <a:rPr lang="en-US" dirty="0"/>
                        <a:t>1</a:t>
                      </a:r>
                      <a:endParaRPr lang="pt-BR" dirty="0"/>
                    </a:p>
                  </a:txBody>
                  <a:tcPr/>
                </a:tc>
                <a:extLst>
                  <a:ext uri="{0D108BD9-81ED-4DB2-BD59-A6C34878D82A}">
                    <a16:rowId xmlns:a16="http://schemas.microsoft.com/office/drawing/2014/main" xmlns="" val="3409522186"/>
                  </a:ext>
                </a:extLst>
              </a:tr>
              <a:tr h="370840">
                <a:tc>
                  <a:txBody>
                    <a:bodyPr/>
                    <a:lstStyle/>
                    <a:p>
                      <a:pPr algn="ctr"/>
                      <a:r>
                        <a:rPr lang="en-US" b="1" u="sng" dirty="0"/>
                        <a:t>TOTAL</a:t>
                      </a:r>
                      <a:endParaRPr lang="pt-BR" b="1" u="sng" dirty="0"/>
                    </a:p>
                  </a:txBody>
                  <a:tcPr/>
                </a:tc>
                <a:tc>
                  <a:txBody>
                    <a:bodyPr/>
                    <a:lstStyle/>
                    <a:p>
                      <a:pPr algn="ctr"/>
                      <a:r>
                        <a:rPr lang="en-US" b="1" dirty="0"/>
                        <a:t>13</a:t>
                      </a:r>
                      <a:endParaRPr lang="pt-BR" b="1" dirty="0"/>
                    </a:p>
                  </a:txBody>
                  <a:tcPr/>
                </a:tc>
                <a:tc>
                  <a:txBody>
                    <a:bodyPr/>
                    <a:lstStyle/>
                    <a:p>
                      <a:pPr algn="ctr"/>
                      <a:r>
                        <a:rPr lang="en-US" b="1" dirty="0"/>
                        <a:t>3,2</a:t>
                      </a:r>
                      <a:endParaRPr lang="pt-BR" b="1" dirty="0"/>
                    </a:p>
                  </a:txBody>
                  <a:tcPr/>
                </a:tc>
                <a:tc>
                  <a:txBody>
                    <a:bodyPr/>
                    <a:lstStyle/>
                    <a:p>
                      <a:pPr algn="ctr"/>
                      <a:r>
                        <a:rPr lang="en-US" b="1" dirty="0"/>
                        <a:t>1,64</a:t>
                      </a:r>
                      <a:endParaRPr lang="pt-BR" b="1" dirty="0"/>
                    </a:p>
                  </a:txBody>
                  <a:tcPr/>
                </a:tc>
                <a:extLst>
                  <a:ext uri="{0D108BD9-81ED-4DB2-BD59-A6C34878D82A}">
                    <a16:rowId xmlns:a16="http://schemas.microsoft.com/office/drawing/2014/main" xmlns="" val="2332494683"/>
                  </a:ext>
                </a:extLst>
              </a:tr>
            </a:tbl>
          </a:graphicData>
        </a:graphic>
      </p:graphicFrame>
      <p:sp>
        <p:nvSpPr>
          <p:cNvPr id="8"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292818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12"/>
          <p:cNvSpPr>
            <a:spLocks noGrp="1"/>
          </p:cNvSpPr>
          <p:nvPr>
            <p:ph idx="1"/>
          </p:nvPr>
        </p:nvSpPr>
        <p:spPr>
          <a:xfrm>
            <a:off x="234872" y="1555165"/>
            <a:ext cx="8777154" cy="4765047"/>
          </a:xfrm>
        </p:spPr>
        <p:txBody>
          <a:bodyPr/>
          <a:lstStyle/>
          <a:p>
            <a:pPr marL="0" indent="0" algn="just">
              <a:buNone/>
            </a:pPr>
            <a:r>
              <a:rPr lang="en-US" b="1" dirty="0"/>
              <a:t>Obtaining the relative priority of each criterion:</a:t>
            </a:r>
          </a:p>
          <a:p>
            <a:pPr marL="0" indent="0" algn="just">
              <a:buNone/>
            </a:pPr>
            <a:r>
              <a:rPr lang="en-US" dirty="0"/>
              <a:t>Normalize the values of the matrix by dividing each element by the sum of the column to which it belongs. The "relative priority" column in the following table shows the average of each criterion.</a:t>
            </a:r>
          </a:p>
          <a:p>
            <a:pPr marL="0" indent="0">
              <a:buNone/>
            </a:pP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2645308955"/>
              </p:ext>
            </p:extLst>
          </p:nvPr>
        </p:nvGraphicFramePr>
        <p:xfrm>
          <a:off x="405316" y="4039355"/>
          <a:ext cx="5524725" cy="2219659"/>
        </p:xfrm>
        <a:graphic>
          <a:graphicData uri="http://schemas.openxmlformats.org/drawingml/2006/table">
            <a:tbl>
              <a:tblPr firstRow="1" bandRow="1">
                <a:tableStyleId>{5C22544A-7EE6-4342-B048-85BDC9FD1C3A}</a:tableStyleId>
              </a:tblPr>
              <a:tblGrid>
                <a:gridCol w="2045477">
                  <a:extLst>
                    <a:ext uri="{9D8B030D-6E8A-4147-A177-3AD203B41FA5}">
                      <a16:colId xmlns:a16="http://schemas.microsoft.com/office/drawing/2014/main" xmlns="" val="867899206"/>
                    </a:ext>
                  </a:extLst>
                </a:gridCol>
                <a:gridCol w="821667">
                  <a:extLst>
                    <a:ext uri="{9D8B030D-6E8A-4147-A177-3AD203B41FA5}">
                      <a16:colId xmlns:a16="http://schemas.microsoft.com/office/drawing/2014/main" xmlns="" val="2088952254"/>
                    </a:ext>
                  </a:extLst>
                </a:gridCol>
                <a:gridCol w="821667">
                  <a:extLst>
                    <a:ext uri="{9D8B030D-6E8A-4147-A177-3AD203B41FA5}">
                      <a16:colId xmlns:a16="http://schemas.microsoft.com/office/drawing/2014/main" xmlns="" val="2488385828"/>
                    </a:ext>
                  </a:extLst>
                </a:gridCol>
                <a:gridCol w="821667">
                  <a:extLst>
                    <a:ext uri="{9D8B030D-6E8A-4147-A177-3AD203B41FA5}">
                      <a16:colId xmlns:a16="http://schemas.microsoft.com/office/drawing/2014/main" xmlns="" val="1008770789"/>
                    </a:ext>
                  </a:extLst>
                </a:gridCol>
                <a:gridCol w="1014247">
                  <a:extLst>
                    <a:ext uri="{9D8B030D-6E8A-4147-A177-3AD203B41FA5}">
                      <a16:colId xmlns:a16="http://schemas.microsoft.com/office/drawing/2014/main" xmlns="" val="1477348235"/>
                    </a:ext>
                  </a:extLst>
                </a:gridCol>
              </a:tblGrid>
              <a:tr h="422901">
                <a:tc>
                  <a:txBody>
                    <a:bodyPr/>
                    <a:lstStyle/>
                    <a:p>
                      <a:pPr algn="ctr" rtl="0" fontAlgn="ctr"/>
                      <a:r>
                        <a:rPr lang="pt-BR" sz="2000" u="none" strike="noStrike" dirty="0" err="1">
                          <a:effectLst/>
                        </a:rPr>
                        <a:t>Criteria</a:t>
                      </a:r>
                      <a:endParaRPr lang="pt-BR"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dirty="0">
                          <a:effectLst/>
                        </a:rPr>
                        <a:t>C1</a:t>
                      </a:r>
                      <a:endParaRPr lang="pt-BR"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dirty="0">
                          <a:effectLst/>
                        </a:rPr>
                        <a:t>C2</a:t>
                      </a:r>
                      <a:endParaRPr lang="pt-BR"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C3</a:t>
                      </a:r>
                      <a:endParaRPr lang="pt-BR"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dirty="0">
                          <a:effectLst/>
                        </a:rPr>
                        <a:t>R.P.</a:t>
                      </a:r>
                      <a:endParaRPr lang="pt-BR" sz="20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57645265"/>
                  </a:ext>
                </a:extLst>
              </a:tr>
              <a:tr h="319962">
                <a:tc>
                  <a:txBody>
                    <a:bodyPr/>
                    <a:lstStyle/>
                    <a:p>
                      <a:pPr algn="ctr" rtl="0" fontAlgn="ctr"/>
                      <a:r>
                        <a:rPr lang="pt-BR" sz="2000" u="none" strike="noStrike" dirty="0">
                          <a:effectLst/>
                        </a:rPr>
                        <a:t>C1 – </a:t>
                      </a:r>
                      <a:r>
                        <a:rPr lang="pt-BR" sz="2000" u="none" strike="noStrike" dirty="0" err="1">
                          <a:effectLst/>
                        </a:rPr>
                        <a:t>Quality</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0,08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0,06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0,09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0,08 </a:t>
                      </a:r>
                      <a:endParaRPr lang="pt-B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222992869"/>
                  </a:ext>
                </a:extLst>
              </a:tr>
              <a:tr h="630994">
                <a:tc>
                  <a:txBody>
                    <a:bodyPr/>
                    <a:lstStyle/>
                    <a:p>
                      <a:pPr algn="ctr" rtl="0" fontAlgn="ctr"/>
                      <a:r>
                        <a:rPr lang="pt-BR" sz="2000" u="none" strike="noStrike">
                          <a:effectLst/>
                        </a:rPr>
                        <a:t>C2 – Flexibility</a:t>
                      </a:r>
                      <a:endParaRPr lang="pt-BR" sz="2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0,38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0,31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a:effectLst/>
                        </a:rPr>
                        <a:t>  0,30 </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0,33 </a:t>
                      </a:r>
                      <a:endParaRPr lang="pt-B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56265233"/>
                  </a:ext>
                </a:extLst>
              </a:tr>
              <a:tr h="422901">
                <a:tc>
                  <a:txBody>
                    <a:bodyPr/>
                    <a:lstStyle/>
                    <a:p>
                      <a:pPr algn="ctr" rtl="0" fontAlgn="ctr"/>
                      <a:r>
                        <a:rPr lang="pt-BR" sz="2000" u="none" strike="noStrike">
                          <a:effectLst/>
                        </a:rPr>
                        <a:t>C3 – Costs </a:t>
                      </a:r>
                      <a:endParaRPr lang="pt-BR" sz="20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a:effectLst/>
                        </a:rPr>
                        <a:t>  0,54 </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a:effectLst/>
                        </a:rPr>
                        <a:t>  0,63 </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u="none" strike="noStrike" dirty="0">
                          <a:effectLst/>
                        </a:rPr>
                        <a:t>  0,61 </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0,59 </a:t>
                      </a:r>
                      <a:endParaRPr lang="pt-B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410669452"/>
                  </a:ext>
                </a:extLst>
              </a:tr>
              <a:tr h="422901">
                <a:tc>
                  <a:txBody>
                    <a:bodyPr/>
                    <a:lstStyle/>
                    <a:p>
                      <a:pPr algn="ctr" rtl="0" fontAlgn="ctr"/>
                      <a:r>
                        <a:rPr lang="pt-BR" sz="2000" b="1" u="none" strike="noStrike" dirty="0">
                          <a:effectLst/>
                        </a:rPr>
                        <a:t>TOTAL</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1,00 </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1,00 </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1,00 </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pt-BR" sz="2000" b="1" u="none" strike="noStrike" dirty="0">
                          <a:effectLst/>
                        </a:rPr>
                        <a:t>     3,00 </a:t>
                      </a:r>
                      <a:endParaRPr lang="pt-B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997172837"/>
                  </a:ext>
                </a:extLst>
              </a:tr>
            </a:tbl>
          </a:graphicData>
        </a:graphic>
      </p:graphicFrame>
      <p:cxnSp>
        <p:nvCxnSpPr>
          <p:cNvPr id="7" name="Conector de Seta Reta 4"/>
          <p:cNvCxnSpPr/>
          <p:nvPr/>
        </p:nvCxnSpPr>
        <p:spPr>
          <a:xfrm>
            <a:off x="6023708" y="5798192"/>
            <a:ext cx="537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de Seta Reta 11"/>
          <p:cNvCxnSpPr/>
          <p:nvPr/>
        </p:nvCxnSpPr>
        <p:spPr>
          <a:xfrm>
            <a:off x="6023707" y="5182674"/>
            <a:ext cx="537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13"/>
          <p:cNvCxnSpPr/>
          <p:nvPr/>
        </p:nvCxnSpPr>
        <p:spPr>
          <a:xfrm>
            <a:off x="6023708" y="4648265"/>
            <a:ext cx="537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6673148" y="4346675"/>
            <a:ext cx="2016899" cy="1938992"/>
          </a:xfrm>
          <a:prstGeom prst="rect">
            <a:avLst/>
          </a:prstGeom>
          <a:noFill/>
        </p:spPr>
        <p:txBody>
          <a:bodyPr wrap="none" rtlCol="0">
            <a:spAutoFit/>
          </a:bodyPr>
          <a:lstStyle/>
          <a:p>
            <a:r>
              <a:rPr lang="en-US" sz="2000" b="1" dirty="0"/>
              <a:t>3</a:t>
            </a:r>
            <a:r>
              <a:rPr lang="en-US" sz="2000" b="1" baseline="30000" dirty="0"/>
              <a:t>rd</a:t>
            </a:r>
            <a:r>
              <a:rPr lang="en-US" sz="2000" b="1" dirty="0"/>
              <a:t> Important</a:t>
            </a:r>
          </a:p>
          <a:p>
            <a:r>
              <a:rPr lang="en-US" sz="2000" b="1" dirty="0"/>
              <a:t/>
            </a:r>
            <a:br>
              <a:rPr lang="en-US" sz="2000" b="1" dirty="0"/>
            </a:br>
            <a:r>
              <a:rPr lang="en-US" sz="2000" b="1" dirty="0"/>
              <a:t>2</a:t>
            </a:r>
            <a:r>
              <a:rPr lang="en-US" sz="2000" b="1" baseline="30000" dirty="0"/>
              <a:t>nd</a:t>
            </a:r>
            <a:r>
              <a:rPr lang="en-US" sz="2000" b="1" dirty="0"/>
              <a:t> Important</a:t>
            </a:r>
          </a:p>
          <a:p>
            <a:endParaRPr lang="en-US" sz="2000" b="1" dirty="0">
              <a:solidFill>
                <a:srgbClr val="FF0000"/>
              </a:solidFill>
              <a:effectLst>
                <a:outerShdw blurRad="38100" dist="38100" dir="2700000" algn="tl">
                  <a:srgbClr val="000000">
                    <a:alpha val="43137"/>
                  </a:srgbClr>
                </a:outerShdw>
              </a:effectLst>
            </a:endParaRPr>
          </a:p>
          <a:p>
            <a:r>
              <a:rPr lang="en-US" sz="2000" b="1" dirty="0">
                <a:solidFill>
                  <a:srgbClr val="FF0000"/>
                </a:solidFill>
                <a:effectLst>
                  <a:outerShdw blurRad="38100" dist="38100" dir="2700000" algn="tl">
                    <a:srgbClr val="000000">
                      <a:alpha val="43137"/>
                    </a:srgbClr>
                  </a:outerShdw>
                </a:effectLst>
              </a:rPr>
              <a:t>1</a:t>
            </a:r>
            <a:r>
              <a:rPr lang="en-US" sz="2000" b="1" baseline="30000" dirty="0">
                <a:solidFill>
                  <a:srgbClr val="FF0000"/>
                </a:solidFill>
                <a:effectLst>
                  <a:outerShdw blurRad="38100" dist="38100" dir="2700000" algn="tl">
                    <a:srgbClr val="000000">
                      <a:alpha val="43137"/>
                    </a:srgbClr>
                  </a:outerShdw>
                </a:effectLst>
              </a:rPr>
              <a:t>st</a:t>
            </a:r>
            <a:r>
              <a:rPr lang="en-US" sz="2000" b="1" dirty="0">
                <a:solidFill>
                  <a:srgbClr val="FF0000"/>
                </a:solidFill>
                <a:effectLst>
                  <a:outerShdw blurRad="38100" dist="38100" dir="2700000" algn="tl">
                    <a:srgbClr val="000000">
                      <a:alpha val="43137"/>
                    </a:srgbClr>
                  </a:outerShdw>
                </a:effectLst>
              </a:rPr>
              <a:t> Important</a:t>
            </a:r>
            <a:br>
              <a:rPr lang="en-US" sz="2000" b="1" dirty="0">
                <a:solidFill>
                  <a:srgbClr val="FF0000"/>
                </a:solidFill>
                <a:effectLst>
                  <a:outerShdw blurRad="38100" dist="38100" dir="2700000" algn="tl">
                    <a:srgbClr val="000000">
                      <a:alpha val="43137"/>
                    </a:srgbClr>
                  </a:outerShdw>
                </a:effectLst>
              </a:rPr>
            </a:br>
            <a:endParaRPr lang="en-US" sz="2000" b="1" dirty="0">
              <a:solidFill>
                <a:srgbClr val="FF0000"/>
              </a:solidFill>
              <a:effectLst>
                <a:outerShdw blurRad="38100" dist="38100" dir="2700000" algn="tl">
                  <a:srgbClr val="000000">
                    <a:alpha val="43137"/>
                  </a:srgbClr>
                </a:outerShdw>
              </a:effectLst>
            </a:endParaRPr>
          </a:p>
        </p:txBody>
      </p:sp>
      <p:sp>
        <p:nvSpPr>
          <p:cNvPr id="11"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277762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93192" y="1472184"/>
            <a:ext cx="8513064" cy="1938992"/>
          </a:xfrm>
          <a:prstGeom prst="rect">
            <a:avLst/>
          </a:prstGeom>
        </p:spPr>
        <p:txBody>
          <a:bodyPr wrap="square">
            <a:spAutoFit/>
          </a:bodyPr>
          <a:lstStyle/>
          <a:p>
            <a:pPr algn="just"/>
            <a:r>
              <a:rPr lang="en-US" sz="2000" dirty="0"/>
              <a:t>Testing the consistency of relative priorities</a:t>
            </a:r>
          </a:p>
          <a:p>
            <a:pPr algn="just"/>
            <a:endParaRPr lang="en-US" sz="2000" dirty="0"/>
          </a:p>
          <a:p>
            <a:pPr algn="just"/>
            <a:r>
              <a:rPr lang="en-US" sz="2000" b="1" dirty="0"/>
              <a:t>Obtaining the vector of weights:</a:t>
            </a:r>
          </a:p>
          <a:p>
            <a:pPr algn="just"/>
            <a:endParaRPr lang="en-US" sz="2000" dirty="0"/>
          </a:p>
          <a:p>
            <a:pPr algn="just"/>
            <a:r>
              <a:rPr lang="en-US" sz="2000" dirty="0"/>
              <a:t>To test such consistency, we must multiply the </a:t>
            </a:r>
            <a:r>
              <a:rPr lang="en-US" sz="2000"/>
              <a:t>original score </a:t>
            </a:r>
            <a:r>
              <a:rPr lang="en-US" sz="2000" dirty="0"/>
              <a:t>matrix (line) by the relative priority matrix (column):</a:t>
            </a:r>
            <a:endParaRPr lang="pt-BR" sz="2000" dirty="0"/>
          </a:p>
        </p:txBody>
      </p:sp>
      <p:graphicFrame>
        <p:nvGraphicFramePr>
          <p:cNvPr id="6" name="Tabela 5"/>
          <p:cNvGraphicFramePr>
            <a:graphicFrameLocks noGrp="1"/>
          </p:cNvGraphicFramePr>
          <p:nvPr>
            <p:extLst>
              <p:ext uri="{D42A27DB-BD31-4B8C-83A1-F6EECF244321}">
                <p14:modId xmlns:p14="http://schemas.microsoft.com/office/powerpoint/2010/main" val="546227204"/>
              </p:ext>
            </p:extLst>
          </p:nvPr>
        </p:nvGraphicFramePr>
        <p:xfrm>
          <a:off x="3757049" y="3847152"/>
          <a:ext cx="4655705" cy="2390008"/>
        </p:xfrm>
        <a:graphic>
          <a:graphicData uri="http://schemas.openxmlformats.org/drawingml/2006/table">
            <a:tbl>
              <a:tblPr firstRow="1" bandRow="1">
                <a:tableStyleId>{5C22544A-7EE6-4342-B048-85BDC9FD1C3A}</a:tableStyleId>
              </a:tblPr>
              <a:tblGrid>
                <a:gridCol w="2358617">
                  <a:extLst>
                    <a:ext uri="{9D8B030D-6E8A-4147-A177-3AD203B41FA5}">
                      <a16:colId xmlns:a16="http://schemas.microsoft.com/office/drawing/2014/main" xmlns="" val="2658882185"/>
                    </a:ext>
                  </a:extLst>
                </a:gridCol>
                <a:gridCol w="2297088">
                  <a:extLst>
                    <a:ext uri="{9D8B030D-6E8A-4147-A177-3AD203B41FA5}">
                      <a16:colId xmlns:a16="http://schemas.microsoft.com/office/drawing/2014/main" xmlns="" val="1099113360"/>
                    </a:ext>
                  </a:extLst>
                </a:gridCol>
              </a:tblGrid>
              <a:tr h="756881">
                <a:tc>
                  <a:txBody>
                    <a:bodyPr/>
                    <a:lstStyle/>
                    <a:p>
                      <a:pPr algn="ctr" rtl="0" fontAlgn="ctr"/>
                      <a:r>
                        <a:rPr lang="pt-BR" sz="2400" u="none" strike="noStrike" dirty="0" err="1">
                          <a:effectLst/>
                        </a:rPr>
                        <a:t>Criteria</a:t>
                      </a:r>
                      <a:endParaRPr lang="pt-BR"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dirty="0" err="1">
                          <a:effectLst/>
                        </a:rPr>
                        <a:t>Weights</a:t>
                      </a:r>
                      <a:r>
                        <a:rPr lang="pt-BR" sz="2400" u="none" strike="noStrike" dirty="0">
                          <a:effectLst/>
                        </a:rPr>
                        <a:t> Vector</a:t>
                      </a:r>
                      <a:endParaRPr lang="pt-BR" sz="24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19565113"/>
                  </a:ext>
                </a:extLst>
              </a:tr>
              <a:tr h="361653">
                <a:tc>
                  <a:txBody>
                    <a:bodyPr/>
                    <a:lstStyle/>
                    <a:p>
                      <a:pPr algn="ctr" rtl="0" fontAlgn="ctr"/>
                      <a:r>
                        <a:rPr lang="pt-BR" sz="2400" u="none" strike="noStrike">
                          <a:effectLst/>
                        </a:rPr>
                        <a:t>C1 – Quality</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0,23 </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012506373"/>
                  </a:ext>
                </a:extLst>
              </a:tr>
              <a:tr h="507272">
                <a:tc>
                  <a:txBody>
                    <a:bodyPr/>
                    <a:lstStyle/>
                    <a:p>
                      <a:pPr algn="ctr" rtl="0" fontAlgn="ctr"/>
                      <a:r>
                        <a:rPr lang="pt-BR" sz="2400" u="none" strike="noStrike">
                          <a:effectLst/>
                        </a:rPr>
                        <a:t>C2 – Flexibility</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1,02</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89884919"/>
                  </a:ext>
                </a:extLst>
              </a:tr>
              <a:tr h="361653">
                <a:tc>
                  <a:txBody>
                    <a:bodyPr/>
                    <a:lstStyle/>
                    <a:p>
                      <a:pPr algn="ctr" rtl="0" fontAlgn="ctr"/>
                      <a:r>
                        <a:rPr lang="pt-BR" sz="2400" u="none" strike="noStrike">
                          <a:effectLst/>
                        </a:rPr>
                        <a:t>C3 – Costs </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1,81</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72812353"/>
                  </a:ext>
                </a:extLst>
              </a:tr>
              <a:tr h="361653">
                <a:tc>
                  <a:txBody>
                    <a:bodyPr/>
                    <a:lstStyle/>
                    <a:p>
                      <a:pPr algn="ctr" rtl="0" fontAlgn="ctr"/>
                      <a:r>
                        <a:rPr lang="pt-BR" sz="2400" b="1" u="none" strike="noStrike">
                          <a:effectLst/>
                        </a:rPr>
                        <a:t>TOTAL</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3,05</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54983185"/>
                  </a:ext>
                </a:extLst>
              </a:tr>
            </a:tbl>
          </a:graphicData>
        </a:graphic>
      </p:graphicFrame>
      <p:sp>
        <p:nvSpPr>
          <p:cNvPr id="7"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222563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19456" y="1458575"/>
            <a:ext cx="8714232" cy="1323439"/>
          </a:xfrm>
          <a:prstGeom prst="rect">
            <a:avLst/>
          </a:prstGeom>
        </p:spPr>
        <p:txBody>
          <a:bodyPr wrap="square">
            <a:spAutoFit/>
          </a:bodyPr>
          <a:lstStyle/>
          <a:p>
            <a:r>
              <a:rPr lang="en-US" sz="2000" b="1" dirty="0"/>
              <a:t>Obtaining the consistency vector</a:t>
            </a:r>
          </a:p>
          <a:p>
            <a:endParaRPr lang="en-US" sz="2000" b="1" dirty="0"/>
          </a:p>
          <a:p>
            <a:r>
              <a:rPr lang="en-US" sz="2000" dirty="0"/>
              <a:t>The consistency vector is obtained by dividing each weight by its relative priority:</a:t>
            </a:r>
            <a:endParaRPr lang="pt-BR" sz="2000" dirty="0"/>
          </a:p>
        </p:txBody>
      </p:sp>
      <p:graphicFrame>
        <p:nvGraphicFramePr>
          <p:cNvPr id="6" name="Tabela 5"/>
          <p:cNvGraphicFramePr>
            <a:graphicFrameLocks noGrp="1"/>
          </p:cNvGraphicFramePr>
          <p:nvPr>
            <p:extLst>
              <p:ext uri="{D42A27DB-BD31-4B8C-83A1-F6EECF244321}">
                <p14:modId xmlns:p14="http://schemas.microsoft.com/office/powerpoint/2010/main" val="2250222851"/>
              </p:ext>
            </p:extLst>
          </p:nvPr>
        </p:nvGraphicFramePr>
        <p:xfrm>
          <a:off x="1389173" y="3486366"/>
          <a:ext cx="7306771" cy="2607945"/>
        </p:xfrm>
        <a:graphic>
          <a:graphicData uri="http://schemas.openxmlformats.org/drawingml/2006/table">
            <a:tbl>
              <a:tblPr firstRow="1" bandRow="1">
                <a:tableStyleId>{5C22544A-7EE6-4342-B048-85BDC9FD1C3A}</a:tableStyleId>
              </a:tblPr>
              <a:tblGrid>
                <a:gridCol w="1769583">
                  <a:extLst>
                    <a:ext uri="{9D8B030D-6E8A-4147-A177-3AD203B41FA5}">
                      <a16:colId xmlns:a16="http://schemas.microsoft.com/office/drawing/2014/main" xmlns="" val="1113001158"/>
                    </a:ext>
                  </a:extLst>
                </a:gridCol>
                <a:gridCol w="1769583">
                  <a:extLst>
                    <a:ext uri="{9D8B030D-6E8A-4147-A177-3AD203B41FA5}">
                      <a16:colId xmlns:a16="http://schemas.microsoft.com/office/drawing/2014/main" xmlns="" val="3562692372"/>
                    </a:ext>
                  </a:extLst>
                </a:gridCol>
                <a:gridCol w="1723421">
                  <a:extLst>
                    <a:ext uri="{9D8B030D-6E8A-4147-A177-3AD203B41FA5}">
                      <a16:colId xmlns:a16="http://schemas.microsoft.com/office/drawing/2014/main" xmlns="" val="3614039583"/>
                    </a:ext>
                  </a:extLst>
                </a:gridCol>
                <a:gridCol w="2044184">
                  <a:extLst>
                    <a:ext uri="{9D8B030D-6E8A-4147-A177-3AD203B41FA5}">
                      <a16:colId xmlns:a16="http://schemas.microsoft.com/office/drawing/2014/main" xmlns="" val="1016948728"/>
                    </a:ext>
                  </a:extLst>
                </a:gridCol>
              </a:tblGrid>
              <a:tr h="600075">
                <a:tc>
                  <a:txBody>
                    <a:bodyPr/>
                    <a:lstStyle/>
                    <a:p>
                      <a:pPr algn="ctr" rtl="0" fontAlgn="ctr"/>
                      <a:r>
                        <a:rPr lang="pt-BR" sz="2400" u="none" strike="noStrike" dirty="0" err="1">
                          <a:effectLst/>
                        </a:rPr>
                        <a:t>Criteria</a:t>
                      </a:r>
                      <a:endParaRPr lang="pt-BR"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a:effectLst/>
                        </a:rPr>
                        <a:t>R.P.</a:t>
                      </a:r>
                      <a:endParaRPr lang="pt-BR" sz="2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dirty="0" err="1">
                          <a:effectLst/>
                        </a:rPr>
                        <a:t>Weights</a:t>
                      </a:r>
                      <a:r>
                        <a:rPr lang="pt-BR" sz="2400" u="none" strike="noStrike" dirty="0">
                          <a:effectLst/>
                        </a:rPr>
                        <a:t> Vector</a:t>
                      </a:r>
                      <a:endParaRPr lang="pt-BR"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dirty="0" err="1">
                          <a:effectLst/>
                        </a:rPr>
                        <a:t>Consistency</a:t>
                      </a:r>
                      <a:r>
                        <a:rPr lang="pt-BR" sz="2400" u="none" strike="noStrike" dirty="0">
                          <a:effectLst/>
                        </a:rPr>
                        <a:t> Vector</a:t>
                      </a:r>
                      <a:endParaRPr lang="pt-BR" sz="24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64564253"/>
                  </a:ext>
                </a:extLst>
              </a:tr>
              <a:tr h="314325">
                <a:tc>
                  <a:txBody>
                    <a:bodyPr/>
                    <a:lstStyle/>
                    <a:p>
                      <a:pPr algn="ctr" rtl="0" fontAlgn="ctr"/>
                      <a:r>
                        <a:rPr lang="pt-BR" sz="2400" u="none" strike="noStrike">
                          <a:effectLst/>
                        </a:rPr>
                        <a:t>C1 – Quality</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a:effectLst/>
                        </a:rPr>
                        <a:t>0,08</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a:effectLst/>
                        </a:rPr>
                        <a:t>0,23 </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a:effectLst/>
                        </a:rPr>
                        <a:t>3,00 </a:t>
                      </a:r>
                      <a:endParaRPr lang="pt-BR"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19145067"/>
                  </a:ext>
                </a:extLst>
              </a:tr>
              <a:tr h="600075">
                <a:tc>
                  <a:txBody>
                    <a:bodyPr/>
                    <a:lstStyle/>
                    <a:p>
                      <a:pPr algn="ctr" rtl="0" fontAlgn="ctr"/>
                      <a:r>
                        <a:rPr lang="pt-BR" sz="2400" u="none" strike="noStrike">
                          <a:effectLst/>
                        </a:rPr>
                        <a:t>C2 – Flexibility</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a:effectLst/>
                        </a:rPr>
                        <a:t>0,33</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dirty="0">
                          <a:effectLst/>
                        </a:rPr>
                        <a:t>1,02</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a:effectLst/>
                        </a:rPr>
                        <a:t>3,02 </a:t>
                      </a:r>
                      <a:endParaRPr lang="pt-BR"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57974094"/>
                  </a:ext>
                </a:extLst>
              </a:tr>
              <a:tr h="304800">
                <a:tc>
                  <a:txBody>
                    <a:bodyPr/>
                    <a:lstStyle/>
                    <a:p>
                      <a:pPr algn="ctr" rtl="0" fontAlgn="ctr"/>
                      <a:r>
                        <a:rPr lang="pt-BR" sz="2400" u="none" strike="noStrike">
                          <a:effectLst/>
                        </a:rPr>
                        <a:t>C3 – Costs </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a:effectLst/>
                        </a:rPr>
                        <a:t>0,59</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u="none" strike="noStrike" dirty="0">
                          <a:effectLst/>
                        </a:rPr>
                        <a:t>1,81</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a:effectLst/>
                        </a:rPr>
                        <a:t>3,02 </a:t>
                      </a:r>
                      <a:endParaRPr lang="pt-BR"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09025018"/>
                  </a:ext>
                </a:extLst>
              </a:tr>
              <a:tr h="304800">
                <a:tc>
                  <a:txBody>
                    <a:bodyPr/>
                    <a:lstStyle/>
                    <a:p>
                      <a:pPr algn="ctr" rtl="0" fontAlgn="ctr"/>
                      <a:r>
                        <a:rPr lang="pt-BR" sz="2400" u="none" strike="noStrike">
                          <a:effectLst/>
                        </a:rPr>
                        <a:t>TOTAL</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a:effectLst/>
                        </a:rPr>
                        <a:t>3,00</a:t>
                      </a:r>
                      <a:endParaRPr lang="pt-BR"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3,05</a:t>
                      </a:r>
                      <a:endParaRPr lang="pt-BR"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400" b="1" u="none" strike="noStrike" dirty="0">
                          <a:effectLst/>
                        </a:rPr>
                        <a:t>9,04 </a:t>
                      </a:r>
                      <a:endParaRPr lang="pt-BR"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73378112"/>
                  </a:ext>
                </a:extLst>
              </a:tr>
            </a:tbl>
          </a:graphicData>
        </a:graphic>
      </p:graphicFrame>
      <p:sp>
        <p:nvSpPr>
          <p:cNvPr id="7" name="Seta em Curva para Cima 4"/>
          <p:cNvSpPr/>
          <p:nvPr/>
        </p:nvSpPr>
        <p:spPr>
          <a:xfrm rot="10800000">
            <a:off x="4527769" y="2857911"/>
            <a:ext cx="820376" cy="4294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Título 11"/>
          <p:cNvSpPr>
            <a:spLocks noGrp="1"/>
          </p:cNvSpPr>
          <p:nvPr>
            <p:ph type="title"/>
          </p:nvPr>
        </p:nvSpPr>
        <p:spPr>
          <a:xfrm>
            <a:off x="849097" y="-67710"/>
            <a:ext cx="7509272" cy="1206369"/>
          </a:xfrm>
        </p:spPr>
        <p:txBody>
          <a:bodyPr>
            <a:normAutofit/>
          </a:bodyPr>
          <a:lstStyle/>
          <a:p>
            <a:r>
              <a:rPr lang="en-US" sz="6000" b="1" dirty="0"/>
              <a:t>AHP</a:t>
            </a:r>
            <a:endParaRPr lang="pt-BR" sz="6000" b="1" dirty="0"/>
          </a:p>
        </p:txBody>
      </p:sp>
    </p:spTree>
    <p:extLst>
      <p:ext uri="{BB962C8B-B14F-4D97-AF65-F5344CB8AC3E}">
        <p14:creationId xmlns:p14="http://schemas.microsoft.com/office/powerpoint/2010/main" val="1660356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837</TotalTime>
  <Words>1723</Words>
  <Application>Microsoft Office PowerPoint</Application>
  <PresentationFormat>Apresentação na tela (4:3)</PresentationFormat>
  <Paragraphs>481</Paragraphs>
  <Slides>26</Slides>
  <Notes>0</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Civic</vt:lpstr>
      <vt:lpstr>1 - Analytic hierarchy process (AHP)</vt:lpstr>
      <vt:lpstr>Apresentação do PowerPoint</vt:lpstr>
      <vt:lpstr>AHP</vt:lpstr>
      <vt:lpstr>AHP</vt:lpstr>
      <vt:lpstr>AHP</vt:lpstr>
      <vt:lpstr>AHP</vt:lpstr>
      <vt:lpstr>AHP</vt:lpstr>
      <vt:lpstr>AHP</vt:lpstr>
      <vt:lpstr>AHP</vt:lpstr>
      <vt:lpstr>AHP</vt:lpstr>
      <vt:lpstr>AHP</vt:lpstr>
      <vt:lpstr>AHP</vt:lpstr>
      <vt:lpstr>AHP</vt:lpstr>
      <vt:lpstr>AHP</vt:lpstr>
      <vt:lpstr>AHP</vt:lpstr>
      <vt:lpstr>2nd – Comparison criterion according to the alternatives</vt:lpstr>
      <vt:lpstr>Apresentação do PowerPoint</vt:lpstr>
      <vt:lpstr>AHP</vt:lpstr>
      <vt:lpstr>Example of the book</vt:lpstr>
      <vt:lpstr>Example of the book</vt:lpstr>
      <vt:lpstr>The axioms of AHP </vt:lpstr>
      <vt:lpstr>The relative strengths of AHP’</vt:lpstr>
      <vt:lpstr>Criticisms of AHP</vt:lpstr>
      <vt:lpstr>Alternative use for weighting the criteria by Multivariate Statistical Analysis</vt:lpstr>
      <vt:lpstr>3 – Preference Matrix</vt:lpstr>
      <vt:lpstr>How can we measure collaboration?</vt:lpstr>
    </vt:vector>
  </TitlesOfParts>
  <Company>paula horta lemos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São Carlos Pós-Graduação em Engenharia de Produção Campus Sorocaba</dc:title>
  <dc:creator>Fapesp</dc:creator>
  <cp:lastModifiedBy>Usuário do Windows</cp:lastModifiedBy>
  <cp:revision>50</cp:revision>
  <dcterms:created xsi:type="dcterms:W3CDTF">2016-04-27T21:48:03Z</dcterms:created>
  <dcterms:modified xsi:type="dcterms:W3CDTF">2023-10-09T17:18:10Z</dcterms:modified>
</cp:coreProperties>
</file>