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56" r:id="rId2"/>
    <p:sldId id="278" r:id="rId3"/>
    <p:sldId id="265" r:id="rId4"/>
    <p:sldId id="266" r:id="rId5"/>
    <p:sldId id="267" r:id="rId6"/>
    <p:sldId id="268" r:id="rId7"/>
    <p:sldId id="277" r:id="rId8"/>
    <p:sldId id="269" r:id="rId9"/>
    <p:sldId id="270" r:id="rId10"/>
    <p:sldId id="271" r:id="rId11"/>
    <p:sldId id="272" r:id="rId12"/>
    <p:sldId id="273" r:id="rId13"/>
    <p:sldId id="283" r:id="rId14"/>
    <p:sldId id="276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761" autoAdjust="0"/>
  </p:normalViewPr>
  <p:slideViewPr>
    <p:cSldViewPr>
      <p:cViewPr varScale="1">
        <p:scale>
          <a:sx n="97" d="100"/>
          <a:sy n="97" d="100"/>
        </p:scale>
        <p:origin x="-19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CF8DA-8F68-4373-AD19-09A91F570A3C}" type="datetimeFigureOut">
              <a:rPr lang="pt-BR" smtClean="0"/>
              <a:pPr>
                <a:defRPr/>
              </a:pPr>
              <a:t>14/08/18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60D5A-F832-4A66-BA9A-3A62D7F8BCE5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CF8DA-8F68-4373-AD19-09A91F570A3C}" type="datetimeFigureOut">
              <a:rPr lang="pt-BR" smtClean="0"/>
              <a:pPr>
                <a:defRPr/>
              </a:pPr>
              <a:t>14/08/18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60D5A-F832-4A66-BA9A-3A62D7F8BCE5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CF8DA-8F68-4373-AD19-09A91F570A3C}" type="datetimeFigureOut">
              <a:rPr lang="pt-BR" smtClean="0"/>
              <a:pPr>
                <a:defRPr/>
              </a:pPr>
              <a:t>14/08/18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60D5A-F832-4A66-BA9A-3A62D7F8BCE5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CF8DA-8F68-4373-AD19-09A91F570A3C}" type="datetimeFigureOut">
              <a:rPr lang="pt-BR" smtClean="0"/>
              <a:pPr>
                <a:defRPr/>
              </a:pPr>
              <a:t>14/08/18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60D5A-F832-4A66-BA9A-3A62D7F8BCE5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CF8DA-8F68-4373-AD19-09A91F570A3C}" type="datetimeFigureOut">
              <a:rPr lang="pt-BR" smtClean="0"/>
              <a:pPr>
                <a:defRPr/>
              </a:pPr>
              <a:t>14/08/18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60D5A-F832-4A66-BA9A-3A62D7F8BCE5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CF8DA-8F68-4373-AD19-09A91F570A3C}" type="datetimeFigureOut">
              <a:rPr lang="pt-BR" smtClean="0"/>
              <a:pPr>
                <a:defRPr/>
              </a:pPr>
              <a:t>14/08/18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60D5A-F832-4A66-BA9A-3A62D7F8BCE5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CF8DA-8F68-4373-AD19-09A91F570A3C}" type="datetimeFigureOut">
              <a:rPr lang="pt-BR" smtClean="0"/>
              <a:pPr>
                <a:defRPr/>
              </a:pPr>
              <a:t>14/08/18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60D5A-F832-4A66-BA9A-3A62D7F8BCE5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CF8DA-8F68-4373-AD19-09A91F570A3C}" type="datetimeFigureOut">
              <a:rPr lang="pt-BR" smtClean="0"/>
              <a:pPr>
                <a:defRPr/>
              </a:pPr>
              <a:t>14/08/18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60D5A-F832-4A66-BA9A-3A62D7F8BCE5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CF8DA-8F68-4373-AD19-09A91F570A3C}" type="datetimeFigureOut">
              <a:rPr lang="pt-BR" smtClean="0"/>
              <a:pPr>
                <a:defRPr/>
              </a:pPr>
              <a:t>14/08/18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60D5A-F832-4A66-BA9A-3A62D7F8BCE5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CF8DA-8F68-4373-AD19-09A91F570A3C}" type="datetimeFigureOut">
              <a:rPr lang="pt-BR" smtClean="0"/>
              <a:pPr>
                <a:defRPr/>
              </a:pPr>
              <a:t>14/08/18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60D5A-F832-4A66-BA9A-3A62D7F8BCE5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CF8DA-8F68-4373-AD19-09A91F570A3C}" type="datetimeFigureOut">
              <a:rPr lang="pt-BR" smtClean="0"/>
              <a:pPr>
                <a:defRPr/>
              </a:pPr>
              <a:t>14/08/18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60D5A-F832-4A66-BA9A-3A62D7F8BCE5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8CF8DA-8F68-4373-AD19-09A91F570A3C}" type="datetimeFigureOut">
              <a:rPr lang="pt-BR" smtClean="0"/>
              <a:pPr>
                <a:defRPr/>
              </a:pPr>
              <a:t>14/08/18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E60D5A-F832-4A66-BA9A-3A62D7F8BCE5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jpeg"/><Relationship Id="rId12" Type="http://schemas.openxmlformats.org/officeDocument/2006/relationships/image" Target="../media/image37.jpeg"/><Relationship Id="rId13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9" Type="http://schemas.openxmlformats.org/officeDocument/2006/relationships/image" Target="../media/image34.jpeg"/><Relationship Id="rId10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studosderepertoriocoral.wordpress.com/" TargetMode="Externa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3" Type="http://schemas.openxmlformats.org/officeDocument/2006/relationships/image" Target="../media/image22.jpeg"/><Relationship Id="rId14" Type="http://schemas.openxmlformats.org/officeDocument/2006/relationships/image" Target="../media/image23.jpeg"/><Relationship Id="rId15" Type="http://schemas.openxmlformats.org/officeDocument/2006/relationships/image" Target="../media/image24.jpeg"/><Relationship Id="rId16" Type="http://schemas.openxmlformats.org/officeDocument/2006/relationships/image" Target="../media/image25.jpeg"/><Relationship Id="rId17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Estudos de Repertório Coral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Professora Susana Cecília Igayara-Souza</a:t>
            </a:r>
          </a:p>
          <a:p>
            <a:pPr fontAlgn="auto">
              <a:spcAft>
                <a:spcPts val="0"/>
              </a:spcAft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USP 2018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t-BR" dirty="0" smtClean="0"/>
              <a:t>Trajetórias profissionais em Canto Coral:</a:t>
            </a:r>
          </a:p>
          <a:p>
            <a:pPr lvl="1" eaLnBrk="1" hangingPunct="1"/>
            <a:r>
              <a:rPr lang="pt-BR" dirty="0" smtClean="0"/>
              <a:t>sua formação, sua trajetória, grupos com os quais trabalhou (coros, orquestras, grupos mistos vocais e instrumentais), repertório característico, lista de apresentações públicas e gravações, importância para o canto coral. (montar algum tipo de apresentação: PPT, vídeo,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</a:p>
          <a:p>
            <a:pPr lvl="1" eaLnBrk="1" hangingPunct="1"/>
            <a:r>
              <a:rPr lang="pt-BR" dirty="0" smtClean="0"/>
              <a:t>Criar uma </a:t>
            </a:r>
            <a:r>
              <a:rPr lang="pt-BR" dirty="0" err="1"/>
              <a:t>p</a:t>
            </a:r>
            <a:r>
              <a:rPr lang="pt-BR" dirty="0" err="1" smtClean="0"/>
              <a:t>laylist</a:t>
            </a:r>
            <a:r>
              <a:rPr lang="pt-BR" dirty="0" smtClean="0"/>
              <a:t> pública: </a:t>
            </a:r>
            <a:r>
              <a:rPr lang="pt-BR" dirty="0" err="1"/>
              <a:t>Y</a:t>
            </a:r>
            <a:r>
              <a:rPr lang="pt-BR" dirty="0" err="1" smtClean="0"/>
              <a:t>outube</a:t>
            </a:r>
            <a:r>
              <a:rPr lang="pt-BR" dirty="0" smtClean="0"/>
              <a:t>, </a:t>
            </a:r>
            <a:r>
              <a:rPr lang="pt-BR" dirty="0" err="1" smtClean="0"/>
              <a:t>spotify</a:t>
            </a:r>
            <a:r>
              <a:rPr lang="pt-BR" dirty="0" smtClean="0"/>
              <a:t>, </a:t>
            </a:r>
            <a:r>
              <a:rPr lang="pt-BR" dirty="0" err="1" smtClean="0"/>
              <a:t>soundcloud</a:t>
            </a:r>
            <a:r>
              <a:rPr lang="pt-BR" dirty="0" smtClean="0"/>
              <a:t>, </a:t>
            </a:r>
            <a:r>
              <a:rPr lang="pt-BR" dirty="0" err="1" smtClean="0"/>
              <a:t>etc</a:t>
            </a:r>
            <a:r>
              <a:rPr lang="pt-BR" dirty="0" smtClean="0"/>
              <a:t> </a:t>
            </a:r>
          </a:p>
          <a:p>
            <a:pPr lvl="1" eaLnBrk="1" hangingPunct="1"/>
            <a:r>
              <a:rPr lang="pt-BR" dirty="0" smtClean="0"/>
              <a:t>Incluir bibliografia, lista de sites e imagens do regente e dos coros. </a:t>
            </a:r>
          </a:p>
          <a:p>
            <a:pPr lvl="1" eaLnBrk="1" hangingPunct="1"/>
            <a:r>
              <a:rPr lang="pt-BR" dirty="0" smtClean="0"/>
              <a:t>Identificar opiniões dos regentes estudados (citações), em entrevistas ou textos publicados</a:t>
            </a:r>
          </a:p>
          <a:p>
            <a:pPr lvl="1" eaLnBrk="1" hangingPunct="1"/>
            <a:r>
              <a:rPr lang="pt-BR" sz="1600" i="1" dirty="0" smtClean="0"/>
              <a:t>Como método de estudo, estamos utilizando as biografias e as autobiografias, ou seja, as narrativas sobre as trajetórias pessoais e profissionais.</a:t>
            </a:r>
          </a:p>
          <a:p>
            <a:pPr eaLnBrk="1" hangingPunct="1"/>
            <a:endParaRPr lang="pt-BR" dirty="0" smtClean="0"/>
          </a:p>
        </p:txBody>
      </p:sp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dirty="0" smtClean="0"/>
              <a:t>Seminário: Regentes da tradição coral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Compreender o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conceito de coletânea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(a ser trabalhado no curso)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Escolha do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tema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das10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obras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corais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Redação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um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Prefácio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justificando a escolha do tema, descrevendo o trabalho de  pesquisa, relações com atividades práticas, etc. O Prefácio é um texto autoral, que não se confunde com as informações sobre as obras.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Redação dos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comentários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sobre as obras (pode ser uma ficha antes de cada uma, com autor, arranjador, autor do texto, data da composição, formação coral/instrumental, indicação de conjunto, discussão do nível de dificuldade, apresentação da temática, entre outros)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Índice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 paginação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utilizadas (referências bibliográficas, acervos utilizados </a:t>
            </a:r>
            <a:r>
              <a:rPr lang="pt-BR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inclusive os pessoais-, sites e arquivos pesquisados). O conceito de “fonte” de pesquisa será trabalhado no curso</a:t>
            </a: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Coletâneas de obras corais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dirty="0" smtClean="0"/>
              <a:t>Opcional: gravação de obras relacionadas à coletânea ou indicação de links (ao menos um exemplo deverá ser trazido para ser ouvido em classe)</a:t>
            </a:r>
          </a:p>
          <a:p>
            <a:pPr eaLnBrk="1" hangingPunct="1"/>
            <a:r>
              <a:rPr lang="pt-BR" dirty="0" smtClean="0"/>
              <a:t>O tema será definido durante o curso</a:t>
            </a:r>
          </a:p>
          <a:p>
            <a:pPr eaLnBrk="1" hangingPunct="1"/>
            <a:r>
              <a:rPr lang="pt-BR" dirty="0" smtClean="0"/>
              <a:t>Poderão ser consultados os trabalhos de turmas anteriores</a:t>
            </a:r>
          </a:p>
          <a:p>
            <a:pPr eaLnBrk="1" hangingPunct="1"/>
            <a:r>
              <a:rPr lang="pt-BR" dirty="0" smtClean="0"/>
              <a:t>Discutir as dúvidas com o tema e fontes em atendimentos </a:t>
            </a:r>
            <a:r>
              <a:rPr lang="pt-BR" dirty="0"/>
              <a:t>(</a:t>
            </a:r>
            <a:r>
              <a:rPr lang="pt-BR" dirty="0" err="1"/>
              <a:t>pré</a:t>
            </a:r>
            <a:r>
              <a:rPr lang="pt-BR" dirty="0"/>
              <a:t>-atendimento com </a:t>
            </a:r>
            <a:r>
              <a:rPr lang="pt-BR" dirty="0" smtClean="0"/>
              <a:t>Filipe, atendimentos 15 minutos antes ou depois da aula, ou 6as feiras à tarde, agendar com antecedência)</a:t>
            </a:r>
          </a:p>
          <a:p>
            <a:pPr eaLnBrk="1" hangingPunct="1"/>
            <a:endParaRPr lang="pt-BR" dirty="0" smtClean="0"/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Coletânea de obras corais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Regentes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John Eliot Gardiner</a:t>
            </a:r>
          </a:p>
          <a:p>
            <a:r>
              <a:rPr lang="en-US" sz="2800" dirty="0" smtClean="0"/>
              <a:t>Eric Ericson</a:t>
            </a:r>
          </a:p>
          <a:p>
            <a:r>
              <a:rPr lang="en-US" sz="2800" dirty="0" smtClean="0"/>
              <a:t>Helmut </a:t>
            </a:r>
            <a:r>
              <a:rPr lang="en-US" sz="2800" dirty="0" err="1" smtClean="0"/>
              <a:t>Rilling</a:t>
            </a:r>
            <a:endParaRPr lang="en-US" sz="2800" dirty="0" smtClean="0"/>
          </a:p>
          <a:p>
            <a:r>
              <a:rPr lang="en-US" sz="2800" dirty="0" smtClean="0"/>
              <a:t>Eric </a:t>
            </a:r>
            <a:r>
              <a:rPr lang="en-US" sz="2800" dirty="0" err="1" smtClean="0"/>
              <a:t>Whitacre</a:t>
            </a:r>
            <a:endParaRPr lang="en-US" sz="2800" dirty="0" smtClean="0"/>
          </a:p>
          <a:p>
            <a:r>
              <a:rPr lang="en-US" sz="2800" dirty="0" smtClean="0"/>
              <a:t>Joseph Jennings</a:t>
            </a:r>
          </a:p>
          <a:p>
            <a:r>
              <a:rPr lang="en-US" sz="2800" dirty="0" smtClean="0"/>
              <a:t>Peter Phillips</a:t>
            </a:r>
          </a:p>
          <a:p>
            <a:r>
              <a:rPr lang="en-US" sz="2800" dirty="0" err="1" smtClean="0"/>
              <a:t>Silvana</a:t>
            </a:r>
            <a:r>
              <a:rPr lang="en-US" sz="2800" dirty="0" smtClean="0"/>
              <a:t> </a:t>
            </a:r>
            <a:r>
              <a:rPr lang="en-US" sz="2800" dirty="0" err="1" smtClean="0"/>
              <a:t>Vallesi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Laurence </a:t>
            </a:r>
            <a:r>
              <a:rPr lang="en-US" sz="2800" dirty="0" err="1"/>
              <a:t>Equilbey</a:t>
            </a:r>
            <a:endParaRPr lang="en-US" sz="2800" dirty="0"/>
          </a:p>
          <a:p>
            <a:r>
              <a:rPr lang="en-US" sz="2800" dirty="0" smtClean="0"/>
              <a:t>Robert </a:t>
            </a:r>
            <a:r>
              <a:rPr lang="en-US" sz="2800" dirty="0"/>
              <a:t>Shaw</a:t>
            </a:r>
          </a:p>
          <a:p>
            <a:r>
              <a:rPr lang="en-US" sz="2800" dirty="0" smtClean="0"/>
              <a:t>Paul </a:t>
            </a:r>
            <a:r>
              <a:rPr lang="en-US" sz="2800" dirty="0"/>
              <a:t>Hillier </a:t>
            </a:r>
            <a:endParaRPr lang="en-US" sz="2800" dirty="0" smtClean="0"/>
          </a:p>
          <a:p>
            <a:r>
              <a:rPr lang="en-US" sz="2800" dirty="0" smtClean="0"/>
              <a:t>Stephen </a:t>
            </a:r>
            <a:r>
              <a:rPr lang="en-US" sz="2800" dirty="0" err="1" smtClean="0"/>
              <a:t>Cleobury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Philippe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Herreweghe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Alberto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Grau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0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0.gstatic.com/images?q=tbn:ANd9GcQ4rOTZ3KUdttMfMe_UIg6hY2imkV543AGwlAQv68NwP0mWPiE&amp;t=1&amp;usg=__5Y_u1BA-9jFNSO2XnqEhAgjz6Zg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t1.gstatic.com/images?q=tbn:ANd9GcRLVIJ95z2tdow5_VajbwFsnscqLkk9-CBGSWdrPGSQDuX8yF0&amp;t=1&amp;usg=__1jo6hhNjECSfIAIxNo-FeFhHoXU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04813"/>
            <a:ext cx="14097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http://t0.gstatic.com/images?q=tbn:ANd9GcSAVWmK03NNhvrERSqIvjjFc81Soco9K_L-rzrWyKw-zfKdTSA&amp;t=1&amp;usg=__gXHP3yuIJ_3gaDAfv0XwsfzzfPA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69215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http://t0.gstatic.com/images?q=tbn:ANd9GcQJl2O2DaKhaXVIcFJ41Fukyy2hylhAPzMWBHXy_pJnFWWPXtQ&amp;t=1&amp;usg=__auEU18O8SohwFjAiRjPfyifWI1E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276872"/>
            <a:ext cx="2343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http://t1.gstatic.com/images?q=tbn:ANd9GcQz36c6S1ptb_5_BX2YA9boE_ReXAkshtCDqQhnhRKDDOb9wbY&amp;t=1&amp;usg=__AzIhXlifVIhUZ1OZD-4zdvYhxNc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23495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 descr="http://t2.gstatic.com/images?q=tbn:ANd9GcQKVYRXlIcjOlBeB7uCnvPD3I62km9UJJKH2hYzJIWCQHzIclU&amp;t=1&amp;usg=__n3U97lrevHfQHef_UhNWPWowxvk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4149725"/>
            <a:ext cx="31226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4" descr="http://t1.gstatic.com/images?q=tbn:ANd9GcTuRIyiSTDpgn_11HO5bagzeNxiq2pPYuBNU1JoOEECCMGslUQ&amp;t=1&amp;usg=__v7Z_DnYB5PqO8M_SzlMwswDcjaw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188913"/>
            <a:ext cx="14636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8" descr="http://t1.gstatic.com/images?q=tbn:ANd9GcSiq-byEIKVf8BHnZz_QnkcxUKP1siXio8lvrXY8cM9yRhRNy8&amp;t=1&amp;usg=__krfLjBOxuu0rVmgwUa9CnpYqDpw=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4391025"/>
            <a:ext cx="149066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0" descr="http://t1.gstatic.com/images?q=tbn:ANd9GcSC2XuNRsgkabTWokY2XcLQloQt7Gl388x80CgXjpOiV19W7eE&amp;t=1&amp;usg=__Ol5yoK3qE6etG2DOlhdHSZANvpk=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5963" y="4365625"/>
            <a:ext cx="103346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2" descr="http://t3.gstatic.com/images?q=tbn:ANd9GcQqdz73yfgCXf7wNgfLTN0iDWRSoeApm_mqwfkiqFQE9qbq_5I&amp;t=1&amp;usg=__Ceh1hK-mb0Pdm6Lt_qMyv76fUeo=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313" y="4868863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24" descr="http://t3.gstatic.com/images?q=tbn:ANd9GcQ3fvfYI9NSN7Kk_UUH8mVPZ1Ciz_fjwBodhUR8NbWRV0Yw0ko&amp;t=1&amp;usg=__xqoGA2zKQUm_-adxVam7uhg6RWM=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2924175"/>
            <a:ext cx="1222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2290445" cy="1524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Trabalhar conhecimentos facilitadores e transdisciplinares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Produção de conteúdo pelos alunos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Compreender  o canto coral e o repertório como práticas culturais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Focar nos agentes e nas práticas, percebendo como o repertório se situa na articulação entre a formação e as estratégias dos agentes, a partir de práticas corais já estabelecidas ou inventadas e reformuladas. 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Objetivos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O foco com base na escolha da </a:t>
            </a:r>
            <a:r>
              <a:rPr lang="pt-BR" b="1" smtClean="0"/>
              <a:t>habilitação de curso</a:t>
            </a:r>
          </a:p>
          <a:p>
            <a:pPr eaLnBrk="1" hangingPunct="1"/>
            <a:r>
              <a:rPr lang="pt-BR" smtClean="0"/>
              <a:t>O foco com relação ao </a:t>
            </a:r>
            <a:r>
              <a:rPr lang="pt-BR" b="1" smtClean="0"/>
              <a:t>período histórico</a:t>
            </a:r>
          </a:p>
          <a:p>
            <a:pPr eaLnBrk="1" hangingPunct="1"/>
            <a:r>
              <a:rPr lang="pt-BR" smtClean="0"/>
              <a:t>O foco nos </a:t>
            </a:r>
            <a:r>
              <a:rPr lang="pt-BR" b="1" smtClean="0"/>
              <a:t>gêneros e formas</a:t>
            </a:r>
          </a:p>
          <a:p>
            <a:pPr eaLnBrk="1" hangingPunct="1"/>
            <a:r>
              <a:rPr lang="pt-BR" smtClean="0"/>
              <a:t>O foco na </a:t>
            </a:r>
            <a:r>
              <a:rPr lang="pt-BR" b="1" smtClean="0"/>
              <a:t>vocalidade</a:t>
            </a:r>
            <a:r>
              <a:rPr lang="pt-BR" smtClean="0"/>
              <a:t>. </a:t>
            </a:r>
          </a:p>
          <a:p>
            <a:pPr eaLnBrk="1" hangingPunct="1"/>
            <a:r>
              <a:rPr lang="pt-BR" smtClean="0"/>
              <a:t>O foco nas </a:t>
            </a:r>
            <a:r>
              <a:rPr lang="pt-BR" b="1" smtClean="0"/>
              <a:t>práticas</a:t>
            </a:r>
          </a:p>
        </p:txBody>
      </p:sp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Como se estuda o repertório?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16832"/>
            <a:ext cx="7992887" cy="420933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Curso de Canto: atividade em coros profissionais, preparador vocal de coros, interpretação vocal solista nas grandes obras corais, conhecimento de obras com árias no seu perfil vocal, conhecimento das várias formações corais.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Curso de Regência: panorama amplo de repertório, análise de obras, estilos, autores, interpretações,  estudo e pesquisa individual dos alunos em seus projetos práticos junto às disciplinas ligadas ao Canto Coral e à Regência Coral, bibliografia e discografia,  conhecimento das tradições de regência coral, desenvolvimento de uma linguagem pessoal (incluindo as escolhas de repertório).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Curso de Licenciatura: panorama amplo de repertório, perfis de coros ligados à educação básica e continuada, discussão de aspectos técnicos e didáticos, estudo da adequação do repertório a situações de ensino-aprendizagem em atividades corais.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Curso de Composição e Instrumento (optativa): conhecimento e aprofundamento do repertório coral, discussão da técnica composicional e da escrita idiomática, inspiração nas trajetórias profissionais para os projetos pessoais.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mtClean="0"/>
              <a:t>Estudos de repertório coral e as habilitações de curso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GwAAAgMBAQEAAAAAAAAAAAAAAgMAAQUEBgf/xAA8EAACAQMCBAMFBgQGAgMAAAABAgMABBEFIQYSMUETUWEHInGBkRQjMkJSoTPB0fAVYnKSseEW8SRDov/EABkBAQEBAQEBAAAAAAAAAAAAAAEAAgMEBf/EACkRAAICAQMEAgEEAwAAAAAAAAABAhEDEiExBBMiUUFhBRQjMnFCocH/2gAMAwEAAhEDEQA/APmK01BvSxTFO1fNZ7xgFMWlggUasKyQ2jWlgjNEG9aBGKavFAGog1BFnfFMXpSyaMGg0izVRHF0nwP/ABUyKFN7iP4n/ikhguYldkPMSG8vhRSyxkA4Of8ASaUbcSvIwY55v5Co1qNt2+lJDTKhBwrHb9NBdjMsf+n+dV9nVRzFjtv1q7g/fx/6f51MvgnLtVgVfWrJ2oEGhbpVkigzvUDJ1qwcVKomoyEDVM9AzGgJpIstQFqpjSy29IBE0BqiaomojmWmLS1pi1pkEKMDFCvWjrJBCjWgFEDQIQznFH2oARzmjHSoiA0wdKWT0piigUyZNVEc3KfH+RphxQL/ABkPr/WobGm78KR1Mak8+dye+Kn27f3oVx6PUNotxIzFmUhsZHwFU2mDP8VsfCkKKa6DBgI+oxuak38ZDjG1R9OWOJ3Ls3KMgYoJSTImf0mofgYG3NUTQioc0AmWxFBmpkGqqJhc1UTVYqjSBRO9ATVk0BqIFjQHrRULUgCTVZqj1qVAKFGNqoUVaYhimClijBrJBgCrxQA0eaiIPxmmA0s9aMHagi6YppdEKhGZqlP3q/GqzVZCurHoGFBByXMsEjKhCgnO4qv8QuMfxF+gpN1LbSuG8YbbdDXOTBnaYf7T/StUxs7mvZ5IyjOpDbfhFST+IgP6a5YmgU5abYf5TT/FSWRWQ5GOuMUNFY/AqiKmao1ATA8qogVfaqoIFqWTRv0pZpIE0NUTvVZqAomhJoj0oDSQJqVCKrpUAIolG9CKYvSliEBRAVQoqCL5dqsCrHSrAoIrG4o8bVRG4oqhKoqmKIbVEQCrZc0S0YGaBozTbMWOEqzavke6K0goxVlRkHrTqZUZ62j+WKfHERsa7DjGMYqlUbmqyoAJtU5aI7GoKLKgAM0L4GwpjbdKUwqKgDSyKaaAikBLjaqA2o2G1LNRAk0ON6LFUaSBO1Cd6ImgNQEApqjalqacp26UsixVgZNWBUwc1kaDAqYqt8UWDt/OoqLxk0WKuGOSZ1jhUNIxwFLBe2ep+FGqnbII8x5VDQPLRha6Y7QvbPNzY5WA5cdc1QjABz9aLHSxITFEFI6jau66s/szKAXdSBliuOVu4/venabYtciV2imaNEI5o1JAY7AE48+3eo0ou6M4AYq2GMV1tZzRT+BJG6yhuVkKkMD8Dv3H1psul3dqvPcRyYyFfMRURv8Apz8MGgqM47742qwK07fRLu/Tns4rhgp5AYgCpc4ODn0+HX4Z5J4xCJTKQnhMVkz+Qg4IPrn/AINLQUcxXJqYwM9q177Q7qyslurm3aOIcvNKzrytz/gxvv8AKuez06e65jHDNIkeOZohupbPLnY96qY7ezPK0BXINaF1Yz2szwXMbRTJsyOMEeVMOlubNbmJJiB/GzHlUz0OcbZ9avoqsyCtARXfHaPNIkakAu2OY5wK5pIWXIPUEg43H1qDSzmYUogVpRadNPZz3SEckJAYYO+azXBFSBxa5BOKA0x1KNh1Zds+8MZHpQEeZA+dJmhbUBoz39KB81pIB1pazXMgjiQs/KW5R5AZowmE5u2M16bguwi1Ozml0rVIP8U5iv2KRCCY/wBQ7nfyz61i69qFpw9xEsGnGK/Fq6NN445o2cDLpgYyObaukcU5OqJyiopgyWc9r4Zn5CJE515Gzgeteh4U0C61Syu722hhuI428Ex+ICyse/L2A8zg+VXxhr9jfcLwajY6GbSae4SWaQspULuMKRuQd9sDHXHn4zhK/wBRtteB0zUJbSSTmzImcMvXcb5HxrUcNptsHkqSSRp6jbDTbm6trmRea0kMUjIcqGGOnc9fL99q9PrnDMFhw0urx31pPbQxIy3EGSJyzAEddsZ/Y9K8BdJNC+p2zl3d5VdZHz7+WwWyfPzr1XEHCWp2HA8TvY8jwKs90fHUhR0xgdWywyNyPWntRVApPcvha50ptXu7DVY7hWMGYbqFj90epLKNyDtj/vI5tS1DTp9b1CPSVItLdByF8++QMMwzvgt/zXT7NYtOu7+8vbrUJ4L5bdREiwlkIwAzMw3HT023z5ZGpW1hbcbXdhotw15BN90ZHI5WkbBbBX8oOQCN6XiVtekKnsvs2V4gOi8KQf4jpFlPc3MbmzuEPQsP/tU9SAciuPh0TapBaut69pcIfEEyYzzRnp+4Pyrq9od7oEGmx6PZacY76Jwh+8d0tlAzmNjjm58g7jbfOO48Fa2/DGhfarzTY77TLyQLJE2C4I/MpIwB8djtuKtCcE+C1eVGZrHGuqa5fafbXfgxwwTgssK8omkPul2HmR5eZ861IOINX4MVryykSdLxvv4Jo2McbgYU5OMHHl1A8sGq0e2uuO+K9S1uXSn8ALsLdQFibAEYJ2ycd/PfpV3Gq8VcXX1rwhqEcEVxHP8A/IEreE85UbCQ9yB0AGT5V1cfL+jGrxtvkXoVpr+v2Goam8V5Nc3M5lt5UQqZJwM5U7AYwPQEDrjFG/E/EnHOoWGkyQOIreRZLlbOI8xKnBkfyxnpsAT8K0ONJeIeELoxaa8enafqkXhiKORcc4wrOBtyHBA5h1p3E1hqnBWn6DrNi1lZXUMfgusbhmuMgZ2xh16kn/okUb3rkXXvj/Z5nXbrXuENZvodNmvrK11BMq7qQZl/UCR1BJHMMH61q3PCeqW/AbMNOkjmWI3VxK0q8hiJDAgluXOANhv+1d+mafrHH+napq9+lpczyKILX70ILXlycY/IN85O5z8xxcAza/rMh0OaU32j2ILSWzTKVAzhcb5dQdwBsNj5UuO39Anvt8mJwpbX/EYFjevfT6dZRP4KICUikOwGexPYE57CodZ1nQeKZ002WS1uHRbd0aHJGw/IR1ByRt1+dd+n6hxLwPxRd6JpL25nuJREIC6ypzEnkOc4DAEdceRrR4stdX4U4gseLUiczGQLK9wwPiS4IcHBzgjy2GdjtS4+a25JPxr0ZfEUJ0uDUZobi6m+08jeNOxLM7EhzzYGTsenTO+KCw1vWOI9Bm0671Ex21lboRGnuGbGcc56tjAx26bZr1ev3OocfcLTTRaNd28cZMljbwjmEhBwz9BzfmGw2x0Jrznsv1rULCWfT7XTvHRnEhuVi5mtG6Fs4PUbb9DvvuKxFVB+zb3mvsmg8SrZ6xFaXmnRX8V1BEpVsBlkIDZB32ORn0pnEGs3N9xLqRvre1thBCGEVsuwA8zgFiQRvilWj6Rp3tHum4rt7j7K7N4ckysDEx3V8AAkdth612+0UaO1rDq2iqipeRtAZA7c04yuHIPop6Y6jNDgnW3JXd/Rp8P33CVxwsLi5+1SXoiKXNlATzmUZwwPQKRjBzjzzivHWM1nNcWI1CQ21vPcCKV8/wANc4Y7+Vafs4h0uPT9Qn1DUZoiT4VxHHbmTw4sZEhIz3JG4x6GsDTtMbVeIIdN0l1ureGR5I5JwIeeJTzMWGTjYdN/hT2Y216M63Sfs9p7QLfRNHtI4TqAudWVwBDCFYRxf5z2PTH/ABXFp2iXl1oM08FhLOTmVXWLPMg2LD02P9KyvaLpi28lrqNtHaRW84aMpC4DLIv4gyfl/wC/Ouqa8vbf2bW0UepzpbNkeFE4XJLE8rY3K9du2e9Ylii4xa2s6XLXJc0ZCwMzBVGSfIZP0703V7JbKVfDd3idAyFkwev71xaJxLcaFqOmahABK0APiRuSBIpypUkf5abxVxzqXEXLFKkNvZxHMVtEn4fix3P97DpSunknyc+9GqPMRyPG4eNmVhuGU4I+dRPflUFgATux7UIGxqKN+nSvWeU+xf8AiukXHCdpbRcQJeW7Y9+1QZEpBIBB3Cj/ADYNeP4V1fUODuIrmzgS1kkmzbSeJHzD/KR36np36Gm+zG/4d07UpZ+ILi5gkZeWCSNcxpnqWxv+xFHxbrNlpnHX+I8JzoWhjVjcqPEWSXHvEBsjG4H16VwUJKUorg9DnFxi3z/wb7SJb281u0hlkEkfgrBHM6LGuzcxBYALgFh8B1869Bx7pWoaTwTGiz21vagwLNHC/MLonJXlbG4G5yevrWLxxdapxFw7pmtXj2aJAhVobdWHvOwJY5z1wvTbar0rhnUtV4C92G/nmeUy2MGSEIGxKqTjcZOdunfNC00nfDNu7a4vc6PZTHpLC9N9qE9lMyKqu0YEIXHvZb9XpsPj0rK4Sl0y349L2WmNqun+K4gjnYBwp6SbYXI677b9jg1u+zuz0e64Y1Ozu9dhtJ50c3ELxlXjiCnLDJAfz26V5/2f69omgatLPq9lJcxyqUjuEz4luPMLnByDv38u9b0tuTSObaqKbNTj2bRdd4q03TtHspIHRjFdyGLEjyM24PUtygHf18hTdd13iFIhweqm5hnZILe48HE0sOR92CMBhn57EZNZnEPE1pYcbS6xwY5t4wgXxShxMxGXJVuxJ6bdMjFZHFfFV/xRqMd3eiKHwoxHHFECEQdSR6k7/TyrSxu16ByVOuT0/FNhqvBNxZ6hoMV1pcbx+DLKsgw0mN1Pn0JxuPWh4s4WvtM4Y0zWGtmtrpSr3U7XCmR3c5Ugg+8c75G4715DVeItW1iO1i1S+nuo7ZSkIlbJUHrv1J6bnJ2HlSJ9UvrixhsZ7ueS1tyTDC7krHnrgdv78zSsWy34Jzu9uT6HpOga1xlw1f6rqUcl/fzALY3Us490J1HX3R169f3ryvC2mXnEGv2VhOk13bwD7yIS/ghU+8Bv06bDz2rOtNa1PT9PnsbO8nhtbtR48SNgSY23+Xl1GxyK59P1C70y7ivbGaS3uYnDRyJsVP8AfyNa7dXuWrjbg9NqmiatpXFk2gWIntY9QZVjhlnCLcRk+6GOcEbEDP0rU9oml33CfEFpqmmtFpxljxGttIFdT+FjyjfBHfvXhNR1C61G7lu7yaS4nlbmeSVssx2/v/0KG+v7rULl7i9uJrm4IA8SVyzEAYAyfKrt7pthqdNHv+IeG57T2e6dfTNZ/aC/j+N9pUvPz7+6ern0HT60zQtC1jjbQL3UNREmo3RXwLOV7kZjKDJXGcLnbqN8184e5kdY45JJGSMEIpY4UHrgdgTXVa6xqVlY3NhaXs0NpdEePFG2BJjpn03Px75o7XjSZruO7o9n7PLjiG5a40CGW4/wqNmN6Ld154wQRhW3IDEDPLnPzNKsbrXvZ9xbNaWFi0rXQxHayqW+0IT7hwu+Qenfr515bQddv+HtSS/0yfwrhcqcjmVlPUEdx0+YB7UcHEWpJxDFrktw09+kyzeJKc8xXt8O2BsO1OjduzOraqPTe1KC+bULbUr+Wadp4wplKYWMgboB0GDkgD1zvnPbrvFF9xBwW5h0awtrROSO5mKBmkkAySgxiMf1xkVi8Ze0HVOLIhaTRxWtijBxbQ5IZuxYn8R+grTs+J+FbXgZdLl026lvpAUmijmZELA7SFiTjIxlQMZB2xWHCUYpfJpSi5blezKXQobDVpNWv5rZgV50QcxkiKt+AAZ5gc77jBG3euDgPS01jjrk0m8kt44+eeAzqDLKo/IQpxkg749dj0rc9k2k2F3p2rXT6nDDIAEuIplwI4sHD5JGQckH4fCvPcOcPpecQXcdpfNJbQlhFewxtGjnt16Z8vLesyaTm2jUbaik9zU9pWiB+KLWGwuotQvJwFks7VMvGR1zjY7A+oA32Fa3Fl6nDehT2sGiRtbaiixK88ZMcLKDnAP5vTI3XO+K8DZ3txwvxJHeWyr49nMHCNnDeanvggkee9avGntD1TiyFbWWOK1sFPN9nhYnmI6FmP4sfIU9r+LXCJ5WtSa3Z4qXBOR0oOldU8aLHbFFPO8RZ9+/Mw+WwFdGl2kN2JS1wkMseORXUkPnORt3710lJVZ56t7Hbxdaw213D9liWKIx4CA5xjzNZllHLNMsFunPJcKYlQdSSa3uILWW70231AiOKFmxFGG5mIbO58unTeuCG3js7wyR273cAXCM+U5XwMkgeRz3rz4p/t1ds6zj5WZTK0bOjLhl2YevlUUjxFLDIzvjbaop+99453OSaDOwr1Wmcz6ZdcVcK3nA8+krp11Z3iW4WBObxEaQEENzdQfiKzuHfajr2h6cdPjEF1AiFbfxwS0Bxtg9wOwOa8SMg4zU8JuUvghexI2PpWVCKVGnJvkPLSEn5775NCAcLtnfc9acqchUB0cMqklT0JPT411SzadFpUMVtFJJfOD9pkmA5Y8E4CDzwBv/AGNN+gozwCVBAOPPFHFBJKkjIBiJOZgTvjptVrPJHZTQr/DmK8+R5HIqRNKgIiZ0LxlW5SfeHkay5cikO03T5NSuhBG8aYRnZ5NlVVGSSaTFGrXKRliqu3Lz46Dzp9rZ3b8zJA/KFwx5SMZ3x9Kd/hV+0vKYGUlQRzkAsDgbZ61nuRTds3ol6OW6heCYwycyshKlXGCCNiCPjmtG+0eK20O11KK+SX7TJyeCI8FGUZYE57ZX/cKfPw9fswkldE5n5WMr77jPMT/P13rpHDVwbZBJMsaMC0eTs7YyABnqcAfIVzfU47Xkbjhn6MCC1Mttcz8yKtuqkhmwWJOAAO5o9Lt7a5uJI726S1URO4kYEgsqkhfiSAN8da2F4WnaM4miIwvinO0R7g/Dz/lvXK3DV/7zRtE5LMFAO7Afm+B7VLqsT/yJ4J+jMs7Z7y7gtk/HK4RRkDc9t8D6kUNwghlkQiQeHIVIdeVsjOxHY+laI0C/8YL4QKpylyrAhcjIB9djSZ9I1GOItJbSEFiQepOAMn16j610WaN7My8cvRz3FpJboGk5ShYqsin3Xx1KnuPWrNjc/YVvvCYWwcR+IRsWOdh9K0NUGp3VtZR3KtIlrb+HGqIByRg53wPM9TWfK11FA1nIZFiWXmaM5wJMYzjzxTHImrsy4tcoRGObHL1O37UDnLcwxgk96ZayNFco6oj8v5JBlWHkR5GqJAmHOvucwOAe3eumowAJGCkAnHcef97V7HgLjybhKO8gazW9t5sOI2k5OSQDZs4PY4I9BuK8teW8aXtzDbTCaNJOVJCR7wzgelIZTGWVxg9xVs+Rv0a/E/El7xLqcmoah4YkZeRUiXCoozhR3PXqTWNEAWXnDcm5bHXHehORn0p0CxlT4hcORhcYxnPf0+tTaSozyOvLYW0/KrNJDyt4EpQr4i5O+D65Hyrv4QZEuJ+cx55RgP369KsLDGnieIY5wRySOedF+QGR36jFMe2tXtILc3ccgR2c+BGxJyB38tu4ryzkpR0s6xi07R33d19khktY7S0m8NcFlkJQDrvn+ua57bSrq+GeRjGTzYcGOEZ7hRu37U290LUQ/iWy4x05WAx/SlzTaxbQlZLuRlIw2+SvzNebHmg1sztPHK7aMjXNMfTGWN3iYuxPubEDA6jtXBBFJcSpFEpZ2YAAd69DY6Ck5Fxc3EUxBBMKzAlh5FuxxSbyO1inli0u3kki8Ripb8WOynBIODkbV6o5UkcNDZhhtxjtTGmkdI4ixKRhgo7DJya620i9Vg8sJijLhedvwqTvvXoNG4aMivIlut0pGzAqSGBHQHGR1BHWrJ1EIRuTNxwyk6RiWC6mbC5htlf7HI8bzHGBlSeXNacHCvNcc9xcYt+YEmMczBT322xvXv7Hh7Kh7mV/Ezv4bHlKgghTnJxkVrWllBalvs9vHES3MxTA5j57HrXyM35WtoHvx9Cq8j55pPCcd3hkjZQFVhLIoYMfTzGR3HQ16jSuFbS2kLzmJgSx8FFBRSTnY9celenAbuP3/wC6MA9x9CK+dl6/Lkvej1Q6bHH4M+10XTYJRMkJaUHIeR2YjtgenkO1dUVjaRsxitolJfnJCDdvP408DH5T/uqwf8v1YV5nknLlnXTFcAi3haUSNEhkxy8xAzjyzT/DUJgoSBsBzDb4UGR2RPnii5xj8Kj1pTa+Qe5ORcYCkee+aA20RJYwoSRgkjcjyo1ZR+k/MCr5wduVfkaL+y3OEaTYq8brYxK0f4SoAx8uh+FIm0LTpZfENsyuW5mKSEc3od+mw26bVpkDO6jPw/6qtv0L+9KyyXDHSZN3w9Z3JzmWIgbcpyoOcglSMNg461n3/CscsYaJleXn5ua4BIY5yTgYzmvSs2ei4H+g0DHr/Stx6jJGqfAPHF8o+fS8GcqAyWsMcoTDcsnMWYkksdvoB0A+NeUn4YkDtHFdRGRXwY3UqwG/vb9vXpX2gknYk49MUqSKNuvU/qxmvZi/KZItt/Jwn0eOSPiN1o2oRP8AeQGRpi3Kye8HxjJHpuN6zpCWDOQNzgAZx09a+z3WiQKfEtnELkMHb8bMCOgJOR36V5LUOH7D7R4U9tLChdmL8+TKFU4VAM7kkZzivq9N+Shk2Z4svROP8TxtvDJcW6rzQIihmDFRzOfLIGT/AMUy2ifTbmCS+tWZHQuqNsSp6NXo4+HdRsIS1pJ4y4y0TR7evwNBHp2s6lhZLUxxYALzLliBt33rsurxtNqWxx/TyXK3M6+vbCcfcWThu7fhAPqMEGm2f22S2kMTuqsR7rZ3x69a9PbcP+BGI+ox+jrXamlLjdW8tgBXz8nXwqonph0zW7PQiGNvxcp+OaVJpdpNs0cW/fyrsVj5N/spi4P5W+SV8FSknsz6TinyjylxwHYTMHhupIWJJIyGH0NbGm8N2NjGBCiO3djua2FXPQOPiDRhV7mu0uozTVSkZWKCdpGW2g2ksySup8RCDgMVB+I7/Ou6K2SIYVUHwUV1hVI2IolQZ6H6Vzk5Sq2a2QhYs5PKp+CimCLboPkKbyhegP0qxvsF3pUKDWJ8H0z8anhHsuPlTgpJ6ftRgYxt+1KgmDmznCuBjB+Qqwr/AKsfL/qunbHU1VaWNBrsQObuQflUMYY03lbyNQrkYOB8zVpRamIMW/8A7qjF3BHzp3hkfhI+pqijHrg/WjQh1CDn9a/WoFz+cU8RAflWrCKNidj160aB1HOVP6lpXId8v9CP6V2sseNsUoovnmiUaFSs5wmSPeb6g1DGMn35PlimlAegP0qchH6qzRoSYh5v9KghTOfez33NOwfI/Mmq6HdakqIQbdPIfv8A1pEsCfp/eu0lfIf7aU4j/EAM/Cp7kZ7qo7f/AKpJXJ2JHwau9yhG6j6CudgvZMfDFSMs61AOPX0oxHkbN9RUqVJCGkeOpz8BXQiMo2/c1KldIxTQSdBfEfvTowuOlSpWoIxInMOb/wB0XX8x+uKlStGGhiqh6lvqaEyRL0LfSpUrUnpWxRjq5IsqMfdZvpV86nufpUqVJ7InFIIcnlVsE32H0qVK0YopVGfdXNUy7/hAxUqU0qC3YGFzvn5URUY61KlCimjVglfORz6UDBPWpUrnJJGkAVQjv86FsL+EZ+NSpQdEKYE/lWlOmfyR/SpUrDRuIgq4f8KY7bULMc4wtSpRpQgsjkZwuKQ/P1AH1xUqUUg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News Gothic MT"/>
            </a:endParaRPr>
          </a:p>
        </p:txBody>
      </p:sp>
      <p:pic>
        <p:nvPicPr>
          <p:cNvPr id="13315" name="Picture 4" descr="http://t2.gstatic.com/images?q=tbn:ANd9GcRP13tjEqefXMVOznvD5zLya5bmfiB9OaEAvJdi-ZMDBL_2jSU&amp;t=1&amp;usg=__9P8fqobMv8240DxbEhdmrzkL2o8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149725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http://t1.gstatic.com/images?q=tbn:ANd9GcSBhflFknsF3v61MmvFvHo9GcPBr46pPfwav2qxxde-409m_9E&amp;t=1&amp;usg=__zR0BEnaMyP_lf5fxyjW4xQ3tsQ8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49275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http://t1.gstatic.com/images?q=tbn:ANd9GcRgvEp13jt7j3HpP0W5UdOY7USuhLrWj6oyKJtVKYTM8WZ-r68&amp;t=1&amp;usg=__zKMNi5mM_gKdsO5TI7yOCXDO7bU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292600"/>
            <a:ext cx="3624263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http://t1.gstatic.com/images?q=tbn:ANd9GcQQcArGx8yKRQGoeWfXlgxbLqFe_fHnrUXgwEAY5hMpyPW5V8k&amp;t=1&amp;usg=__xQwddawIJGiR0e1oXe4j807ikVA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276475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http://t3.gstatic.com/images?q=tbn:ANd9GcSBoJC8K1oVy4kc2B7wyC63_in4fBqa7ocS87smDxB0CSo5b2M&amp;t=1&amp;usg=__45WJ9FfAOLJTm-hJiUKimdpiDsA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04813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6" descr="http://t3.gstatic.com/images?q=tbn:ANd9GcSdPMHOJ_Y-_sEJcLRO44E6xuovhaGQhsz1Vdw-Tr3ULBlTUoY&amp;t=1&amp;usg=__PZOxb2HqSKAEMUU-6yY7rQsikMk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249237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8" descr="http://t0.gstatic.com/images?q=tbn:ANd9GcQG6--oMQ_DRuH_a85tjCsZ0S_RTk6y1qmDYBW-HzBK6tawH5I&amp;t=1&amp;usg=__PONvCkZjjuNrGMET9mUHVMmMiVI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0200" y="4581525"/>
            <a:ext cx="2495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AutoShape 20" descr="data:image/jpg;base64,/9j/4AAQSkZJRgABAQAAAQABAAD/2wBDAAkGBwgHBgkIBwgKCgkLDRYPDQwMDRsUFRAWIB0iIiAdHx8kKDQsJCYxJx8fLT0tMTU3Ojo6Iys/RD84QzQ5Ojf/2wBDAQoKCg0MDRoPDxo3JR8lNzc3Nzc3Nzc3Nzc3Nzc3Nzc3Nzc3Nzc3Nzc3Nzc3Nzc3Nzc3Nzc3Nzc3Nzc3Nzc3Nzf/wAARCACoAN0DASIAAhEBAxEB/8QAHAAAAgIDAQEAAAAAAAAAAAAABQYEBwACAwEI/8QAPhAAAgECBAQEBAMHAwQCAwAAAQIDBBEABRIhBhMxQSJRYXEHFIGRMqHBFSNCUrHR8DOS4RZicoKi8SQl4v/EABkBAAMBAQEAAAAAAAAAAAAAAAIDBAEABf/EACgRAAICAgICAgICAgMAAAAAAAECABEDIRIxBEETIlFhMnEFwRQj8P/aAAwDAQACEQMRAD8Aq/5xjJFOqhH0EC3le2NYlBMjn8XiN7ddziLfwRg9Qgv9zjqJCIWtuLH9cKjJNYKtKqAXd+Xdj7jEh5NfywvZxMxJ/wDU4hsJHVAFP8O/tjdYpDIhZ0QC51MdhtbGQoe4blLZnTAm5vPcHz5Yw+5cP3jEb3X9cV/wxGkedU5WqD2Elgtzclbf0GLCysaprG269sCZ1ysfiAL8TVVt7BB/8RiBRxyPDGiI5YXJFunvg61XTHiLNmr8rpswcT6Uad5AEsbDwoRfa3U9sM1LneXimjP7LoKeos12FIrdzYWJ/MknBBfqJoaoipSVLMI1iLyHoEGq32wTThHNGiFR8uUAO7TOI1H3P6YOVmfu6yGKTko1zpiIQD/aMCpM0eRY2mmd7Agamv7YyvcKx1DlHGYYYYnZGaNFVmRrqSBbY9xjrURcxHRt1ddJ9jtiLlLGSiikYW1avyJxPDRFNnXbrY49FCOM8HMrcrr3KyThTPhMB+zKnXq0i6EdNr3Pb1xcfDcNdS5ZQU1eqo0UKoQtjuNuvfB3MH10lE5OxhXv6Y3oYllgS63IOIWO56q9CEIh4R7Ylxjw4iPLFB4p5o4lA/jcDEWr4oyKgU/MZrTKyyCMqja2DdbWFz6nHCMhlRjcYR674m5PTrJ8pSV1UytZbRBFfcgm5PTa+4xIyLi/NM3q6Ajh2emy+oL8yrllvpt3AG/W3XrvbG3OKkbIjiMbDGkciyC63263HfHUY2DPR0x7jwY9x06e4zGY9tjp0y2PceY9x06Zj3GYzGzp8ia7fyDb+HGy1FhYMLEd8TKelpZY9cN3W19mx2WlijjJSJCwBsCL4XYm7gszFjbc28jbHWJJpN44XPrpJwaoIjJQxNLFpkPYD174yuzCHK9KlS8jC4T9Tjr/ABN/ub8MQ1MWfUrSxFBcgg2H8JxZWWf69h1KNb3xXOQVGYVlSK0JTpCjbXBscPFNnFJRSoarmK7A20jUMJbIt8b3G/E1XUSq+ib/AKgzEM9g07vcC9t7/riXBl+rTrZjcnYbbY4VmbUUebVtRK0gSSVtA0G5F9vyxkfE1JpblxVDkLt0GDHKD9R3IifLS10tJHAC0e5exP0wbpKeJFHhX3ta2BFJmUMjyyU1AVc21yO+5HsMSYa2skUNFBEUPd2/QYw3CBEHVvNFdPqEghV2FyxAtfa2Hn4YKpy7PFaz2WMqGA2BDja/t+WEisJlkfmlUfVuovbDj8NZAFzyMHUflUa/sWH64ME9RRUGcuNc4zLLaighy+pEKyQMzsUDEHV1F+mFlM2zkoUnzWuKkN4Vk0gBjve2DPH2+ZUN+nyht/uOFupE6WmpgjNGvRhf06dMKLEtVz0ceFFwDIVszJw0s/NlEk02oHmPIXt1B2PXt9sSlEyu/iWIhfxR2A+m3Xv98QKqU09Tpoln+XJtFzUBJH098GcqihqYFasrvl5LAaXpio6+++AdHHRlHj5fHPaG/wCpHCO+ppnZyxubm+9sXFwnV8/IctNgdMKpcje67fpio2sHCq4deYfEO/riz+CgEyOkse7N92J/XGeOTyNwv8mF+Fa/MdR16AY3GOa/pjpiyeFNr49GNbY2GNnT3HuPMe46dPce48tj3GzpmMxmMx06fIZaryoiDZXI1OhFyvUWONlrqp+rX9sQRKxYl21HvqJucF+H4Y6rMIomNwzgEemFseK8jNX7NUhmsqLm7+Ly8X98S8nyasz6smjiaJWjUMRI5Fx2AxO42oqekzKOOltErQhmvt/nTG+T5HxBlPyOcyUFTDQ1C6kqLeEqelyL6b2727YEOWxc1jAoGTi0sPheiEWWJQNTwpUKpVri4HqPXA7NMuenpQkru7xMx1kX2v0v298EKSqqKYfOJ+8LWujDe+IWa59SVEU8ayOkspAeIjY26fnjycZLPynq5AApUxBz5dE4BX8W4P0xEhEkcRKbjucEuI1HMit31YGwAkWJIDflj2EOp4zjZhXJwTFOQblRe5wRoJFSlQs1jb9TiDkY0wVII7kflghSRgRRqDfw26YWx3GKNSHWX+dYlv3YVSCDc9MMfw3/AHVbmym/ioG6+ki/3wuZhoirCCrG4BLDvg5wE7/tWr17a6GUW/2n9MEILT3jo3zKlsbFaUH28Rwu2keeSTciGJixDWAJHce5we438WbwAGzClW/lbUcAmQj5kqRuio59z/xhIP3M9YA/8Zf7kVamWmy9neFXYVehHe5IGm5H+eeJKZjLyoWlpZGFxYKTbrjpNoSlpiSAvzLn02Rf747xzx1CRiKVX0mx0np9MBlINalPiYyvIc631NqeUuiF0ZNTlgCOmLQ4Na+SU3oD/XFYqxlZGtsL74szgy4ySnFt9xb64zxiORg/5Uf9S/3HhDcA+mN8aRg8tSQenljoLXt3xeJ4E2GPR1x4B33t7Y2A2uMdMmY9x50642A3/tjp09Hb1x6SPPFacf8AxObJK+bKsjo46qrhNp6ia5jjb+UAfiYd79D54hcG/FqeuzOnoOIaeniSc6FqoroEY/h1LcixO1+2OudUtjGY9BDKpBBDbgg3B+uN+S38NjgpkqDjbhzhmj4QzWrocqoY6iOEGKSM7gkgXG/vimMpqvk8xhnvsGGre22G3Nc0rZ8mzI12XQUxkiVFlVjqY6lFraj2Xy88B/h/lMOc8Z5Tl9VYQyThnBP4lA1W+trfXHMoIowVNGxLe4Y+G1LnDwZ5xFE8hZQYqNj4bdQz9zfy9cWUaZY4hBJHGaYroMYUW09LW8sdIm5gLdFDWAHQdcdlIYkHttgVUKtCGWLNZlYcaZQMqq6emoBy4qpgIme+lCTYi/kLg+2KtzKhrMtziahrYyKqGW0ik3363v5EEEYv7jbI5c2ycx029TTtzYbtsT3H1HT1tivfihHF83ledhXArqXS90s2tLXv5bEfbEwwhGahKDmLqtmVvnchIhLixXVbEBZNSAAWt3xLzOojkWNCp1KTqN+x6friGNJbw9LYcnUQ3eoZyqQmlmbTa5I/LEyCWOLSrSxi47yAH+uIOWi2WuD3kNvtgNmcXMrNCjU7KAoUbkk2t64GrMPlxEYKttdSZIWRwE0+Fu/nfpgnwdIRnjAsDelmXb/xvhSpYpaMy0lZC8UiSkNE91KttsR26YYeFH5fEcCIgOtJFAU3/gONqoJNwhxuQc2jUdqVNXsWOAsrNohF9pJfLrpT/wDoYNcYgjMVn6aYI10sPxfiv9sBKuOWSSnWnjkZo6d5SFUmxZrDoPJRicA8iZ66sPgRf3DWTJHIIJW5L8t5TokXY30LcetxiLnmTTQV8WYRCGNgy86NHA6mwA9e/wBMGMlyHMpopqiOnJFMrRPCynWXeUkeEbiyi5webgTMcwy2asmTl5gHX5ZXfSWj/jDDoL9u+BKuH1+IAyY2NsfcRJKuKBVlnfTHc3Nvythp4YzoZjkT0mWVjwSwkc6XSAQDe2km/kd7YXoMlqW4qhoqynMUtHE8zQ1CWuQbD0I6b3w6wGCad0qYhFzFQMYVtdQSeg9QfpbAE/EuuzH+TlPkPXagxM4iq+I+G6pK2gz/ADFlbe8sxcfY7fS2LDpePKif4d0ubxpEc0mc02i3hEgPie3kBY28zgPxgMvmVWzJHmpIVLmIN4pLdja2ELIc1Ucuhqo1hio2laNGBBGtrkG/Uiww3BmZsd9kTzcuEDIPVzrmHGXFtLXiZ+IawuewcaR/69LYsLJviRV5nw7CwSCPNEZlqZpE/d2HRlHS57+X1GK4zdhV08/y0KESlURygBPb6YPZRRx01JTU5DR8j8dwBZ7/AMJ7++CbMfjv3NTAPl/ULP8AEziPKMwibMEpq6jbrGsYjYj+ZWHf3xbuU5lSZrl9NmNBLzKWdA6SdPv6i1iO2Pn/ADtGr4zpmWFIjdpJfPsMLWTcTZvk0yvQZhUwRRuXMccxCNc3IK9CD7YZhcsm4nPjCPrqWZDl9E8lX8yGM80zMxtqLEkm+EvPsglXMoo6SJQHe1ul7bk+2HijtHRmavpzBMwSWWnKG7XF77e9wccUy2s4hqKinyd4op4afUkZv4tW1r9j03xGjP8ALUucY/juTOE+OnyXhKnpUyyozCaB3RVEmlUjBuLsQbnc2A7YO5L8XsiqFlTNYZsrmjt4JSHD3v0It0t+eEnI6HMoqaSiqF5FTDMTLHILWHl/Y9MJnFK0s2aOVE8VtiOtz59cU485LFWk2Xx1VQ6+4raje98H+EhUU3FeUVFEbziqhMYYbFmYC354X7jDV8NI4puOshWU6V+dBt5kbj88VmRCfU4VVuidOgtv0ONqYag7HudvbGqkAAKdyLsR/XAviLOGyDL1kjVJJXfSiObD1J9MCzBBbdQkQuaXuG3S62sPriuviRFQZpyMum1mankMmtWHguLaTcHcgA/THOo4vzuVdRrKWkS34khBH/yJwDhGc1zVEuV0cuY1V9UjtpUISDc2NrnyF/bEj5/lFY5XjwfGbySv+LsjXKUpJo2lMM4ezSlALjysSTse4HlgCpsbhb72I6f/AFgnxD+0vn5KbO2rDUUyqiJUghkUm9gD29e+IIikkYRxgkv4SAL3v02GHLpdmTZSC/1E702bwU9K8WhzJqJuRti2PhHwIhMHFGdxgyEBqKBx08pSPPy8uuIfw7+HMNbMldnmXCKCn06UcW57DuR/KPzP1xdAIChQAFGwFumGIAdzHBBqJnxB4BpOKYTWU2mmzeNbJL0WXyV/0PUe22Kc4QgqqD4gUNLXI8NRDUNFLG3VTob/AC464+lgb7DbfFZ/EKXJBxvw4YnU50lSqzBO0RBtrt0N7W9Ce2CYQVgLjPMP2RxhkuYvulOivKoAN49RDe+xOGnh7OKKgpqqsrqmCOSuqmaNZHWNpP5Rudgo7+/XCX8SoPmM7yqm6mZVj9rvb9cKtXR0OZczMJ5zLI8h2JJCgsdKAe2EK4S7lr4yyqF9CW/w7DXV3FmZ1qZvyKOnqQZaOnRXWoOlrHWd7W8u+/rh2DAADdtvPFR/Bh4jW19E0d9EEM8TbmxF1/ocWs7eC1vQ4fyuR0RF3i/h05xV0WYwVDQSUQk1jTqWWIjxJbzJtvgTQcMSyxivao+Wo4Vk5gQXaRLE2B7bjr72w08S53TcP5FWZrWKzxQJblr1kJ2Cjyue+JFFTiryCKBSIfmKUXZCTo1Lfa/XrhL4Q7WY1MzIvERQ4X4chzIpJVBmghZWlLb8xhYhT6eeDWZcEZZWcURcQxKYKkApMmkFJ7qVDEdmFxv3tvhkpKaKkp0p6dNEUahQP7+Z88dH8KE43DhGNOI9zMuU5H5GVTwpwDJNVo+c07ilp5jaJ9uayttt/LcfXEzivgqqNf8AMZTRtJFKpaQowuJCT/DtYWt0xZYNwCPLG6gBBYW3xpwrx4zhnYNylORfC6rzamqPnnai/c//AI9yCzS+bjc6fTrvjnwZ8GyhhruJ52VkkulHCBuAdtbH26Dt3xdEp0qxGxtjkj3ffztgkQIKEB8hc2ZUvGj1z8XVoqnCQAKtPGm147bH13J+1sGOBOF5v2jDnMjcuFEdYkUkF77En06++G7PeHqbOpaSSpFmgfdl21oeq/0+5wXijWGNY410ooAUL0UDthK4T8pYx7Zx8QQCB+IOHoc45bNIYp4wQrqo3v2buRik+NuFqzLczX57ks8oJVol8JA8u+PoUEAi/Y7YE55lFNmckRqL3jB0kC9wcG+FWNwEzFRR2J8ej1w1fDzKarOOLcqho3eJo6gSySpsYkWxLf53OFa2k2OPor4HZDBRcKx5msKmsrmZnlvc6AxCr6dL2w4xAEexDWRtqAE1iSLNoJHYf4cLtTwlHmtc7VdZmzXYlY5iNMS97N0I9OuGxqunirIqV5V586O8aHqVUi/21DEgmx6jpgSoYUYSlk2Iv03C2SZaqSQ0KTTp0kmbW357fljnHxRkNDBmQmrKOKSiZ3qokcB1t5rsWJ2FxfewwaqGUixZdz0O98fJnFkcjcU5sGlaZjWSAu/U+LqcYFC9TixPcfsx434czmrlq62kLSSvvrjuwHYYlZY2RUoWrXL5afVuwbZwvmB2wL+H3CWXmgqM4zmaOTknSqKw/c2F9TG3XyGN86rMuXP4f2XUo8WjVNHUBzGfcizLsexPtic+OnK7lC53rQl4ZZRUlLBHLSsTHLGpEjMWLi21rnbEmoq4aaB56mVIqdBdpHayj64qHKPitSZPST0DUrSEOfkzzLxRg9mPWwPpf2x0kr4s3mgqOJs9hpZZiFiiJJEZbsqjwr7nfFQoChJybNmTviF8Tqiio+TwvFdZPA2YuPwHf8KHv5E/bFW8GzTPxfl81RLJLLLWIzu7Es5J3JJ6nFy8WZHl9DwbmNLFTjTyGLFzqdmHQk+n6Yr/AOFPCkueZxHmkpaKgoZFcsBYyydVUG3QbE/bvgTcwdwlx1zaniqijplLSRQMqEX3kYNpv5eIr9sBaiKTh5zl1bl6JNTBJHZTdWuNmB8j5+d8E864kno+NaoV0fKyyjrUKokQLONgWvte4G19sWHxlkFBxXw3FXRFQ8UHzEEzqfFGV1FSBvY7beYwDYrEeufjEP4ccL1WavV53Iz01LdRAF6ySAqWIH8o3X6+mLdSfnnVdVJJBU9sIfw54ny+iyujyKrWWOXmuqOEuvi8Sggb9Cd+l8M2eQVWUzGtoZkmW95qWSTxaf8AsPf2wZHERVlupG+JEavwhURSVHJDSxkto1lgD0A7nDTlkUcGV0kMDFoY4I1jY/xKBtgJBUZZxLl81PUwh42FqiCUaXT3H2scG8uhSkoYaRCxWBFRSxubAWFzgl3sTm6o9yacRMzq46Ghnq51ZoYEMjhRckDG0GZUVRVSUtPUxvPGLuituMLfxEzyjockq6F5Uauqk5aQJuwBIuTboLXxjMADMVSWAqGclzrLs0LGgqDKFUMylCNAPQG/frglI3LhZ411WFwOt8IPwtAdMxkUlgHjjue9gx/XD/a++49R19vbGY25LyMLKoVqEHRZvS1UB8TIxuOl9/f9MdY6uHWrK4I/iHcYh5lkqSzNWUjCCo6OGvof/wAh5+o3/pgNl+c0VZAjx1KBulm23v0xpYDuYqluo6IyugZdwceP0wFTM6egUSVMqxKxseZsL+mAk3xIoIJnWaiqOUrEJKhUh7H3xpcDuaMbMLAje1+Yu+Npuo9scVaSZYZ6Zo+XIA12vupG1vvjs9tR8+/TG9wN9T4vqP8AWbDtwNUTtR8ulrZ6VoBLKWiJJsFvbT3/ALA98JVStpPcYK8LV1RR1T/KytFLbWhXrdeo+xOFZBaahpXKjHuozLM1qqetGdy1FWkYamlWQvaNhewJ3sbWIPlvfDDQ/FGZmK1sMwmMEgBhYFNVrq+luhFj6emFqvzv52oiFWlPDEYlRBTR+FO4J9bm/sSMB6kFdSIqqS4OvugI2298eemVg/csyY1Pj37Ea5uJeJM3y+KCHOZDIsZeSoo7qKiPoyspF0kFwdtiCSOmK0zaEHNaqajWQ0jSExOx1EqfzO+DVLUPltSWilPJlQiZIza6G4I97G4774N5DkNFmPDLt4ObA8gaQX1nSCRbyvt9L4uxvchKfW4r0r1yUVRHTzTSs8q86GJ7I62Fjpv1uOtsdazMCWgAGo21AobFt7foccKqD9mTVtCX50qSBRJ+Ekabg/n0x5FVx0WmcOGlRdKbdD228hcnAOCTdSvDpKBqRWhEj8wTRRgliyuLFCDtsdzsO2GbJOFp80o4KylljjjgnUePU0bsCCS122HsMbcHg5nxJlVTLBG0OucMukbgJck37eIWxaj0f7Py9YsvVDThiyxR2Fr77Da4vh6BiATJchCkiKHFPGWbTcP1uX5tlT0lW0jwpVIpFPIB1IvuPT6Y94Z+IlPR8PU2VQZbKq0sYjjmjcOX82ZLd9+hwda9WskGc0cpoDEQ5mSy7H32sAd9sUtT6I8z5VHGHgklATxfiF9r37Y5+5iEQlnVcuYTComYtJMWMkb9gFY7/Uj7YsrJuP5M34LrI80pLVIjkiX5QaFCCMAHc+dxYdhiuqiCB0hh0LzuQqRqLB2Ytp2+l/vhv4Wy2krOGc4np1mpUoVlhWR/GJiVPVf4G6XsepGMJboQ142SZ78Oq6SizOCppKSOok+QJmkuxIDSG9reR23HQYYc+zKozR5WigEbMty48dj6bAjCv8NXzbKOLMup0CtDXUsZlKrcCEgsCT/CRpb3t64tWuyHLa+CRgi0tQ/iMsItdj3I6eWFZgzDRh4XCG6idRZlSUNLG0UdRDmQ8KTlw2v0df5fTE5PiI2pIJcreOruE/eP4C/e224/vgfAaGq4lhyePOYaib95zFjogsaMi3sX6X9Fv64YKfh2ikq8vMsq5hFNrcFVVo2Crced7nCsYzDUc2TAdkbgSugzCvr2rKI5hUzbh5KZTpQkWKhh/TA4cKZ9O0jLlMsbHrNVyqv6kk+2LcXTBEFOiGNdgDZF+nlgVmPE+QZcjGszmgiK72MwY39hc4d8A9mAfIa/qIH+GGXz0OT1M01TDIamfUiwsGChRpI273uD7YdlLm4BB9+uK04c+IOT0sRoZtSwpLIIJoFurIXJF12INiMOf/UuUfJxTw19PLG8yR3Rx4dTWuR1FvXBq6VVxT48l2R3CcymSFlVgGYbFrkelxfCRw5wytLnElVKYWjp5SYVCEG9hYm4G4ufPpfDLVcSZJTuVlzakD2vpV9RPsBe+JFNItQvOQlklsynTa47G3UY0hGP5mAuonTM8vp81pJaaqW6N0I6qR0I8iMLdLwHRQhjVztVgLZYtIjQG/4trnV63w2Je59se3NtuuNKKd1MV2UUDF7L82FEy5S8TRSU6BUSU7lB0INzcW2uPLEv5su7fu3v6b475zldPmsOmoQ64zqimQ2eFvMHt7dMV5RcZULpJDmAaWop5WiZ4bWaxtfY2+2OZuA3OVS3UoSr3RCOuPKKoamrYZ1azJIGvj2RWk/E+3tjURoo3xoAIqDe7EsF1jhqo1mjBpZFMlKyaRffe5I67bfbvjlXSR1arNEGTxaWN779m+4xO4R+XzaPLqfMDG0aiTQj2ADhDpue6lgNsbZjlz0yiJqF6aWVNciPJqIIJF180OxHf3x47LX2/Gp6iZbcJ6MXZtIHNYScxt3FrAg3B/pjtS8RVGUZXNSUiKJ533lYXAQLbYeZucdNJmiqOcSLp4GP81+mAmYIAiOhJt1xZ47jkJAUK8sZ9dSDLUzVUslROxeRyNTHqbAD9MahSRqI+5x3y3L5swmkhgKjTub26YIVvD01GYlaWJ2bUSI5kdlAFybKT288ehYBkpsyZwdxHT5Lm0ctfE01PFTzJGsagku9iOu3UW9Nse5/xnmmb1gLzvSUeoWp4DpAUEXuRuTa+F5oTHMmoGzXIJFr4l0MaSV0CugKq2oi39cEtmYxqW8OJ+EpaWeGny+b5adSHQU7pzAf/buO+Farh4Qj/e0OX1lPIoNgXNh9ycCqiu5J8e7HocC6itefVZtK+m5ww4l9xYysepGqJFdI5nkPNZ5BI19tOsaQPIAXw/0XFaUHCOZZM2WindtStIsYjH4rXIsL2A9z54r6nYvIqoSjBlCspsVYuNx64L59mkVbJUmR3aWoYszAEjV3O+FADuMLN6hTKeLlpZWeGGZj8jTwaknMZBjBB87gk98WLw7nFJnuXxTw5nVyPf8Af0UhVSjDqCVANvsDilKKieYLaaOMMilQ97kFj0A9jg7RUlRk9QK+mqXifxIGC6tXmCP74U7oBvuNRHY6MJ8UVk+R8d1lRRXjsUmUHZTqi07D3xyzvOpqiqy+SJ2+QgpVDw045UYlfVqIQdL6b2Pf3wOzGqTNKtaipLSzyyIJKmZt7bAkAeQ+mJeYV1LVZlWxU6mLL53C0yaPwqAFVvc6R9bHtiU5LH1lPAKRyE4cqKtVniqGLWvy6iRifoScDhl9RW5hHQRIBK4Y2OwsoLE38rA4lxUdQEeCRowyMS5kjJ0gDzxP4ORz+3KyXxrQ5e5jboAznT77i+FoSWJuVN5S8AoFD9xlyyg4cn4HlzCoCwzUsIE02ou/M1dNBNiGG499twcL2Y5JUUdJFV0YizGhnkAiq6Q7XJ/Ay9Va9tjgVBVSUMyy0yh/3g1qy3Qjfwkdwb74fuFarI4o81zHKqGqpytK0lTl0jhqaUIQxKkgkEdgfPGgI/8Ackc5lJYHQgbIeF82zimnq42GX09MSJZqpmspG5AFr7DrfB7gHjSpy7Lflc5p3ehhUvHOrXdU3Nip3K7G3fbCjWZlPnNPWzloKSIEvHRRErG173JW9jtbxW3P1xxyt8yro0hilaOC1nYDSioL9bdRYn88Dy+PqPxIc+O3OvV+pfeU8QZTm9N81l9Ws0ek3AB1D3Xr3GNs4zrLsmozVZhPy4x0W3ic+QHfFRcNZl/0rk1fTzc5KyaqcNJAo1qqqLAMbgFjv3sLnC4Jpq+rR66rkkJNuZOxe3U9cNyeTxGpPj8dmxNkbQEcuN+P6rMKWTL8qjkpIHT95J0d1Pa4/DgG2R8KZtDSyQV+Y0NYKeP5uOKnDKXta41EeR6bYDV9QUAUgSrF4+4PS/8AU4509bTzUUAqo4mdV2LlunYCw2ta1ug7bk4XjzMdmGAiovL3EfW3kcZqJ/mxK5eN9AH/ANYtuS3GLheVzlNfTLG0jh1cKO/vgpNBU1VPDUc55Xisj8x+gGyqCTcAX6WwG4bJjjnsV8bqpDLfbrtg3mDTVNXSmFwHkIKtyALel7b48rNfykCelhooCfWoLkR46loW1sEJYhW2He/0xAzPlNBI8QYKZDpVjew2wVkiczMyqjkEMdTadQI3/PAvMebVySpDTkssXMZY1/CFFyT9O+G4DsReb6+QSfx/qB4aRahpC7WVWxNpKKNK8RU08qgxkORYE3uCPa18cKA3R2I3L9MTctZVr5ZmIABtc9LAf849EmzIQKEi1EKw1caqWJCXOpr2x0y5v/2KAdwQftjhUTc6seToGXb2x3yoAV0RJ3N/6YepqhFNsEwhXR64QSfEu2AxkaLUqqDfoSOmDtZ+BfQ7+owKEep7kHTfqMHl11FYaOpxo0meZArWuy3uO9yen547GWOGqSB2IUakdnU2XfYi25FrffGUEtq9Y1/Dzgb99gR+uC1JVmszKB35YShk0shvaZfIk99u+JXbioMqRQzVB1LmJgikEDyGb5dVXStwW1H+5I9cEA71Ip0SOoWIQKJmmW1pEJJtv3uPfEWm+XkyrMCbQlqldLb6z/2C21u+GIryq2mglZnipowAxTTcLawI/wAvifLl1UbjxE9QcGLVooflnjMkiQsz/iFyB0xrFSSTskSKdSsVJtYC3W/9B64l5lU62C1On5unkX5aVzbbX4TfyG30xzmrFgQ0ih0mWWQTsp02fUb9f8t7nE5A42I/GmZX43ZhDM5BPlrw00hkeOxc6LNJp62+v9McuHM+pMuyLN6OSOSapriqKykBVQDqT+gxCg+ZTSYHqiUvZlW6gEWxEyWVYcwiR5FSfnf6jDwqSLb+nnjMfRjuOT+Livc6GWN6hmDhU1dLm58vpg7lVM0fDmZZq1RJGEkSlWNDYSawQ9/Oy3wKzeKEV06QvG0KygRcvoBv0+2PaerqDQCh0XpjVCW1rguFK9fY9MCK7mIrPicD8ztxRFTLlkFVQqYl/CYyliB2v5vfqdhuAN74l5TWrS5eiUwZXEfiZTuGO9gPP19x3OBOZSTRSCJGMkZUArqvbe6/Uf8AGPcvMkRWZwOmrxr+K1wT97nGNvFFEs2Pk560I201RSpwDmNHVKWrVzBG1k77qCN//EFcLNEY+kiuyhSwAbqeg/XGzU8/7KFbsaeWpeLVq/EwAJ/qN/fGQSpFzCQP9IhR5H/DgGJNAxuYLj8X6n+R/wBSBmM7vzFDf6h5bO4/CMc3ts4fShFgNVunXHSOnmrQ8UUTSExvIbNYqEFyx9OuCEdZQQ00PKmeUMtwSAWt2vcbH0/vhwBCipOyktQ9CKB2xm3fpjcpfocZymt1xfJupKyiuNDULI0CTxhlLROSAwHXf1Fxh8lz9q6kqKGZoKVYKmM0sZhutPHpNxqGwNz9cIeXqFro1K38h62OGTJWjknqkEbusjDVoKgAddy3b1xB5BAs1L/HXnX5uaR5bPmmaxUVIrPPKQqBT1NrXPp3v5DE/irJKjJ4HSCtjkpa6learqwCuoRnSIh/2lrW7t7Cx55dms/C2atU0kMVRHURGJ1lfmBAd9mUjywM434gqM6lLGnSmp4QTyoxpR2NyWK363xvj0Km+Xid25VqLlBIp1KxAIfVcHrfrjFA5Nte7kkj6/8AGI8XLjl8AdkAB/DuDbfbyxsZo3cIW5a33JX9MXmxuQCjPCC84C77dsS6EhK+EuwCm+9/TGZhJCZ4zC4dCirqChQWBv2/XEN5Ws1ogwHU3AGD5WQYFaqMk/LeO3NTUDtZwfvgVUsAUVZLXck6TfoMCA8vM1IvjPQgbAY2ihmEqgnS2rw6jYX9T298MbJyEWmPiZLoG018RXe8tr4bOCwFzPNdUIlSOQMysR0udx54TIJRBPC7kgJJqa1ri39cMvDuYLQ57V1UK86nlTt0JtcjfvsT9MTZ15YiJRgNZQYVyOn53BuZ1EdI73mmHP2AXpbb6+W2IclDX5YJ3rmEk86qU0uW0gb3xzy/Pkh4KqMuUhTJO7s97Fg1rAfbGV2bTZkZJpYJoUWJUhupBsB1PucRuuQsQOpXzTGgY/qdmqHqaqkSjaIVQZOSZALB+xN9rC19/LE3Ma6kgzSuqcrVKmCSW8kzdBL/ABEd9LFSw3727YWjzZqYxFJSVbe6HZfe3kcTdM0DXMcZD2Vgp/lIPbvtjSOK8TMxs2RvkTdfmdKnMJ5dacwqG/EibDbr/l8RskpKWqWZ5HJmReYCj/hF7WOPcyMraxyANLajuSEXyPvjtwlyxS1ExWwkuov023/XC2+uEsJQMrZMiqy0JvmIhikRtYdz1IIAB2sf64YMsFK/w8nIZRmNLmazLvZiHGm48xa/2wu5ukcNLFpdXZ2LEgb7bW9f+cNuT5DG3C1eAtPJnK0rCGnp5TJMCxHidf4SALADYbnqcFjBKxGZlUEXs1FnNENLTc2YSiTccp7bMbdbdDftjMorIWaeCpmMcciEobfha3b1/LzwOzConrl59ZJpZEMJGmzalHdet+1/THsVIYKSZJbkiMSxSD+I7bX8u2C+OlozUCcfz/71GPMs2jfhbJcnVQJKXmSTN01MxNiPO4sfqBgVVBBG8QTUxUHUGtbbDIOH8yzDhjJzDBG1ZBTnXTlhzzFc6XA6lbEC3aw9cLM3MYtFpVQG8RZN127/AE7YW4POBkZW8VQO7kTaVU0HdFIsOu588aCDSLKpA9DjrTOlMuoSI3OLbWt0O39cTFniYXKj/cMYzsp6nqYEVlsncWl26Y6oTbGYzHoTwROsZ01sRvYahc2vthqyiDLljfMa2aoignmEMawqCZGvc6h6C2MxmJcoBapUGKpqdeM6KqpM1kiiqHmiidJF1PqazgkK1tgRf8xgHXIaqgrJaqVUdrPFGIxdwB4t+1tsZjMKxaYCE7sUBuLLwzaiBFIFvuRc4wwkDUrz36DTGcZjMelIZtTxPKzJNr0Kb2tbe3XEr5KLpY2HTxnGYzGEzZsKBOoB+5xutHoYBRcHqDvfGYzGTZBpY1ed1ZQVGogH3wWpak0dLrjVDIkwkOoEgjSQVNuxBxmMxx9Tl9ybS5i6cKzOyU3KM6qIylyGsDf8h9ziFmOf/tOGqlZVWpqpBHykFlMVgQB/LZgMZjMYg2T+4eQ/UCMFN8RKjLcnfh00MFRAsfIWfdTa/iuOhtuPpg4uYZdmtBRQssCSLLDEkCRWZSCAW1W31L2PljMZhXk6IhYIBzmopqBZJKeV5hUhDHHPFoZhqJbUO3QjGlJnMFPS0sZhRuUu6ql9V/P1xmMxOVBSjKsJJezCOV5zTNmeX1NXTQiljN2Mi3W9mG4A7kr/ALcTabipcnoqaHhnLDBA8uqonqWUzTm5JXbdVudsZjMZzKrqK8lBdwZxJmdBW5DLVMkaZzzmiqIZSSzxsDpcXHa9r97Y2yjO8orOI6WfOHZqCOAvIJ91Z9OoJtfwhtgMZjMUrtQZN6hTJc7fPp3pS8OXZhRkPljuxQNexaLWfw3Cggep9MH5cikzbIFrcyijTPKrWeWqgCQx+FQ/qfMdyMZjMCdiAg+0Rcnip6rL8wnrKBENMiqk7PYIygDl6fNiOvngUMomqiWy+raVfxEMg8IPTofQ4zGYRkyMJ6OL+d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News Gothic MT"/>
            </a:endParaRPr>
          </a:p>
        </p:txBody>
      </p:sp>
      <p:sp>
        <p:nvSpPr>
          <p:cNvPr id="13324" name="AutoShape 22" descr="data:image/jpg;base64,/9j/4AAQSkZJRgABAQAAAQABAAD/2wBDAAkGBwgHBgkIBwgKCgkLDRYPDQwMDRsUFRAWIB0iIiAdHx8kKDQsJCYxJx8fLT0tMTU3Ojo6Iys/RD84QzQ5Ojf/2wBDAQoKCg0MDRoPDxo3JR8lNzc3Nzc3Nzc3Nzc3Nzc3Nzc3Nzc3Nzc3Nzc3Nzc3Nzc3Nzc3Nzc3Nzc3Nzc3Nzc3Nzf/wAARCACoAN0DASIAAhEBAxEB/8QAHAAAAgIDAQEAAAAAAAAAAAAABQYEBwACAwEI/8QAPhAAAgECBAQEBAMHAwQCAwAAAQIDBBEABRIhBhMxQSJRYXEHFIGRMqHBFSNCUrHR8DOS4RZicoKi8SQl4v/EABkBAAMBAQEAAAAAAAAAAAAAAAIDBAEABf/EACgRAAICAgICAgICAgMAAAAAAAECABEDIRIxBEETIlFhMnEFwRQj8P/aAAwDAQACEQMRAD8Aq/5xjJFOqhH0EC3le2NYlBMjn8XiN7ddziLfwRg9Qgv9zjqJCIWtuLH9cKjJNYKtKqAXd+Xdj7jEh5NfywvZxMxJ/wDU4hsJHVAFP8O/tjdYpDIhZ0QC51MdhtbGQoe4blLZnTAm5vPcHz5Yw+5cP3jEb3X9cV/wxGkedU5WqD2Elgtzclbf0GLCysaprG269sCZ1ysfiAL8TVVt7BB/8RiBRxyPDGiI5YXJFunvg61XTHiLNmr8rpswcT6Uad5AEsbDwoRfa3U9sM1LneXimjP7LoKeos12FIrdzYWJ/MknBBfqJoaoipSVLMI1iLyHoEGq32wTThHNGiFR8uUAO7TOI1H3P6YOVmfu6yGKTko1zpiIQD/aMCpM0eRY2mmd7Agamv7YyvcKx1DlHGYYYYnZGaNFVmRrqSBbY9xjrURcxHRt1ddJ9jtiLlLGSiikYW1avyJxPDRFNnXbrY49FCOM8HMrcrr3KyThTPhMB+zKnXq0i6EdNr3Pb1xcfDcNdS5ZQU1eqo0UKoQtjuNuvfB3MH10lE5OxhXv6Y3oYllgS63IOIWO56q9CEIh4R7Ylxjw4iPLFB4p5o4lA/jcDEWr4oyKgU/MZrTKyyCMqja2DdbWFz6nHCMhlRjcYR674m5PTrJ8pSV1UytZbRBFfcgm5PTa+4xIyLi/NM3q6Ajh2emy+oL8yrllvpt3AG/W3XrvbG3OKkbIjiMbDGkciyC63263HfHUY2DPR0x7jwY9x06e4zGY9tjp0y2PceY9x06Zj3GYzGzp8ia7fyDb+HGy1FhYMLEd8TKelpZY9cN3W19mx2WlijjJSJCwBsCL4XYm7gszFjbc28jbHWJJpN44XPrpJwaoIjJQxNLFpkPYD174yuzCHK9KlS8jC4T9Tjr/ABN/ub8MQ1MWfUrSxFBcgg2H8JxZWWf69h1KNb3xXOQVGYVlSK0JTpCjbXBscPFNnFJRSoarmK7A20jUMJbIt8b3G/E1XUSq+ib/AKgzEM9g07vcC9t7/riXBl+rTrZjcnYbbY4VmbUUebVtRK0gSSVtA0G5F9vyxkfE1JpblxVDkLt0GDHKD9R3IifLS10tJHAC0e5exP0wbpKeJFHhX3ta2BFJmUMjyyU1AVc21yO+5HsMSYa2skUNFBEUPd2/QYw3CBEHVvNFdPqEghV2FyxAtfa2Hn4YKpy7PFaz2WMqGA2BDja/t+WEisJlkfmlUfVuovbDj8NZAFzyMHUflUa/sWH64ME9RRUGcuNc4zLLaighy+pEKyQMzsUDEHV1F+mFlM2zkoUnzWuKkN4Vk0gBjve2DPH2+ZUN+nyht/uOFupE6WmpgjNGvRhf06dMKLEtVz0ceFFwDIVszJw0s/NlEk02oHmPIXt1B2PXt9sSlEyu/iWIhfxR2A+m3Xv98QKqU09Tpoln+XJtFzUBJH098GcqihqYFasrvl5LAaXpio6+++AdHHRlHj5fHPaG/wCpHCO+ppnZyxubm+9sXFwnV8/IctNgdMKpcje67fpio2sHCq4deYfEO/riz+CgEyOkse7N92J/XGeOTyNwv8mF+Fa/MdR16AY3GOa/pjpiyeFNr49GNbY2GNnT3HuPMe46dPce48tj3GzpmMxmMx06fIZaryoiDZXI1OhFyvUWONlrqp+rX9sQRKxYl21HvqJucF+H4Y6rMIomNwzgEemFseK8jNX7NUhmsqLm7+Ly8X98S8nyasz6smjiaJWjUMRI5Fx2AxO42oqekzKOOltErQhmvt/nTG+T5HxBlPyOcyUFTDQ1C6kqLeEqelyL6b2727YEOWxc1jAoGTi0sPheiEWWJQNTwpUKpVri4HqPXA7NMuenpQkru7xMx1kX2v0v298EKSqqKYfOJ+8LWujDe+IWa59SVEU8ayOkspAeIjY26fnjycZLPynq5AApUxBz5dE4BX8W4P0xEhEkcRKbjucEuI1HMit31YGwAkWJIDflj2EOp4zjZhXJwTFOQblRe5wRoJFSlQs1jb9TiDkY0wVII7kflghSRgRRqDfw26YWx3GKNSHWX+dYlv3YVSCDc9MMfw3/AHVbmym/ioG6+ki/3wuZhoirCCrG4BLDvg5wE7/tWr17a6GUW/2n9MEILT3jo3zKlsbFaUH28Rwu2keeSTciGJixDWAJHce5we438WbwAGzClW/lbUcAmQj5kqRuio59z/xhIP3M9YA/8Zf7kVamWmy9neFXYVehHe5IGm5H+eeJKZjLyoWlpZGFxYKTbrjpNoSlpiSAvzLn02Rf747xzx1CRiKVX0mx0np9MBlINalPiYyvIc631NqeUuiF0ZNTlgCOmLQ4Na+SU3oD/XFYqxlZGtsL74szgy4ySnFt9xb64zxiORg/5Uf9S/3HhDcA+mN8aRg8tSQenljoLXt3xeJ4E2GPR1x4B33t7Y2A2uMdMmY9x50642A3/tjp09Hb1x6SPPFacf8AxObJK+bKsjo46qrhNp6ia5jjb+UAfiYd79D54hcG/FqeuzOnoOIaeniSc6FqoroEY/h1LcixO1+2OudUtjGY9BDKpBBDbgg3B+uN+S38NjgpkqDjbhzhmj4QzWrocqoY6iOEGKSM7gkgXG/vimMpqvk8xhnvsGGre22G3Nc0rZ8mzI12XQUxkiVFlVjqY6lFraj2Xy88B/h/lMOc8Z5Tl9VYQyThnBP4lA1W+trfXHMoIowVNGxLe4Y+G1LnDwZ5xFE8hZQYqNj4bdQz9zfy9cWUaZY4hBJHGaYroMYUW09LW8sdIm5gLdFDWAHQdcdlIYkHttgVUKtCGWLNZlYcaZQMqq6emoBy4qpgIme+lCTYi/kLg+2KtzKhrMtziahrYyKqGW0ik3363v5EEEYv7jbI5c2ycx029TTtzYbtsT3H1HT1tivfihHF83ledhXArqXS90s2tLXv5bEfbEwwhGahKDmLqtmVvnchIhLixXVbEBZNSAAWt3xLzOojkWNCp1KTqN+x6friGNJbw9LYcnUQ3eoZyqQmlmbTa5I/LEyCWOLSrSxi47yAH+uIOWi2WuD3kNvtgNmcXMrNCjU7KAoUbkk2t64GrMPlxEYKttdSZIWRwE0+Fu/nfpgnwdIRnjAsDelmXb/xvhSpYpaMy0lZC8UiSkNE91KttsR26YYeFH5fEcCIgOtJFAU3/gONqoJNwhxuQc2jUdqVNXsWOAsrNohF9pJfLrpT/wDoYNcYgjMVn6aYI10sPxfiv9sBKuOWSSnWnjkZo6d5SFUmxZrDoPJRicA8iZ66sPgRf3DWTJHIIJW5L8t5TokXY30LcetxiLnmTTQV8WYRCGNgy86NHA6mwA9e/wBMGMlyHMpopqiOnJFMrRPCynWXeUkeEbiyi5webgTMcwy2asmTl5gHX5ZXfSWj/jDDoL9u+BKuH1+IAyY2NsfcRJKuKBVlnfTHc3Nvythp4YzoZjkT0mWVjwSwkc6XSAQDe2km/kd7YXoMlqW4qhoqynMUtHE8zQ1CWuQbD0I6b3w6wGCad0qYhFzFQMYVtdQSeg9QfpbAE/EuuzH+TlPkPXagxM4iq+I+G6pK2gz/ADFlbe8sxcfY7fS2LDpePKif4d0ubxpEc0mc02i3hEgPie3kBY28zgPxgMvmVWzJHmpIVLmIN4pLdja2ELIc1Ucuhqo1hio2laNGBBGtrkG/Uiww3BmZsd9kTzcuEDIPVzrmHGXFtLXiZ+IawuewcaR/69LYsLJviRV5nw7CwSCPNEZlqZpE/d2HRlHS57+X1GK4zdhV08/y0KESlURygBPb6YPZRRx01JTU5DR8j8dwBZ7/AMJ7++CbMfjv3NTAPl/ULP8AEziPKMwibMEpq6jbrGsYjYj+ZWHf3xbuU5lSZrl9NmNBLzKWdA6SdPv6i1iO2Pn/ADtGr4zpmWFIjdpJfPsMLWTcTZvk0yvQZhUwRRuXMccxCNc3IK9CD7YZhcsm4nPjCPrqWZDl9E8lX8yGM80zMxtqLEkm+EvPsglXMoo6SJQHe1ul7bk+2HijtHRmavpzBMwSWWnKG7XF77e9wccUy2s4hqKinyd4op4afUkZv4tW1r9j03xGjP8ALUucY/juTOE+OnyXhKnpUyyozCaB3RVEmlUjBuLsQbnc2A7YO5L8XsiqFlTNYZsrmjt4JSHD3v0It0t+eEnI6HMoqaSiqF5FTDMTLHILWHl/Y9MJnFK0s2aOVE8VtiOtz59cU485LFWk2Xx1VQ6+4raje98H+EhUU3FeUVFEbziqhMYYbFmYC354X7jDV8NI4puOshWU6V+dBt5kbj88VmRCfU4VVuidOgtv0ONqYag7HudvbGqkAAKdyLsR/XAviLOGyDL1kjVJJXfSiObD1J9MCzBBbdQkQuaXuG3S62sPriuviRFQZpyMum1mankMmtWHguLaTcHcgA/THOo4vzuVdRrKWkS34khBH/yJwDhGc1zVEuV0cuY1V9UjtpUISDc2NrnyF/bEj5/lFY5XjwfGbySv+LsjXKUpJo2lMM4ezSlALjysSTse4HlgCpsbhb72I6f/AFgnxD+0vn5KbO2rDUUyqiJUghkUm9gD29e+IIikkYRxgkv4SAL3v02GHLpdmTZSC/1E702bwU9K8WhzJqJuRti2PhHwIhMHFGdxgyEBqKBx08pSPPy8uuIfw7+HMNbMldnmXCKCn06UcW57DuR/KPzP1xdAIChQAFGwFumGIAdzHBBqJnxB4BpOKYTWU2mmzeNbJL0WXyV/0PUe22Kc4QgqqD4gUNLXI8NRDUNFLG3VTob/AC464+lgb7DbfFZ/EKXJBxvw4YnU50lSqzBO0RBtrt0N7W9Ce2CYQVgLjPMP2RxhkuYvulOivKoAN49RDe+xOGnh7OKKgpqqsrqmCOSuqmaNZHWNpP5Rudgo7+/XCX8SoPmM7yqm6mZVj9rvb9cKtXR0OZczMJ5zLI8h2JJCgsdKAe2EK4S7lr4yyqF9CW/w7DXV3FmZ1qZvyKOnqQZaOnRXWoOlrHWd7W8u+/rh2DAADdtvPFR/Bh4jW19E0d9EEM8TbmxF1/ocWs7eC1vQ4fyuR0RF3i/h05xV0WYwVDQSUQk1jTqWWIjxJbzJtvgTQcMSyxivao+Wo4Vk5gQXaRLE2B7bjr72w08S53TcP5FWZrWKzxQJblr1kJ2Cjyue+JFFTiryCKBSIfmKUXZCTo1Lfa/XrhL4Q7WY1MzIvERQ4X4chzIpJVBmghZWlLb8xhYhT6eeDWZcEZZWcURcQxKYKkApMmkFJ7qVDEdmFxv3tvhkpKaKkp0p6dNEUahQP7+Z88dH8KE43DhGNOI9zMuU5H5GVTwpwDJNVo+c07ilp5jaJ9uayttt/LcfXEzivgqqNf8AMZTRtJFKpaQowuJCT/DtYWt0xZYNwCPLG6gBBYW3xpwrx4zhnYNylORfC6rzamqPnnai/c//AI9yCzS+bjc6fTrvjnwZ8GyhhruJ52VkkulHCBuAdtbH26Dt3xdEp0qxGxtjkj3ffztgkQIKEB8hc2ZUvGj1z8XVoqnCQAKtPGm147bH13J+1sGOBOF5v2jDnMjcuFEdYkUkF77En06++G7PeHqbOpaSSpFmgfdl21oeq/0+5wXijWGNY410ooAUL0UDthK4T8pYx7Zx8QQCB+IOHoc45bNIYp4wQrqo3v2buRik+NuFqzLczX57ks8oJVol8JA8u+PoUEAi/Y7YE55lFNmckRqL3jB0kC9wcG+FWNwEzFRR2J8ej1w1fDzKarOOLcqho3eJo6gSySpsYkWxLf53OFa2k2OPor4HZDBRcKx5msKmsrmZnlvc6AxCr6dL2w4xAEexDWRtqAE1iSLNoJHYf4cLtTwlHmtc7VdZmzXYlY5iNMS97N0I9OuGxqunirIqV5V586O8aHqVUi/21DEgmx6jpgSoYUYSlk2Iv03C2SZaqSQ0KTTp0kmbW357fljnHxRkNDBmQmrKOKSiZ3qokcB1t5rsWJ2FxfewwaqGUixZdz0O98fJnFkcjcU5sGlaZjWSAu/U+LqcYFC9TixPcfsx434czmrlq62kLSSvvrjuwHYYlZY2RUoWrXL5afVuwbZwvmB2wL+H3CWXmgqM4zmaOTknSqKw/c2F9TG3XyGN86rMuXP4f2XUo8WjVNHUBzGfcizLsexPtic+OnK7lC53rQl4ZZRUlLBHLSsTHLGpEjMWLi21rnbEmoq4aaB56mVIqdBdpHayj64qHKPitSZPST0DUrSEOfkzzLxRg9mPWwPpf2x0kr4s3mgqOJs9hpZZiFiiJJEZbsqjwr7nfFQoChJybNmTviF8Tqiio+TwvFdZPA2YuPwHf8KHv5E/bFW8GzTPxfl81RLJLLLWIzu7Es5J3JJ6nFy8WZHl9DwbmNLFTjTyGLFzqdmHQk+n6Yr/AOFPCkueZxHmkpaKgoZFcsBYyydVUG3QbE/bvgTcwdwlx1zaniqijplLSRQMqEX3kYNpv5eIr9sBaiKTh5zl1bl6JNTBJHZTdWuNmB8j5+d8E864kno+NaoV0fKyyjrUKokQLONgWvte4G19sWHxlkFBxXw3FXRFQ8UHzEEzqfFGV1FSBvY7beYwDYrEeufjEP4ccL1WavV53Iz01LdRAF6ySAqWIH8o3X6+mLdSfnnVdVJJBU9sIfw54ny+iyujyKrWWOXmuqOEuvi8Sggb9Cd+l8M2eQVWUzGtoZkmW95qWSTxaf8AsPf2wZHERVlupG+JEavwhURSVHJDSxkto1lgD0A7nDTlkUcGV0kMDFoY4I1jY/xKBtgJBUZZxLl81PUwh42FqiCUaXT3H2scG8uhSkoYaRCxWBFRSxubAWFzgl3sTm6o9yacRMzq46Ghnq51ZoYEMjhRckDG0GZUVRVSUtPUxvPGLuituMLfxEzyjockq6F5Uauqk5aQJuwBIuTboLXxjMADMVSWAqGclzrLs0LGgqDKFUMylCNAPQG/frglI3LhZ411WFwOt8IPwtAdMxkUlgHjjue9gx/XD/a++49R19vbGY25LyMLKoVqEHRZvS1UB8TIxuOl9/f9MdY6uHWrK4I/iHcYh5lkqSzNWUjCCo6OGvof/wAh5+o3/pgNl+c0VZAjx1KBulm23v0xpYDuYqluo6IyugZdwceP0wFTM6egUSVMqxKxseZsL+mAk3xIoIJnWaiqOUrEJKhUh7H3xpcDuaMbMLAje1+Yu+Npuo9scVaSZYZ6Zo+XIA12vupG1vvjs9tR8+/TG9wN9T4vqP8AWbDtwNUTtR8ulrZ6VoBLKWiJJsFvbT3/ALA98JVStpPcYK8LV1RR1T/KytFLbWhXrdeo+xOFZBaahpXKjHuozLM1qqetGdy1FWkYamlWQvaNhewJ3sbWIPlvfDDQ/FGZmK1sMwmMEgBhYFNVrq+luhFj6emFqvzv52oiFWlPDEYlRBTR+FO4J9bm/sSMB6kFdSIqqS4OvugI2298eemVg/csyY1Pj37Ea5uJeJM3y+KCHOZDIsZeSoo7qKiPoyspF0kFwdtiCSOmK0zaEHNaqajWQ0jSExOx1EqfzO+DVLUPltSWilPJlQiZIza6G4I97G4774N5DkNFmPDLt4ObA8gaQX1nSCRbyvt9L4uxvchKfW4r0r1yUVRHTzTSs8q86GJ7I62Fjpv1uOtsdazMCWgAGo21AobFt7foccKqD9mTVtCX50qSBRJ+Ekabg/n0x5FVx0WmcOGlRdKbdD228hcnAOCTdSvDpKBqRWhEj8wTRRgliyuLFCDtsdzsO2GbJOFp80o4KylljjjgnUePU0bsCCS122HsMbcHg5nxJlVTLBG0OucMukbgJck37eIWxaj0f7Py9YsvVDThiyxR2Fr77Da4vh6BiATJchCkiKHFPGWbTcP1uX5tlT0lW0jwpVIpFPIB1IvuPT6Y94Z+IlPR8PU2VQZbKq0sYjjmjcOX82ZLd9+hwda9WskGc0cpoDEQ5mSy7H32sAd9sUtT6I8z5VHGHgklATxfiF9r37Y5+5iEQlnVcuYTComYtJMWMkb9gFY7/Uj7YsrJuP5M34LrI80pLVIjkiX5QaFCCMAHc+dxYdhiuqiCB0hh0LzuQqRqLB2Ytp2+l/vhv4Wy2krOGc4np1mpUoVlhWR/GJiVPVf4G6XsepGMJboQ142SZ78Oq6SizOCppKSOok+QJmkuxIDSG9reR23HQYYc+zKozR5WigEbMty48dj6bAjCv8NXzbKOLMup0CtDXUsZlKrcCEgsCT/CRpb3t64tWuyHLa+CRgi0tQ/iMsItdj3I6eWFZgzDRh4XCG6idRZlSUNLG0UdRDmQ8KTlw2v0df5fTE5PiI2pIJcreOruE/eP4C/e224/vgfAaGq4lhyePOYaib95zFjogsaMi3sX6X9Fv64YKfh2ikq8vMsq5hFNrcFVVo2Crced7nCsYzDUc2TAdkbgSugzCvr2rKI5hUzbh5KZTpQkWKhh/TA4cKZ9O0jLlMsbHrNVyqv6kk+2LcXTBEFOiGNdgDZF+nlgVmPE+QZcjGszmgiK72MwY39hc4d8A9mAfIa/qIH+GGXz0OT1M01TDIamfUiwsGChRpI273uD7YdlLm4BB9+uK04c+IOT0sRoZtSwpLIIJoFurIXJF12INiMOf/UuUfJxTw19PLG8yR3Rx4dTWuR1FvXBq6VVxT48l2R3CcymSFlVgGYbFrkelxfCRw5wytLnElVKYWjp5SYVCEG9hYm4G4ufPpfDLVcSZJTuVlzakD2vpV9RPsBe+JFNItQvOQlklsynTa47G3UY0hGP5mAuonTM8vp81pJaaqW6N0I6qR0I8iMLdLwHRQhjVztVgLZYtIjQG/4trnV63w2Je59se3NtuuNKKd1MV2UUDF7L82FEy5S8TRSU6BUSU7lB0INzcW2uPLEv5su7fu3v6b475zldPmsOmoQ64zqimQ2eFvMHt7dMV5RcZULpJDmAaWop5WiZ4bWaxtfY2+2OZuA3OVS3UoSr3RCOuPKKoamrYZ1azJIGvj2RWk/E+3tjURoo3xoAIqDe7EsF1jhqo1mjBpZFMlKyaRffe5I67bfbvjlXSR1arNEGTxaWN779m+4xO4R+XzaPLqfMDG0aiTQj2ADhDpue6lgNsbZjlz0yiJqF6aWVNciPJqIIJF180OxHf3x47LX2/Gp6iZbcJ6MXZtIHNYScxt3FrAg3B/pjtS8RVGUZXNSUiKJ533lYXAQLbYeZucdNJmiqOcSLp4GP81+mAmYIAiOhJt1xZ47jkJAUK8sZ9dSDLUzVUslROxeRyNTHqbAD9MahSRqI+5x3y3L5swmkhgKjTub26YIVvD01GYlaWJ2bUSI5kdlAFybKT288ehYBkpsyZwdxHT5Lm0ctfE01PFTzJGsagku9iOu3UW9Nse5/xnmmb1gLzvSUeoWp4DpAUEXuRuTa+F5oTHMmoGzXIJFr4l0MaSV0CugKq2oi39cEtmYxqW8OJ+EpaWeGny+b5adSHQU7pzAf/buO+Farh4Qj/e0OX1lPIoNgXNh9ycCqiu5J8e7HocC6itefVZtK+m5ww4l9xYysepGqJFdI5nkPNZ5BI19tOsaQPIAXw/0XFaUHCOZZM2WindtStIsYjH4rXIsL2A9z54r6nYvIqoSjBlCspsVYuNx64L59mkVbJUmR3aWoYszAEjV3O+FADuMLN6hTKeLlpZWeGGZj8jTwaknMZBjBB87gk98WLw7nFJnuXxTw5nVyPf8Af0UhVSjDqCVANvsDilKKieYLaaOMMilQ97kFj0A9jg7RUlRk9QK+mqXifxIGC6tXmCP74U7oBvuNRHY6MJ8UVk+R8d1lRRXjsUmUHZTqi07D3xyzvOpqiqy+SJ2+QgpVDw045UYlfVqIQdL6b2Pf3wOzGqTNKtaipLSzyyIJKmZt7bAkAeQ+mJeYV1LVZlWxU6mLL53C0yaPwqAFVvc6R9bHtiU5LH1lPAKRyE4cqKtVniqGLWvy6iRifoScDhl9RW5hHQRIBK4Y2OwsoLE38rA4lxUdQEeCRowyMS5kjJ0gDzxP4ORz+3KyXxrQ5e5jboAznT77i+FoSWJuVN5S8AoFD9xlyyg4cn4HlzCoCwzUsIE02ou/M1dNBNiGG499twcL2Y5JUUdJFV0YizGhnkAiq6Q7XJ/Ay9Va9tjgVBVSUMyy0yh/3g1qy3Qjfwkdwb74fuFarI4o81zHKqGqpytK0lTl0jhqaUIQxKkgkEdgfPGgI/8Ackc5lJYHQgbIeF82zimnq42GX09MSJZqpmspG5AFr7DrfB7gHjSpy7Lflc5p3ehhUvHOrXdU3Nip3K7G3fbCjWZlPnNPWzloKSIEvHRRErG173JW9jtbxW3P1xxyt8yro0hilaOC1nYDSioL9bdRYn88Dy+PqPxIc+O3OvV+pfeU8QZTm9N81l9Ws0ek3AB1D3Xr3GNs4zrLsmozVZhPy4x0W3ic+QHfFRcNZl/0rk1fTzc5KyaqcNJAo1qqqLAMbgFjv3sLnC4Jpq+rR66rkkJNuZOxe3U9cNyeTxGpPj8dmxNkbQEcuN+P6rMKWTL8qjkpIHT95J0d1Pa4/DgG2R8KZtDSyQV+Y0NYKeP5uOKnDKXta41EeR6bYDV9QUAUgSrF4+4PS/8AU4509bTzUUAqo4mdV2LlunYCw2ta1ug7bk4XjzMdmGAiovL3EfW3kcZqJ/mxK5eN9AH/ANYtuS3GLheVzlNfTLG0jh1cKO/vgpNBU1VPDUc55Xisj8x+gGyqCTcAX6WwG4bJjjnsV8bqpDLfbrtg3mDTVNXSmFwHkIKtyALel7b48rNfykCelhooCfWoLkR46loW1sEJYhW2He/0xAzPlNBI8QYKZDpVjew2wVkiczMyqjkEMdTadQI3/PAvMebVySpDTkssXMZY1/CFFyT9O+G4DsReb6+QSfx/qB4aRahpC7WVWxNpKKNK8RU08qgxkORYE3uCPa18cKA3R2I3L9MTctZVr5ZmIABtc9LAf849EmzIQKEi1EKw1caqWJCXOpr2x0y5v/2KAdwQftjhUTc6seToGXb2x3yoAV0RJ3N/6YepqhFNsEwhXR64QSfEu2AxkaLUqqDfoSOmDtZ+BfQ7+owKEep7kHTfqMHl11FYaOpxo0meZArWuy3uO9yen547GWOGqSB2IUakdnU2XfYi25FrffGUEtq9Y1/Dzgb99gR+uC1JVmszKB35YShk0shvaZfIk99u+JXbioMqRQzVB1LmJgikEDyGb5dVXStwW1H+5I9cEA71Ip0SOoWIQKJmmW1pEJJtv3uPfEWm+XkyrMCbQlqldLb6z/2C21u+GIryq2mglZnipowAxTTcLawI/wAvifLl1UbjxE9QcGLVooflnjMkiQsz/iFyB0xrFSSTskSKdSsVJtYC3W/9B64l5lU62C1On5unkX5aVzbbX4TfyG30xzmrFgQ0ih0mWWQTsp02fUb9f8t7nE5A42I/GmZX43ZhDM5BPlrw00hkeOxc6LNJp62+v9McuHM+pMuyLN6OSOSapriqKykBVQDqT+gxCg+ZTSYHqiUvZlW6gEWxEyWVYcwiR5FSfnf6jDwqSLb+nnjMfRjuOT+Livc6GWN6hmDhU1dLm58vpg7lVM0fDmZZq1RJGEkSlWNDYSawQ9/Oy3wKzeKEV06QvG0KygRcvoBv0+2PaerqDQCh0XpjVCW1rguFK9fY9MCK7mIrPicD8ztxRFTLlkFVQqYl/CYyliB2v5vfqdhuAN74l5TWrS5eiUwZXEfiZTuGO9gPP19x3OBOZSTRSCJGMkZUArqvbe6/Uf8AGPcvMkRWZwOmrxr+K1wT97nGNvFFEs2Pk560I201RSpwDmNHVKWrVzBG1k77qCN//EFcLNEY+kiuyhSwAbqeg/XGzU8/7KFbsaeWpeLVq/EwAJ/qN/fGQSpFzCQP9IhR5H/DgGJNAxuYLj8X6n+R/wBSBmM7vzFDf6h5bO4/CMc3ts4fShFgNVunXHSOnmrQ8UUTSExvIbNYqEFyx9OuCEdZQQ00PKmeUMtwSAWt2vcbH0/vhwBCipOyktQ9CKB2xm3fpjcpfocZymt1xfJupKyiuNDULI0CTxhlLROSAwHXf1Fxh8lz9q6kqKGZoKVYKmM0sZhutPHpNxqGwNz9cIeXqFro1K38h62OGTJWjknqkEbusjDVoKgAddy3b1xB5BAs1L/HXnX5uaR5bPmmaxUVIrPPKQqBT1NrXPp3v5DE/irJKjJ4HSCtjkpa6learqwCuoRnSIh/2lrW7t7Cx55dms/C2atU0kMVRHURGJ1lfmBAd9mUjywM434gqM6lLGnSmp4QTyoxpR2NyWK363xvj0Km+Xid25VqLlBIp1KxAIfVcHrfrjFA5Nte7kkj6/8AGI8XLjl8AdkAB/DuDbfbyxsZo3cIW5a33JX9MXmxuQCjPCC84C77dsS6EhK+EuwCm+9/TGZhJCZ4zC4dCirqChQWBv2/XEN5Ws1ogwHU3AGD5WQYFaqMk/LeO3NTUDtZwfvgVUsAUVZLXck6TfoMCA8vM1IvjPQgbAY2ihmEqgnS2rw6jYX9T298MbJyEWmPiZLoG018RXe8tr4bOCwFzPNdUIlSOQMysR0udx54TIJRBPC7kgJJqa1ri39cMvDuYLQ57V1UK86nlTt0JtcjfvsT9MTZ15YiJRgNZQYVyOn53BuZ1EdI73mmHP2AXpbb6+W2IclDX5YJ3rmEk86qU0uW0gb3xzy/Pkh4KqMuUhTJO7s97Fg1rAfbGV2bTZkZJpYJoUWJUhupBsB1PucRuuQsQOpXzTGgY/qdmqHqaqkSjaIVQZOSZALB+xN9rC19/LE3Ma6kgzSuqcrVKmCSW8kzdBL/ABEd9LFSw3727YWjzZqYxFJSVbe6HZfe3kcTdM0DXMcZD2Vgp/lIPbvtjSOK8TMxs2RvkTdfmdKnMJ5dacwqG/EibDbr/l8RskpKWqWZ5HJmReYCj/hF7WOPcyMraxyANLajuSEXyPvjtwlyxS1ExWwkuov023/XC2+uEsJQMrZMiqy0JvmIhikRtYdz1IIAB2sf64YMsFK/w8nIZRmNLmazLvZiHGm48xa/2wu5ukcNLFpdXZ2LEgb7bW9f+cNuT5DG3C1eAtPJnK0rCGnp5TJMCxHidf4SALADYbnqcFjBKxGZlUEXs1FnNENLTc2YSiTccp7bMbdbdDftjMorIWaeCpmMcciEobfha3b1/LzwOzConrl59ZJpZEMJGmzalHdet+1/THsVIYKSZJbkiMSxSD+I7bX8u2C+OlozUCcfz/71GPMs2jfhbJcnVQJKXmSTN01MxNiPO4sfqBgVVBBG8QTUxUHUGtbbDIOH8yzDhjJzDBG1ZBTnXTlhzzFc6XA6lbEC3aw9cLM3MYtFpVQG8RZN127/AE7YW4POBkZW8VQO7kTaVU0HdFIsOu588aCDSLKpA9DjrTOlMuoSI3OLbWt0O39cTFniYXKj/cMYzsp6nqYEVlsncWl26Y6oTbGYzHoTwROsZ01sRvYahc2vthqyiDLljfMa2aoignmEMawqCZGvc6h6C2MxmJcoBapUGKpqdeM6KqpM1kiiqHmiidJF1PqazgkK1tgRf8xgHXIaqgrJaqVUdrPFGIxdwB4t+1tsZjMKxaYCE7sUBuLLwzaiBFIFvuRc4wwkDUrz36DTGcZjMelIZtTxPKzJNr0Kb2tbe3XEr5KLpY2HTxnGYzGEzZsKBOoB+5xutHoYBRcHqDvfGYzGTZBpY1ed1ZQVGogH3wWpak0dLrjVDIkwkOoEgjSQVNuxBxmMxx9Tl9ybS5i6cKzOyU3KM6qIylyGsDf8h9ziFmOf/tOGqlZVWpqpBHykFlMVgQB/LZgMZjMYg2T+4eQ/UCMFN8RKjLcnfh00MFRAsfIWfdTa/iuOhtuPpg4uYZdmtBRQssCSLLDEkCRWZSCAW1W31L2PljMZhXk6IhYIBzmopqBZJKeV5hUhDHHPFoZhqJbUO3QjGlJnMFPS0sZhRuUu6ql9V/P1xmMxOVBSjKsJJezCOV5zTNmeX1NXTQiljN2Mi3W9mG4A7kr/ALcTabipcnoqaHhnLDBA8uqonqWUzTm5JXbdVudsZjMZzKrqK8lBdwZxJmdBW5DLVMkaZzzmiqIZSSzxsDpcXHa9r97Y2yjO8orOI6WfOHZqCOAvIJ91Z9OoJtfwhtgMZjMUrtQZN6hTJc7fPp3pS8OXZhRkPljuxQNexaLWfw3Cggep9MH5cikzbIFrcyijTPKrWeWqgCQx+FQ/qfMdyMZjMCdiAg+0Rcnip6rL8wnrKBENMiqk7PYIygDl6fNiOvngUMomqiWy+raVfxEMg8IPTofQ4zGYRkyMJ6OL+d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News Gothic MT"/>
            </a:endParaRPr>
          </a:p>
        </p:txBody>
      </p:sp>
      <p:pic>
        <p:nvPicPr>
          <p:cNvPr id="13325" name="Picture 24" descr="http://t0.gstatic.com/images?q=tbn:ANd9GcQN_p4FRoQ3j4IIfnk3lRz1BtiUcBp90oh6DVd9n3Ihu3OYqHQ&amp;t=1&amp;usg=__9navBEDxPRdkCMDniXDAl8YpZqI=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220486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915816" cy="1916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Curso organizado em 3 blocos, com dois trabalhos para aproveitamento.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9250" lvl="1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1º bloco: Agosto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até Semana da Pátria</a:t>
            </a:r>
          </a:p>
          <a:p>
            <a:pPr marL="349250" lvl="1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Apresentação do curso, Aulas expositivas e participativas.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pt-BR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9250" lvl="1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2º bloco: Setembro/Outubro</a:t>
            </a:r>
            <a:endParaRPr lang="pt-B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9250" lvl="1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Mesas-redondas sobre tradições corais e trajetórias profissionais, com comentários meus, conclusão do estudo das trajetórias com uma discussão sobre perspectivas profissionais em Canto Coral, discussão de texto de </a:t>
            </a:r>
            <a:r>
              <a:rPr lang="pt-B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Bourdieu</a:t>
            </a: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sobre “Capital cultural”.  </a:t>
            </a:r>
          </a:p>
          <a:p>
            <a:pPr marL="349250" lvl="1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pt-BR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9250" lvl="1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3º 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bloco: </a:t>
            </a: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Novembro</a:t>
            </a:r>
            <a:endParaRPr lang="pt-BR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9250" lvl="1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Discussão sobre as Edições de obras corais e Trabalho sobre as coletâneas. Discussão sobre o uso de manuscritos e edições de repertório coral. Avaliação do curso e dos trabalhos.</a:t>
            </a: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Programa do semestre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549275" y="44624"/>
            <a:ext cx="8042275" cy="1336675"/>
          </a:xfrm>
        </p:spPr>
        <p:txBody>
          <a:bodyPr>
            <a:normAutofit/>
          </a:bodyPr>
          <a:lstStyle/>
          <a:p>
            <a:pPr eaLnBrk="1" hangingPunct="1"/>
            <a:r>
              <a:rPr lang="pt-BR" sz="4000" dirty="0" smtClean="0"/>
              <a:t>1º bloco: formações corais, trajetórias em canto coral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76655" y="1556792"/>
            <a:ext cx="3822192" cy="456968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Agosto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01 -  Apresentação do curso e dos projetos de trabalhos para avaliação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08 – Regentes da tradição coral. As formações corais e seus repertórios </a:t>
            </a: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(1ª parte). </a:t>
            </a:r>
            <a:endParaRPr lang="pt-BR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–Regentes da tradição coral. As formações corais e seus repertórios (2ª parte). </a:t>
            </a:r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Definição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 regentes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 </a:t>
            </a:r>
            <a:r>
              <a:rPr lang="mr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Discussão da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Leitura/ resenha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Bourdieu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Os 3 estados do Capital Cultural (para preparação dos seminários e para a discussão final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29 - 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acervo pessoal de regentes e educadores corais.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Coleta de ideias e de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materias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 projetos  (Primeira discussão sobre as coletânea de obras corais)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4"/>
          </p:nvPr>
        </p:nvSpPr>
        <p:spPr>
          <a:xfrm>
            <a:off x="4645152" y="2276872"/>
            <a:ext cx="3822192" cy="384960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Setembro</a:t>
            </a: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rgbClr val="FF0000"/>
                </a:solidFill>
              </a:rPr>
              <a:t>05 semana da pátria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 – Mesa redonda 1: Regentes no Brasil: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expositores, um coordenador) Leitura/ resenha: Ensaios. Carlos Alberto Figueiredo, Elza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Lakschevitz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Samuel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Kerr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.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Resenha de Fausto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Borém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 –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Mesa redonda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2: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Regentes da tradição coral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o canto coral na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Europa 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Ásia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(4 expositores, 1 coordenador). Tom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Koopman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Masaaki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Suzuki, Kurt Thomas,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Andre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Quadros 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26 –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Mesa redonda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3: Regentes da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tradição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coral- o canto orfeônico no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Brasil (3 expositores, 1 coordenador)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Villa-Lobos,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Ceição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Barros Barreto,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 Vieira Brandão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000" dirty="0" smtClean="0"/>
              <a:t>2º bloco: edições e práticas corais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49275" y="1600200"/>
            <a:ext cx="3840163" cy="4781128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Outubro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sz="2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03 -  </a:t>
            </a:r>
            <a:r>
              <a:rPr lang="pt-BR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Mesa redonda </a:t>
            </a:r>
            <a:r>
              <a:rPr lang="pt-BR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4: </a:t>
            </a:r>
            <a:r>
              <a:rPr lang="pt-BR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canto coral nas Américas </a:t>
            </a:r>
            <a:r>
              <a:rPr lang="pt-BR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(4 alunos, 1 coordenador). Eric </a:t>
            </a:r>
            <a:r>
              <a:rPr lang="pt-BR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Whitacre</a:t>
            </a:r>
            <a:r>
              <a:rPr lang="pt-BR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Digna Guerra, Elaine </a:t>
            </a:r>
            <a:r>
              <a:rPr lang="pt-BR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Quilichini</a:t>
            </a:r>
            <a:r>
              <a:rPr lang="pt-BR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Frrancisco</a:t>
            </a:r>
            <a:r>
              <a:rPr lang="pt-BR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</a:t>
            </a:r>
            <a:r>
              <a:rPr lang="pt-BR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ñez</a:t>
            </a:r>
            <a:endParaRPr lang="pt-BR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 – </a:t>
            </a:r>
            <a:r>
              <a:rPr lang="pt-BR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Mesa redonda </a:t>
            </a:r>
            <a:r>
              <a:rPr lang="pt-BR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5 - Regentes </a:t>
            </a:r>
            <a:r>
              <a:rPr lang="pt-BR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tradição coral: a tradição britânica de canto </a:t>
            </a:r>
            <a:r>
              <a:rPr lang="pt-BR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coral. (3 exposições e 1 coordenador) Peter Phillips, Andrew </a:t>
            </a:r>
            <a:r>
              <a:rPr lang="pt-BR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Parrott</a:t>
            </a:r>
            <a:r>
              <a:rPr lang="pt-BR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Bob </a:t>
            </a:r>
            <a:r>
              <a:rPr lang="pt-BR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Chilcott</a:t>
            </a:r>
            <a:r>
              <a:rPr lang="pt-BR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 Discussão </a:t>
            </a:r>
            <a:r>
              <a:rPr lang="pt-BR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sobre Canto Coral </a:t>
            </a:r>
            <a:r>
              <a:rPr lang="pt-BR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pt-BR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perspectivas profissionais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33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3300" dirty="0" smtClean="0">
                <a:solidFill>
                  <a:srgbClr val="FF0000"/>
                </a:solidFill>
              </a:rPr>
              <a:t>17 </a:t>
            </a:r>
            <a:r>
              <a:rPr lang="mr-IN" sz="3300" dirty="0" smtClean="0">
                <a:solidFill>
                  <a:srgbClr val="FF0000"/>
                </a:solidFill>
              </a:rPr>
              <a:t>–</a:t>
            </a:r>
            <a:r>
              <a:rPr lang="pt-BR" sz="3300" dirty="0" smtClean="0">
                <a:solidFill>
                  <a:srgbClr val="FF0000"/>
                </a:solidFill>
              </a:rPr>
              <a:t> </a:t>
            </a:r>
            <a:r>
              <a:rPr lang="pt-BR" sz="3300" dirty="0" err="1" smtClean="0">
                <a:solidFill>
                  <a:srgbClr val="FF0000"/>
                </a:solidFill>
              </a:rPr>
              <a:t>I</a:t>
            </a:r>
            <a:r>
              <a:rPr lang="pt-BR" sz="3300" dirty="0" smtClean="0">
                <a:solidFill>
                  <a:srgbClr val="FF0000"/>
                </a:solidFill>
              </a:rPr>
              <a:t> Congresso de Canto Coral: atividades na Unesp (IA)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 –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Atividade prática: repertório para coro </a:t>
            </a:r>
            <a:r>
              <a:rPr lang="pt-BR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infantojuvenil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(Criação de espetáculo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pt-BR" sz="3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3300" dirty="0" smtClean="0">
                <a:solidFill>
                  <a:srgbClr val="FF0000"/>
                </a:solidFill>
              </a:rPr>
              <a:t>31 </a:t>
            </a:r>
            <a:r>
              <a:rPr lang="mr-IN" sz="3300" dirty="0" smtClean="0">
                <a:solidFill>
                  <a:srgbClr val="FF0000"/>
                </a:solidFill>
              </a:rPr>
              <a:t>–</a:t>
            </a:r>
            <a:r>
              <a:rPr lang="pt-BR" sz="3300" dirty="0" smtClean="0">
                <a:solidFill>
                  <a:srgbClr val="FF0000"/>
                </a:solidFill>
              </a:rPr>
              <a:t> II Jornadas de </a:t>
            </a:r>
            <a:r>
              <a:rPr lang="pt-BR" sz="3300" dirty="0" err="1" smtClean="0">
                <a:solidFill>
                  <a:srgbClr val="FF0000"/>
                </a:solidFill>
              </a:rPr>
              <a:t>investigación</a:t>
            </a:r>
            <a:r>
              <a:rPr lang="pt-BR" sz="3300" dirty="0" smtClean="0">
                <a:solidFill>
                  <a:srgbClr val="FF0000"/>
                </a:solidFill>
              </a:rPr>
              <a:t> da UNCM (Argentina)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4645152" y="2636912"/>
            <a:ext cx="3822192" cy="3489568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Novembro </a:t>
            </a:r>
            <a:r>
              <a:rPr lang="pt-BR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pt-BR" sz="3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07 –Edições e práticas corais: análise de coletâneas corais </a:t>
            </a:r>
            <a:endParaRPr lang="pt-BR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 –</a:t>
            </a: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Manuscritos e edições do repertório coral brasileiro: bases de dados e fontes de pesquisa. </a:t>
            </a:r>
            <a:endParaRPr lang="pt-BR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 </a:t>
            </a:r>
            <a:r>
              <a:rPr lang="mr-IN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Apresentação:  </a:t>
            </a: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Coletânea 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obras </a:t>
            </a: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Corais. </a:t>
            </a:r>
            <a:r>
              <a:rPr lang="pt-B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Audição </a:t>
            </a: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exemplos         selecionados das </a:t>
            </a:r>
            <a:r>
              <a:rPr lang="pt-B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coletâneas. </a:t>
            </a:r>
            <a:r>
              <a:rPr lang="mr-IN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mr-IN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ntrega do trabalho escrito</a:t>
            </a:r>
            <a:endParaRPr lang="pt-BR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  - Apresentação 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Coletânea de obras Corais</a:t>
            </a: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pt-B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Audição </a:t>
            </a:r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exemplos         selecionados das </a:t>
            </a:r>
            <a:r>
              <a:rPr lang="pt-B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coletâneas. Entrega do trabalho escrito. </a:t>
            </a:r>
            <a:endParaRPr lang="pt-BR" sz="4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di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Dezembro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05 </a:t>
            </a:r>
            <a:r>
              <a:rPr lang="mr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Atendimentos, pendências. Se necessário, usaremos esta aula para terminar as apresentações.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https://estudosderepertoriocoral.wordpress.com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/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386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Encerramento do curso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3.gstatic.com/images?q=tbn:ANd9GcSt8iuY9_mLMZTo-8Rv2ciBVNBkQoH1Z5cB8-QtsEYcOr8U13U&amp;t=1&amp;usg=__QGO2fEqQ4C75JSE_r31NnK8ctvg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1512888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t0.gstatic.com/images?q=tbn:ANd9GcT_34OyJ-aVAnt3i6MY9hGgK8D16qUBVr3Mayg8D3T2zHk5EeI&amp;t=1&amp;usg=__B3sN9VcUOImbMCeqCNy02V349ok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85273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t2.gstatic.com/images?q=tbn:ANd9GcQHeUJIgnyoWO5r78oQ8Qh3-sE3J0-74PI3yte98abxej5SpMs&amp;t=1&amp;usg=__jEFvORIzOrg4ytHSQgW84AP2QF4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0"/>
            <a:ext cx="14811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https://www.ampd.com.au/images/products/NOV0724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365625"/>
            <a:ext cx="16764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http://t0.gstatic.com/images?q=tbn:ANd9GcQ6gAiI_EswzzJm3D0KP0IhDBpfK2y5IcfmGE1xlvApGtSerXY&amp;t=1&amp;usg=__qCLz_uwlF40Qc2Redgyy4rBltv0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4005263"/>
            <a:ext cx="1714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2" descr="http://t3.gstatic.com/images?q=tbn:ANd9GcTGgoR5BWkbt2y3Fa9ZP7ntmKXREL4fuQkD_5CE2rzXmnH9pfk&amp;t=1&amp;usg=__ETkkXJSxRBwJoNH9hPxp02exRAI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4191000"/>
            <a:ext cx="1714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4" descr="http://t3.gstatic.com/images?q=tbn:ANd9GcQbqW5cqCBTJKKDawKeVujazo5uMIJnwlGzNDxj4vKloAAuqXA&amp;t=1&amp;usg=__3XBkMAKSWFzTHMXLkLHEqjlCVmk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2205038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6" descr="http://t0.gstatic.com/images?q=tbn:ANd9GcRiychkIQPJqaBWvF6GtZA4glSNw0zCsF3hXt9lpaL2dsffIEg&amp;t=1&amp;usg=__02lqXHRDkkWRt_N8eEp_87PEWio=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4663" y="2492375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8" descr="http://t2.gstatic.com/images?q=tbn:ANd9GcTp_E_y7kgItu2swlyByHk9iVK7EXjx7k177sm4HuboXs7Zk84&amp;t=1&amp;usg=__TF8PKol-vfaaMrjCcvEnghh6wkM=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375" y="0"/>
            <a:ext cx="1804988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0" descr="http://t2.gstatic.com/images?q=tbn:ANd9GcRp_Ct4qQtUsY0nQW4n0ftEkHJswd7KTyQIL_IKlIVOQIYIOuk&amp;t=1&amp;usg=__vTgHqniFY-qglLZ1LwuyiCz3yPg=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9925" y="0"/>
            <a:ext cx="21240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2" descr="http://t1.gstatic.com/images?q=tbn:ANd9GcSCQARNehySPUPN2OQBNKSIXSuWU9Fvgj9qQ7Q-VDSDaC30TXU&amp;t=1&amp;usg=__2KUHP9DfVwUkk3guZXA33puRM4Y=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65800" y="2205038"/>
            <a:ext cx="15367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4" descr="http://t1.gstatic.com/images?q=tbn:ANd9GcSUkyhrylsEEFKpK5LWfqw9EJl193nrYaLsBpF0fFx3uWp2-Hc&amp;t=1&amp;usg=__nYS0qJjU7SyqjZS9szfHss7T47g=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868863"/>
            <a:ext cx="10334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26" descr="http://t0.gstatic.com/images?q=tbn:ANd9GcTcXK1lZf6pGlx0p4idcIv51g96DYG7QmqyHoXM4iVZKFjyu08&amp;t=1&amp;usg=__AzirtK2Mi6jJz3Nfl-Xj0hcXkFw=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4724400"/>
            <a:ext cx="14160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8" descr="http://t2.gstatic.com/images?q=tbn:ANd9GcSMaENe3mIZjAbqb01nYxJ0ai9dv3KcwkDvRkK_yUA2y37mOCM&amp;t=1&amp;usg=__jQHm2gcT8UQTc1F-3PDR7Aw2gvM=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19475" y="2565400"/>
            <a:ext cx="1023938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30" descr="http://t2.gstatic.com/images?q=tbn:ANd9GcRKGuJyiw_teDVTthyGCKreSSMnyHSWc-hT9lm6cKckuGyuv8g&amp;t=1&amp;usg=__VFbIroFqMCnAlWRNopVNbVXk2gs=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95513" y="2565400"/>
            <a:ext cx="104457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32" descr="http://t1.gstatic.com/images?q=tbn:ANd9GcT4ZwXRkZGYX560FSVyA_6JelnuSjhGnuknpaL1r3p3-06GvV4&amp;t=1&amp;usg=__Umo7449CbchfrdOVT3KD5MTrHuI=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51500" y="260350"/>
            <a:ext cx="121602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de aulas previstas: 15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Número máximo de faltas com aproveitamento: 4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presença é obrigatória em todo o período da aula!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Não existe abono de falta para apresentações, ensaios e palestras, mas os casos excepcionais poderão ser discutidos e, eventualmente, a aula cancelada poderá ser reposta.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margem de falta deve ser usada para os problemas pessoais (doença, compromissos familiares ou profissionais inadiáveis). Para organização pessoal, convém garantir a presença no início do curso.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Critérios de avaliação: presença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nota será composta pela soma das avaliações dos dois trabalhos.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1) </a:t>
            </a:r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Seminário</a:t>
            </a: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apesar de considerar um “grupo”, as notas serão individuais. Todos os alunos do grupo deverão apresentar o resultado de suas pesquisas por escrito. O roteiro é um guia para a apresentação à classe e também para a avaliação, e deverá conter as referências utilizadas (textos, sites, gravações, vídeos). No caso da internet, o próprio link pode ser colocado.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2) </a:t>
            </a:r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Coletânea</a:t>
            </a: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será entregue somente em forma impressa, encadernada, contendo: capa com título, 10 partituras, índice, prefácio ou texto de apresentação, informações básicas sobre cada obra, fontes utilizadas. O trabalho será incorporado ao Arquivo Coral </a:t>
            </a:r>
            <a:r>
              <a:rPr lang="pt-BR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Comunicantus</a:t>
            </a: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ficará disponível para consulta.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pt-BR" sz="23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 sempre comento os trabalhos durante a própria apresentação, aproveito os temas que aparecem na exposição para situar as pessoas e os grupos em uma história mais ampla do canto coral, identificando as questões históricas e as oportunidades práticas atuais. </a:t>
            </a:r>
            <a:endParaRPr lang="pt-BR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dirty="0" smtClean="0"/>
              <a:t>Critérios de avaliação:</a:t>
            </a:r>
            <a:br>
              <a:rPr lang="pt-BR" dirty="0" smtClean="0"/>
            </a:br>
            <a:r>
              <a:rPr lang="pt-BR" dirty="0" smtClean="0"/>
              <a:t>Nota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2937</TotalTime>
  <Words>1423</Words>
  <Application>Microsoft Macintosh PowerPoint</Application>
  <PresentationFormat>On-screen Show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Estudos de Repertório Coral</vt:lpstr>
      <vt:lpstr>PowerPoint Presentation</vt:lpstr>
      <vt:lpstr>Programa do semestre</vt:lpstr>
      <vt:lpstr>1º bloco: formações corais, trajetórias em canto coral</vt:lpstr>
      <vt:lpstr>2º bloco: edições e práticas corais </vt:lpstr>
      <vt:lpstr>Encerramento do curso</vt:lpstr>
      <vt:lpstr>PowerPoint Presentation</vt:lpstr>
      <vt:lpstr>Critérios de avaliação: presença</vt:lpstr>
      <vt:lpstr>Critérios de avaliação: Nota</vt:lpstr>
      <vt:lpstr>Seminário: Regentes da tradição coral</vt:lpstr>
      <vt:lpstr>Coletâneas de obras corais</vt:lpstr>
      <vt:lpstr>Coletânea de obras corais</vt:lpstr>
      <vt:lpstr>Regentes </vt:lpstr>
      <vt:lpstr>PowerPoint Presentation</vt:lpstr>
      <vt:lpstr>Objetivos</vt:lpstr>
      <vt:lpstr>Como se estuda o repertório?</vt:lpstr>
      <vt:lpstr>Estudos de repertório coral e as habilitações de curso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aos Estudos de Repertório Coral</dc:title>
  <dc:creator>User</dc:creator>
  <cp:lastModifiedBy>Susana Igayara-Souza</cp:lastModifiedBy>
  <cp:revision>164</cp:revision>
  <dcterms:created xsi:type="dcterms:W3CDTF">2010-08-02T14:30:04Z</dcterms:created>
  <dcterms:modified xsi:type="dcterms:W3CDTF">2018-08-15T01:26:39Z</dcterms:modified>
</cp:coreProperties>
</file>