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62" r:id="rId2"/>
    <p:sldId id="504" r:id="rId3"/>
    <p:sldId id="412" r:id="rId4"/>
    <p:sldId id="413" r:id="rId5"/>
    <p:sldId id="414" r:id="rId6"/>
    <p:sldId id="415" r:id="rId7"/>
    <p:sldId id="485" r:id="rId8"/>
    <p:sldId id="416" r:id="rId9"/>
    <p:sldId id="417" r:id="rId10"/>
    <p:sldId id="457" r:id="rId11"/>
    <p:sldId id="418" r:id="rId12"/>
    <p:sldId id="419" r:id="rId13"/>
    <p:sldId id="421" r:id="rId14"/>
    <p:sldId id="420" r:id="rId15"/>
    <p:sldId id="506" r:id="rId16"/>
    <p:sldId id="423" r:id="rId17"/>
    <p:sldId id="424" r:id="rId18"/>
    <p:sldId id="425" r:id="rId19"/>
    <p:sldId id="458" r:id="rId20"/>
    <p:sldId id="428" r:id="rId21"/>
    <p:sldId id="429" r:id="rId22"/>
    <p:sldId id="430" r:id="rId23"/>
    <p:sldId id="431" r:id="rId24"/>
    <p:sldId id="459" r:id="rId25"/>
    <p:sldId id="432" r:id="rId26"/>
    <p:sldId id="433" r:id="rId27"/>
    <p:sldId id="474" r:id="rId28"/>
    <p:sldId id="507" r:id="rId29"/>
    <p:sldId id="473" r:id="rId30"/>
  </p:sldIdLst>
  <p:sldSz cx="9144000" cy="6858000" type="screen4x3"/>
  <p:notesSz cx="6888163" cy="100203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43" autoAdjust="0"/>
    <p:restoredTop sz="90267" autoAdjust="0"/>
  </p:normalViewPr>
  <p:slideViewPr>
    <p:cSldViewPr>
      <p:cViewPr varScale="1">
        <p:scale>
          <a:sx n="99" d="100"/>
          <a:sy n="99" d="100"/>
        </p:scale>
        <p:origin x="146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3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A971B852-D72D-4980-B156-B2F821B06A4F}" type="datetimeFigureOut">
              <a:rPr lang="pt-BR" smtClean="0"/>
              <a:pPr/>
              <a:t>09/10/2020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99D23298-E31B-4640-B5CB-E7B3E2FB318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9173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4498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1263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448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23298-E31B-4640-B5CB-E7B3E2FB3180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22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13D2-3850-4E22-8481-0CC3564550EA}" type="datetimeFigureOut">
              <a:rPr lang="pt-BR" smtClean="0"/>
              <a:pPr/>
              <a:t>09/10/2020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8C1-6B10-4698-A2EE-32491DB4E6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7402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13D2-3850-4E22-8481-0CC3564550EA}" type="datetimeFigureOut">
              <a:rPr lang="pt-BR" smtClean="0"/>
              <a:pPr/>
              <a:t>09/10/2020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8C1-6B10-4698-A2EE-32491DB4E6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779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13D2-3850-4E22-8481-0CC3564550EA}" type="datetimeFigureOut">
              <a:rPr lang="pt-BR" smtClean="0"/>
              <a:pPr/>
              <a:t>09/10/2020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8C1-6B10-4698-A2EE-32491DB4E6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2399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13D2-3850-4E22-8481-0CC3564550EA}" type="datetimeFigureOut">
              <a:rPr lang="pt-BR" smtClean="0"/>
              <a:pPr/>
              <a:t>09/10/2020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8C1-6B10-4698-A2EE-32491DB4E6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200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13D2-3850-4E22-8481-0CC3564550EA}" type="datetimeFigureOut">
              <a:rPr lang="pt-BR" smtClean="0"/>
              <a:pPr/>
              <a:t>09/10/2020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8C1-6B10-4698-A2EE-32491DB4E6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397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13D2-3850-4E22-8481-0CC3564550EA}" type="datetimeFigureOut">
              <a:rPr lang="pt-BR" smtClean="0"/>
              <a:pPr/>
              <a:t>09/10/2020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8C1-6B10-4698-A2EE-32491DB4E6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46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13D2-3850-4E22-8481-0CC3564550EA}" type="datetimeFigureOut">
              <a:rPr lang="pt-BR" smtClean="0"/>
              <a:pPr/>
              <a:t>09/10/2020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8C1-6B10-4698-A2EE-32491DB4E6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91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13D2-3850-4E22-8481-0CC3564550EA}" type="datetimeFigureOut">
              <a:rPr lang="pt-BR" smtClean="0"/>
              <a:pPr/>
              <a:t>09/10/2020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8C1-6B10-4698-A2EE-32491DB4E6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5190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13D2-3850-4E22-8481-0CC3564550EA}" type="datetimeFigureOut">
              <a:rPr lang="pt-BR" smtClean="0"/>
              <a:pPr/>
              <a:t>09/10/2020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8C1-6B10-4698-A2EE-32491DB4E6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504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13D2-3850-4E22-8481-0CC3564550EA}" type="datetimeFigureOut">
              <a:rPr lang="pt-BR" smtClean="0"/>
              <a:pPr/>
              <a:t>09/10/2020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8C1-6B10-4698-A2EE-32491DB4E6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1950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13D2-3850-4E22-8481-0CC3564550EA}" type="datetimeFigureOut">
              <a:rPr lang="pt-BR" smtClean="0"/>
              <a:pPr/>
              <a:t>09/10/2020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8C1-6B10-4698-A2EE-32491DB4E6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83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113D2-3850-4E22-8481-0CC3564550EA}" type="datetimeFigureOut">
              <a:rPr lang="pt-BR" smtClean="0"/>
              <a:pPr/>
              <a:t>09/10/2020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C68C1-6B10-4698-A2EE-32491DB4E6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473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Amps-Everyone-Third-Bruce-Carter/dp/1856175057/ref=sr_1_1?s=books&amp;ie=UTF8&amp;qid=1343325171&amp;sr=1-1&amp;keywords=op+amps+for+everyon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1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2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7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4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4.png"/><Relationship Id="rId9" Type="http://schemas.openxmlformats.org/officeDocument/2006/relationships/image" Target="../media/image4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5.png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6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8.png"/><Relationship Id="rId7" Type="http://schemas.openxmlformats.org/officeDocument/2006/relationships/image" Target="../media/image5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10" Type="http://schemas.openxmlformats.org/officeDocument/2006/relationships/image" Target="../media/image53.png"/><Relationship Id="rId4" Type="http://schemas.openxmlformats.org/officeDocument/2006/relationships/image" Target="../media/image48.png"/><Relationship Id="rId9" Type="http://schemas.openxmlformats.org/officeDocument/2006/relationships/image" Target="../media/image52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908720"/>
            <a:ext cx="3424584" cy="4276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539552" y="2341265"/>
            <a:ext cx="3988470" cy="1087735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>
                <a:solidFill>
                  <a:srgbClr val="FF0000"/>
                </a:solidFill>
                <a:hlinkClick r:id="rId3"/>
              </a:rPr>
              <a:t>OP AMPs for Everyone</a:t>
            </a:r>
            <a:br>
              <a:rPr lang="pt-BR" sz="2000" b="1" dirty="0">
                <a:solidFill>
                  <a:srgbClr val="FF0000"/>
                </a:solidFill>
              </a:rPr>
            </a:br>
            <a:r>
              <a:rPr lang="pt-BR" sz="2000" dirty="0"/>
              <a:t>Newnes, 2009</a:t>
            </a:r>
          </a:p>
        </p:txBody>
      </p:sp>
    </p:spTree>
    <p:extLst>
      <p:ext uri="{BB962C8B-B14F-4D97-AF65-F5344CB8AC3E}">
        <p14:creationId xmlns:p14="http://schemas.microsoft.com/office/powerpoint/2010/main" val="3875915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63055" y="2282096"/>
            <a:ext cx="8217891" cy="193899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 err="1">
                <a:solidFill>
                  <a:schemeClr val="bg1"/>
                </a:solidFill>
              </a:rPr>
              <a:t>Band</a:t>
            </a:r>
            <a:r>
              <a:rPr lang="pt-BR" sz="6000" b="1" dirty="0">
                <a:solidFill>
                  <a:schemeClr val="bg1"/>
                </a:solidFill>
              </a:rPr>
              <a:t> Pass Filters</a:t>
            </a:r>
          </a:p>
          <a:p>
            <a:pPr algn="ctr"/>
            <a:r>
              <a:rPr lang="pt-BR" sz="6000" b="1" dirty="0">
                <a:solidFill>
                  <a:schemeClr val="bg1"/>
                </a:solidFill>
              </a:rPr>
              <a:t>Second Order Topology</a:t>
            </a:r>
          </a:p>
        </p:txBody>
      </p:sp>
    </p:spTree>
    <p:extLst>
      <p:ext uri="{BB962C8B-B14F-4D97-AF65-F5344CB8AC3E}">
        <p14:creationId xmlns:p14="http://schemas.microsoft.com/office/powerpoint/2010/main" val="1814316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1196752"/>
            <a:ext cx="2736304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Sallen-Key Topology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4221088"/>
            <a:ext cx="3744416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pt-BR" dirty="0"/>
              <a:t>Multiple Feedbak Topology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692696"/>
            <a:ext cx="4113068" cy="2095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622091"/>
            <a:ext cx="4000500" cy="19716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634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01328" y="234624"/>
            <a:ext cx="2736304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pt-BR" dirty="0"/>
              <a:t>Sallen-Key Topology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423" y="1124744"/>
            <a:ext cx="3739153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788" y="3229571"/>
            <a:ext cx="4638675" cy="752475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328813"/>
            <a:ext cx="2933700" cy="704850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845" y="5401819"/>
            <a:ext cx="3124200" cy="628650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177" y="4440336"/>
            <a:ext cx="2895600" cy="638175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2130855" y="4537328"/>
            <a:ext cx="1440160" cy="369332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r>
              <a:rPr lang="pt-BR" dirty="0"/>
              <a:t>G= 1 + R</a:t>
            </a:r>
            <a:r>
              <a:rPr lang="pt-BR" baseline="-25000" dirty="0"/>
              <a:t>2</a:t>
            </a:r>
            <a:r>
              <a:rPr lang="pt-BR" dirty="0"/>
              <a:t> /R</a:t>
            </a:r>
            <a:r>
              <a:rPr lang="pt-BR" baseline="-25000" dirty="0"/>
              <a:t>1</a:t>
            </a:r>
            <a:endParaRPr lang="pt-BR" dirty="0"/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24" y="3132392"/>
            <a:ext cx="225742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Seta: para a Direita 9"/>
          <p:cNvSpPr/>
          <p:nvPr/>
        </p:nvSpPr>
        <p:spPr>
          <a:xfrm>
            <a:off x="3347863" y="3461792"/>
            <a:ext cx="504056" cy="29785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9182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76672"/>
            <a:ext cx="3090209" cy="157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808606" y="2187442"/>
            <a:ext cx="7416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 </a:t>
            </a:r>
            <a:r>
              <a:rPr lang="en-US" sz="1600" dirty="0" err="1"/>
              <a:t>Sallen</a:t>
            </a:r>
            <a:r>
              <a:rPr lang="en-US" sz="1600" dirty="0"/>
              <a:t>-Key circuit has the advantage that the quality factor (Q) can be varied via the</a:t>
            </a:r>
          </a:p>
          <a:p>
            <a:r>
              <a:rPr lang="en-US" sz="1600" dirty="0"/>
              <a:t>inner gain (G) without modifying the mid frequency (</a:t>
            </a:r>
            <a:r>
              <a:rPr lang="en-US" sz="1600" dirty="0" err="1"/>
              <a:t>f</a:t>
            </a:r>
            <a:r>
              <a:rPr lang="en-US" sz="1600" baseline="-25000" dirty="0" err="1"/>
              <a:t>m</a:t>
            </a:r>
            <a:r>
              <a:rPr lang="en-US" sz="1600" dirty="0"/>
              <a:t>).</a:t>
            </a:r>
            <a:endParaRPr lang="pt-BR" sz="1600" dirty="0"/>
          </a:p>
        </p:txBody>
      </p:sp>
      <p:sp>
        <p:nvSpPr>
          <p:cNvPr id="12" name="Rectangle 11"/>
          <p:cNvSpPr/>
          <p:nvPr/>
        </p:nvSpPr>
        <p:spPr>
          <a:xfrm>
            <a:off x="428472" y="2270852"/>
            <a:ext cx="360040" cy="2725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8606" y="3636313"/>
            <a:ext cx="74168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 drawback is that Q and A</a:t>
            </a:r>
            <a:r>
              <a:rPr lang="en-US" sz="1600" baseline="-25000" dirty="0"/>
              <a:t>m</a:t>
            </a:r>
            <a:r>
              <a:rPr lang="en-US" sz="1600" dirty="0"/>
              <a:t> cannot be adjusted independently.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8472" y="3719723"/>
            <a:ext cx="360040" cy="2725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8511" y="4818638"/>
            <a:ext cx="74168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Care must be taken when G approaches the value of 3 because A</a:t>
            </a:r>
            <a:r>
              <a:rPr lang="en-US" sz="1600" baseline="-25000" dirty="0"/>
              <a:t>m</a:t>
            </a:r>
            <a:r>
              <a:rPr lang="en-US" sz="1600" dirty="0"/>
              <a:t> becomes infinite.</a:t>
            </a:r>
            <a:endParaRPr lang="pt-BR" sz="1600" dirty="0"/>
          </a:p>
        </p:txBody>
      </p:sp>
      <p:sp>
        <p:nvSpPr>
          <p:cNvPr id="16" name="Rectangle 15"/>
          <p:cNvSpPr/>
          <p:nvPr/>
        </p:nvSpPr>
        <p:spPr>
          <a:xfrm>
            <a:off x="408377" y="4902048"/>
            <a:ext cx="360040" cy="2725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3</a:t>
            </a:r>
          </a:p>
        </p:txBody>
      </p:sp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179" y="2920849"/>
            <a:ext cx="2632364" cy="580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76" y="2852936"/>
            <a:ext cx="2667000" cy="640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912" y="4076942"/>
            <a:ext cx="2632364" cy="580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010" y="4027479"/>
            <a:ext cx="2840182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995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15" grpId="0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821834" y="676816"/>
            <a:ext cx="3888432" cy="46166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</a:rPr>
              <a:t>Multiple Feedback Topology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457325"/>
            <a:ext cx="4000500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795" y="3457831"/>
            <a:ext cx="3794256" cy="960372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648503"/>
            <a:ext cx="3306199" cy="771447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709891"/>
            <a:ext cx="3267075" cy="838200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431" y="4812084"/>
            <a:ext cx="3305175" cy="514350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460156"/>
            <a:ext cx="2876550" cy="723900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39791" y="5822106"/>
            <a:ext cx="36004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09" y="3402564"/>
            <a:ext cx="225742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Seta: para a Direita 13"/>
          <p:cNvSpPr/>
          <p:nvPr/>
        </p:nvSpPr>
        <p:spPr>
          <a:xfrm>
            <a:off x="3203848" y="3731964"/>
            <a:ext cx="504056" cy="29785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688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48041" y="1772816"/>
            <a:ext cx="8647917" cy="175432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err="1">
                <a:solidFill>
                  <a:schemeClr val="bg1"/>
                </a:solidFill>
              </a:rPr>
              <a:t>Designing</a:t>
            </a:r>
            <a:r>
              <a:rPr lang="pt-BR" sz="5400" b="1" dirty="0">
                <a:solidFill>
                  <a:schemeClr val="bg1"/>
                </a:solidFill>
              </a:rPr>
              <a:t> a Band Pass Filters</a:t>
            </a:r>
          </a:p>
          <a:p>
            <a:pPr algn="ctr"/>
            <a:r>
              <a:rPr lang="pt-BR" sz="5400" b="1" dirty="0">
                <a:solidFill>
                  <a:schemeClr val="bg1"/>
                </a:solidFill>
              </a:rPr>
              <a:t>Second Order Topology</a:t>
            </a:r>
          </a:p>
        </p:txBody>
      </p:sp>
    </p:spTree>
    <p:extLst>
      <p:ext uri="{BB962C8B-B14F-4D97-AF65-F5344CB8AC3E}">
        <p14:creationId xmlns:p14="http://schemas.microsoft.com/office/powerpoint/2010/main" val="1265986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160903" y="2629096"/>
            <a:ext cx="19709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Specify </a:t>
            </a:r>
            <a:r>
              <a:rPr lang="en-US" sz="2000" dirty="0" err="1"/>
              <a:t>f</a:t>
            </a:r>
            <a:r>
              <a:rPr lang="en-US" sz="2000" baseline="-25000" dirty="0" err="1"/>
              <a:t>m</a:t>
            </a:r>
            <a:r>
              <a:rPr lang="en-US" sz="2000" dirty="0"/>
              <a:t> and </a:t>
            </a:r>
            <a:r>
              <a:rPr lang="pt-BR" sz="2000" dirty="0"/>
              <a:t>C</a:t>
            </a:r>
            <a:endParaRPr lang="pt-BR" sz="2000" baseline="-25000" dirty="0"/>
          </a:p>
        </p:txBody>
      </p:sp>
      <p:sp>
        <p:nvSpPr>
          <p:cNvPr id="32" name="Rectangle 31"/>
          <p:cNvSpPr/>
          <p:nvPr/>
        </p:nvSpPr>
        <p:spPr>
          <a:xfrm>
            <a:off x="680367" y="2629096"/>
            <a:ext cx="360040" cy="4129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85513" y="3328388"/>
            <a:ext cx="360040" cy="4129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34961" y="4031948"/>
            <a:ext cx="432048" cy="4129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3a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56419" y="268162"/>
            <a:ext cx="2736304" cy="46166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Sallen-Key Topology</a:t>
            </a:r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895" y="922041"/>
            <a:ext cx="3090209" cy="157438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588" y="3273549"/>
            <a:ext cx="151447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676726"/>
            <a:ext cx="1628775" cy="666750"/>
          </a:xfrm>
          <a:prstGeom prst="rect">
            <a:avLst/>
          </a:prstGeom>
          <a:noFill/>
          <a:ln w="19050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806141"/>
            <a:ext cx="1514475" cy="533400"/>
          </a:xfrm>
          <a:prstGeom prst="rect">
            <a:avLst/>
          </a:prstGeom>
          <a:noFill/>
          <a:ln w="19050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9672" y="5504054"/>
            <a:ext cx="1571625" cy="628650"/>
          </a:xfrm>
          <a:prstGeom prst="rect">
            <a:avLst/>
          </a:prstGeom>
          <a:noFill/>
          <a:ln w="19050">
            <a:solidFill>
              <a:srgbClr val="FFC000"/>
            </a:solidFill>
            <a:miter lim="800000"/>
            <a:headEnd/>
            <a:tailEnd/>
          </a:ln>
          <a:effectLst/>
        </p:spPr>
      </p:pic>
      <p:sp>
        <p:nvSpPr>
          <p:cNvPr id="15" name="CaixaDeTexto 14"/>
          <p:cNvSpPr txBox="1"/>
          <p:nvPr/>
        </p:nvSpPr>
        <p:spPr>
          <a:xfrm>
            <a:off x="1607680" y="6233320"/>
            <a:ext cx="1628775" cy="400110"/>
          </a:xfrm>
          <a:prstGeom prst="rect">
            <a:avLst/>
          </a:prstGeom>
          <a:noFill/>
          <a:ln w="1905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pt-BR" sz="2000" dirty="0"/>
              <a:t>G= 1 + R</a:t>
            </a:r>
            <a:r>
              <a:rPr lang="pt-BR" sz="2000" baseline="-25000" dirty="0"/>
              <a:t>2</a:t>
            </a:r>
            <a:r>
              <a:rPr lang="pt-BR" sz="2000" dirty="0"/>
              <a:t> /R</a:t>
            </a:r>
            <a:r>
              <a:rPr lang="pt-BR" sz="2000" baseline="-25000" dirty="0"/>
              <a:t>1</a:t>
            </a:r>
            <a:endParaRPr lang="pt-BR" sz="2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1187624" y="3953918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/>
              <a:t>Specify</a:t>
            </a:r>
            <a:r>
              <a:rPr lang="pt-BR" dirty="0"/>
              <a:t> </a:t>
            </a:r>
            <a:r>
              <a:rPr lang="pt-BR" dirty="0" err="1"/>
              <a:t>A</a:t>
            </a:r>
            <a:r>
              <a:rPr lang="pt-BR" baseline="-25000" dirty="0" err="1"/>
              <a:t>m</a:t>
            </a:r>
            <a:r>
              <a:rPr lang="pt-BR" dirty="0"/>
              <a:t>, </a:t>
            </a:r>
            <a:r>
              <a:rPr lang="pt-BR" dirty="0" err="1"/>
              <a:t>calculate</a:t>
            </a:r>
            <a:r>
              <a:rPr lang="pt-BR" dirty="0"/>
              <a:t> G </a:t>
            </a:r>
            <a:r>
              <a:rPr lang="pt-BR" dirty="0" err="1"/>
              <a:t>and</a:t>
            </a:r>
            <a:r>
              <a:rPr lang="pt-BR" dirty="0"/>
              <a:t> R</a:t>
            </a:r>
            <a:r>
              <a:rPr lang="pt-BR" baseline="-25000" dirty="0"/>
              <a:t>2</a:t>
            </a:r>
            <a:r>
              <a:rPr lang="pt-BR" dirty="0"/>
              <a:t> / R</a:t>
            </a:r>
            <a:r>
              <a:rPr lang="pt-BR" baseline="-25000" dirty="0"/>
              <a:t>1</a:t>
            </a:r>
            <a:endParaRPr lang="pt-BR" dirty="0"/>
          </a:p>
        </p:txBody>
      </p:sp>
      <p:sp>
        <p:nvSpPr>
          <p:cNvPr id="17" name="Rectangle 33"/>
          <p:cNvSpPr/>
          <p:nvPr/>
        </p:nvSpPr>
        <p:spPr>
          <a:xfrm>
            <a:off x="4308547" y="4031948"/>
            <a:ext cx="432048" cy="4129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3b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49780" y="5458256"/>
            <a:ext cx="1314450" cy="609600"/>
          </a:xfrm>
          <a:prstGeom prst="rect">
            <a:avLst/>
          </a:prstGeom>
          <a:noFill/>
          <a:ln w="19050">
            <a:solidFill>
              <a:srgbClr val="FFC000"/>
            </a:solidFill>
            <a:miter lim="800000"/>
            <a:headEnd/>
            <a:tailEnd/>
          </a:ln>
          <a:effectLst/>
        </p:spPr>
      </p:pic>
      <p:sp>
        <p:nvSpPr>
          <p:cNvPr id="20" name="CaixaDeTexto 19"/>
          <p:cNvSpPr txBox="1"/>
          <p:nvPr/>
        </p:nvSpPr>
        <p:spPr>
          <a:xfrm>
            <a:off x="4961756" y="6219043"/>
            <a:ext cx="1628775" cy="400110"/>
          </a:xfrm>
          <a:prstGeom prst="rect">
            <a:avLst/>
          </a:prstGeom>
          <a:noFill/>
          <a:ln w="1905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pt-BR" sz="2000" dirty="0"/>
              <a:t>G= 1 + R</a:t>
            </a:r>
            <a:r>
              <a:rPr lang="pt-BR" sz="2000" baseline="-25000" dirty="0"/>
              <a:t>2</a:t>
            </a:r>
            <a:r>
              <a:rPr lang="pt-BR" sz="2000" dirty="0"/>
              <a:t> /R</a:t>
            </a:r>
            <a:r>
              <a:rPr lang="pt-BR" sz="2000" baseline="-25000" dirty="0"/>
              <a:t>1</a:t>
            </a:r>
            <a:endParaRPr lang="pt-BR" sz="20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4862862" y="3933056"/>
            <a:ext cx="2445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/>
              <a:t>Specify</a:t>
            </a:r>
            <a:r>
              <a:rPr lang="pt-BR" dirty="0"/>
              <a:t> Q, </a:t>
            </a:r>
            <a:r>
              <a:rPr lang="pt-BR" dirty="0" err="1"/>
              <a:t>calculate</a:t>
            </a:r>
            <a:r>
              <a:rPr lang="pt-BR" dirty="0"/>
              <a:t> G </a:t>
            </a:r>
            <a:r>
              <a:rPr lang="pt-BR" dirty="0" err="1"/>
              <a:t>and</a:t>
            </a:r>
            <a:r>
              <a:rPr lang="pt-BR" dirty="0"/>
              <a:t> R</a:t>
            </a:r>
            <a:r>
              <a:rPr lang="pt-BR" baseline="-25000" dirty="0"/>
              <a:t>2</a:t>
            </a:r>
            <a:r>
              <a:rPr lang="pt-BR" dirty="0"/>
              <a:t> / R</a:t>
            </a:r>
            <a:r>
              <a:rPr lang="pt-BR" baseline="-25000" dirty="0"/>
              <a:t>1</a:t>
            </a:r>
            <a:endParaRPr lang="pt-BR" dirty="0"/>
          </a:p>
        </p:txBody>
      </p:sp>
      <p:sp>
        <p:nvSpPr>
          <p:cNvPr id="8" name="Forma livre 7"/>
          <p:cNvSpPr/>
          <p:nvPr/>
        </p:nvSpPr>
        <p:spPr>
          <a:xfrm>
            <a:off x="3990703" y="3988569"/>
            <a:ext cx="3519" cy="2615184"/>
          </a:xfrm>
          <a:custGeom>
            <a:avLst/>
            <a:gdLst>
              <a:gd name="connsiteX0" fmla="*/ 0 w 3519"/>
              <a:gd name="connsiteY0" fmla="*/ 0 h 2615184"/>
              <a:gd name="connsiteX1" fmla="*/ 0 w 3519"/>
              <a:gd name="connsiteY1" fmla="*/ 2615184 h 2615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19" h="2615184">
                <a:moveTo>
                  <a:pt x="0" y="0"/>
                </a:moveTo>
                <a:cubicBezTo>
                  <a:pt x="3048" y="1133856"/>
                  <a:pt x="6096" y="2267712"/>
                  <a:pt x="0" y="2615184"/>
                </a:cubicBezTo>
              </a:path>
            </a:pathLst>
          </a:cu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5800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331641" y="2505704"/>
            <a:ext cx="28803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Specify </a:t>
            </a:r>
            <a:r>
              <a:rPr lang="en-US" sz="2000" dirty="0" err="1"/>
              <a:t>f</a:t>
            </a:r>
            <a:r>
              <a:rPr lang="en-US" sz="2000" baseline="-25000" dirty="0" err="1"/>
              <a:t>m</a:t>
            </a:r>
            <a:r>
              <a:rPr lang="en-US" sz="2000" dirty="0"/>
              <a:t> , Q, A</a:t>
            </a:r>
            <a:r>
              <a:rPr lang="en-US" sz="2000" baseline="-25000" dirty="0"/>
              <a:t>m</a:t>
            </a:r>
            <a:r>
              <a:rPr lang="en-US" sz="2000" dirty="0"/>
              <a:t>  and </a:t>
            </a:r>
            <a:r>
              <a:rPr lang="pt-BR" sz="2000" dirty="0"/>
              <a:t>C</a:t>
            </a:r>
            <a:endParaRPr lang="pt-BR" sz="2000" baseline="-25000" dirty="0"/>
          </a:p>
        </p:txBody>
      </p:sp>
      <p:sp>
        <p:nvSpPr>
          <p:cNvPr id="32" name="Rectangle 31"/>
          <p:cNvSpPr/>
          <p:nvPr/>
        </p:nvSpPr>
        <p:spPr>
          <a:xfrm>
            <a:off x="755576" y="2492896"/>
            <a:ext cx="360040" cy="4129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55576" y="3212976"/>
            <a:ext cx="360040" cy="4129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63637" y="4161038"/>
            <a:ext cx="360040" cy="4129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71800" y="188640"/>
            <a:ext cx="388843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</a:rPr>
              <a:t>Multiple Feedback Topology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432" y="765364"/>
            <a:ext cx="3005635" cy="148134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763637" y="5176323"/>
            <a:ext cx="360040" cy="4129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75656" y="3163306"/>
                <a:ext cx="982898" cy="525721"/>
              </a:xfrm>
              <a:prstGeom prst="rect">
                <a:avLst/>
              </a:prstGeom>
              <a:noFill/>
              <a:ln w="19050">
                <a:solidFill>
                  <a:srgbClr val="FFC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/>
                          </a:rPr>
                          <m:t>R</m:t>
                        </m:r>
                      </m:e>
                      <m:sub>
                        <m:r>
                          <a:rPr lang="pt-BR" b="0" i="0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pt-BR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pt-BR" i="1" dirty="0">
                            <a:latin typeface="Cambria Math" panose="02040503050406030204" pitchFamily="18" charset="0"/>
                          </a:rPr>
                          <m:t>Q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π</m:t>
                        </m:r>
                        <m:sSub>
                          <m:sSubPr>
                            <m:ctrlPr>
                              <a:rPr lang="el-GR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t-BR" i="1" dirty="0">
                                <a:latin typeface="Cambria Math" panose="02040503050406030204" pitchFamily="18" charset="0"/>
                              </a:rPr>
                              <m:t>f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pt-BR" i="1" dirty="0">
                                <a:latin typeface="Cambria Math" panose="02040503050406030204" pitchFamily="18" charset="0"/>
                              </a:rPr>
                              <m:t>m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pt-BR" i="1" dirty="0">
                            <a:latin typeface="Cambria Math" panose="02040503050406030204" pitchFamily="18" charset="0"/>
                          </a:rPr>
                          <m:t>C</m:t>
                        </m:r>
                      </m:den>
                    </m:f>
                  </m:oMath>
                </a14:m>
                <a:endParaRPr lang="pt-BR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3163306"/>
                <a:ext cx="982898" cy="5257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rgbClr val="FFC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405550" y="4013201"/>
                <a:ext cx="1595052" cy="708592"/>
              </a:xfrm>
              <a:prstGeom prst="rect">
                <a:avLst/>
              </a:prstGeom>
              <a:noFill/>
              <a:ln w="19050">
                <a:solidFill>
                  <a:srgbClr val="FFC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rtlCol="0">
                <a:spAutoFit/>
              </a:bodyPr>
              <a:lstStyle>
                <a:defPPr>
                  <a:defRPr lang="pt-BR"/>
                </a:defPPr>
                <a:lvl1pPr>
                  <a:defRPr sz="2400" i="1"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pt-BR" sz="180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b>
                          <m:r>
                            <a:rPr lang="pt-BR" sz="1800">
                              <a:latin typeface="Cambria Math" panose="02040503050406030204" pitchFamily="18" charset="0"/>
                            </a:rPr>
                            <m:t>1 </m:t>
                          </m:r>
                        </m:sub>
                      </m:sSub>
                      <m:r>
                        <a:rPr lang="pt-BR" sz="180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pt-BR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pt-BR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pt-BR" sz="1800">
                                      <a:latin typeface="Cambria Math" panose="02040503050406030204" pitchFamily="18" charset="0"/>
                                    </a:rPr>
                                    <m:t>R</m:t>
                                  </m:r>
                                </m:e>
                                <m:sub>
                                  <m:r>
                                    <a:rPr lang="pt-BR" sz="18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pt-BR" sz="180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sSub>
                                <m:sSubPr>
                                  <m:ctrlPr>
                                    <a:rPr lang="pt-BR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pt-BR" sz="1800">
                                      <a:latin typeface="Cambria Math" panose="02040503050406030204" pitchFamily="18" charset="0"/>
                                    </a:rPr>
                                    <m:t>A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pt-BR" sz="1800">
                                      <a:latin typeface="Cambria Math" panose="02040503050406030204" pitchFamily="18" charset="0"/>
                                    </a:rPr>
                                    <m:t>m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pt-BR" sz="1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5550" y="4013201"/>
                <a:ext cx="1595052" cy="7085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rgbClr val="FFC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403648" y="5028485"/>
                <a:ext cx="1845890" cy="708592"/>
              </a:xfrm>
              <a:prstGeom prst="rect">
                <a:avLst/>
              </a:prstGeom>
              <a:noFill/>
              <a:ln w="19050">
                <a:solidFill>
                  <a:srgbClr val="FFC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rtlCol="0">
                <a:spAutoFit/>
              </a:bodyPr>
              <a:lstStyle>
                <a:defPPr>
                  <a:defRPr lang="pt-BR"/>
                </a:defPPr>
                <a:lvl1pPr>
                  <a:defRPr i="1"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pt-BR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b>
                          <m:r>
                            <a:rPr lang="pt-BR">
                              <a:latin typeface="Cambria Math" panose="02040503050406030204" pitchFamily="18" charset="0"/>
                            </a:rPr>
                            <m:t>3 </m:t>
                          </m:r>
                        </m:sub>
                      </m:sSub>
                      <m:r>
                        <a:rPr lang="pt-BR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pt-B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pt-BR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pt-BR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pt-B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pt-B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pt-B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pt-BR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p>
                                  <m:r>
                                    <a:rPr lang="pt-B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pt-B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pt-BR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5028485"/>
                <a:ext cx="1845890" cy="7085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rgbClr val="FFC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461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539552" y="404664"/>
            <a:ext cx="7350585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Exemple 1:</a:t>
            </a:r>
          </a:p>
          <a:p>
            <a:r>
              <a:rPr lang="en-US" dirty="0"/>
              <a:t>Design a second-order MFB band-pass filter with a mid frequency of </a:t>
            </a:r>
            <a:r>
              <a:rPr lang="en-US" dirty="0" err="1"/>
              <a:t>f</a:t>
            </a:r>
            <a:r>
              <a:rPr lang="en-US" baseline="-25000" dirty="0" err="1"/>
              <a:t>m</a:t>
            </a:r>
            <a:r>
              <a:rPr lang="en-US" dirty="0"/>
              <a:t>= 1 kHz, a quality factor of Q = 10, and a gain of A</a:t>
            </a:r>
            <a:r>
              <a:rPr lang="en-US" baseline="-25000" dirty="0"/>
              <a:t>m</a:t>
            </a:r>
            <a:r>
              <a:rPr lang="en-US" dirty="0"/>
              <a:t>= –2. Assume a capacitor value of C = 100 </a:t>
            </a:r>
            <a:r>
              <a:rPr lang="en-US" dirty="0" err="1"/>
              <a:t>nF</a:t>
            </a:r>
            <a:r>
              <a:rPr lang="en-US" dirty="0"/>
              <a:t>.</a:t>
            </a:r>
            <a:endParaRPr lang="pt-BR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76" y="3429000"/>
            <a:ext cx="421005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401" y="1844824"/>
            <a:ext cx="3005635" cy="1481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1362488" y="4108723"/>
            <a:ext cx="0" cy="4478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14536" y="4108723"/>
            <a:ext cx="0" cy="4478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380420" y="4812977"/>
            <a:ext cx="0" cy="4478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02568" y="4812977"/>
            <a:ext cx="0" cy="4478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6165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63055" y="2282096"/>
            <a:ext cx="8217891" cy="193899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 err="1">
                <a:solidFill>
                  <a:schemeClr val="bg1"/>
                </a:solidFill>
              </a:rPr>
              <a:t>Band</a:t>
            </a:r>
            <a:r>
              <a:rPr lang="pt-BR" sz="6000" b="1" dirty="0">
                <a:solidFill>
                  <a:schemeClr val="bg1"/>
                </a:solidFill>
              </a:rPr>
              <a:t> Pass Filters</a:t>
            </a:r>
          </a:p>
          <a:p>
            <a:pPr algn="ctr"/>
            <a:r>
              <a:rPr lang="pt-BR" sz="6000" b="1" dirty="0">
                <a:solidFill>
                  <a:schemeClr val="bg1"/>
                </a:solidFill>
              </a:rPr>
              <a:t>Higher Order Topology</a:t>
            </a:r>
          </a:p>
        </p:txBody>
      </p:sp>
    </p:spTree>
    <p:extLst>
      <p:ext uri="{BB962C8B-B14F-4D97-AF65-F5344CB8AC3E}">
        <p14:creationId xmlns:p14="http://schemas.microsoft.com/office/powerpoint/2010/main" val="1615053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F0FB99C-DDA4-49EF-98A0-4D3572E5D1CE}"/>
              </a:ext>
            </a:extLst>
          </p:cNvPr>
          <p:cNvSpPr txBox="1"/>
          <p:nvPr/>
        </p:nvSpPr>
        <p:spPr>
          <a:xfrm>
            <a:off x="1619672" y="1772816"/>
            <a:ext cx="5904656" cy="1323439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>
                <a:solidFill>
                  <a:schemeClr val="bg1"/>
                </a:solidFill>
              </a:rPr>
              <a:t>Active </a:t>
            </a:r>
            <a:r>
              <a:rPr lang="pt-BR" sz="8000" b="1" dirty="0" err="1">
                <a:solidFill>
                  <a:schemeClr val="bg1"/>
                </a:solidFill>
              </a:rPr>
              <a:t>Filters</a:t>
            </a:r>
            <a:endParaRPr lang="pt-BR" sz="8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530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63587" y="260648"/>
            <a:ext cx="74168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Replacing the </a:t>
            </a:r>
            <a:r>
              <a:rPr lang="en-US" sz="1600" i="1" dirty="0"/>
              <a:t>s </a:t>
            </a:r>
            <a:r>
              <a:rPr lang="en-US" sz="1600" dirty="0"/>
              <a:t>term with the transformation                                        </a:t>
            </a:r>
          </a:p>
          <a:p>
            <a:endParaRPr lang="en-US" sz="1600" dirty="0"/>
          </a:p>
          <a:p>
            <a:r>
              <a:rPr lang="en-US" sz="1600" dirty="0"/>
              <a:t>in a </a:t>
            </a:r>
            <a:r>
              <a:rPr lang="en-US" sz="1600" b="1" dirty="0">
                <a:solidFill>
                  <a:srgbClr val="FF0000"/>
                </a:solidFill>
              </a:rPr>
              <a:t>second order low pass transfer function </a:t>
            </a:r>
            <a:r>
              <a:rPr lang="en-US" sz="1600" dirty="0"/>
              <a:t>gives the general transfer function </a:t>
            </a:r>
            <a:r>
              <a:rPr lang="pt-BR" sz="1600" dirty="0"/>
              <a:t>of a </a:t>
            </a:r>
            <a:r>
              <a:rPr lang="pt-BR" sz="1600" b="1" dirty="0">
                <a:solidFill>
                  <a:srgbClr val="FF0000"/>
                </a:solidFill>
              </a:rPr>
              <a:t>fourth-order band-pass</a:t>
            </a:r>
            <a:r>
              <a:rPr lang="pt-BR" sz="1600" dirty="0"/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483453" y="377950"/>
            <a:ext cx="360040" cy="2047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1925" y="164860"/>
            <a:ext cx="1086323" cy="535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5939" y="1427840"/>
            <a:ext cx="2762250" cy="952500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ight Arrow 10"/>
          <p:cNvSpPr/>
          <p:nvPr/>
        </p:nvSpPr>
        <p:spPr>
          <a:xfrm>
            <a:off x="3651805" y="1725437"/>
            <a:ext cx="360040" cy="20645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597" y="2933870"/>
            <a:ext cx="541972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own Arrow 1"/>
          <p:cNvSpPr/>
          <p:nvPr/>
        </p:nvSpPr>
        <p:spPr>
          <a:xfrm>
            <a:off x="4380329" y="2537561"/>
            <a:ext cx="236019" cy="28803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Down Arrow 15"/>
          <p:cNvSpPr/>
          <p:nvPr/>
        </p:nvSpPr>
        <p:spPr>
          <a:xfrm>
            <a:off x="4498339" y="4374030"/>
            <a:ext cx="236019" cy="28803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664" y="4835996"/>
            <a:ext cx="4705350" cy="1257300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605" y="1572228"/>
            <a:ext cx="1314450" cy="647700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588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5422" y="314301"/>
            <a:ext cx="4705350" cy="1257300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919685" y="1772816"/>
            <a:ext cx="7416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This equation represents the connection in series of two second-order band-pass filters </a:t>
            </a:r>
            <a:r>
              <a:rPr lang="pt-BR" sz="1600" dirty="0"/>
              <a:t>where: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67543" y="1860415"/>
            <a:ext cx="360040" cy="2047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199" y="2708920"/>
            <a:ext cx="6139815" cy="502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209" y="4594076"/>
            <a:ext cx="31242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199" y="5033739"/>
            <a:ext cx="2133600" cy="771525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74" y="3441948"/>
            <a:ext cx="1847850" cy="866775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CaixaDeTexto 13"/>
          <p:cNvSpPr txBox="1"/>
          <p:nvPr/>
        </p:nvSpPr>
        <p:spPr>
          <a:xfrm>
            <a:off x="5004047" y="3844379"/>
            <a:ext cx="21602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/>
              <a:t>b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9DA5F5A0-94AD-4201-985F-4281EC212A82}"/>
              </a:ext>
            </a:extLst>
          </p:cNvPr>
          <p:cNvSpPr/>
          <p:nvPr/>
        </p:nvSpPr>
        <p:spPr>
          <a:xfrm>
            <a:off x="467543" y="2852936"/>
            <a:ext cx="288033" cy="28803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6681CA1E-07E2-41AC-92A7-CCE717E18B1A}"/>
              </a:ext>
            </a:extLst>
          </p:cNvPr>
          <p:cNvSpPr/>
          <p:nvPr/>
        </p:nvSpPr>
        <p:spPr>
          <a:xfrm>
            <a:off x="503546" y="4601888"/>
            <a:ext cx="288033" cy="28803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67514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976" y="254335"/>
            <a:ext cx="4705350" cy="1257300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66" y="1700808"/>
            <a:ext cx="74199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701" y="2318173"/>
            <a:ext cx="1123950" cy="657225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5383" y="2303723"/>
            <a:ext cx="1276350" cy="571500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931565" y="4293096"/>
            <a:ext cx="66163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Values of α For Different Filter Types and Different </a:t>
            </a:r>
            <a:r>
              <a:rPr lang="en-US" dirty="0" err="1"/>
              <a:t>valures</a:t>
            </a:r>
            <a:r>
              <a:rPr lang="en-US" dirty="0"/>
              <a:t> of Q:</a:t>
            </a:r>
            <a:endParaRPr lang="pt-BR" dirty="0"/>
          </a:p>
        </p:txBody>
      </p:sp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700" y="3429000"/>
            <a:ext cx="3699794" cy="921013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931565" y="2972911"/>
            <a:ext cx="8099577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Factor α needs to be determined through successive approximation, using equation:</a:t>
            </a:r>
            <a:endParaRPr lang="pt-BR" b="1" dirty="0">
              <a:solidFill>
                <a:srgbClr val="FF0000"/>
              </a:solidFill>
            </a:endParaRPr>
          </a:p>
        </p:txBody>
      </p:sp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810" y="4765501"/>
            <a:ext cx="8791575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tângulo: Cantos Arredondados 15">
            <a:extLst>
              <a:ext uri="{FF2B5EF4-FFF2-40B4-BE49-F238E27FC236}">
                <a16:creationId xmlns:a16="http://schemas.microsoft.com/office/drawing/2014/main" id="{13730EB6-C35E-460B-888C-6EDC4718EE9B}"/>
              </a:ext>
            </a:extLst>
          </p:cNvPr>
          <p:cNvSpPr/>
          <p:nvPr/>
        </p:nvSpPr>
        <p:spPr>
          <a:xfrm>
            <a:off x="467543" y="1772816"/>
            <a:ext cx="288033" cy="28803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7" name="Retângulo: Cantos Arredondados 16">
            <a:extLst>
              <a:ext uri="{FF2B5EF4-FFF2-40B4-BE49-F238E27FC236}">
                <a16:creationId xmlns:a16="http://schemas.microsoft.com/office/drawing/2014/main" id="{6250892D-AA2C-449C-98BD-2372C08F4CD1}"/>
              </a:ext>
            </a:extLst>
          </p:cNvPr>
          <p:cNvSpPr/>
          <p:nvPr/>
        </p:nvSpPr>
        <p:spPr>
          <a:xfrm>
            <a:off x="503546" y="3737792"/>
            <a:ext cx="288033" cy="28803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20157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94481"/>
            <a:ext cx="4705350" cy="1257300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755576" y="1916832"/>
            <a:ext cx="8099577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In a fourth-order band-pass filter with high Q, the mid frequencies of the two partial filters differ only slightly from the overall mid frequency.  This method is called </a:t>
            </a:r>
            <a:r>
              <a:rPr lang="en-US" b="1" dirty="0">
                <a:solidFill>
                  <a:srgbClr val="FF0000"/>
                </a:solidFill>
              </a:rPr>
              <a:t>staggered tuning. </a:t>
            </a:r>
            <a:r>
              <a:rPr lang="en-US" b="1" dirty="0"/>
              <a:t>A flat gain response shows up as well as a sharp pass-band to stop-band transition. </a:t>
            </a:r>
            <a:endParaRPr lang="pt-BR" b="1" dirty="0"/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C174E740-DF5F-40B4-98AF-5088B6028C50}"/>
              </a:ext>
            </a:extLst>
          </p:cNvPr>
          <p:cNvSpPr/>
          <p:nvPr/>
        </p:nvSpPr>
        <p:spPr>
          <a:xfrm>
            <a:off x="288847" y="1988840"/>
            <a:ext cx="288033" cy="28803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865DB44-F59F-41FA-84ED-9810E84201B9}"/>
              </a:ext>
            </a:extLst>
          </p:cNvPr>
          <p:cNvSpPr/>
          <p:nvPr/>
        </p:nvSpPr>
        <p:spPr>
          <a:xfrm>
            <a:off x="288847" y="3119930"/>
            <a:ext cx="84596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</a:rPr>
              <a:t>Example:  </a:t>
            </a:r>
            <a:r>
              <a:rPr lang="en-US" dirty="0"/>
              <a:t>Gain response of a fourth-order Butterworth band-pass filter with staggered tuning where with Q = 1. Its partial filters are shown as well as the gain of a non staggered tuning filter with Q = 10.</a:t>
            </a:r>
            <a:endParaRPr lang="pt-BR" b="1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F9681B-A71F-435C-89E7-C1836D71A5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348" y="3914941"/>
            <a:ext cx="3442108" cy="2897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C6962A42-1EC6-477D-9BF7-4FFDD1AF43C9}"/>
              </a:ext>
            </a:extLst>
          </p:cNvPr>
          <p:cNvSpPr txBox="1"/>
          <p:nvPr/>
        </p:nvSpPr>
        <p:spPr>
          <a:xfrm>
            <a:off x="6389883" y="4194487"/>
            <a:ext cx="160245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staggered tuning</a:t>
            </a:r>
            <a:endParaRPr lang="pt-BR" sz="1600" dirty="0"/>
          </a:p>
        </p:txBody>
      </p: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9A013BDD-6780-429C-95A8-3C2C2439DCBB}"/>
              </a:ext>
            </a:extLst>
          </p:cNvPr>
          <p:cNvCxnSpPr/>
          <p:nvPr/>
        </p:nvCxnSpPr>
        <p:spPr>
          <a:xfrm flipV="1">
            <a:off x="8244408" y="5517232"/>
            <a:ext cx="0" cy="72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id="{996F93AE-77EC-4F54-9910-63B648BF6316}"/>
              </a:ext>
            </a:extLst>
          </p:cNvPr>
          <p:cNvCxnSpPr/>
          <p:nvPr/>
        </p:nvCxnSpPr>
        <p:spPr>
          <a:xfrm flipV="1">
            <a:off x="4716016" y="4365104"/>
            <a:ext cx="1656184" cy="14401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02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72679" y="1340768"/>
            <a:ext cx="8217891" cy="286232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 err="1">
                <a:solidFill>
                  <a:schemeClr val="bg1"/>
                </a:solidFill>
              </a:rPr>
              <a:t>Designing</a:t>
            </a:r>
            <a:r>
              <a:rPr lang="pt-BR" sz="6000" b="1" dirty="0">
                <a:solidFill>
                  <a:schemeClr val="bg1"/>
                </a:solidFill>
              </a:rPr>
              <a:t> a </a:t>
            </a:r>
          </a:p>
          <a:p>
            <a:pPr algn="ctr"/>
            <a:r>
              <a:rPr lang="pt-BR" sz="6000" b="1" dirty="0">
                <a:solidFill>
                  <a:schemeClr val="bg1"/>
                </a:solidFill>
              </a:rPr>
              <a:t>Band Pass Filters</a:t>
            </a:r>
          </a:p>
          <a:p>
            <a:pPr algn="ctr"/>
            <a:r>
              <a:rPr lang="pt-BR" sz="6000" b="1" dirty="0">
                <a:solidFill>
                  <a:schemeClr val="bg1"/>
                </a:solidFill>
              </a:rPr>
              <a:t>Higher Order Topology</a:t>
            </a:r>
          </a:p>
        </p:txBody>
      </p:sp>
    </p:spTree>
    <p:extLst>
      <p:ext uri="{BB962C8B-B14F-4D97-AF65-F5344CB8AC3E}">
        <p14:creationId xmlns:p14="http://schemas.microsoft.com/office/powerpoint/2010/main" val="16150530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67544" y="548680"/>
            <a:ext cx="7854641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Exemple:</a:t>
            </a:r>
          </a:p>
          <a:p>
            <a:r>
              <a:rPr lang="en-US" dirty="0"/>
              <a:t>Design a fourth-order Butterworth band-pass with </a:t>
            </a:r>
            <a:r>
              <a:rPr lang="en-US" dirty="0" err="1"/>
              <a:t>f</a:t>
            </a:r>
            <a:r>
              <a:rPr lang="en-US" baseline="-25000" dirty="0" err="1"/>
              <a:t>m</a:t>
            </a:r>
            <a:r>
              <a:rPr lang="en-US" dirty="0"/>
              <a:t> = 10KHz, Q = 10 and A</a:t>
            </a:r>
            <a:r>
              <a:rPr lang="en-US" baseline="-25000" dirty="0"/>
              <a:t>m</a:t>
            </a:r>
            <a:r>
              <a:rPr lang="en-US" dirty="0"/>
              <a:t> = 1 using a second order multiple feedback topology.</a:t>
            </a:r>
            <a:endParaRPr lang="pt-BR" dirty="0"/>
          </a:p>
        </p:txBody>
      </p:sp>
      <p:sp>
        <p:nvSpPr>
          <p:cNvPr id="23" name="TextBox 22"/>
          <p:cNvSpPr txBox="1"/>
          <p:nvPr/>
        </p:nvSpPr>
        <p:spPr>
          <a:xfrm>
            <a:off x="928556" y="3174113"/>
            <a:ext cx="4816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From table: a</a:t>
            </a:r>
            <a:r>
              <a:rPr lang="pt-BR" sz="2000" baseline="-25000" dirty="0"/>
              <a:t>1</a:t>
            </a:r>
            <a:r>
              <a:rPr lang="pt-BR" sz="2000" dirty="0"/>
              <a:t> = 1.4142, b</a:t>
            </a:r>
            <a:r>
              <a:rPr lang="pt-BR" sz="2000" baseline="-25000" dirty="0"/>
              <a:t>1</a:t>
            </a:r>
            <a:r>
              <a:rPr lang="pt-BR" sz="2000" dirty="0"/>
              <a:t> = 1, </a:t>
            </a:r>
            <a:r>
              <a:rPr lang="el-GR" sz="2000" dirty="0"/>
              <a:t>α</a:t>
            </a:r>
            <a:r>
              <a:rPr lang="pt-BR" sz="2000" dirty="0"/>
              <a:t> = 1,036</a:t>
            </a:r>
            <a:endParaRPr lang="pt-BR" sz="2000" baseline="-25000" dirty="0"/>
          </a:p>
        </p:txBody>
      </p:sp>
      <p:sp>
        <p:nvSpPr>
          <p:cNvPr id="25" name="Rectangle 24"/>
          <p:cNvSpPr/>
          <p:nvPr/>
        </p:nvSpPr>
        <p:spPr>
          <a:xfrm>
            <a:off x="496507" y="3174113"/>
            <a:ext cx="360040" cy="4129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1</a:t>
            </a:r>
          </a:p>
        </p:txBody>
      </p:sp>
      <p:pic>
        <p:nvPicPr>
          <p:cNvPr id="28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" y="4477469"/>
            <a:ext cx="8791575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046" y="1613664"/>
            <a:ext cx="3005635" cy="1481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eta: para a Direita 1">
            <a:extLst>
              <a:ext uri="{FF2B5EF4-FFF2-40B4-BE49-F238E27FC236}">
                <a16:creationId xmlns:a16="http://schemas.microsoft.com/office/drawing/2014/main" id="{C5CB6064-0CC6-4582-BA08-711E722DBB55}"/>
              </a:ext>
            </a:extLst>
          </p:cNvPr>
          <p:cNvSpPr/>
          <p:nvPr/>
        </p:nvSpPr>
        <p:spPr>
          <a:xfrm rot="5400000">
            <a:off x="4466871" y="3617146"/>
            <a:ext cx="360040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have Direita 2">
            <a:extLst>
              <a:ext uri="{FF2B5EF4-FFF2-40B4-BE49-F238E27FC236}">
                <a16:creationId xmlns:a16="http://schemas.microsoft.com/office/drawing/2014/main" id="{82465802-DE05-4D02-AEA5-828BD134264A}"/>
              </a:ext>
            </a:extLst>
          </p:cNvPr>
          <p:cNvSpPr/>
          <p:nvPr/>
        </p:nvSpPr>
        <p:spPr>
          <a:xfrm rot="16200000">
            <a:off x="4477848" y="3028353"/>
            <a:ext cx="344277" cy="26243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03275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467544" y="2060848"/>
            <a:ext cx="360040" cy="4129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7544" y="4168211"/>
            <a:ext cx="360040" cy="4129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99592" y="2060848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Calculate f</a:t>
            </a:r>
            <a:r>
              <a:rPr lang="pt-BR" sz="2000" baseline="-25000" dirty="0"/>
              <a:t>m1</a:t>
            </a:r>
            <a:r>
              <a:rPr lang="pt-BR" sz="2000" dirty="0"/>
              <a:t> and f</a:t>
            </a:r>
            <a:r>
              <a:rPr lang="pt-BR" sz="2000" baseline="-25000" dirty="0"/>
              <a:t>m2</a:t>
            </a:r>
            <a:r>
              <a:rPr lang="pt-BR" sz="2000" dirty="0"/>
              <a:t> </a:t>
            </a:r>
            <a:endParaRPr lang="pt-BR" sz="20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971600" y="4149080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 Calculate Q</a:t>
            </a:r>
            <a:r>
              <a:rPr lang="pt-BR" sz="2000" baseline="-25000" dirty="0"/>
              <a:t>i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492896"/>
            <a:ext cx="2589068" cy="640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890" y="2627759"/>
            <a:ext cx="1123950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Right Arrow 19"/>
          <p:cNvSpPr/>
          <p:nvPr/>
        </p:nvSpPr>
        <p:spPr>
          <a:xfrm>
            <a:off x="3765350" y="2789931"/>
            <a:ext cx="360040" cy="20645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730" y="3289548"/>
            <a:ext cx="12763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ight Arrow 23"/>
          <p:cNvSpPr/>
          <p:nvPr/>
        </p:nvSpPr>
        <p:spPr>
          <a:xfrm>
            <a:off x="3735332" y="3510573"/>
            <a:ext cx="360040" cy="20645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889" y="3324598"/>
            <a:ext cx="2959835" cy="464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664" y="4673699"/>
            <a:ext cx="21336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Right Arrow 28"/>
          <p:cNvSpPr/>
          <p:nvPr/>
        </p:nvSpPr>
        <p:spPr>
          <a:xfrm>
            <a:off x="4427984" y="4950733"/>
            <a:ext cx="360040" cy="20645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8355" y="4725144"/>
            <a:ext cx="2826013" cy="59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182" y="416765"/>
            <a:ext cx="3005635" cy="1481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968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3" grpId="0" animBg="1"/>
      <p:bldP spid="14" grpId="0"/>
      <p:bldP spid="21" grpId="0"/>
      <p:bldP spid="20" grpId="0" animBg="1"/>
      <p:bldP spid="24" grpId="0" animBg="1"/>
      <p:bldP spid="2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539552" y="1467045"/>
            <a:ext cx="360040" cy="4129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71600" y="1467045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Calculate A</a:t>
            </a:r>
            <a:r>
              <a:rPr lang="pt-BR" sz="2000" baseline="-25000" dirty="0"/>
              <a:t>mi</a:t>
            </a:r>
            <a:r>
              <a:rPr lang="pt-BR" sz="2000" dirty="0"/>
              <a:t>  </a:t>
            </a:r>
            <a:endParaRPr lang="pt-BR" sz="2000" baseline="-25000" dirty="0"/>
          </a:p>
        </p:txBody>
      </p:sp>
      <p:sp>
        <p:nvSpPr>
          <p:cNvPr id="20" name="Right Arrow 19"/>
          <p:cNvSpPr/>
          <p:nvPr/>
        </p:nvSpPr>
        <p:spPr>
          <a:xfrm>
            <a:off x="3837358" y="2196128"/>
            <a:ext cx="360040" cy="20645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104" y="2040430"/>
            <a:ext cx="1847850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71101"/>
            <a:ext cx="2385186" cy="621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6281" y="2420127"/>
            <a:ext cx="43204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b</a:t>
            </a:r>
            <a:r>
              <a:rPr lang="pt-BR" baseline="-25000" dirty="0"/>
              <a:t>1</a:t>
            </a:r>
            <a:endParaRPr lang="pt-BR" dirty="0"/>
          </a:p>
        </p:txBody>
      </p:sp>
      <p:sp>
        <p:nvSpPr>
          <p:cNvPr id="12" name="Rectangle 11"/>
          <p:cNvSpPr/>
          <p:nvPr/>
        </p:nvSpPr>
        <p:spPr>
          <a:xfrm>
            <a:off x="539552" y="3199887"/>
            <a:ext cx="360040" cy="4129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71600" y="3113937"/>
            <a:ext cx="7696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Calculate the MF resistance components for filter 1 and filter 2 using  C = 10nF </a:t>
            </a:r>
            <a:endParaRPr lang="pt-BR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549382" y="3736278"/>
                <a:ext cx="1034579" cy="4792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t-BR" sz="1600" b="0" i="0" smtClean="0">
                            <a:latin typeface="Cambria Math"/>
                          </a:rPr>
                          <m:t>R</m:t>
                        </m:r>
                      </m:e>
                      <m:sub>
                        <m:r>
                          <a:rPr lang="pt-BR" sz="1600" b="0" i="0" smtClean="0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pt-BR" sz="1600" b="0" i="0" smtClean="0">
                            <a:latin typeface="Cambria Math"/>
                          </a:rPr>
                          <m:t>i</m:t>
                        </m:r>
                      </m:sub>
                    </m:sSub>
                  </m:oMath>
                </a14:m>
                <a:r>
                  <a:rPr lang="pt-BR" sz="16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sz="16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t-BR" sz="1600" b="0" i="0" dirty="0" smtClean="0">
                                <a:latin typeface="Cambria Math"/>
                              </a:rPr>
                              <m:t>Q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pt-BR" sz="1600" b="0" i="0" dirty="0" smtClean="0">
                                <a:latin typeface="Cambria Math"/>
                              </a:rPr>
                              <m:t>i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l-GR" sz="1600" i="0" dirty="0" smtClean="0">
                            <a:latin typeface="Cambria Math"/>
                            <a:ea typeface="Cambria Math"/>
                          </a:rPr>
                          <m:t>π</m:t>
                        </m:r>
                        <m:sSub>
                          <m:sSubPr>
                            <m:ctrlPr>
                              <a:rPr lang="el-GR" sz="1600" i="1" dirty="0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t-BR" sz="1600" b="0" i="0" dirty="0" smtClean="0">
                                <a:latin typeface="Cambria Math"/>
                                <a:ea typeface="Cambria Math"/>
                              </a:rPr>
                              <m:t>f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pt-BR" sz="1600" b="0" i="0" dirty="0" smtClean="0">
                                <a:latin typeface="Cambria Math"/>
                                <a:ea typeface="Cambria Math"/>
                              </a:rPr>
                              <m:t>m</m:t>
                            </m:r>
                            <m:r>
                              <m:rPr>
                                <m:sty m:val="p"/>
                              </m:rPr>
                              <a:rPr lang="pt-BR" sz="1600" b="0" i="0" dirty="0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i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pt-BR" sz="1600" b="0" i="0" dirty="0" smtClean="0">
                            <a:latin typeface="Cambria Math"/>
                            <a:ea typeface="Cambria Math"/>
                          </a:rPr>
                          <m:t>C</m:t>
                        </m:r>
                      </m:den>
                    </m:f>
                  </m:oMath>
                </a14:m>
                <a:endParaRPr lang="pt-BR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382" y="3736278"/>
                <a:ext cx="1034579" cy="4792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559954" y="3608628"/>
                <a:ext cx="1538498" cy="6401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pt-BR" sz="1600" b="0" i="0" smtClean="0">
                              <a:latin typeface="Cambria Math"/>
                            </a:rPr>
                            <m:t>R</m:t>
                          </m:r>
                        </m:e>
                        <m:sub>
                          <m:r>
                            <a:rPr lang="pt-BR" sz="1600" b="0" i="0" smtClean="0">
                              <a:latin typeface="Cambria Math"/>
                            </a:rPr>
                            <m:t>1</m:t>
                          </m:r>
                          <m:r>
                            <m:rPr>
                              <m:sty m:val="p"/>
                            </m:rPr>
                            <a:rPr lang="pt-BR" sz="1600" b="0" i="0" smtClean="0">
                              <a:latin typeface="Cambria Math"/>
                            </a:rPr>
                            <m:t>i</m:t>
                          </m:r>
                          <m:r>
                            <a:rPr lang="pt-BR" sz="1600" b="0" i="0" smtClean="0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pt-BR" sz="1600" b="0" i="0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pt-BR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pt-BR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pt-BR" sz="1600" b="0" i="0" smtClean="0">
                                      <a:latin typeface="Cambria Math"/>
                                    </a:rPr>
                                    <m:t>R</m:t>
                                  </m:r>
                                </m:e>
                                <m:sub>
                                  <m:r>
                                    <a:rPr lang="pt-BR" sz="1600" b="0" i="0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pt-BR" sz="1600" b="0" i="0" smtClean="0">
                                  <a:latin typeface="Cambria Math"/>
                                </a:rPr>
                                <m:t>−2</m:t>
                              </m:r>
                              <m:sSub>
                                <m:sSubPr>
                                  <m:ctrlPr>
                                    <a:rPr lang="pt-BR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pt-BR" sz="1600" b="0" i="0" smtClean="0">
                                      <a:latin typeface="Cambria Math"/>
                                    </a:rPr>
                                    <m:t>A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pt-BR" sz="1600" b="0" i="0" smtClean="0">
                                      <a:latin typeface="Cambria Math"/>
                                    </a:rPr>
                                    <m:t>mi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pt-BR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954" y="3608628"/>
                <a:ext cx="1538498" cy="6401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153222" y="3654524"/>
                <a:ext cx="1882502" cy="6401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pt-BR" sz="1600" b="0" i="0" smtClean="0">
                              <a:latin typeface="Cambria Math"/>
                            </a:rPr>
                            <m:t>R</m:t>
                          </m:r>
                        </m:e>
                        <m:sub>
                          <m:r>
                            <a:rPr lang="pt-BR" sz="1600" b="0" i="0" smtClean="0">
                              <a:latin typeface="Cambria Math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pt-BR" sz="1600" b="0" i="0" smtClean="0">
                              <a:latin typeface="Cambria Math"/>
                            </a:rPr>
                            <m:t>i</m:t>
                          </m:r>
                          <m:r>
                            <a:rPr lang="pt-BR" sz="1600" b="0" i="0" smtClean="0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pt-BR" sz="1600" b="0" i="0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pt-BR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pt-BR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sz="16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pt-BR" sz="1600" b="0" i="1" smtClean="0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pt-BR" sz="1600" b="0" i="1" smtClean="0">
                                      <a:latin typeface="Cambria Math"/>
                                    </a:rPr>
                                    <m:t>𝑚𝑖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pt-BR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sz="1600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pt-BR" sz="16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pt-BR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pt-BR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pt-BR" sz="1600" b="0" i="1" smtClean="0">
                                      <a:latin typeface="Cambria Math"/>
                                    </a:rPr>
                                    <m:t>𝑄</m:t>
                                  </m:r>
                                </m:e>
                                <m:sup>
                                  <m:r>
                                    <a:rPr lang="pt-BR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sz="1600" b="0" i="0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pt-BR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sz="1600" b="0" i="1" smtClean="0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pt-BR" sz="1600" b="0" i="1" smtClean="0">
                                      <a:latin typeface="Cambria Math"/>
                                    </a:rPr>
                                    <m:t>𝑚𝑖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pt-BR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3222" y="3654524"/>
                <a:ext cx="1882502" cy="6401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906" y="0"/>
            <a:ext cx="3005635" cy="1481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3">
            <a:extLst>
              <a:ext uri="{FF2B5EF4-FFF2-40B4-BE49-F238E27FC236}">
                <a16:creationId xmlns:a16="http://schemas.microsoft.com/office/drawing/2014/main" id="{F59B3B9B-74AC-41D8-82D0-8B524D78B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11" y="4374863"/>
            <a:ext cx="3983182" cy="2282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4">
            <a:extLst>
              <a:ext uri="{FF2B5EF4-FFF2-40B4-BE49-F238E27FC236}">
                <a16:creationId xmlns:a16="http://schemas.microsoft.com/office/drawing/2014/main" id="{51460700-EA9A-4CA3-ADF8-BA26DFEBFA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170" y="4436063"/>
            <a:ext cx="3754896" cy="2156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5" name="Straight Connector 11">
            <a:extLst>
              <a:ext uri="{FF2B5EF4-FFF2-40B4-BE49-F238E27FC236}">
                <a16:creationId xmlns:a16="http://schemas.microsoft.com/office/drawing/2014/main" id="{073B989F-47E8-428B-908D-F1E04984DAF7}"/>
              </a:ext>
            </a:extLst>
          </p:cNvPr>
          <p:cNvCxnSpPr/>
          <p:nvPr/>
        </p:nvCxnSpPr>
        <p:spPr>
          <a:xfrm>
            <a:off x="1312950" y="5470120"/>
            <a:ext cx="0" cy="4478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12">
            <a:extLst>
              <a:ext uri="{FF2B5EF4-FFF2-40B4-BE49-F238E27FC236}">
                <a16:creationId xmlns:a16="http://schemas.microsoft.com/office/drawing/2014/main" id="{23DCF971-C1B8-4BE4-A2C0-84C7902E7842}"/>
              </a:ext>
            </a:extLst>
          </p:cNvPr>
          <p:cNvCxnSpPr/>
          <p:nvPr/>
        </p:nvCxnSpPr>
        <p:spPr>
          <a:xfrm>
            <a:off x="1301848" y="6119057"/>
            <a:ext cx="0" cy="4478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4">
            <a:extLst>
              <a:ext uri="{FF2B5EF4-FFF2-40B4-BE49-F238E27FC236}">
                <a16:creationId xmlns:a16="http://schemas.microsoft.com/office/drawing/2014/main" id="{6CD70F7F-5F67-4D64-8565-BB71F314BB10}"/>
              </a:ext>
            </a:extLst>
          </p:cNvPr>
          <p:cNvCxnSpPr/>
          <p:nvPr/>
        </p:nvCxnSpPr>
        <p:spPr>
          <a:xfrm>
            <a:off x="1914089" y="5468427"/>
            <a:ext cx="0" cy="4478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8">
            <a:extLst>
              <a:ext uri="{FF2B5EF4-FFF2-40B4-BE49-F238E27FC236}">
                <a16:creationId xmlns:a16="http://schemas.microsoft.com/office/drawing/2014/main" id="{E492DE6F-4425-4CE0-A9EB-419F4369951E}"/>
              </a:ext>
            </a:extLst>
          </p:cNvPr>
          <p:cNvCxnSpPr/>
          <p:nvPr/>
        </p:nvCxnSpPr>
        <p:spPr>
          <a:xfrm>
            <a:off x="2173761" y="6132325"/>
            <a:ext cx="0" cy="4478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21">
            <a:extLst>
              <a:ext uri="{FF2B5EF4-FFF2-40B4-BE49-F238E27FC236}">
                <a16:creationId xmlns:a16="http://schemas.microsoft.com/office/drawing/2014/main" id="{357C279D-A494-4DD6-8A5A-99893DC32BDC}"/>
              </a:ext>
            </a:extLst>
          </p:cNvPr>
          <p:cNvCxnSpPr/>
          <p:nvPr/>
        </p:nvCxnSpPr>
        <p:spPr>
          <a:xfrm>
            <a:off x="6078978" y="5398977"/>
            <a:ext cx="0" cy="4478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2">
            <a:extLst>
              <a:ext uri="{FF2B5EF4-FFF2-40B4-BE49-F238E27FC236}">
                <a16:creationId xmlns:a16="http://schemas.microsoft.com/office/drawing/2014/main" id="{DDFDEFDC-7364-44BB-9DBD-CF6313F9AE74}"/>
              </a:ext>
            </a:extLst>
          </p:cNvPr>
          <p:cNvCxnSpPr/>
          <p:nvPr/>
        </p:nvCxnSpPr>
        <p:spPr>
          <a:xfrm>
            <a:off x="5457247" y="5414803"/>
            <a:ext cx="0" cy="4478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3">
            <a:extLst>
              <a:ext uri="{FF2B5EF4-FFF2-40B4-BE49-F238E27FC236}">
                <a16:creationId xmlns:a16="http://schemas.microsoft.com/office/drawing/2014/main" id="{E333E7FE-3ABE-48BA-B2CE-AE3D20940EE7}"/>
              </a:ext>
            </a:extLst>
          </p:cNvPr>
          <p:cNvCxnSpPr/>
          <p:nvPr/>
        </p:nvCxnSpPr>
        <p:spPr>
          <a:xfrm>
            <a:off x="6332918" y="6061182"/>
            <a:ext cx="0" cy="4478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24">
            <a:extLst>
              <a:ext uri="{FF2B5EF4-FFF2-40B4-BE49-F238E27FC236}">
                <a16:creationId xmlns:a16="http://schemas.microsoft.com/office/drawing/2014/main" id="{13014A87-FFAF-44F1-B027-A7637E3D9F2E}"/>
              </a:ext>
            </a:extLst>
          </p:cNvPr>
          <p:cNvCxnSpPr/>
          <p:nvPr/>
        </p:nvCxnSpPr>
        <p:spPr>
          <a:xfrm>
            <a:off x="5445672" y="6081774"/>
            <a:ext cx="0" cy="4478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F2531A9D-DB9E-4A02-B237-C31728AE366A}"/>
              </a:ext>
            </a:extLst>
          </p:cNvPr>
          <p:cNvSpPr txBox="1"/>
          <p:nvPr/>
        </p:nvSpPr>
        <p:spPr>
          <a:xfrm>
            <a:off x="2460217" y="559092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+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AB63F5E8-BCD6-4E9B-9F93-C8138EAB7238}"/>
              </a:ext>
            </a:extLst>
          </p:cNvPr>
          <p:cNvSpPr txBox="1"/>
          <p:nvPr/>
        </p:nvSpPr>
        <p:spPr>
          <a:xfrm>
            <a:off x="6612130" y="55604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+</a:t>
            </a:r>
          </a:p>
        </p:txBody>
      </p:sp>
      <p:cxnSp>
        <p:nvCxnSpPr>
          <p:cNvPr id="37" name="Straight Connector 13">
            <a:extLst>
              <a:ext uri="{FF2B5EF4-FFF2-40B4-BE49-F238E27FC236}">
                <a16:creationId xmlns:a16="http://schemas.microsoft.com/office/drawing/2014/main" id="{2D284269-2864-4F1B-A144-D5F475591E55}"/>
              </a:ext>
            </a:extLst>
          </p:cNvPr>
          <p:cNvCxnSpPr/>
          <p:nvPr/>
        </p:nvCxnSpPr>
        <p:spPr>
          <a:xfrm>
            <a:off x="2101753" y="5448889"/>
            <a:ext cx="0" cy="4478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13">
            <a:extLst>
              <a:ext uri="{FF2B5EF4-FFF2-40B4-BE49-F238E27FC236}">
                <a16:creationId xmlns:a16="http://schemas.microsoft.com/office/drawing/2014/main" id="{B62DDF08-B287-4FD4-8808-CDBD12EE826F}"/>
              </a:ext>
            </a:extLst>
          </p:cNvPr>
          <p:cNvCxnSpPr/>
          <p:nvPr/>
        </p:nvCxnSpPr>
        <p:spPr>
          <a:xfrm>
            <a:off x="3181873" y="5450188"/>
            <a:ext cx="0" cy="4478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13">
            <a:extLst>
              <a:ext uri="{FF2B5EF4-FFF2-40B4-BE49-F238E27FC236}">
                <a16:creationId xmlns:a16="http://schemas.microsoft.com/office/drawing/2014/main" id="{7ECADB21-CA7A-4F27-9844-C87A8E4532A7}"/>
              </a:ext>
            </a:extLst>
          </p:cNvPr>
          <p:cNvCxnSpPr/>
          <p:nvPr/>
        </p:nvCxnSpPr>
        <p:spPr>
          <a:xfrm>
            <a:off x="6241045" y="5404891"/>
            <a:ext cx="0" cy="4478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13">
            <a:extLst>
              <a:ext uri="{FF2B5EF4-FFF2-40B4-BE49-F238E27FC236}">
                <a16:creationId xmlns:a16="http://schemas.microsoft.com/office/drawing/2014/main" id="{3A404517-784F-4F56-A104-8EF4F4240B6E}"/>
              </a:ext>
            </a:extLst>
          </p:cNvPr>
          <p:cNvCxnSpPr/>
          <p:nvPr/>
        </p:nvCxnSpPr>
        <p:spPr>
          <a:xfrm>
            <a:off x="7303747" y="5403703"/>
            <a:ext cx="0" cy="4478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13">
            <a:extLst>
              <a:ext uri="{FF2B5EF4-FFF2-40B4-BE49-F238E27FC236}">
                <a16:creationId xmlns:a16="http://schemas.microsoft.com/office/drawing/2014/main" id="{D4D4808E-924B-475D-B25B-4C63B22DC9AE}"/>
              </a:ext>
            </a:extLst>
          </p:cNvPr>
          <p:cNvCxnSpPr/>
          <p:nvPr/>
        </p:nvCxnSpPr>
        <p:spPr>
          <a:xfrm>
            <a:off x="2361322" y="6121120"/>
            <a:ext cx="0" cy="4478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13">
            <a:extLst>
              <a:ext uri="{FF2B5EF4-FFF2-40B4-BE49-F238E27FC236}">
                <a16:creationId xmlns:a16="http://schemas.microsoft.com/office/drawing/2014/main" id="{4F56B1CF-814D-46AB-A530-4EFBFAAC415C}"/>
              </a:ext>
            </a:extLst>
          </p:cNvPr>
          <p:cNvCxnSpPr/>
          <p:nvPr/>
        </p:nvCxnSpPr>
        <p:spPr>
          <a:xfrm>
            <a:off x="3703347" y="6100547"/>
            <a:ext cx="0" cy="4478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13">
            <a:extLst>
              <a:ext uri="{FF2B5EF4-FFF2-40B4-BE49-F238E27FC236}">
                <a16:creationId xmlns:a16="http://schemas.microsoft.com/office/drawing/2014/main" id="{587BEBF8-CC3D-4C55-84B8-6EB30C5811F1}"/>
              </a:ext>
            </a:extLst>
          </p:cNvPr>
          <p:cNvCxnSpPr/>
          <p:nvPr/>
        </p:nvCxnSpPr>
        <p:spPr>
          <a:xfrm>
            <a:off x="6511659" y="6061182"/>
            <a:ext cx="0" cy="4478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13">
            <a:extLst>
              <a:ext uri="{FF2B5EF4-FFF2-40B4-BE49-F238E27FC236}">
                <a16:creationId xmlns:a16="http://schemas.microsoft.com/office/drawing/2014/main" id="{661032B1-42CB-4FDA-A8E7-479F355665B1}"/>
              </a:ext>
            </a:extLst>
          </p:cNvPr>
          <p:cNvCxnSpPr/>
          <p:nvPr/>
        </p:nvCxnSpPr>
        <p:spPr>
          <a:xfrm>
            <a:off x="7862393" y="6061182"/>
            <a:ext cx="0" cy="4478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046B8290-8C17-42AF-A89E-049F50FF4D09}"/>
              </a:ext>
            </a:extLst>
          </p:cNvPr>
          <p:cNvCxnSpPr/>
          <p:nvPr/>
        </p:nvCxnSpPr>
        <p:spPr>
          <a:xfrm>
            <a:off x="4724104" y="4374162"/>
            <a:ext cx="6560" cy="2218802"/>
          </a:xfrm>
          <a:prstGeom prst="line">
            <a:avLst/>
          </a:prstGeom>
          <a:ln w="28575">
            <a:solidFill>
              <a:srgbClr val="FFC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70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4" grpId="0"/>
      <p:bldP spid="20" grpId="0" animBg="1"/>
      <p:bldP spid="2" grpId="0" animBg="1"/>
      <p:bldP spid="12" grpId="0" animBg="1"/>
      <p:bldP spid="13" grpId="0"/>
      <p:bldP spid="15" grpId="0"/>
      <p:bldP spid="16" grpId="0"/>
      <p:bldP spid="18" grpId="0"/>
      <p:bldP spid="35" grpId="0"/>
      <p:bldP spid="3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494513" y="1340768"/>
            <a:ext cx="6174223" cy="101566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</a:rPr>
              <a:t>Simulação </a:t>
            </a:r>
            <a:r>
              <a:rPr lang="pt-BR" sz="6000" b="1" dirty="0" err="1">
                <a:solidFill>
                  <a:schemeClr val="bg1"/>
                </a:solidFill>
              </a:rPr>
              <a:t>LTPice</a:t>
            </a:r>
            <a:endParaRPr lang="pt-B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5647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76" y="3501008"/>
            <a:ext cx="8895248" cy="1996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200" y="353411"/>
            <a:ext cx="636270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81968" y="620688"/>
            <a:ext cx="1948382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Os valores dos componentes foram medidos !</a:t>
            </a:r>
          </a:p>
        </p:txBody>
      </p:sp>
    </p:spTree>
    <p:extLst>
      <p:ext uri="{BB962C8B-B14F-4D97-AF65-F5344CB8AC3E}">
        <p14:creationId xmlns:p14="http://schemas.microsoft.com/office/powerpoint/2010/main" val="2459217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63017" y="2282096"/>
            <a:ext cx="6157492" cy="1015663"/>
          </a:xfrm>
          <a:prstGeom prst="rect">
            <a:avLst/>
          </a:prstGeom>
          <a:solidFill>
            <a:schemeClr val="tx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</a:rPr>
              <a:t>Band Pass Filters</a:t>
            </a:r>
          </a:p>
        </p:txBody>
      </p:sp>
    </p:spTree>
    <p:extLst>
      <p:ext uri="{BB962C8B-B14F-4D97-AF65-F5344CB8AC3E}">
        <p14:creationId xmlns:p14="http://schemas.microsoft.com/office/powerpoint/2010/main" val="33625473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919686" y="1700808"/>
            <a:ext cx="7416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/>
              <a:t>The passband characteristic of a low-pass filter is transformed into the upper passband half of a band-pass filter. The upper </a:t>
            </a:r>
            <a:r>
              <a:rPr lang="en-US" sz="1600" dirty="0" err="1"/>
              <a:t>passband</a:t>
            </a:r>
            <a:r>
              <a:rPr lang="en-US" sz="1600" dirty="0"/>
              <a:t> is then mirrored at the mid frequency, </a:t>
            </a:r>
            <a:r>
              <a:rPr lang="en-US" sz="1600" dirty="0" err="1"/>
              <a:t>f</a:t>
            </a:r>
            <a:r>
              <a:rPr lang="en-US" sz="1600" baseline="-25000" dirty="0" err="1"/>
              <a:t>m</a:t>
            </a:r>
            <a:r>
              <a:rPr lang="en-US" sz="1600" dirty="0"/>
              <a:t> (Ω=1), into the lower </a:t>
            </a:r>
            <a:r>
              <a:rPr lang="en-US" sz="1600" dirty="0" err="1"/>
              <a:t>passband</a:t>
            </a:r>
            <a:r>
              <a:rPr lang="en-US" sz="1600" dirty="0"/>
              <a:t> half</a:t>
            </a:r>
            <a:endParaRPr lang="pt-BR" sz="1600" dirty="0"/>
          </a:p>
        </p:txBody>
      </p:sp>
      <p:sp>
        <p:nvSpPr>
          <p:cNvPr id="14" name="Rectangle 13"/>
          <p:cNvSpPr/>
          <p:nvPr/>
        </p:nvSpPr>
        <p:spPr>
          <a:xfrm>
            <a:off x="539552" y="1818110"/>
            <a:ext cx="360040" cy="2047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366" y="2633323"/>
            <a:ext cx="4715268" cy="2369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769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366" y="476672"/>
            <a:ext cx="4715268" cy="2369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335" y="3068191"/>
            <a:ext cx="1647825" cy="504825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3" y="3131676"/>
            <a:ext cx="237233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Normalized bandwith 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3566501" y="3222541"/>
            <a:ext cx="360040" cy="20645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142" y="4626793"/>
            <a:ext cx="3429000" cy="701386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304303" y="4787860"/>
            <a:ext cx="108273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b="1"/>
            </a:lvl1pPr>
          </a:lstStyle>
          <a:p>
            <a:r>
              <a:rPr lang="pt-BR" dirty="0"/>
              <a:t>Q factor</a:t>
            </a:r>
          </a:p>
        </p:txBody>
      </p:sp>
      <p:sp>
        <p:nvSpPr>
          <p:cNvPr id="19" name="Right Arrow 18"/>
          <p:cNvSpPr/>
          <p:nvPr/>
        </p:nvSpPr>
        <p:spPr>
          <a:xfrm>
            <a:off x="3563888" y="4869323"/>
            <a:ext cx="360040" cy="20645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142" y="3844259"/>
            <a:ext cx="1924050" cy="485775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539552" y="3888694"/>
            <a:ext cx="28469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b="1"/>
            </a:lvl1pPr>
          </a:lstStyle>
          <a:p>
            <a:r>
              <a:rPr lang="pt-BR" dirty="0"/>
              <a:t>Normalized mid bandwith 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3563888" y="3979559"/>
            <a:ext cx="360040" cy="20645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00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  <p:bldP spid="18" grpId="0" animBg="1"/>
      <p:bldP spid="19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63587" y="764704"/>
            <a:ext cx="7416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The simplest design of a band-pass filter is the connection of a high-pass filter and a </a:t>
            </a:r>
            <a:r>
              <a:rPr lang="en-US" sz="1600" b="1" dirty="0" err="1">
                <a:solidFill>
                  <a:srgbClr val="FF0000"/>
                </a:solidFill>
              </a:rPr>
              <a:t>lowpass</a:t>
            </a:r>
            <a:r>
              <a:rPr lang="en-US" sz="1600" b="1" dirty="0">
                <a:solidFill>
                  <a:srgbClr val="FF0000"/>
                </a:solidFill>
              </a:rPr>
              <a:t> filter in series</a:t>
            </a:r>
            <a:r>
              <a:rPr lang="en-US" sz="1600" dirty="0"/>
              <a:t>, which is commonly done in wide-band filter applications.</a:t>
            </a:r>
            <a:endParaRPr lang="pt-BR" sz="1600" dirty="0"/>
          </a:p>
        </p:txBody>
      </p:sp>
      <p:sp>
        <p:nvSpPr>
          <p:cNvPr id="7" name="Rectangle 6"/>
          <p:cNvSpPr/>
          <p:nvPr/>
        </p:nvSpPr>
        <p:spPr>
          <a:xfrm>
            <a:off x="483453" y="850526"/>
            <a:ext cx="360040" cy="2725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63587" y="1523693"/>
            <a:ext cx="74168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A first order </a:t>
            </a:r>
            <a:r>
              <a:rPr lang="en-US" sz="1600" dirty="0"/>
              <a:t>high-pass and a first-order low-pass provide a second-order band-pass,</a:t>
            </a:r>
            <a:endParaRPr lang="pt-BR" sz="1600" dirty="0"/>
          </a:p>
        </p:txBody>
      </p:sp>
      <p:sp>
        <p:nvSpPr>
          <p:cNvPr id="17" name="Rectangle 16"/>
          <p:cNvSpPr/>
          <p:nvPr/>
        </p:nvSpPr>
        <p:spPr>
          <a:xfrm>
            <a:off x="483453" y="1623567"/>
            <a:ext cx="360040" cy="2725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63587" y="2208335"/>
            <a:ext cx="7416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A </a:t>
            </a:r>
            <a:r>
              <a:rPr lang="en-US" sz="1600" dirty="0"/>
              <a:t>second-order high-pass and a second-order low-pass result in a fourth-order band-pass </a:t>
            </a:r>
            <a:r>
              <a:rPr lang="pt-BR" sz="1600" dirty="0"/>
              <a:t>response.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74001" y="2260321"/>
            <a:ext cx="360040" cy="2725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63587" y="3000423"/>
            <a:ext cx="7416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Narrow-band filters of higher order consist of cascaded second-order band-pass filters that use the </a:t>
            </a:r>
            <a:r>
              <a:rPr lang="en-US" sz="1600" dirty="0" err="1"/>
              <a:t>Sallen</a:t>
            </a:r>
            <a:r>
              <a:rPr lang="en-US" sz="1600" dirty="0"/>
              <a:t>-Key or the Multiple Feedback (MFB) </a:t>
            </a:r>
            <a:r>
              <a:rPr lang="pt-BR" sz="1600" dirty="0"/>
              <a:t>topology.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83453" y="3083833"/>
            <a:ext cx="360040" cy="2725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8987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/>
      <p:bldP spid="19" grpId="0" animBg="1"/>
      <p:bldP spid="20" grpId="0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19686" y="548680"/>
            <a:ext cx="7416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To develop the frequency response of a </a:t>
            </a:r>
            <a:r>
              <a:rPr lang="en-US" sz="1600" b="1" dirty="0">
                <a:solidFill>
                  <a:srgbClr val="FF0000"/>
                </a:solidFill>
              </a:rPr>
              <a:t>second-order band-pass filter</a:t>
            </a:r>
            <a:r>
              <a:rPr lang="en-US" sz="1600" dirty="0"/>
              <a:t>, apply the </a:t>
            </a:r>
          </a:p>
          <a:p>
            <a:pPr algn="just"/>
            <a:endParaRPr lang="en-US" sz="1600" dirty="0"/>
          </a:p>
          <a:p>
            <a:r>
              <a:rPr lang="en-US" sz="1600" dirty="0"/>
              <a:t>Transformation                                                 to a </a:t>
            </a:r>
            <a:r>
              <a:rPr lang="en-US" sz="1600" b="1" dirty="0">
                <a:solidFill>
                  <a:srgbClr val="FF0000"/>
                </a:solidFill>
              </a:rPr>
              <a:t>first-order low-pass transfer function</a:t>
            </a:r>
            <a:r>
              <a:rPr lang="en-US" sz="1600" dirty="0"/>
              <a:t>:</a:t>
            </a:r>
            <a:endParaRPr lang="pt-BR" sz="1600" dirty="0"/>
          </a:p>
        </p:txBody>
      </p:sp>
      <p:sp>
        <p:nvSpPr>
          <p:cNvPr id="7" name="Rectangle 6"/>
          <p:cNvSpPr/>
          <p:nvPr/>
        </p:nvSpPr>
        <p:spPr>
          <a:xfrm>
            <a:off x="467544" y="620688"/>
            <a:ext cx="360040" cy="204788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144" y="3124367"/>
            <a:ext cx="1647825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939" y="1798472"/>
            <a:ext cx="13430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Right Arrow 21"/>
          <p:cNvSpPr/>
          <p:nvPr/>
        </p:nvSpPr>
        <p:spPr>
          <a:xfrm>
            <a:off x="3857764" y="2045551"/>
            <a:ext cx="360040" cy="20645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extBox 1"/>
          <p:cNvSpPr txBox="1"/>
          <p:nvPr/>
        </p:nvSpPr>
        <p:spPr>
          <a:xfrm>
            <a:off x="3256523" y="187191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s</a:t>
            </a:r>
          </a:p>
        </p:txBody>
      </p:sp>
      <p:sp>
        <p:nvSpPr>
          <p:cNvPr id="4" name="Down Arrow 3"/>
          <p:cNvSpPr/>
          <p:nvPr/>
        </p:nvSpPr>
        <p:spPr>
          <a:xfrm>
            <a:off x="4314939" y="2765166"/>
            <a:ext cx="313159" cy="293737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667" y="4421353"/>
            <a:ext cx="2524125" cy="742950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Down Arrow 22"/>
          <p:cNvSpPr/>
          <p:nvPr/>
        </p:nvSpPr>
        <p:spPr>
          <a:xfrm>
            <a:off x="4314939" y="3969670"/>
            <a:ext cx="313159" cy="293737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967" y="908720"/>
            <a:ext cx="13430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ight Arrow 21"/>
          <p:cNvSpPr/>
          <p:nvPr/>
        </p:nvSpPr>
        <p:spPr>
          <a:xfrm>
            <a:off x="2699792" y="1155799"/>
            <a:ext cx="360040" cy="20645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TextBox 1"/>
          <p:cNvSpPr txBox="1"/>
          <p:nvPr/>
        </p:nvSpPr>
        <p:spPr>
          <a:xfrm>
            <a:off x="2135577" y="99681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128870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87624" y="620688"/>
            <a:ext cx="71134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When designing band-pass filters, </a:t>
            </a:r>
            <a:r>
              <a:rPr lang="en-US" sz="1600" b="1" dirty="0">
                <a:solidFill>
                  <a:srgbClr val="FF0000"/>
                </a:solidFill>
              </a:rPr>
              <a:t>the parameters of interest are the gain at the mid frequency (A</a:t>
            </a:r>
            <a:r>
              <a:rPr lang="en-US" sz="1600" b="1" baseline="-25000" dirty="0">
                <a:solidFill>
                  <a:srgbClr val="FF0000"/>
                </a:solidFill>
              </a:rPr>
              <a:t>m</a:t>
            </a:r>
            <a:r>
              <a:rPr lang="en-US" sz="1600" b="1" dirty="0">
                <a:solidFill>
                  <a:srgbClr val="FF0000"/>
                </a:solidFill>
              </a:rPr>
              <a:t>) and the quality factor (Q)</a:t>
            </a:r>
            <a:r>
              <a:rPr lang="en-US" sz="1600" dirty="0"/>
              <a:t>, which represents the selectivity of a band-pass </a:t>
            </a:r>
            <a:r>
              <a:rPr lang="pt-BR" sz="1600" dirty="0"/>
              <a:t>filter. </a:t>
            </a:r>
          </a:p>
          <a:p>
            <a:endParaRPr lang="pt-BR" sz="1600" dirty="0"/>
          </a:p>
          <a:p>
            <a:r>
              <a:rPr lang="en-US" sz="1600" dirty="0"/>
              <a:t>Therefore, replace A</a:t>
            </a:r>
            <a:r>
              <a:rPr lang="en-US" sz="1600" baseline="-25000" dirty="0"/>
              <a:t>0</a:t>
            </a:r>
            <a:r>
              <a:rPr lang="en-US" sz="1600" dirty="0"/>
              <a:t> with A</a:t>
            </a:r>
            <a:r>
              <a:rPr lang="en-US" sz="1600" baseline="-25000" dirty="0"/>
              <a:t>m</a:t>
            </a:r>
            <a:r>
              <a:rPr lang="en-US" sz="1600" dirty="0"/>
              <a:t> /Q and ΔΩ with 1/Q (Equation 16–7) to obtain:</a:t>
            </a:r>
            <a:endParaRPr lang="pt-BR" sz="1600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239" y="3429000"/>
            <a:ext cx="2257425" cy="942975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Down Arrow 24"/>
          <p:cNvSpPr/>
          <p:nvPr/>
        </p:nvSpPr>
        <p:spPr>
          <a:xfrm>
            <a:off x="4571999" y="3016005"/>
            <a:ext cx="313159" cy="293737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ctangle 6"/>
          <p:cNvSpPr/>
          <p:nvPr/>
        </p:nvSpPr>
        <p:spPr>
          <a:xfrm>
            <a:off x="717105" y="698401"/>
            <a:ext cx="360040" cy="204788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7" y="2153280"/>
            <a:ext cx="252412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4298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98580" y="4655326"/>
            <a:ext cx="2811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Normalized gain response of a </a:t>
            </a:r>
          </a:p>
          <a:p>
            <a:pPr algn="ctr"/>
            <a:r>
              <a:rPr lang="en-US" sz="1400" b="1" dirty="0"/>
              <a:t>second order bandpass filter</a:t>
            </a:r>
            <a:endParaRPr lang="pt-BR" sz="14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92696"/>
            <a:ext cx="4305930" cy="3928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83A2ADC3-6969-4D7F-89F3-7765896FE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883" y="1955349"/>
            <a:ext cx="3429000" cy="701386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28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6629</TotalTime>
  <Words>734</Words>
  <Application>Microsoft Office PowerPoint</Application>
  <PresentationFormat>Apresentação na tela (4:3)</PresentationFormat>
  <Paragraphs>129</Paragraphs>
  <Slides>29</Slides>
  <Notes>27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Cambria Math</vt:lpstr>
      <vt:lpstr>Office Theme</vt:lpstr>
      <vt:lpstr>OP AMPs for Everyone Newnes, 2009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José Marcos Alves</dc:creator>
  <cp:lastModifiedBy>José Marcos Alves</cp:lastModifiedBy>
  <cp:revision>489</cp:revision>
  <cp:lastPrinted>2017-11-09T10:55:48Z</cp:lastPrinted>
  <dcterms:created xsi:type="dcterms:W3CDTF">2012-10-15T16:50:11Z</dcterms:created>
  <dcterms:modified xsi:type="dcterms:W3CDTF">2020-10-09T21:19:44Z</dcterms:modified>
</cp:coreProperties>
</file>