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63" r:id="rId3"/>
    <p:sldId id="317" r:id="rId4"/>
    <p:sldId id="261" r:id="rId5"/>
    <p:sldId id="262" r:id="rId6"/>
    <p:sldId id="300" r:id="rId7"/>
    <p:sldId id="295" r:id="rId8"/>
    <p:sldId id="294" r:id="rId9"/>
    <p:sldId id="270" r:id="rId10"/>
    <p:sldId id="272" r:id="rId11"/>
    <p:sldId id="274" r:id="rId12"/>
    <p:sldId id="257" r:id="rId13"/>
    <p:sldId id="276" r:id="rId14"/>
    <p:sldId id="278" r:id="rId15"/>
    <p:sldId id="280" r:id="rId16"/>
    <p:sldId id="266" r:id="rId17"/>
    <p:sldId id="259" r:id="rId18"/>
    <p:sldId id="284" r:id="rId19"/>
    <p:sldId id="281" r:id="rId20"/>
    <p:sldId id="282" r:id="rId21"/>
    <p:sldId id="287" r:id="rId22"/>
    <p:sldId id="285" r:id="rId23"/>
    <p:sldId id="316" r:id="rId24"/>
    <p:sldId id="334" r:id="rId25"/>
    <p:sldId id="296" r:id="rId26"/>
    <p:sldId id="302" r:id="rId27"/>
    <p:sldId id="303" r:id="rId28"/>
    <p:sldId id="333" r:id="rId29"/>
    <p:sldId id="314" r:id="rId30"/>
    <p:sldId id="315" r:id="rId31"/>
    <p:sldId id="322" r:id="rId32"/>
    <p:sldId id="323" r:id="rId33"/>
    <p:sldId id="269" r:id="rId34"/>
    <p:sldId id="326" r:id="rId35"/>
    <p:sldId id="319" r:id="rId36"/>
    <p:sldId id="320" r:id="rId37"/>
    <p:sldId id="330" r:id="rId38"/>
    <p:sldId id="327" r:id="rId39"/>
    <p:sldId id="328" r:id="rId40"/>
    <p:sldId id="329" r:id="rId41"/>
    <p:sldId id="318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pe Paolucci" initials="FP" lastIdx="1" clrIdx="0">
    <p:extLst>
      <p:ext uri="{19B8F6BF-5375-455C-9EA6-DF929625EA0E}">
        <p15:presenceInfo xmlns:p15="http://schemas.microsoft.com/office/powerpoint/2012/main" userId="f3b4270ec2656bca" providerId="Windows Live"/>
      </p:ext>
    </p:extLst>
  </p:cmAuthor>
  <p:cmAuthor id="2" name="Windows User" initials="WU" lastIdx="1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63D"/>
    <a:srgbClr val="FFD03B"/>
    <a:srgbClr val="FD761A"/>
    <a:srgbClr val="F1F1F2"/>
    <a:srgbClr val="EF002B"/>
    <a:srgbClr val="1C66A6"/>
    <a:srgbClr val="FFFFFF"/>
    <a:srgbClr val="F6F6F6"/>
    <a:srgbClr val="BB0B67"/>
    <a:srgbClr val="0A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\Google%20Drive\Doutorado\Disciplinas\An&#225;lise%20das%20Demonstra&#231;&#245;es%20Cont&#225;beis\Trabalho\Ita&#250;\Dad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\Google%20Drive\Doutorado\Disciplinas\An&#225;lise%20das%20Demonstra&#231;&#245;es%20Cont&#225;beis\Trabalho\Ita&#250;\Dado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lippe\Dropbox\FEARP\An&#225;lise%20das%20Demonstra&#231;&#245;es%20Cont&#225;beis\Pasta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lippe\Dropbox\FEARP\An&#225;lise%20das%20Demonstra&#231;&#245;es%20Cont&#225;beis\Pasta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lo\Desktop\DF%20Ita&#25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GR!$F$2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GR!$G$1:$N$1</c:f>
              <c:strCache>
                <c:ptCount val="8"/>
                <c:pt idx="0">
                  <c:v>Depositos Compulsórios no Banco Central </c:v>
                </c:pt>
                <c:pt idx="1">
                  <c:v>Ativ Fin (Valor Justo - Resultados Abrangentes) </c:v>
                </c:pt>
                <c:pt idx="2">
                  <c:v>Títulos e Valores Mobiliários (Valor Justo)</c:v>
                </c:pt>
                <c:pt idx="3">
                  <c:v>Aplicações em Depósitos Interfinanceiros</c:v>
                </c:pt>
                <c:pt idx="4">
                  <c:v>Aplicações no Mercado Aberto</c:v>
                </c:pt>
                <c:pt idx="5">
                  <c:v>Títulos e Valores Mobiliários</c:v>
                </c:pt>
                <c:pt idx="6">
                  <c:v>Operações de Crédito e Arrendamento Mercantil Financeiro</c:v>
                </c:pt>
                <c:pt idx="7">
                  <c:v>Outros Ativos Financeiros</c:v>
                </c:pt>
              </c:strCache>
            </c:strRef>
          </c:cat>
          <c:val>
            <c:numRef>
              <c:f>GR!$G$2:$N$2</c:f>
              <c:numCache>
                <c:formatCode>#,##0</c:formatCode>
                <c:ptCount val="8"/>
                <c:pt idx="0">
                  <c:v>85700</c:v>
                </c:pt>
                <c:pt idx="1">
                  <c:v>40039</c:v>
                </c:pt>
                <c:pt idx="2">
                  <c:v>262415</c:v>
                </c:pt>
                <c:pt idx="3">
                  <c:v>21799.78620140312</c:v>
                </c:pt>
                <c:pt idx="4">
                  <c:v>254673.54251947711</c:v>
                </c:pt>
                <c:pt idx="5">
                  <c:v>98552.559551547733</c:v>
                </c:pt>
                <c:pt idx="6">
                  <c:v>475478.05013886362</c:v>
                </c:pt>
                <c:pt idx="7">
                  <c:v>51785.061588708602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C6-46D0-ABEE-9B2D3A66941B}"/>
            </c:ext>
          </c:extLst>
        </c:ser>
        <c:ser>
          <c:idx val="1"/>
          <c:order val="1"/>
          <c:tx>
            <c:strRef>
              <c:f>GR!$F$3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GR!$G$1:$N$1</c:f>
              <c:strCache>
                <c:ptCount val="8"/>
                <c:pt idx="0">
                  <c:v>Depositos Compulsórios no Banco Central </c:v>
                </c:pt>
                <c:pt idx="1">
                  <c:v>Ativ Fin (Valor Justo - Resultados Abrangentes) </c:v>
                </c:pt>
                <c:pt idx="2">
                  <c:v>Títulos e Valores Mobiliários (Valor Justo)</c:v>
                </c:pt>
                <c:pt idx="3">
                  <c:v>Aplicações em Depósitos Interfinanceiros</c:v>
                </c:pt>
                <c:pt idx="4">
                  <c:v>Aplicações no Mercado Aberto</c:v>
                </c:pt>
                <c:pt idx="5">
                  <c:v>Títulos e Valores Mobiliários</c:v>
                </c:pt>
                <c:pt idx="6">
                  <c:v>Operações de Crédito e Arrendamento Mercantil Financeiro</c:v>
                </c:pt>
                <c:pt idx="7">
                  <c:v>Outros Ativos Financeiros</c:v>
                </c:pt>
              </c:strCache>
            </c:strRef>
          </c:cat>
          <c:val>
            <c:numRef>
              <c:f>GR!$G$3:$N$3</c:f>
              <c:numCache>
                <c:formatCode>#,##0</c:formatCode>
                <c:ptCount val="8"/>
                <c:pt idx="0">
                  <c:v>98837</c:v>
                </c:pt>
                <c:pt idx="1">
                  <c:v>52149</c:v>
                </c:pt>
                <c:pt idx="2">
                  <c:v>263803</c:v>
                </c:pt>
                <c:pt idx="3">
                  <c:v>27915.718967050259</c:v>
                </c:pt>
                <c:pt idx="4">
                  <c:v>235168.40544168171</c:v>
                </c:pt>
                <c:pt idx="5">
                  <c:v>107080.7308656227</c:v>
                </c:pt>
                <c:pt idx="6">
                  <c:v>478318.08484443999</c:v>
                </c:pt>
                <c:pt idx="7">
                  <c:v>57246.059881205263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C6-46D0-ABEE-9B2D3A66941B}"/>
            </c:ext>
          </c:extLst>
        </c:ser>
        <c:ser>
          <c:idx val="2"/>
          <c:order val="2"/>
          <c:tx>
            <c:strRef>
              <c:f>GR!$F$4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GR!$G$1:$N$1</c:f>
              <c:strCache>
                <c:ptCount val="8"/>
                <c:pt idx="0">
                  <c:v>Depositos Compulsórios no Banco Central </c:v>
                </c:pt>
                <c:pt idx="1">
                  <c:v>Ativ Fin (Valor Justo - Resultados Abrangentes) </c:v>
                </c:pt>
                <c:pt idx="2">
                  <c:v>Títulos e Valores Mobiliários (Valor Justo)</c:v>
                </c:pt>
                <c:pt idx="3">
                  <c:v>Aplicações em Depósitos Interfinanceiros</c:v>
                </c:pt>
                <c:pt idx="4">
                  <c:v>Aplicações no Mercado Aberto</c:v>
                </c:pt>
                <c:pt idx="5">
                  <c:v>Títulos e Valores Mobiliários</c:v>
                </c:pt>
                <c:pt idx="6">
                  <c:v>Operações de Crédito e Arrendamento Mercantil Financeiro</c:v>
                </c:pt>
                <c:pt idx="7">
                  <c:v>Outros Ativos Financeiros</c:v>
                </c:pt>
              </c:strCache>
            </c:strRef>
          </c:cat>
          <c:val>
            <c:numRef>
              <c:f>GR!$G$4:$N$4</c:f>
              <c:numCache>
                <c:formatCode>#,##0</c:formatCode>
                <c:ptCount val="8"/>
                <c:pt idx="0">
                  <c:v>94148</c:v>
                </c:pt>
                <c:pt idx="1">
                  <c:v>49323</c:v>
                </c:pt>
                <c:pt idx="2">
                  <c:v>263180</c:v>
                </c:pt>
                <c:pt idx="3">
                  <c:v>25562.411032824581</c:v>
                </c:pt>
                <c:pt idx="4">
                  <c:v>271042.83032139839</c:v>
                </c:pt>
                <c:pt idx="5">
                  <c:v>106811.5959867021</c:v>
                </c:pt>
                <c:pt idx="6">
                  <c:v>518689.57202868827</c:v>
                </c:pt>
                <c:pt idx="7">
                  <c:v>72652.590630385981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C6-46D0-ABEE-9B2D3A669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142761024"/>
        <c:axId val="2142758848"/>
      </c:barChart>
      <c:catAx>
        <c:axId val="214276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758848"/>
        <c:crosses val="autoZero"/>
        <c:auto val="1"/>
        <c:lblAlgn val="ctr"/>
        <c:lblOffset val="100"/>
        <c:noMultiLvlLbl val="0"/>
      </c:catAx>
      <c:valAx>
        <c:axId val="214275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142761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'Resultado Bruto'!$A$2</c:f>
              <c:strCache>
                <c:ptCount val="1"/>
                <c:pt idx="0">
                  <c:v>Receitas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'Resultado Bruto'!$B$1:$D$1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'Resultado Bruto'!$B$2:$D$2</c:f>
              <c:numCache>
                <c:formatCode>#,##0</c:formatCode>
                <c:ptCount val="3"/>
                <c:pt idx="0">
                  <c:v>154954</c:v>
                </c:pt>
                <c:pt idx="1">
                  <c:v>145803</c:v>
                </c:pt>
                <c:pt idx="2">
                  <c:v>128855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62-4906-8EB1-0D3204A66950}"/>
            </c:ext>
          </c:extLst>
        </c:ser>
        <c:ser>
          <c:idx val="1"/>
          <c:order val="1"/>
          <c:tx>
            <c:strRef>
              <c:f>'Resultado Bruto'!$A$3</c:f>
              <c:strCache>
                <c:ptCount val="1"/>
                <c:pt idx="0">
                  <c:v>Despesas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4945260374500103E-2"/>
                  <c:y val="-5.1173614045401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D6D-4E86-A822-C83B78ABD4A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7062365317077E-2"/>
                  <c:y val="-6.0506188035444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D6D-4E86-A822-C83B78ABD4A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6073447810113E-2"/>
                  <c:y val="-4.806275604872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6D-4E86-A822-C83B78ABD4A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'Resultado Bruto'!$B$1:$D$1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'Resultado Bruto'!$B$3:$D$3</c:f>
              <c:numCache>
                <c:formatCode>#,##0</c:formatCode>
                <c:ptCount val="3"/>
                <c:pt idx="0">
                  <c:v>95129</c:v>
                </c:pt>
                <c:pt idx="1">
                  <c:v>78330</c:v>
                </c:pt>
                <c:pt idx="2">
                  <c:v>70612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62-4906-8EB1-0D3204A66950}"/>
            </c:ext>
          </c:extLst>
        </c:ser>
        <c:ser>
          <c:idx val="2"/>
          <c:order val="2"/>
          <c:tx>
            <c:strRef>
              <c:f>'Resultado Bruto'!$A$4</c:f>
              <c:strCache>
                <c:ptCount val="1"/>
                <c:pt idx="0">
                  <c:v>Resultado Bruto Intermediação Financeira 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'Resultado Bruto'!$B$1:$D$1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'Resultado Bruto'!$B$4:$D$4</c:f>
              <c:numCache>
                <c:formatCode>#,##0</c:formatCode>
                <c:ptCount val="3"/>
                <c:pt idx="0">
                  <c:v>79855</c:v>
                </c:pt>
                <c:pt idx="1">
                  <c:v>71242</c:v>
                </c:pt>
                <c:pt idx="2">
                  <c:v>60705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D62-4906-8EB1-0D3204A669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4610464"/>
        <c:axId val="234608832"/>
      </c:lineChart>
      <c:catAx>
        <c:axId val="23461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4608832"/>
        <c:crosses val="autoZero"/>
        <c:auto val="1"/>
        <c:lblAlgn val="ctr"/>
        <c:lblOffset val="100"/>
        <c:noMultiLvlLbl val="0"/>
      </c:catAx>
      <c:valAx>
        <c:axId val="234608832"/>
        <c:scaling>
          <c:orientation val="minMax"/>
          <c:max val="160000"/>
          <c:min val="40000"/>
        </c:scaling>
        <c:delete val="1"/>
        <c:axPos val="l"/>
        <c:numFmt formatCode="#,##0" sourceLinked="1"/>
        <c:majorTickMark val="none"/>
        <c:minorTickMark val="none"/>
        <c:tickLblPos val="nextTo"/>
        <c:crossAx val="23461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GRT!$B$1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GRT!$A$2:$A$11</c:f>
              <c:strCache>
                <c:ptCount val="10"/>
                <c:pt idx="0">
                  <c:v>Comissões de Cartões de Crédito e Débito</c:v>
                </c:pt>
                <c:pt idx="1">
                  <c:v>Conta Corrente</c:v>
                </c:pt>
                <c:pt idx="2">
                  <c:v>Taxas de Administração</c:v>
                </c:pt>
                <c:pt idx="3">
                  <c:v>Operações de Crédito e Garantias Financeiras Prestadas</c:v>
                </c:pt>
                <c:pt idx="4">
                  <c:v>Comissões de Cobrança</c:v>
                </c:pt>
                <c:pt idx="5">
                  <c:v>Comissão de Corretagem</c:v>
                </c:pt>
                <c:pt idx="6">
                  <c:v>Receitas de Prêmios de Seguros e Previdência Privada*</c:v>
                </c:pt>
                <c:pt idx="7">
                  <c:v>Outra receitas de serviços</c:v>
                </c:pt>
                <c:pt idx="8">
                  <c:v>Outras Receitas Operacionais </c:v>
                </c:pt>
                <c:pt idx="9">
                  <c:v>Outras Receitas </c:v>
                </c:pt>
              </c:strCache>
            </c:strRef>
          </c:cat>
          <c:val>
            <c:numRef>
              <c:f>GRT!$B$2:$B$11</c:f>
              <c:numCache>
                <c:formatCode>#,##0</c:formatCode>
                <c:ptCount val="10"/>
                <c:pt idx="0">
                  <c:v>14002</c:v>
                </c:pt>
                <c:pt idx="1">
                  <c:v>8856</c:v>
                </c:pt>
                <c:pt idx="2">
                  <c:v>3514</c:v>
                </c:pt>
                <c:pt idx="3">
                  <c:v>1773</c:v>
                </c:pt>
                <c:pt idx="4">
                  <c:v>1315</c:v>
                </c:pt>
                <c:pt idx="5" formatCode="General">
                  <c:v>295</c:v>
                </c:pt>
                <c:pt idx="6">
                  <c:v>24756</c:v>
                </c:pt>
                <c:pt idx="7">
                  <c:v>2163</c:v>
                </c:pt>
                <c:pt idx="8">
                  <c:v>5164</c:v>
                </c:pt>
                <c:pt idx="9">
                  <c:v>1384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5E-438F-8017-EBB97F51E25E}"/>
            </c:ext>
          </c:extLst>
        </c:ser>
        <c:ser>
          <c:idx val="1"/>
          <c:order val="1"/>
          <c:tx>
            <c:strRef>
              <c:f>GRT!$C$1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GRT!$A$2:$A$11</c:f>
              <c:strCache>
                <c:ptCount val="10"/>
                <c:pt idx="0">
                  <c:v>Comissões de Cartões de Crédito e Débito</c:v>
                </c:pt>
                <c:pt idx="1">
                  <c:v>Conta Corrente</c:v>
                </c:pt>
                <c:pt idx="2">
                  <c:v>Taxas de Administração</c:v>
                </c:pt>
                <c:pt idx="3">
                  <c:v>Operações de Crédito e Garantias Financeiras Prestadas</c:v>
                </c:pt>
                <c:pt idx="4">
                  <c:v>Comissões de Cobrança</c:v>
                </c:pt>
                <c:pt idx="5">
                  <c:v>Comissão de Corretagem</c:v>
                </c:pt>
                <c:pt idx="6">
                  <c:v>Receitas de Prêmios de Seguros e Previdência Privada*</c:v>
                </c:pt>
                <c:pt idx="7">
                  <c:v>Outra receitas de serviços</c:v>
                </c:pt>
                <c:pt idx="8">
                  <c:v>Outras Receitas Operacionais </c:v>
                </c:pt>
                <c:pt idx="9">
                  <c:v>Outras Receitas </c:v>
                </c:pt>
              </c:strCache>
            </c:strRef>
          </c:cat>
          <c:val>
            <c:numRef>
              <c:f>GRT!$C$2:$C$11</c:f>
              <c:numCache>
                <c:formatCode>#,##0</c:formatCode>
                <c:ptCount val="10"/>
                <c:pt idx="0">
                  <c:v>14802</c:v>
                </c:pt>
                <c:pt idx="1">
                  <c:v>9589</c:v>
                </c:pt>
                <c:pt idx="2">
                  <c:v>4141</c:v>
                </c:pt>
                <c:pt idx="3">
                  <c:v>1783</c:v>
                </c:pt>
                <c:pt idx="4">
                  <c:v>1378</c:v>
                </c:pt>
                <c:pt idx="5" formatCode="General">
                  <c:v>606</c:v>
                </c:pt>
                <c:pt idx="6">
                  <c:v>26876</c:v>
                </c:pt>
                <c:pt idx="7">
                  <c:v>2149</c:v>
                </c:pt>
                <c:pt idx="8">
                  <c:v>4641</c:v>
                </c:pt>
                <c:pt idx="9">
                  <c:v>1134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5E-438F-8017-EBB97F51E25E}"/>
            </c:ext>
          </c:extLst>
        </c:ser>
        <c:ser>
          <c:idx val="2"/>
          <c:order val="2"/>
          <c:tx>
            <c:strRef>
              <c:f>GRT!$D$1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GRT!$A$2:$A$11</c:f>
              <c:strCache>
                <c:ptCount val="10"/>
                <c:pt idx="0">
                  <c:v>Comissões de Cartões de Crédito e Débito</c:v>
                </c:pt>
                <c:pt idx="1">
                  <c:v>Conta Corrente</c:v>
                </c:pt>
                <c:pt idx="2">
                  <c:v>Taxas de Administração</c:v>
                </c:pt>
                <c:pt idx="3">
                  <c:v>Operações de Crédito e Garantias Financeiras Prestadas</c:v>
                </c:pt>
                <c:pt idx="4">
                  <c:v>Comissões de Cobrança</c:v>
                </c:pt>
                <c:pt idx="5">
                  <c:v>Comissão de Corretagem</c:v>
                </c:pt>
                <c:pt idx="6">
                  <c:v>Receitas de Prêmios de Seguros e Previdência Privada*</c:v>
                </c:pt>
                <c:pt idx="7">
                  <c:v>Outra receitas de serviços</c:v>
                </c:pt>
                <c:pt idx="8">
                  <c:v>Outras Receitas Operacionais </c:v>
                </c:pt>
                <c:pt idx="9">
                  <c:v>Outras Receitas </c:v>
                </c:pt>
              </c:strCache>
            </c:strRef>
          </c:cat>
          <c:val>
            <c:numRef>
              <c:f>GRT!$D$2:$D$11</c:f>
              <c:numCache>
                <c:formatCode>#,##0</c:formatCode>
                <c:ptCount val="10"/>
                <c:pt idx="0">
                  <c:v>15394</c:v>
                </c:pt>
                <c:pt idx="1">
                  <c:v>10017</c:v>
                </c:pt>
                <c:pt idx="2">
                  <c:v>5013</c:v>
                </c:pt>
                <c:pt idx="3">
                  <c:v>1768</c:v>
                </c:pt>
                <c:pt idx="4">
                  <c:v>1506</c:v>
                </c:pt>
                <c:pt idx="5" formatCode="General">
                  <c:v>618</c:v>
                </c:pt>
                <c:pt idx="6">
                  <c:v>24097</c:v>
                </c:pt>
                <c:pt idx="7">
                  <c:v>2493</c:v>
                </c:pt>
                <c:pt idx="8">
                  <c:v>5458</c:v>
                </c:pt>
                <c:pt idx="9">
                  <c:v>2725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5E-438F-8017-EBB97F51E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600128"/>
        <c:axId val="237214352"/>
      </c:barChart>
      <c:catAx>
        <c:axId val="2346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14352"/>
        <c:crosses val="autoZero"/>
        <c:auto val="1"/>
        <c:lblAlgn val="ctr"/>
        <c:lblOffset val="100"/>
        <c:noMultiLvlLbl val="0"/>
      </c:catAx>
      <c:valAx>
        <c:axId val="23721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00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GDT!$B$24</c:f>
              <c:strCache>
                <c:ptCount val="1"/>
                <c:pt idx="0">
                  <c:v>Despesas de captação de recurso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GDT!$C$23:$E$23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GDT!$C$24:$E$24</c:f>
              <c:numCache>
                <c:formatCode>General</c:formatCode>
                <c:ptCount val="3"/>
                <c:pt idx="0">
                  <c:v>95276</c:v>
                </c:pt>
                <c:pt idx="1">
                  <c:v>78367</c:v>
                </c:pt>
                <c:pt idx="2">
                  <c:v>70604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D5-44B8-8E22-9C8144F67E10}"/>
            </c:ext>
          </c:extLst>
        </c:ser>
        <c:ser>
          <c:idx val="1"/>
          <c:order val="1"/>
          <c:tx>
            <c:strRef>
              <c:f>GDT!$B$25</c:f>
              <c:strCache>
                <c:ptCount val="1"/>
                <c:pt idx="0">
                  <c:v>Demais despesas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GDT!$C$23:$E$23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GDT!$C$25:$E$25</c:f>
              <c:numCache>
                <c:formatCode>General</c:formatCode>
                <c:ptCount val="3"/>
                <c:pt idx="0">
                  <c:v>116424</c:v>
                </c:pt>
                <c:pt idx="1">
                  <c:v>111025</c:v>
                </c:pt>
                <c:pt idx="2">
                  <c:v>99444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D5-44B8-8E22-9C8144F67E10}"/>
            </c:ext>
          </c:extLst>
        </c:ser>
        <c:ser>
          <c:idx val="2"/>
          <c:order val="2"/>
          <c:tx>
            <c:strRef>
              <c:f>GDT!$B$26</c:f>
              <c:strCache>
                <c:ptCount val="1"/>
                <c:pt idx="0">
                  <c:v>Despesas totais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GDT!$C$23:$E$23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GDT!$C$26:$E$26</c:f>
              <c:numCache>
                <c:formatCode>General</c:formatCode>
                <c:ptCount val="3"/>
                <c:pt idx="0">
                  <c:v>211700</c:v>
                </c:pt>
                <c:pt idx="1">
                  <c:v>189392</c:v>
                </c:pt>
                <c:pt idx="2">
                  <c:v>170048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D5-44B8-8E22-9C8144F67E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7218160"/>
        <c:axId val="237207824"/>
      </c:lineChart>
      <c:catAx>
        <c:axId val="23721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7207824"/>
        <c:crosses val="autoZero"/>
        <c:auto val="1"/>
        <c:lblAlgn val="ctr"/>
        <c:lblOffset val="100"/>
        <c:noMultiLvlLbl val="0"/>
      </c:catAx>
      <c:valAx>
        <c:axId val="237207824"/>
        <c:scaling>
          <c:orientation val="minMax"/>
          <c:min val="50000"/>
        </c:scaling>
        <c:delete val="1"/>
        <c:axPos val="l"/>
        <c:numFmt formatCode="General" sourceLinked="1"/>
        <c:majorTickMark val="none"/>
        <c:minorTickMark val="none"/>
        <c:tickLblPos val="nextTo"/>
        <c:crossAx val="2372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GDT!$C$1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GDT!$B$2:$B$10</c:f>
              <c:strCache>
                <c:ptCount val="9"/>
                <c:pt idx="0">
                  <c:v>Despesas de Pessoal</c:v>
                </c:pt>
                <c:pt idx="1">
                  <c:v>Despesas Administrativas</c:v>
                </c:pt>
                <c:pt idx="2">
                  <c:v>Depreciação e Amortização</c:v>
                </c:pt>
                <c:pt idx="3">
                  <c:v>Outras Despesas</c:v>
                </c:pt>
                <c:pt idx="4">
                  <c:v>(Despesa)/Recuperação de Sinistros Liquidas de Resseguros </c:v>
                </c:pt>
                <c:pt idx="5">
                  <c:v>Despesa de Provisão para Créditos de Liquidação Duvidosa </c:v>
                </c:pt>
                <c:pt idx="6">
                  <c:v>Variações nas Provisões de Seguros e Previdência Privada</c:v>
                </c:pt>
                <c:pt idx="7">
                  <c:v>Despesas Tributárias </c:v>
                </c:pt>
                <c:pt idx="8">
                  <c:v> Imposto de Renda e Contribuição Social sobre o Lucro </c:v>
                </c:pt>
              </c:strCache>
            </c:strRef>
          </c:cat>
          <c:val>
            <c:numRef>
              <c:f>GDT!$C$2:$C$10</c:f>
              <c:numCache>
                <c:formatCode>#,##0</c:formatCode>
                <c:ptCount val="9"/>
                <c:pt idx="0">
                  <c:v>22360</c:v>
                </c:pt>
                <c:pt idx="1">
                  <c:v>15959</c:v>
                </c:pt>
                <c:pt idx="2">
                  <c:v>2995</c:v>
                </c:pt>
                <c:pt idx="3">
                  <c:v>9591</c:v>
                </c:pt>
                <c:pt idx="4">
                  <c:v>1485</c:v>
                </c:pt>
                <c:pt idx="5">
                  <c:v>22870</c:v>
                </c:pt>
                <c:pt idx="6">
                  <c:v>19490</c:v>
                </c:pt>
                <c:pt idx="7">
                  <c:v>8011</c:v>
                </c:pt>
                <c:pt idx="8">
                  <c:v>13663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2B-4E99-9E52-7ECA0E1AAE7E}"/>
            </c:ext>
          </c:extLst>
        </c:ser>
        <c:ser>
          <c:idx val="1"/>
          <c:order val="1"/>
          <c:tx>
            <c:strRef>
              <c:f>GDT!$D$1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GDT!$B$2:$B$10</c:f>
              <c:strCache>
                <c:ptCount val="9"/>
                <c:pt idx="0">
                  <c:v>Despesas de Pessoal</c:v>
                </c:pt>
                <c:pt idx="1">
                  <c:v>Despesas Administrativas</c:v>
                </c:pt>
                <c:pt idx="2">
                  <c:v>Depreciação e Amortização</c:v>
                </c:pt>
                <c:pt idx="3">
                  <c:v>Outras Despesas</c:v>
                </c:pt>
                <c:pt idx="4">
                  <c:v>(Despesa)/Recuperação de Sinistros Liquidas de Resseguros </c:v>
                </c:pt>
                <c:pt idx="5">
                  <c:v>Despesa de Provisão para Créditos de Liquidação Duvidosa </c:v>
                </c:pt>
                <c:pt idx="6">
                  <c:v>Variações nas Provisões de Seguros e Previdência Privada</c:v>
                </c:pt>
                <c:pt idx="7">
                  <c:v>Despesas Tributárias </c:v>
                </c:pt>
                <c:pt idx="8">
                  <c:v> Imposto de Renda e Contribuição Social sobre o Lucro </c:v>
                </c:pt>
              </c:strCache>
            </c:strRef>
          </c:cat>
          <c:val>
            <c:numRef>
              <c:f>GDT!$D$2:$D$10</c:f>
              <c:numCache>
                <c:formatCode>#,##0</c:formatCode>
                <c:ptCount val="9"/>
                <c:pt idx="0">
                  <c:v>23276</c:v>
                </c:pt>
                <c:pt idx="1">
                  <c:v>16289</c:v>
                </c:pt>
                <c:pt idx="2">
                  <c:v>3034</c:v>
                </c:pt>
                <c:pt idx="3">
                  <c:v>10895</c:v>
                </c:pt>
                <c:pt idx="4">
                  <c:v>1192</c:v>
                </c:pt>
                <c:pt idx="5">
                  <c:v>19774</c:v>
                </c:pt>
                <c:pt idx="6">
                  <c:v>22177</c:v>
                </c:pt>
                <c:pt idx="7">
                  <c:v>7031</c:v>
                </c:pt>
                <c:pt idx="8">
                  <c:v>7357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2B-4E99-9E52-7ECA0E1AAE7E}"/>
            </c:ext>
          </c:extLst>
        </c:ser>
        <c:ser>
          <c:idx val="2"/>
          <c:order val="2"/>
          <c:tx>
            <c:strRef>
              <c:f>GDT!$E$1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GDT!$B$2:$B$10</c:f>
              <c:strCache>
                <c:ptCount val="9"/>
                <c:pt idx="0">
                  <c:v>Despesas de Pessoal</c:v>
                </c:pt>
                <c:pt idx="1">
                  <c:v>Despesas Administrativas</c:v>
                </c:pt>
                <c:pt idx="2">
                  <c:v>Depreciação e Amortização</c:v>
                </c:pt>
                <c:pt idx="3">
                  <c:v>Outras Despesas</c:v>
                </c:pt>
                <c:pt idx="4">
                  <c:v>(Despesa)/Recuperação de Sinistros Liquidas de Resseguros </c:v>
                </c:pt>
                <c:pt idx="5">
                  <c:v>Despesa de Provisão para Créditos de Liquidação Duvidosa </c:v>
                </c:pt>
                <c:pt idx="6">
                  <c:v>Variações nas Provisões de Seguros e Previdência Privada</c:v>
                </c:pt>
                <c:pt idx="7">
                  <c:v>Despesas Tributárias </c:v>
                </c:pt>
                <c:pt idx="8">
                  <c:v> Imposto de Renda e Contribuição Social sobre o Lucro </c:v>
                </c:pt>
              </c:strCache>
            </c:strRef>
          </c:cat>
          <c:val>
            <c:numRef>
              <c:f>GDT!$E$2:$E$10</c:f>
              <c:numCache>
                <c:formatCode>#,##0</c:formatCode>
                <c:ptCount val="9"/>
                <c:pt idx="0">
                  <c:v>24846</c:v>
                </c:pt>
                <c:pt idx="1">
                  <c:v>17268</c:v>
                </c:pt>
                <c:pt idx="2">
                  <c:v>3332</c:v>
                </c:pt>
                <c:pt idx="3">
                  <c:v>12092</c:v>
                </c:pt>
                <c:pt idx="4">
                  <c:v>1228</c:v>
                </c:pt>
                <c:pt idx="5">
                  <c:v>8954</c:v>
                </c:pt>
                <c:pt idx="6">
                  <c:v>20136</c:v>
                </c:pt>
                <c:pt idx="7">
                  <c:v>6619</c:v>
                </c:pt>
                <c:pt idx="8">
                  <c:v>4969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2B-4E99-9E52-7ECA0E1AAE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37215440"/>
        <c:axId val="237208368"/>
      </c:barChart>
      <c:catAx>
        <c:axId val="237215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08368"/>
        <c:crosses val="autoZero"/>
        <c:auto val="1"/>
        <c:lblAlgn val="ctr"/>
        <c:lblOffset val="100"/>
        <c:noMultiLvlLbl val="0"/>
      </c:catAx>
      <c:valAx>
        <c:axId val="2372083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1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'Dados Bradesco'!$F$56</c:f>
              <c:strCache>
                <c:ptCount val="1"/>
                <c:pt idx="0">
                  <c:v>Bradesco</c:v>
                </c:pt>
              </c:strCache>
            </c:strRef>
          </c:tx>
          <c:spPr>
            <a:ln w="38100" cap="rnd">
              <a:solidFill>
                <a:srgbClr val="EF002B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38100">
                <a:solidFill>
                  <a:srgbClr val="EF002B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'Dados Bradesco'!$G$55:$I$55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'Dados Bradesco'!$G$56:$I$56</c:f>
              <c:numCache>
                <c:formatCode>#,##0</c:formatCode>
                <c:ptCount val="3"/>
                <c:pt idx="0">
                  <c:v>71875116</c:v>
                </c:pt>
                <c:pt idx="1">
                  <c:v>62204816</c:v>
                </c:pt>
                <c:pt idx="2">
                  <c:v>57302286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2F-46C1-A44C-D0FACABFFAC0}"/>
            </c:ext>
          </c:extLst>
        </c:ser>
        <c:ser>
          <c:idx val="1"/>
          <c:order val="1"/>
          <c:tx>
            <c:strRef>
              <c:f>'Dados Bradesco'!$F$57</c:f>
              <c:strCache>
                <c:ptCount val="1"/>
                <c:pt idx="0">
                  <c:v>Itaú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4.0475846696892602E-2"/>
                  <c:y val="-4.21875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A0-4FAC-9690-3E621C0AC2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'Dados Bradesco'!$G$55:$I$55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'Dados Bradesco'!$G$57:$I$57</c:f>
              <c:numCache>
                <c:formatCode>#,##0</c:formatCode>
                <c:ptCount val="3"/>
                <c:pt idx="0">
                  <c:v>79855000</c:v>
                </c:pt>
                <c:pt idx="1">
                  <c:v>71242000</c:v>
                </c:pt>
                <c:pt idx="2">
                  <c:v>60705000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A2F-46C1-A44C-D0FACABFFA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7217072"/>
        <c:axId val="237218704"/>
      </c:lineChart>
      <c:catAx>
        <c:axId val="23721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7218704"/>
        <c:crosses val="autoZero"/>
        <c:auto val="1"/>
        <c:lblAlgn val="ctr"/>
        <c:lblOffset val="100"/>
        <c:noMultiLvlLbl val="0"/>
      </c:catAx>
      <c:valAx>
        <c:axId val="237218704"/>
        <c:scaling>
          <c:orientation val="minMax"/>
          <c:min val="50000000"/>
        </c:scaling>
        <c:delete val="1"/>
        <c:axPos val="l"/>
        <c:numFmt formatCode="#,##0" sourceLinked="1"/>
        <c:majorTickMark val="out"/>
        <c:minorTickMark val="none"/>
        <c:tickLblPos val="nextTo"/>
        <c:crossAx val="23721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'Dados Bradesco'!$F$51</c:f>
              <c:strCache>
                <c:ptCount val="1"/>
                <c:pt idx="0">
                  <c:v>Bradesco</c:v>
                </c:pt>
              </c:strCache>
            </c:strRef>
          </c:tx>
          <c:spPr>
            <a:ln w="38100" cap="rnd">
              <a:solidFill>
                <a:srgbClr val="EF002B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38100">
                <a:solidFill>
                  <a:srgbClr val="EF002B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1.6985684796088599E-2"/>
                  <c:y val="-5.3660212859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AE-4E7B-B233-209D4E7CF0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'Dados Bradesco'!$G$50:$I$50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'Dados Bradesco'!$G$51:$I$51</c:f>
              <c:numCache>
                <c:formatCode>General</c:formatCode>
                <c:ptCount val="3"/>
                <c:pt idx="0">
                  <c:v>15.33</c:v>
                </c:pt>
                <c:pt idx="1">
                  <c:v>17.12</c:v>
                </c:pt>
                <c:pt idx="2">
                  <c:v>17.97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A5-4EF1-85F8-4B0FCFCF2D30}"/>
            </c:ext>
          </c:extLst>
        </c:ser>
        <c:ser>
          <c:idx val="1"/>
          <c:order val="1"/>
          <c:tx>
            <c:strRef>
              <c:f>'Dados Bradesco'!$F$52</c:f>
              <c:strCache>
                <c:ptCount val="1"/>
                <c:pt idx="0">
                  <c:v>Itaú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5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1.11346208192651E-2"/>
                  <c:y val="5.0640968146644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AE-4E7B-B233-209D4E7CF0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'Dados Bradesco'!$G$50:$I$50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'Dados Bradesco'!$G$52:$I$52</c:f>
              <c:numCache>
                <c:formatCode>General</c:formatCode>
                <c:ptCount val="3"/>
                <c:pt idx="0">
                  <c:v>19.07</c:v>
                </c:pt>
                <c:pt idx="1">
                  <c:v>18.8</c:v>
                </c:pt>
                <c:pt idx="2">
                  <c:v>17.829999999999991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A5-4EF1-85F8-4B0FCFCF2D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7219792"/>
        <c:axId val="237208912"/>
      </c:lineChart>
      <c:catAx>
        <c:axId val="23721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7208912"/>
        <c:crosses val="autoZero"/>
        <c:auto val="1"/>
        <c:lblAlgn val="ctr"/>
        <c:lblOffset val="100"/>
        <c:noMultiLvlLbl val="0"/>
      </c:catAx>
      <c:valAx>
        <c:axId val="237208912"/>
        <c:scaling>
          <c:orientation val="minMax"/>
          <c:min val="1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721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GR!$B$23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GR!$A$24:$A$31</c:f>
              <c:strCache>
                <c:ptCount val="8"/>
                <c:pt idx="0">
                  <c:v>Depósitos Compulsórios no Banco Central</c:v>
                </c:pt>
                <c:pt idx="1">
                  <c:v>Ativos Financeiros ao Valor Justo por meio de Outros Resultados Abrangentes</c:v>
                </c:pt>
                <c:pt idx="2">
                  <c:v>Títulos e Valores Mobiliários (Valor Justo)</c:v>
                </c:pt>
                <c:pt idx="3">
                  <c:v>Aplicações em Depósitos Interfinanceiros</c:v>
                </c:pt>
                <c:pt idx="4">
                  <c:v>Aplicações no Mercado Aberto</c:v>
                </c:pt>
                <c:pt idx="5">
                  <c:v>Títulos e Valores Mobiliários</c:v>
                </c:pt>
                <c:pt idx="6">
                  <c:v>Operações de Crédito e Arrendamento Mercantil Financeiro</c:v>
                </c:pt>
                <c:pt idx="7">
                  <c:v>Outros Ativos Financeiros</c:v>
                </c:pt>
              </c:strCache>
            </c:strRef>
          </c:cat>
          <c:val>
            <c:numRef>
              <c:f>GR!$B$24:$B$31</c:f>
              <c:numCache>
                <c:formatCode>#,##0</c:formatCode>
                <c:ptCount val="8"/>
                <c:pt idx="0">
                  <c:v>6920</c:v>
                </c:pt>
                <c:pt idx="1">
                  <c:v>10309</c:v>
                </c:pt>
                <c:pt idx="2">
                  <c:v>24373</c:v>
                </c:pt>
                <c:pt idx="3">
                  <c:v>674</c:v>
                </c:pt>
                <c:pt idx="4">
                  <c:v>34162</c:v>
                </c:pt>
                <c:pt idx="5">
                  <c:v>3822</c:v>
                </c:pt>
                <c:pt idx="6">
                  <c:v>80124</c:v>
                </c:pt>
                <c:pt idx="7">
                  <c:v>1902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D5-4C49-BC66-16B66C3A2CE6}"/>
            </c:ext>
          </c:extLst>
        </c:ser>
        <c:ser>
          <c:idx val="1"/>
          <c:order val="1"/>
          <c:tx>
            <c:strRef>
              <c:f>GR!$C$23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GR!$A$24:$A$31</c:f>
              <c:strCache>
                <c:ptCount val="8"/>
                <c:pt idx="0">
                  <c:v>Depósitos Compulsórios no Banco Central</c:v>
                </c:pt>
                <c:pt idx="1">
                  <c:v>Ativos Financeiros ao Valor Justo por meio de Outros Resultados Abrangentes</c:v>
                </c:pt>
                <c:pt idx="2">
                  <c:v>Títulos e Valores Mobiliários (Valor Justo)</c:v>
                </c:pt>
                <c:pt idx="3">
                  <c:v>Aplicações em Depósitos Interfinanceiros</c:v>
                </c:pt>
                <c:pt idx="4">
                  <c:v>Aplicações no Mercado Aberto</c:v>
                </c:pt>
                <c:pt idx="5">
                  <c:v>Títulos e Valores Mobiliários</c:v>
                </c:pt>
                <c:pt idx="6">
                  <c:v>Operações de Crédito e Arrendamento Mercantil Financeiro</c:v>
                </c:pt>
                <c:pt idx="7">
                  <c:v>Outros Ativos Financeiros</c:v>
                </c:pt>
              </c:strCache>
            </c:strRef>
          </c:cat>
          <c:val>
            <c:numRef>
              <c:f>GR!$C$24:$C$31</c:f>
              <c:numCache>
                <c:formatCode>#,##0</c:formatCode>
                <c:ptCount val="8"/>
                <c:pt idx="0">
                  <c:v>7201</c:v>
                </c:pt>
                <c:pt idx="1">
                  <c:v>8758</c:v>
                </c:pt>
                <c:pt idx="2">
                  <c:v>25256</c:v>
                </c:pt>
                <c:pt idx="3">
                  <c:v>744</c:v>
                </c:pt>
                <c:pt idx="4">
                  <c:v>25711</c:v>
                </c:pt>
                <c:pt idx="5">
                  <c:v>3017</c:v>
                </c:pt>
                <c:pt idx="6" formatCode="General">
                  <c:v>75568</c:v>
                </c:pt>
                <c:pt idx="7">
                  <c:v>1576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D5-4C49-BC66-16B66C3A2CE6}"/>
            </c:ext>
          </c:extLst>
        </c:ser>
        <c:ser>
          <c:idx val="2"/>
          <c:order val="2"/>
          <c:tx>
            <c:strRef>
              <c:f>GR!$D$23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GR!$A$24:$A$31</c:f>
              <c:strCache>
                <c:ptCount val="8"/>
                <c:pt idx="0">
                  <c:v>Depósitos Compulsórios no Banco Central</c:v>
                </c:pt>
                <c:pt idx="1">
                  <c:v>Ativos Financeiros ao Valor Justo por meio de Outros Resultados Abrangentes</c:v>
                </c:pt>
                <c:pt idx="2">
                  <c:v>Títulos e Valores Mobiliários (Valor Justo)</c:v>
                </c:pt>
                <c:pt idx="3">
                  <c:v>Aplicações em Depósitos Interfinanceiros</c:v>
                </c:pt>
                <c:pt idx="4">
                  <c:v>Aplicações no Mercado Aberto</c:v>
                </c:pt>
                <c:pt idx="5">
                  <c:v>Títulos e Valores Mobiliários</c:v>
                </c:pt>
                <c:pt idx="6">
                  <c:v>Operações de Crédito e Arrendamento Mercantil Financeiro</c:v>
                </c:pt>
                <c:pt idx="7">
                  <c:v>Outros Ativos Financeiros</c:v>
                </c:pt>
              </c:strCache>
            </c:strRef>
          </c:cat>
          <c:val>
            <c:numRef>
              <c:f>GR!$D$24:$D$31</c:f>
              <c:numCache>
                <c:formatCode>#,##0</c:formatCode>
                <c:ptCount val="8"/>
                <c:pt idx="0">
                  <c:v>5063</c:v>
                </c:pt>
                <c:pt idx="1">
                  <c:v>8940</c:v>
                </c:pt>
                <c:pt idx="2">
                  <c:v>18525</c:v>
                </c:pt>
                <c:pt idx="3">
                  <c:v>1080</c:v>
                </c:pt>
                <c:pt idx="4">
                  <c:v>17365</c:v>
                </c:pt>
                <c:pt idx="5">
                  <c:v>2614</c:v>
                </c:pt>
                <c:pt idx="6" formatCode="General">
                  <c:v>73640</c:v>
                </c:pt>
                <c:pt idx="7">
                  <c:v>1368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D5-4C49-BC66-16B66C3A2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764288"/>
        <c:axId val="2142757216"/>
      </c:barChart>
      <c:catAx>
        <c:axId val="2142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757216"/>
        <c:crosses val="autoZero"/>
        <c:auto val="1"/>
        <c:lblAlgn val="ctr"/>
        <c:lblOffset val="100"/>
        <c:noMultiLvlLbl val="0"/>
      </c:catAx>
      <c:valAx>
        <c:axId val="214275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142764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GR!$B$59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GR!$A$60:$A$67</c:f>
              <c:strCache>
                <c:ptCount val="8"/>
                <c:pt idx="0">
                  <c:v> Depositos Compulsórios no Banco Central </c:v>
                </c:pt>
                <c:pt idx="1">
                  <c:v>Ativ Fin (Valor Justo - Resultados Abrangentes) </c:v>
                </c:pt>
                <c:pt idx="2">
                  <c:v> Títulos Designados a Valor Justo </c:v>
                </c:pt>
                <c:pt idx="3">
                  <c:v>Aplicações em Depósitos Interfinanceiros</c:v>
                </c:pt>
                <c:pt idx="4">
                  <c:v>Aplicações no Mercado Aberto</c:v>
                </c:pt>
                <c:pt idx="5">
                  <c:v>Títulos e Valores Mobiliários</c:v>
                </c:pt>
                <c:pt idx="6">
                  <c:v>Operações de Crédito</c:v>
                </c:pt>
                <c:pt idx="7">
                  <c:v>Outros Ativos Financeiros</c:v>
                </c:pt>
              </c:strCache>
            </c:strRef>
          </c:cat>
          <c:val>
            <c:numRef>
              <c:f>GR!$B$60:$B$67</c:f>
              <c:numCache>
                <c:formatCode>0.00%</c:formatCode>
                <c:ptCount val="8"/>
                <c:pt idx="0">
                  <c:v>7.80439695020511E-2</c:v>
                </c:pt>
                <c:pt idx="1">
                  <c:v>0.176206244087039</c:v>
                </c:pt>
                <c:pt idx="2">
                  <c:v>9.5990635059994195E-2</c:v>
                </c:pt>
                <c:pt idx="3">
                  <c:v>2.9930300314924701E-2</c:v>
                </c:pt>
                <c:pt idx="4">
                  <c:v>0.104976717927141</c:v>
                </c:pt>
                <c:pt idx="5">
                  <c:v>2.9343497775864799E-2</c:v>
                </c:pt>
                <c:pt idx="6">
                  <c:v>0.28721176394574199</c:v>
                </c:pt>
                <c:pt idx="7">
                  <c:v>2.8909177100134398E-2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82-4D7C-8018-8BE9E8223C8F}"/>
            </c:ext>
          </c:extLst>
        </c:ser>
        <c:ser>
          <c:idx val="1"/>
          <c:order val="1"/>
          <c:tx>
            <c:strRef>
              <c:f>GR!$C$59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GR!$A$60:$A$67</c:f>
              <c:strCache>
                <c:ptCount val="8"/>
                <c:pt idx="0">
                  <c:v> Depositos Compulsórios no Banco Central </c:v>
                </c:pt>
                <c:pt idx="1">
                  <c:v>Ativ Fin (Valor Justo - Resultados Abrangentes) </c:v>
                </c:pt>
                <c:pt idx="2">
                  <c:v> Títulos Designados a Valor Justo </c:v>
                </c:pt>
                <c:pt idx="3">
                  <c:v>Aplicações em Depósitos Interfinanceiros</c:v>
                </c:pt>
                <c:pt idx="4">
                  <c:v>Aplicações no Mercado Aberto</c:v>
                </c:pt>
                <c:pt idx="5">
                  <c:v>Títulos e Valores Mobiliários</c:v>
                </c:pt>
                <c:pt idx="6">
                  <c:v>Operações de Crédito</c:v>
                </c:pt>
                <c:pt idx="7">
                  <c:v>Outros Ativos Financeiros</c:v>
                </c:pt>
              </c:strCache>
            </c:strRef>
          </c:cat>
          <c:val>
            <c:numRef>
              <c:f>GR!$C$60:$C$67</c:f>
              <c:numCache>
                <c:formatCode>0.00%</c:formatCode>
                <c:ptCount val="8"/>
                <c:pt idx="0">
                  <c:v>5.2470399253828098E-2</c:v>
                </c:pt>
                <c:pt idx="1">
                  <c:v>0.19668503492862399</c:v>
                </c:pt>
                <c:pt idx="2">
                  <c:v>7.0305873244488004E-2</c:v>
                </c:pt>
                <c:pt idx="3">
                  <c:v>4.0390342743941397E-2</c:v>
                </c:pt>
                <c:pt idx="4">
                  <c:v>6.8607722520514197E-2</c:v>
                </c:pt>
                <c:pt idx="5">
                  <c:v>2.4442204528494001E-2</c:v>
                </c:pt>
                <c:pt idx="6">
                  <c:v>0.27947770611196199</c:v>
                </c:pt>
                <c:pt idx="7">
                  <c:v>2.10625744703626E-2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82-4D7C-8018-8BE9E8223C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42751232"/>
        <c:axId val="2003871456"/>
      </c:barChart>
      <c:catAx>
        <c:axId val="2142751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871456"/>
        <c:crosses val="autoZero"/>
        <c:auto val="1"/>
        <c:lblAlgn val="ctr"/>
        <c:lblOffset val="100"/>
        <c:noMultiLvlLbl val="0"/>
      </c:catAx>
      <c:valAx>
        <c:axId val="20038714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4275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16523346992897"/>
          <c:y val="9.1323083037333205E-2"/>
          <c:w val="0.650516480412068"/>
          <c:h val="0.80183869445341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GD!$B$10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GD!$A$11:$A$16</c:f>
              <c:strCache>
                <c:ptCount val="6"/>
                <c:pt idx="0">
                  <c:v> Depósitos </c:v>
                </c:pt>
                <c:pt idx="1">
                  <c:v> Captação no Mercado Aberto </c:v>
                </c:pt>
                <c:pt idx="2">
                  <c:v> Recursos de Mercados Interbancários </c:v>
                </c:pt>
                <c:pt idx="3">
                  <c:v> Recursos de Mercados Institucionais </c:v>
                </c:pt>
                <c:pt idx="4">
                  <c:v> Provisão de Seguros e Previdência Privada </c:v>
                </c:pt>
                <c:pt idx="5">
                  <c:v> Outros Passivos Financeiros </c:v>
                </c:pt>
              </c:strCache>
            </c:strRef>
          </c:cat>
          <c:val>
            <c:numRef>
              <c:f>GD!$B$11:$B$16</c:f>
              <c:numCache>
                <c:formatCode>#,##0</c:formatCode>
                <c:ptCount val="6"/>
                <c:pt idx="0">
                  <c:v>329414</c:v>
                </c:pt>
                <c:pt idx="1">
                  <c:v>349164</c:v>
                </c:pt>
                <c:pt idx="2">
                  <c:v>129648</c:v>
                </c:pt>
                <c:pt idx="3">
                  <c:v>96239</c:v>
                </c:pt>
                <c:pt idx="4">
                  <c:v>154076</c:v>
                </c:pt>
                <c:pt idx="5">
                  <c:v>77651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88-430A-B80E-47EEBC70C18A}"/>
            </c:ext>
          </c:extLst>
        </c:ser>
        <c:ser>
          <c:idx val="1"/>
          <c:order val="1"/>
          <c:tx>
            <c:strRef>
              <c:f>GD!$C$10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GD!$A$11:$A$16</c:f>
              <c:strCache>
                <c:ptCount val="6"/>
                <c:pt idx="0">
                  <c:v> Depósitos </c:v>
                </c:pt>
                <c:pt idx="1">
                  <c:v> Captação no Mercado Aberto </c:v>
                </c:pt>
                <c:pt idx="2">
                  <c:v> Recursos de Mercados Interbancários </c:v>
                </c:pt>
                <c:pt idx="3">
                  <c:v> Recursos de Mercados Institucionais </c:v>
                </c:pt>
                <c:pt idx="4">
                  <c:v> Provisão de Seguros e Previdência Privada </c:v>
                </c:pt>
                <c:pt idx="5">
                  <c:v> Outros Passivos Financeiros </c:v>
                </c:pt>
              </c:strCache>
            </c:strRef>
          </c:cat>
          <c:val>
            <c:numRef>
              <c:f>GD!$C$11:$C$16</c:f>
              <c:numCache>
                <c:formatCode>#,##0</c:formatCode>
                <c:ptCount val="6"/>
                <c:pt idx="0">
                  <c:v>402938</c:v>
                </c:pt>
                <c:pt idx="1">
                  <c:v>312634</c:v>
                </c:pt>
                <c:pt idx="2">
                  <c:v>124587</c:v>
                </c:pt>
                <c:pt idx="3">
                  <c:v>98482</c:v>
                </c:pt>
                <c:pt idx="4">
                  <c:v>181232</c:v>
                </c:pt>
                <c:pt idx="5">
                  <c:v>85943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8-430A-B80E-47EEBC70C18A}"/>
            </c:ext>
          </c:extLst>
        </c:ser>
        <c:ser>
          <c:idx val="2"/>
          <c:order val="2"/>
          <c:tx>
            <c:strRef>
              <c:f>GD!$D$10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GD!$A$11:$A$16</c:f>
              <c:strCache>
                <c:ptCount val="6"/>
                <c:pt idx="0">
                  <c:v> Depósitos </c:v>
                </c:pt>
                <c:pt idx="1">
                  <c:v> Captação no Mercado Aberto </c:v>
                </c:pt>
                <c:pt idx="2">
                  <c:v> Recursos de Mercados Interbancários </c:v>
                </c:pt>
                <c:pt idx="3">
                  <c:v> Recursos de Mercados Institucionais </c:v>
                </c:pt>
                <c:pt idx="4">
                  <c:v> Provisão de Seguros e Previdência Privada </c:v>
                </c:pt>
                <c:pt idx="5">
                  <c:v> Outros Passivos Financeiros </c:v>
                </c:pt>
              </c:strCache>
            </c:strRef>
          </c:cat>
          <c:val>
            <c:numRef>
              <c:f>GD!$D$11:$D$16</c:f>
              <c:numCache>
                <c:formatCode>#,##0</c:formatCode>
                <c:ptCount val="6"/>
                <c:pt idx="0">
                  <c:v>463424</c:v>
                </c:pt>
                <c:pt idx="1">
                  <c:v>330237</c:v>
                </c:pt>
                <c:pt idx="2">
                  <c:v>134670</c:v>
                </c:pt>
                <c:pt idx="3">
                  <c:v>93974</c:v>
                </c:pt>
                <c:pt idx="4">
                  <c:v>201187</c:v>
                </c:pt>
                <c:pt idx="5">
                  <c:v>97429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88-430A-B80E-47EEBC70C1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4606656"/>
        <c:axId val="234611552"/>
      </c:barChart>
      <c:catAx>
        <c:axId val="234606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34611552"/>
        <c:crosses val="autoZero"/>
        <c:auto val="1"/>
        <c:lblAlgn val="ctr"/>
        <c:lblOffset val="100"/>
        <c:noMultiLvlLbl val="0"/>
      </c:catAx>
      <c:valAx>
        <c:axId val="2346115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3460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GD!$B$1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GD!$A$2:$A$7</c:f>
              <c:strCache>
                <c:ptCount val="6"/>
                <c:pt idx="0">
                  <c:v>Depósitos</c:v>
                </c:pt>
                <c:pt idx="1">
                  <c:v>Despesas de Captação no Mercado Aberto</c:v>
                </c:pt>
                <c:pt idx="2">
                  <c:v>Recursos de Mercados Interbancários</c:v>
                </c:pt>
                <c:pt idx="3">
                  <c:v>Recursos de Mercados Institucionais</c:v>
                </c:pt>
                <c:pt idx="4">
                  <c:v>Desp Fin de Prov Técnicas de Seguros e Previdência</c:v>
                </c:pt>
                <c:pt idx="5">
                  <c:v>Outros</c:v>
                </c:pt>
              </c:strCache>
            </c:strRef>
          </c:cat>
          <c:val>
            <c:numRef>
              <c:f>GD!$B$2:$B$7</c:f>
              <c:numCache>
                <c:formatCode>#,##0</c:formatCode>
                <c:ptCount val="6"/>
                <c:pt idx="0">
                  <c:v>14701</c:v>
                </c:pt>
                <c:pt idx="1">
                  <c:v>45935</c:v>
                </c:pt>
                <c:pt idx="2">
                  <c:v>8347</c:v>
                </c:pt>
                <c:pt idx="3">
                  <c:v>8249</c:v>
                </c:pt>
                <c:pt idx="4">
                  <c:v>17790</c:v>
                </c:pt>
                <c:pt idx="5" formatCode="General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0B-46A1-A3FD-56881F7EA187}"/>
            </c:ext>
          </c:extLst>
        </c:ser>
        <c:ser>
          <c:idx val="1"/>
          <c:order val="1"/>
          <c:tx>
            <c:strRef>
              <c:f>GD!$C$1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GD!$A$2:$A$7</c:f>
              <c:strCache>
                <c:ptCount val="6"/>
                <c:pt idx="0">
                  <c:v>Depósitos</c:v>
                </c:pt>
                <c:pt idx="1">
                  <c:v>Despesas de Captação no Mercado Aberto</c:v>
                </c:pt>
                <c:pt idx="2">
                  <c:v>Recursos de Mercados Interbancários</c:v>
                </c:pt>
                <c:pt idx="3">
                  <c:v>Recursos de Mercados Institucionais</c:v>
                </c:pt>
                <c:pt idx="4">
                  <c:v>Desp Fin de Prov Técnicas de Seguros e Previdência</c:v>
                </c:pt>
                <c:pt idx="5">
                  <c:v>Outros</c:v>
                </c:pt>
              </c:strCache>
            </c:strRef>
          </c:cat>
          <c:val>
            <c:numRef>
              <c:f>GD!$C$2:$C$7</c:f>
              <c:numCache>
                <c:formatCode>#,##0</c:formatCode>
                <c:ptCount val="6"/>
                <c:pt idx="0">
                  <c:v>13340</c:v>
                </c:pt>
                <c:pt idx="1">
                  <c:v>33087</c:v>
                </c:pt>
                <c:pt idx="2">
                  <c:v>10059</c:v>
                </c:pt>
                <c:pt idx="3">
                  <c:v>6852</c:v>
                </c:pt>
                <c:pt idx="4">
                  <c:v>14918</c:v>
                </c:pt>
                <c:pt idx="5" formatCode="General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0B-46A1-A3FD-56881F7EA187}"/>
            </c:ext>
          </c:extLst>
        </c:ser>
        <c:ser>
          <c:idx val="2"/>
          <c:order val="2"/>
          <c:tx>
            <c:strRef>
              <c:f>GD!$D$1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GD!$A$2:$A$7</c:f>
              <c:strCache>
                <c:ptCount val="6"/>
                <c:pt idx="0">
                  <c:v>Depósitos</c:v>
                </c:pt>
                <c:pt idx="1">
                  <c:v>Despesas de Captação no Mercado Aberto</c:v>
                </c:pt>
                <c:pt idx="2">
                  <c:v>Recursos de Mercados Interbancários</c:v>
                </c:pt>
                <c:pt idx="3">
                  <c:v>Recursos de Mercados Institucionais</c:v>
                </c:pt>
                <c:pt idx="4">
                  <c:v>Desp Fin de Prov Técnicas de Seguros e Previdência</c:v>
                </c:pt>
                <c:pt idx="5">
                  <c:v>Outros</c:v>
                </c:pt>
              </c:strCache>
            </c:strRef>
          </c:cat>
          <c:val>
            <c:numRef>
              <c:f>GD!$D$2:$D$7</c:f>
              <c:numCache>
                <c:formatCode>#,##0</c:formatCode>
                <c:ptCount val="6"/>
                <c:pt idx="0">
                  <c:v>17484</c:v>
                </c:pt>
                <c:pt idx="1">
                  <c:v>20889</c:v>
                </c:pt>
                <c:pt idx="2">
                  <c:v>13587</c:v>
                </c:pt>
                <c:pt idx="3">
                  <c:v>6773</c:v>
                </c:pt>
                <c:pt idx="4">
                  <c:v>11815</c:v>
                </c:pt>
                <c:pt idx="5" formatCode="General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0B-46A1-A3FD-56881F7EA1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4613184"/>
        <c:axId val="234602304"/>
      </c:barChart>
      <c:catAx>
        <c:axId val="234613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34602304"/>
        <c:crosses val="autoZero"/>
        <c:auto val="1"/>
        <c:lblAlgn val="ctr"/>
        <c:lblOffset val="100"/>
        <c:noMultiLvlLbl val="0"/>
      </c:catAx>
      <c:valAx>
        <c:axId val="234602304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346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GD!$B$18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GD!$A$19:$A$24</c:f>
              <c:strCache>
                <c:ptCount val="6"/>
                <c:pt idx="0">
                  <c:v>Depósitos*</c:v>
                </c:pt>
                <c:pt idx="1">
                  <c:v>Captação no Mercado Aberto </c:v>
                </c:pt>
                <c:pt idx="2">
                  <c:v>Recursos de Mercados Interbancários </c:v>
                </c:pt>
                <c:pt idx="3">
                  <c:v>Recursos de Mercados Institucionais </c:v>
                </c:pt>
                <c:pt idx="4">
                  <c:v>Provisão de Seguros e Previdência Privada </c:v>
                </c:pt>
                <c:pt idx="5">
                  <c:v>Outros</c:v>
                </c:pt>
              </c:strCache>
            </c:strRef>
          </c:cat>
          <c:val>
            <c:numRef>
              <c:f>GD!$B$19:$B$24</c:f>
              <c:numCache>
                <c:formatCode>0.00%</c:formatCode>
                <c:ptCount val="6"/>
                <c:pt idx="0">
                  <c:v>4.8244899986479003E-2</c:v>
                </c:pt>
                <c:pt idx="1">
                  <c:v>6.4986599177751098E-2</c:v>
                </c:pt>
                <c:pt idx="2">
                  <c:v>0.104814913387102</c:v>
                </c:pt>
                <c:pt idx="3">
                  <c:v>7.0384919150351305E-2</c:v>
                </c:pt>
                <c:pt idx="4">
                  <c:v>6.98034596339682E-4</c:v>
                </c:pt>
                <c:pt idx="5">
                  <c:v>6.98034596339682E-4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7A-4692-BD3F-E1C0F83D91E9}"/>
            </c:ext>
          </c:extLst>
        </c:ser>
        <c:ser>
          <c:idx val="1"/>
          <c:order val="1"/>
          <c:tx>
            <c:strRef>
              <c:f>GD!$C$18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GD!$A$19:$A$24</c:f>
              <c:strCache>
                <c:ptCount val="6"/>
                <c:pt idx="0">
                  <c:v>Depósitos*</c:v>
                </c:pt>
                <c:pt idx="1">
                  <c:v>Captação no Mercado Aberto </c:v>
                </c:pt>
                <c:pt idx="2">
                  <c:v>Recursos de Mercados Interbancários </c:v>
                </c:pt>
                <c:pt idx="3">
                  <c:v>Recursos de Mercados Institucionais </c:v>
                </c:pt>
                <c:pt idx="4">
                  <c:v>Provisão de Seguros e Previdência Privada </c:v>
                </c:pt>
                <c:pt idx="5">
                  <c:v>Outros</c:v>
                </c:pt>
              </c:strCache>
            </c:strRef>
          </c:cat>
          <c:val>
            <c:numRef>
              <c:f>GD!$C$19:$C$24</c:f>
              <c:numCache>
                <c:formatCode>0.00%</c:formatCode>
                <c:ptCount val="6"/>
                <c:pt idx="0">
                  <c:v>4.4301052130228703E-2</c:v>
                </c:pt>
                <c:pt idx="1">
                  <c:v>9.9991235996482394E-2</c:v>
                </c:pt>
                <c:pt idx="2">
                  <c:v>7.9131512183609698E-2</c:v>
                </c:pt>
                <c:pt idx="3">
                  <c:v>7.0377617206156595E-2</c:v>
                </c:pt>
                <c:pt idx="4">
                  <c:v>9.04678655696421E-4</c:v>
                </c:pt>
                <c:pt idx="5">
                  <c:v>9.04678655696421E-4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7A-4692-BD3F-E1C0F83D91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4609376"/>
        <c:axId val="234611008"/>
      </c:barChart>
      <c:catAx>
        <c:axId val="234609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34611008"/>
        <c:crosses val="autoZero"/>
        <c:auto val="1"/>
        <c:lblAlgn val="ctr"/>
        <c:lblOffset val="100"/>
        <c:noMultiLvlLbl val="0"/>
      </c:catAx>
      <c:valAx>
        <c:axId val="234611008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34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'Captações no Mercado Aberto'!$B$5</c:f>
              <c:strCache>
                <c:ptCount val="1"/>
                <c:pt idx="0">
                  <c:v>2017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3C-412F-A622-D30BD4295CB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8575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3C-412F-A622-D30BD4295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3C-412F-A622-D30BD4295CB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'Captações no Mercado Aberto'!$A$6:$A$8</c:f>
              <c:strCache>
                <c:ptCount val="3"/>
                <c:pt idx="0">
                  <c:v>Carteira Própria</c:v>
                </c:pt>
                <c:pt idx="1">
                  <c:v>Carteira de Terceiros</c:v>
                </c:pt>
                <c:pt idx="2">
                  <c:v>Carteira Livre Movimentação</c:v>
                </c:pt>
              </c:strCache>
            </c:strRef>
          </c:cat>
          <c:val>
            <c:numRef>
              <c:f>'Captações no Mercado Aberto'!$B$6:$B$8</c:f>
              <c:numCache>
                <c:formatCode>#,##0</c:formatCode>
                <c:ptCount val="3"/>
                <c:pt idx="0">
                  <c:v>109253</c:v>
                </c:pt>
                <c:pt idx="1">
                  <c:v>146853</c:v>
                </c:pt>
                <c:pt idx="2">
                  <c:v>56528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03C-412F-A622-D30BD4295CBB}"/>
            </c:ext>
          </c:extLst>
        </c:ser>
        <c:ser>
          <c:idx val="1"/>
          <c:order val="1"/>
          <c:tx>
            <c:strRef>
              <c:f>'Captações no Mercado Aberto'!$C$5</c:f>
              <c:strCache>
                <c:ptCount val="1"/>
                <c:pt idx="0">
                  <c:v>2018</c:v>
                </c:pt>
              </c:strCache>
            </c:strRef>
          </c:tx>
          <c:spPr>
            <a:ln w="28575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03C-412F-A622-D30BD4295CB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03C-412F-A622-D30BD4295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03C-412F-A622-D30BD4295CB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'Captações no Mercado Aberto'!$A$6:$A$8</c:f>
              <c:strCache>
                <c:ptCount val="3"/>
                <c:pt idx="0">
                  <c:v>Carteira Própria</c:v>
                </c:pt>
                <c:pt idx="1">
                  <c:v>Carteira de Terceiros</c:v>
                </c:pt>
                <c:pt idx="2">
                  <c:v>Carteira Livre Movimentação</c:v>
                </c:pt>
              </c:strCache>
            </c:strRef>
          </c:cat>
          <c:val>
            <c:numRef>
              <c:f>'Captações no Mercado Aberto'!$C$6:$C$8</c:f>
              <c:numCache>
                <c:formatCode>#,##0</c:formatCode>
                <c:ptCount val="3"/>
                <c:pt idx="0">
                  <c:v>77651</c:v>
                </c:pt>
                <c:pt idx="1">
                  <c:v>172953</c:v>
                </c:pt>
                <c:pt idx="2">
                  <c:v>79633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03C-412F-A622-D30BD4295C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347043235041099E-2"/>
          <c:y val="0.86272118402806997"/>
          <c:w val="0.94300490956854299"/>
          <c:h val="0.121406120819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Carteira Própria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'Captações no Mercado Aberto'!$A$11</c:f>
              <c:strCache>
                <c:ptCount val="1"/>
                <c:pt idx="0">
                  <c:v>Títulos Públicos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'Captações no Mercado Aberto'!$B$10:$C$10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'Captações no Mercado Aberto'!$B$11:$C$11</c:f>
              <c:numCache>
                <c:formatCode>#,##0</c:formatCode>
                <c:ptCount val="2"/>
                <c:pt idx="0">
                  <c:v>43491</c:v>
                </c:pt>
                <c:pt idx="1">
                  <c:v>46680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FD-4E10-8055-03167F4A86BF}"/>
            </c:ext>
          </c:extLst>
        </c:ser>
        <c:ser>
          <c:idx val="1"/>
          <c:order val="1"/>
          <c:tx>
            <c:strRef>
              <c:f>'Captações no Mercado Aberto'!$A$12</c:f>
              <c:strCache>
                <c:ptCount val="1"/>
                <c:pt idx="0">
                  <c:v>Títulos Privados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numRef>
              <c:f>'Captações no Mercado Aberto'!$B$10:$C$10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'Captações no Mercado Aberto'!$B$12:$C$12</c:f>
              <c:numCache>
                <c:formatCode>#,##0</c:formatCode>
                <c:ptCount val="2"/>
                <c:pt idx="0">
                  <c:v>6564</c:v>
                </c:pt>
                <c:pt idx="1">
                  <c:v>9051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FD-4E10-8055-03167F4A86BF}"/>
            </c:ext>
          </c:extLst>
        </c:ser>
        <c:ser>
          <c:idx val="2"/>
          <c:order val="2"/>
          <c:tx>
            <c:strRef>
              <c:f>'Captações no Mercado Aberto'!$A$13</c:f>
              <c:strCache>
                <c:ptCount val="1"/>
                <c:pt idx="0">
                  <c:v>Emissão Própria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'Captações no Mercado Aberto'!$B$10:$C$10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'Captações no Mercado Aberto'!$B$13:$C$13</c:f>
              <c:numCache>
                <c:formatCode>#,##0</c:formatCode>
                <c:ptCount val="2"/>
                <c:pt idx="0">
                  <c:v>58837</c:v>
                </c:pt>
                <c:pt idx="1">
                  <c:v>21417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FD-4E10-8055-03167F4A86BF}"/>
            </c:ext>
          </c:extLst>
        </c:ser>
        <c:ser>
          <c:idx val="3"/>
          <c:order val="3"/>
          <c:tx>
            <c:strRef>
              <c:f>'Captações no Mercado Aberto'!$A$14</c:f>
              <c:strCache>
                <c:ptCount val="1"/>
                <c:pt idx="0">
                  <c:v>Exterior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cat>
            <c:numRef>
              <c:f>'Captações no Mercado Aberto'!$B$10:$C$10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'Captações no Mercado Aberto'!$B$14:$C$14</c:f>
              <c:numCache>
                <c:formatCode>General</c:formatCode>
                <c:ptCount val="2"/>
                <c:pt idx="0">
                  <c:v>361</c:v>
                </c:pt>
                <c:pt idx="1">
                  <c:v>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FD-4E10-8055-03167F4A8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603936"/>
        <c:axId val="234613728"/>
      </c:areaChart>
      <c:catAx>
        <c:axId val="23460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4613728"/>
        <c:crosses val="autoZero"/>
        <c:auto val="1"/>
        <c:lblAlgn val="ctr"/>
        <c:lblOffset val="100"/>
        <c:noMultiLvlLbl val="0"/>
      </c:catAx>
      <c:valAx>
        <c:axId val="23461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4603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tx2">
          <a:lumMod val="75000"/>
        </a:schemeClr>
      </a:solidFill>
      <a:prstDash val="sysDash"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GRT!$A$36</c:f>
              <c:strCache>
                <c:ptCount val="1"/>
                <c:pt idx="0">
                  <c:v>Receitas de investimentos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GRT!$B$35:$D$35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GRT!$B$36:$D$36</c:f>
              <c:numCache>
                <c:formatCode>#,##0</c:formatCode>
                <c:ptCount val="3"/>
                <c:pt idx="0">
                  <c:v>159532</c:v>
                </c:pt>
                <c:pt idx="1">
                  <c:v>148054</c:v>
                </c:pt>
                <c:pt idx="2">
                  <c:v>128595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02-4FB7-81BC-8902BDA8C56C}"/>
            </c:ext>
          </c:extLst>
        </c:ser>
        <c:ser>
          <c:idx val="1"/>
          <c:order val="1"/>
          <c:tx>
            <c:strRef>
              <c:f>GRT!$A$37</c:f>
              <c:strCache>
                <c:ptCount val="1"/>
                <c:pt idx="0">
                  <c:v>Receitas de serviços, prêmios de seguros e previdência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GRT!$B$35:$D$35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GRT!$B$37:$D$37</c:f>
              <c:numCache>
                <c:formatCode>#,##0</c:formatCode>
                <c:ptCount val="3"/>
                <c:pt idx="0">
                  <c:v>58058</c:v>
                </c:pt>
                <c:pt idx="1">
                  <c:v>62458</c:v>
                </c:pt>
                <c:pt idx="2">
                  <c:v>63631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02-4FB7-81BC-8902BDA8C56C}"/>
            </c:ext>
          </c:extLst>
        </c:ser>
        <c:ser>
          <c:idx val="2"/>
          <c:order val="2"/>
          <c:tx>
            <c:strRef>
              <c:f>GRT!$A$38</c:f>
              <c:strCache>
                <c:ptCount val="1"/>
                <c:pt idx="0">
                  <c:v>Receitas agregadas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GRT!$B$35:$D$35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GRT!$B$38:$D$38</c:f>
              <c:numCache>
                <c:formatCode>#,##0</c:formatCode>
                <c:ptCount val="3"/>
                <c:pt idx="0">
                  <c:v>217590</c:v>
                </c:pt>
                <c:pt idx="1">
                  <c:v>210512</c:v>
                </c:pt>
                <c:pt idx="2">
                  <c:v>192226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F02-4FB7-81BC-8902BDA8C5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4608288"/>
        <c:axId val="234601216"/>
      </c:lineChart>
      <c:catAx>
        <c:axId val="23460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4601216"/>
        <c:crosses val="autoZero"/>
        <c:auto val="1"/>
        <c:lblAlgn val="ctr"/>
        <c:lblOffset val="100"/>
        <c:noMultiLvlLbl val="0"/>
      </c:catAx>
      <c:valAx>
        <c:axId val="2346012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3460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A2F09-0695-4FDF-9501-7D61B2A7A90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6204D73C-FABE-4986-AF13-86EF32D1EF85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Estágio 3</a:t>
          </a:r>
        </a:p>
        <a:p>
          <a:r>
            <a:rPr lang="pt-BR" sz="19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Atraso 90 dias / crédito imobiliário 180 dias</a:t>
          </a:r>
        </a:p>
      </dgm:t>
    </dgm:pt>
    <dgm:pt modelId="{55E2A927-B52A-4BAA-BF9A-7F52AB24EB62}" type="parTrans" cxnId="{950D779D-22E1-46BB-8893-0AE71ABA2B6F}">
      <dgm:prSet/>
      <dgm:spPr/>
      <dgm:t>
        <a:bodyPr/>
        <a:lstStyle/>
        <a:p>
          <a:endParaRPr lang="pt-BR"/>
        </a:p>
      </dgm:t>
    </dgm:pt>
    <dgm:pt modelId="{2D479468-0EB3-4B60-A5B3-62DF1EE82F40}" type="sibTrans" cxnId="{950D779D-22E1-46BB-8893-0AE71ABA2B6F}">
      <dgm:prSet/>
      <dgm:spPr/>
      <dgm:t>
        <a:bodyPr/>
        <a:lstStyle/>
        <a:p>
          <a:endParaRPr lang="pt-BR"/>
        </a:p>
      </dgm:t>
    </dgm:pt>
    <dgm:pt modelId="{5FDDC494-15D1-4F90-8A63-487EC71CA22A}">
      <dgm:prSet phldrT="[Texto]" custT="1"/>
      <dgm:spPr/>
      <dgm:t>
        <a:bodyPr/>
        <a:lstStyle/>
        <a:p>
          <a:r>
            <a:rPr lang="pt-BR" sz="2400" dirty="0">
              <a:latin typeface="Arial" pitchFamily="34" charset="0"/>
              <a:cs typeface="Arial" pitchFamily="34" charset="0"/>
            </a:rPr>
            <a:t>Estágio 2</a:t>
          </a:r>
        </a:p>
        <a:p>
          <a:r>
            <a:rPr lang="pt-BR" sz="1600" dirty="0">
              <a:latin typeface="Arial" pitchFamily="34" charset="0"/>
              <a:cs typeface="Arial" pitchFamily="34" charset="0"/>
            </a:rPr>
            <a:t>Atraso de 30 dias / órgãos públicos 45 dias </a:t>
          </a:r>
        </a:p>
      </dgm:t>
    </dgm:pt>
    <dgm:pt modelId="{90E1407F-8A7C-4FF6-9D3A-FF1FE8038985}" type="parTrans" cxnId="{87A7525C-8129-4FA1-9652-03D45228B298}">
      <dgm:prSet/>
      <dgm:spPr/>
      <dgm:t>
        <a:bodyPr/>
        <a:lstStyle/>
        <a:p>
          <a:endParaRPr lang="pt-BR"/>
        </a:p>
      </dgm:t>
    </dgm:pt>
    <dgm:pt modelId="{4718F154-0BE9-4C7E-8E24-4EAFDC28B260}" type="sibTrans" cxnId="{87A7525C-8129-4FA1-9652-03D45228B298}">
      <dgm:prSet/>
      <dgm:spPr/>
      <dgm:t>
        <a:bodyPr/>
        <a:lstStyle/>
        <a:p>
          <a:endParaRPr lang="pt-BR"/>
        </a:p>
      </dgm:t>
    </dgm:pt>
    <dgm:pt modelId="{9A154A27-300C-4753-8A97-53B59E38D6BB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>
              <a:latin typeface="Arial" pitchFamily="34" charset="0"/>
              <a:cs typeface="Arial" pitchFamily="34" charset="0"/>
            </a:rPr>
            <a:t>Estágio 1 </a:t>
          </a:r>
        </a:p>
      </dgm:t>
    </dgm:pt>
    <dgm:pt modelId="{502A7D20-022E-4969-B159-924DAE295938}" type="parTrans" cxnId="{B94AAE30-B902-4F4B-B149-5D0C874ACC78}">
      <dgm:prSet/>
      <dgm:spPr/>
      <dgm:t>
        <a:bodyPr/>
        <a:lstStyle/>
        <a:p>
          <a:endParaRPr lang="pt-BR"/>
        </a:p>
      </dgm:t>
    </dgm:pt>
    <dgm:pt modelId="{90324811-E3D2-483B-85D3-00AB61AB0D35}" type="sibTrans" cxnId="{B94AAE30-B902-4F4B-B149-5D0C874ACC78}">
      <dgm:prSet/>
      <dgm:spPr/>
      <dgm:t>
        <a:bodyPr/>
        <a:lstStyle/>
        <a:p>
          <a:endParaRPr lang="pt-BR"/>
        </a:p>
      </dgm:t>
    </dgm:pt>
    <dgm:pt modelId="{D42A5ADF-C74C-4690-8070-3388D1189018}" type="pres">
      <dgm:prSet presAssocID="{B5FA2F09-0695-4FDF-9501-7D61B2A7A9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776141-B83D-47D7-8A65-3F54BEAA1EB5}" type="pres">
      <dgm:prSet presAssocID="{6204D73C-FABE-4986-AF13-86EF32D1EF8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B301-1807-4815-820E-0B49C71E1075}" type="pres">
      <dgm:prSet presAssocID="{6204D73C-FABE-4986-AF13-86EF32D1EF85}" presName="gear1srcNode" presStyleLbl="node1" presStyleIdx="0" presStyleCnt="3"/>
      <dgm:spPr/>
      <dgm:t>
        <a:bodyPr/>
        <a:lstStyle/>
        <a:p>
          <a:endParaRPr lang="en-US"/>
        </a:p>
      </dgm:t>
    </dgm:pt>
    <dgm:pt modelId="{0E4092F6-0C9D-4FDC-B257-222634917BCE}" type="pres">
      <dgm:prSet presAssocID="{6204D73C-FABE-4986-AF13-86EF32D1EF85}" presName="gear1dstNode" presStyleLbl="node1" presStyleIdx="0" presStyleCnt="3"/>
      <dgm:spPr/>
      <dgm:t>
        <a:bodyPr/>
        <a:lstStyle/>
        <a:p>
          <a:endParaRPr lang="en-US"/>
        </a:p>
      </dgm:t>
    </dgm:pt>
    <dgm:pt modelId="{CF8D7720-43FA-41D9-97C3-02A91F4C6A5B}" type="pres">
      <dgm:prSet presAssocID="{5FDDC494-15D1-4F90-8A63-487EC71CA22A}" presName="gear2" presStyleLbl="node1" presStyleIdx="1" presStyleCnt="3" custScaleX="125939" custScaleY="1259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CB9B5-DA08-42C9-B328-962755EE169F}" type="pres">
      <dgm:prSet presAssocID="{5FDDC494-15D1-4F90-8A63-487EC71CA22A}" presName="gear2srcNode" presStyleLbl="node1" presStyleIdx="1" presStyleCnt="3"/>
      <dgm:spPr/>
      <dgm:t>
        <a:bodyPr/>
        <a:lstStyle/>
        <a:p>
          <a:endParaRPr lang="en-US"/>
        </a:p>
      </dgm:t>
    </dgm:pt>
    <dgm:pt modelId="{DE1B6718-6A36-4D1A-BEB9-34BE2B700B11}" type="pres">
      <dgm:prSet presAssocID="{5FDDC494-15D1-4F90-8A63-487EC71CA22A}" presName="gear2dstNode" presStyleLbl="node1" presStyleIdx="1" presStyleCnt="3"/>
      <dgm:spPr/>
      <dgm:t>
        <a:bodyPr/>
        <a:lstStyle/>
        <a:p>
          <a:endParaRPr lang="en-US"/>
        </a:p>
      </dgm:t>
    </dgm:pt>
    <dgm:pt modelId="{CDCB1AF7-C01C-4248-9722-F643DE2F13DC}" type="pres">
      <dgm:prSet presAssocID="{9A154A27-300C-4753-8A97-53B59E38D6BB}" presName="gear3" presStyleLbl="node1" presStyleIdx="2" presStyleCnt="3"/>
      <dgm:spPr/>
      <dgm:t>
        <a:bodyPr/>
        <a:lstStyle/>
        <a:p>
          <a:endParaRPr lang="en-US"/>
        </a:p>
      </dgm:t>
    </dgm:pt>
    <dgm:pt modelId="{BDD6B265-CBB1-4B54-877D-59A446ACF016}" type="pres">
      <dgm:prSet presAssocID="{9A154A27-300C-4753-8A97-53B59E38D6B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55455-DE78-43EF-A8E3-8F0E003FD9E6}" type="pres">
      <dgm:prSet presAssocID="{9A154A27-300C-4753-8A97-53B59E38D6BB}" presName="gear3srcNode" presStyleLbl="node1" presStyleIdx="2" presStyleCnt="3"/>
      <dgm:spPr/>
      <dgm:t>
        <a:bodyPr/>
        <a:lstStyle/>
        <a:p>
          <a:endParaRPr lang="en-US"/>
        </a:p>
      </dgm:t>
    </dgm:pt>
    <dgm:pt modelId="{F892C288-4CC1-4554-A0A7-C12A2C753879}" type="pres">
      <dgm:prSet presAssocID="{9A154A27-300C-4753-8A97-53B59E38D6BB}" presName="gear3dstNode" presStyleLbl="node1" presStyleIdx="2" presStyleCnt="3"/>
      <dgm:spPr/>
      <dgm:t>
        <a:bodyPr/>
        <a:lstStyle/>
        <a:p>
          <a:endParaRPr lang="en-US"/>
        </a:p>
      </dgm:t>
    </dgm:pt>
    <dgm:pt modelId="{064810B8-B7A2-4432-A54E-6422FD9C3301}" type="pres">
      <dgm:prSet presAssocID="{2D479468-0EB3-4B60-A5B3-62DF1EE82F40}" presName="connector1" presStyleLbl="sibTrans2D1" presStyleIdx="0" presStyleCnt="3" custAng="3208888" custFlipHor="1" custScaleX="111466" custLinFactNeighborX="-1789" custLinFactNeighborY="-1446"/>
      <dgm:spPr/>
      <dgm:t>
        <a:bodyPr/>
        <a:lstStyle/>
        <a:p>
          <a:endParaRPr lang="en-US"/>
        </a:p>
      </dgm:t>
    </dgm:pt>
    <dgm:pt modelId="{F9022AEE-E646-4942-AD11-4EAB8876E9C3}" type="pres">
      <dgm:prSet presAssocID="{4718F154-0BE9-4C7E-8E24-4EAFDC28B260}" presName="connector2" presStyleLbl="sibTrans2D1" presStyleIdx="1" presStyleCnt="3" custAng="899182" custLinFactNeighborX="-5416" custLinFactNeighborY="492"/>
      <dgm:spPr/>
      <dgm:t>
        <a:bodyPr/>
        <a:lstStyle/>
        <a:p>
          <a:endParaRPr lang="en-US"/>
        </a:p>
      </dgm:t>
    </dgm:pt>
    <dgm:pt modelId="{F38A2BDD-94BD-420E-97A2-A205C0482171}" type="pres">
      <dgm:prSet presAssocID="{90324811-E3D2-483B-85D3-00AB61AB0D35}" presName="connector3" presStyleLbl="sibTrans2D1" presStyleIdx="2" presStyleCnt="3" custLinFactNeighborX="1370" custLinFactNeighborY="1370"/>
      <dgm:spPr/>
      <dgm:t>
        <a:bodyPr/>
        <a:lstStyle/>
        <a:p>
          <a:endParaRPr lang="en-US"/>
        </a:p>
      </dgm:t>
    </dgm:pt>
  </dgm:ptLst>
  <dgm:cxnLst>
    <dgm:cxn modelId="{6135DA0C-0A9C-45BB-AC19-2A97615DBA84}" type="presOf" srcId="{5FDDC494-15D1-4F90-8A63-487EC71CA22A}" destId="{DE1B6718-6A36-4D1A-BEB9-34BE2B700B11}" srcOrd="2" destOrd="0" presId="urn:microsoft.com/office/officeart/2005/8/layout/gear1"/>
    <dgm:cxn modelId="{AD7A5CB6-3D5F-4908-8134-AFBFCFDEFC50}" type="presOf" srcId="{5FDDC494-15D1-4F90-8A63-487EC71CA22A}" destId="{F79CB9B5-DA08-42C9-B328-962755EE169F}" srcOrd="1" destOrd="0" presId="urn:microsoft.com/office/officeart/2005/8/layout/gear1"/>
    <dgm:cxn modelId="{6A7AF4A8-1EAB-4D50-8FBE-3B65A1936FFF}" type="presOf" srcId="{4718F154-0BE9-4C7E-8E24-4EAFDC28B260}" destId="{F9022AEE-E646-4942-AD11-4EAB8876E9C3}" srcOrd="0" destOrd="0" presId="urn:microsoft.com/office/officeart/2005/8/layout/gear1"/>
    <dgm:cxn modelId="{02310D77-5DC2-4E1C-9AFF-CA8F72BCCD4F}" type="presOf" srcId="{5FDDC494-15D1-4F90-8A63-487EC71CA22A}" destId="{CF8D7720-43FA-41D9-97C3-02A91F4C6A5B}" srcOrd="0" destOrd="0" presId="urn:microsoft.com/office/officeart/2005/8/layout/gear1"/>
    <dgm:cxn modelId="{9B91DF31-FFC0-4F4A-8F94-67FCF22B34D4}" type="presOf" srcId="{6204D73C-FABE-4986-AF13-86EF32D1EF85}" destId="{0E4092F6-0C9D-4FDC-B257-222634917BCE}" srcOrd="2" destOrd="0" presId="urn:microsoft.com/office/officeart/2005/8/layout/gear1"/>
    <dgm:cxn modelId="{DEABDAD7-4DE4-452A-A719-F49AA50A3C9E}" type="presOf" srcId="{9A154A27-300C-4753-8A97-53B59E38D6BB}" destId="{F892C288-4CC1-4554-A0A7-C12A2C753879}" srcOrd="3" destOrd="0" presId="urn:microsoft.com/office/officeart/2005/8/layout/gear1"/>
    <dgm:cxn modelId="{B94AAE30-B902-4F4B-B149-5D0C874ACC78}" srcId="{B5FA2F09-0695-4FDF-9501-7D61B2A7A90E}" destId="{9A154A27-300C-4753-8A97-53B59E38D6BB}" srcOrd="2" destOrd="0" parTransId="{502A7D20-022E-4969-B159-924DAE295938}" sibTransId="{90324811-E3D2-483B-85D3-00AB61AB0D35}"/>
    <dgm:cxn modelId="{CF5F3C59-1AA5-4D70-BDB1-2FFBDB04A9A2}" type="presOf" srcId="{9A154A27-300C-4753-8A97-53B59E38D6BB}" destId="{BDD6B265-CBB1-4B54-877D-59A446ACF016}" srcOrd="1" destOrd="0" presId="urn:microsoft.com/office/officeart/2005/8/layout/gear1"/>
    <dgm:cxn modelId="{950D779D-22E1-46BB-8893-0AE71ABA2B6F}" srcId="{B5FA2F09-0695-4FDF-9501-7D61B2A7A90E}" destId="{6204D73C-FABE-4986-AF13-86EF32D1EF85}" srcOrd="0" destOrd="0" parTransId="{55E2A927-B52A-4BAA-BF9A-7F52AB24EB62}" sibTransId="{2D479468-0EB3-4B60-A5B3-62DF1EE82F40}"/>
    <dgm:cxn modelId="{3F71052D-E60B-488C-8CBF-9F4055EC6503}" type="presOf" srcId="{2D479468-0EB3-4B60-A5B3-62DF1EE82F40}" destId="{064810B8-B7A2-4432-A54E-6422FD9C3301}" srcOrd="0" destOrd="0" presId="urn:microsoft.com/office/officeart/2005/8/layout/gear1"/>
    <dgm:cxn modelId="{55E69CBC-1236-48B3-AB70-CD1145CE0105}" type="presOf" srcId="{6204D73C-FABE-4986-AF13-86EF32D1EF85}" destId="{991FB301-1807-4815-820E-0B49C71E1075}" srcOrd="1" destOrd="0" presId="urn:microsoft.com/office/officeart/2005/8/layout/gear1"/>
    <dgm:cxn modelId="{144627CC-F82C-45D9-9C7A-56EF7F92E51A}" type="presOf" srcId="{9A154A27-300C-4753-8A97-53B59E38D6BB}" destId="{75455455-DE78-43EF-A8E3-8F0E003FD9E6}" srcOrd="2" destOrd="0" presId="urn:microsoft.com/office/officeart/2005/8/layout/gear1"/>
    <dgm:cxn modelId="{87A7525C-8129-4FA1-9652-03D45228B298}" srcId="{B5FA2F09-0695-4FDF-9501-7D61B2A7A90E}" destId="{5FDDC494-15D1-4F90-8A63-487EC71CA22A}" srcOrd="1" destOrd="0" parTransId="{90E1407F-8A7C-4FF6-9D3A-FF1FE8038985}" sibTransId="{4718F154-0BE9-4C7E-8E24-4EAFDC28B260}"/>
    <dgm:cxn modelId="{41CE93C4-72D1-4207-8785-5F5B8E6AE460}" type="presOf" srcId="{9A154A27-300C-4753-8A97-53B59E38D6BB}" destId="{CDCB1AF7-C01C-4248-9722-F643DE2F13DC}" srcOrd="0" destOrd="0" presId="urn:microsoft.com/office/officeart/2005/8/layout/gear1"/>
    <dgm:cxn modelId="{E47B6E7E-2876-415E-A9DA-6D3A10E19356}" type="presOf" srcId="{6204D73C-FABE-4986-AF13-86EF32D1EF85}" destId="{9D776141-B83D-47D7-8A65-3F54BEAA1EB5}" srcOrd="0" destOrd="0" presId="urn:microsoft.com/office/officeart/2005/8/layout/gear1"/>
    <dgm:cxn modelId="{986E2878-40CE-44E9-A71C-2B269D306399}" type="presOf" srcId="{90324811-E3D2-483B-85D3-00AB61AB0D35}" destId="{F38A2BDD-94BD-420E-97A2-A205C0482171}" srcOrd="0" destOrd="0" presId="urn:microsoft.com/office/officeart/2005/8/layout/gear1"/>
    <dgm:cxn modelId="{BA16CB53-1B01-48F6-9B11-BD8BB5EFB424}" type="presOf" srcId="{B5FA2F09-0695-4FDF-9501-7D61B2A7A90E}" destId="{D42A5ADF-C74C-4690-8070-3388D1189018}" srcOrd="0" destOrd="0" presId="urn:microsoft.com/office/officeart/2005/8/layout/gear1"/>
    <dgm:cxn modelId="{387778D3-D582-4DD3-A4D0-35FD44A0AD0A}" type="presParOf" srcId="{D42A5ADF-C74C-4690-8070-3388D1189018}" destId="{9D776141-B83D-47D7-8A65-3F54BEAA1EB5}" srcOrd="0" destOrd="0" presId="urn:microsoft.com/office/officeart/2005/8/layout/gear1"/>
    <dgm:cxn modelId="{CE3F3D84-6FBE-448F-A38D-BF38EBD715F6}" type="presParOf" srcId="{D42A5ADF-C74C-4690-8070-3388D1189018}" destId="{991FB301-1807-4815-820E-0B49C71E1075}" srcOrd="1" destOrd="0" presId="urn:microsoft.com/office/officeart/2005/8/layout/gear1"/>
    <dgm:cxn modelId="{09D4CB2E-47A8-4DF2-BF04-3E7E3C2C5B63}" type="presParOf" srcId="{D42A5ADF-C74C-4690-8070-3388D1189018}" destId="{0E4092F6-0C9D-4FDC-B257-222634917BCE}" srcOrd="2" destOrd="0" presId="urn:microsoft.com/office/officeart/2005/8/layout/gear1"/>
    <dgm:cxn modelId="{653F2F79-7457-4D79-846F-9AEF18EDB2F7}" type="presParOf" srcId="{D42A5ADF-C74C-4690-8070-3388D1189018}" destId="{CF8D7720-43FA-41D9-97C3-02A91F4C6A5B}" srcOrd="3" destOrd="0" presId="urn:microsoft.com/office/officeart/2005/8/layout/gear1"/>
    <dgm:cxn modelId="{C91DB40F-69F7-41B6-B17C-B4DAEE95259D}" type="presParOf" srcId="{D42A5ADF-C74C-4690-8070-3388D1189018}" destId="{F79CB9B5-DA08-42C9-B328-962755EE169F}" srcOrd="4" destOrd="0" presId="urn:microsoft.com/office/officeart/2005/8/layout/gear1"/>
    <dgm:cxn modelId="{7D1CC79D-DDCB-4248-B5E6-9155A91D4980}" type="presParOf" srcId="{D42A5ADF-C74C-4690-8070-3388D1189018}" destId="{DE1B6718-6A36-4D1A-BEB9-34BE2B700B11}" srcOrd="5" destOrd="0" presId="urn:microsoft.com/office/officeart/2005/8/layout/gear1"/>
    <dgm:cxn modelId="{D77D7CED-0B38-4810-8132-04C151D6DF29}" type="presParOf" srcId="{D42A5ADF-C74C-4690-8070-3388D1189018}" destId="{CDCB1AF7-C01C-4248-9722-F643DE2F13DC}" srcOrd="6" destOrd="0" presId="urn:microsoft.com/office/officeart/2005/8/layout/gear1"/>
    <dgm:cxn modelId="{0A8E14A3-C023-457F-8437-0BA8D6476A82}" type="presParOf" srcId="{D42A5ADF-C74C-4690-8070-3388D1189018}" destId="{BDD6B265-CBB1-4B54-877D-59A446ACF016}" srcOrd="7" destOrd="0" presId="urn:microsoft.com/office/officeart/2005/8/layout/gear1"/>
    <dgm:cxn modelId="{0EF66B8F-482C-4645-8F19-4D103CD8DC5C}" type="presParOf" srcId="{D42A5ADF-C74C-4690-8070-3388D1189018}" destId="{75455455-DE78-43EF-A8E3-8F0E003FD9E6}" srcOrd="8" destOrd="0" presId="urn:microsoft.com/office/officeart/2005/8/layout/gear1"/>
    <dgm:cxn modelId="{53C05F08-B35D-4651-8A43-BE29A95F011E}" type="presParOf" srcId="{D42A5ADF-C74C-4690-8070-3388D1189018}" destId="{F892C288-4CC1-4554-A0A7-C12A2C753879}" srcOrd="9" destOrd="0" presId="urn:microsoft.com/office/officeart/2005/8/layout/gear1"/>
    <dgm:cxn modelId="{91AA3BA4-4982-4A7D-A8B1-7C237F66D350}" type="presParOf" srcId="{D42A5ADF-C74C-4690-8070-3388D1189018}" destId="{064810B8-B7A2-4432-A54E-6422FD9C3301}" srcOrd="10" destOrd="0" presId="urn:microsoft.com/office/officeart/2005/8/layout/gear1"/>
    <dgm:cxn modelId="{E807C02E-CC60-4050-84B3-F895E249AC9C}" type="presParOf" srcId="{D42A5ADF-C74C-4690-8070-3388D1189018}" destId="{F9022AEE-E646-4942-AD11-4EAB8876E9C3}" srcOrd="11" destOrd="0" presId="urn:microsoft.com/office/officeart/2005/8/layout/gear1"/>
    <dgm:cxn modelId="{175B30D1-DB5D-44DA-8EB2-5ED00EC107EE}" type="presParOf" srcId="{D42A5ADF-C74C-4690-8070-3388D1189018}" destId="{F38A2BDD-94BD-420E-97A2-A205C04821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22BA4-8F95-4875-B857-A8393BF622C6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EFC55-31D6-470C-AD7B-D992AA257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8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Custo amortizado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EFC55-31D6-470C-AD7B-D992AA2578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64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00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88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37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9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9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41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6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99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0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464F-3F3E-427A-8F8D-9A89C6402DB8}" type="datetimeFigureOut">
              <a:rPr lang="pt-BR" smtClean="0"/>
              <a:pPr/>
              <a:t>16/05/2019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9655-3BB9-4AB9-B7D4-430F1F35FF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9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83" y="1088652"/>
            <a:ext cx="2638358" cy="26383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986684" y="5264586"/>
            <a:ext cx="28959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809625" algn="l"/>
              </a:tabLst>
              <a:defRPr/>
            </a:pP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Felippe Andrade</a:t>
            </a:r>
          </a:p>
          <a:p>
            <a:pPr algn="r">
              <a:tabLst>
                <a:tab pos="809625" algn="l"/>
              </a:tabLst>
              <a:defRPr/>
            </a:pP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Marlos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 Fernandes</a:t>
            </a:r>
          </a:p>
          <a:p>
            <a:pPr algn="r">
              <a:tabLst>
                <a:tab pos="809625" algn="l"/>
              </a:tabLst>
              <a:defRPr/>
            </a:pPr>
            <a:r>
              <a:rPr lang="pt-BR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Monyk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 Cardoso</a:t>
            </a:r>
          </a:p>
          <a:p>
            <a:pPr algn="r">
              <a:tabLst>
                <a:tab pos="809625" algn="l"/>
              </a:tabLst>
              <a:defRPr/>
            </a:pP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Pedro Vilhena</a:t>
            </a:r>
          </a:p>
          <a:p>
            <a:pPr algn="r">
              <a:tabLst>
                <a:tab pos="809625" algn="l"/>
              </a:tabLst>
              <a:defRPr/>
            </a:pP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Yuri Azevedo</a:t>
            </a:r>
          </a:p>
        </p:txBody>
      </p:sp>
      <p:pic>
        <p:nvPicPr>
          <p:cNvPr id="9" name="Picture 2" descr="Resultado de imagem para fearp 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4"/>
          <a:stretch/>
        </p:blipFill>
        <p:spPr bwMode="auto">
          <a:xfrm>
            <a:off x="10102258" y="214203"/>
            <a:ext cx="1780417" cy="108084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49625" y="4002702"/>
            <a:ext cx="558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09625" algn="l"/>
              </a:tabLst>
              <a:defRPr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  <a:cs typeface="Calibri Light" panose="020F0302020204030204" pitchFamily="34" charset="0"/>
              </a:rPr>
              <a:t>ANÁLISE DAS</a:t>
            </a:r>
          </a:p>
          <a:p>
            <a:pPr algn="ctr">
              <a:tabLst>
                <a:tab pos="809625" algn="l"/>
              </a:tabLst>
              <a:defRPr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  <a:cs typeface="Calibri Light" panose="020F0302020204030204" pitchFamily="34" charset="0"/>
              </a:rPr>
              <a:t>DEMONSTRAÇÕES</a:t>
            </a:r>
          </a:p>
          <a:p>
            <a:pPr algn="ctr">
              <a:tabLst>
                <a:tab pos="809625" algn="l"/>
              </a:tabLst>
              <a:defRPr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Bahnschrift Light Condensed" panose="020B0502040204020203" pitchFamily="34" charset="0"/>
                <a:cs typeface="Calibri Light" panose="020F0302020204030204" pitchFamily="34" charset="0"/>
              </a:rPr>
              <a:t>CONTÁBEIS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86" t="15419" r="4929" b="12550"/>
          <a:stretch/>
        </p:blipFill>
        <p:spPr>
          <a:xfrm rot="10800000">
            <a:off x="0" y="-452581"/>
            <a:ext cx="4330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4"/>
          <p:cNvSpPr/>
          <p:nvPr/>
        </p:nvSpPr>
        <p:spPr>
          <a:xfrm>
            <a:off x="106017" y="254745"/>
            <a:ext cx="10449604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Receita de juros, Rendimentos e </a:t>
            </a:r>
          </a:p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Dividendos por Ativo Financeiro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xmlns="" id="{0476B1D5-6654-4650-B8E4-AA60BFD38A1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61257" y="6313714"/>
            <a:ext cx="537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Fornecendo mais créditos e ganhando menos Receitas?</a:t>
            </a:r>
          </a:p>
        </p:txBody>
      </p:sp>
      <p:sp>
        <p:nvSpPr>
          <p:cNvPr id="9" name="Chave Esquerda 8"/>
          <p:cNvSpPr/>
          <p:nvPr/>
        </p:nvSpPr>
        <p:spPr>
          <a:xfrm rot="16200000">
            <a:off x="8171922" y="3494485"/>
            <a:ext cx="241767" cy="5477435"/>
          </a:xfrm>
          <a:prstGeom prst="leftBrace">
            <a:avLst>
              <a:gd name="adj1" fmla="val 57513"/>
              <a:gd name="adj2" fmla="val 50000"/>
            </a:avLst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493676" y="6360599"/>
            <a:ext cx="1598258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Custo Amortizado</a:t>
            </a:r>
          </a:p>
        </p:txBody>
      </p:sp>
    </p:spTree>
    <p:extLst>
      <p:ext uri="{BB962C8B-B14F-4D97-AF65-F5344CB8AC3E}">
        <p14:creationId xmlns:p14="http://schemas.microsoft.com/office/powerpoint/2010/main" val="4677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6017" y="254745"/>
            <a:ext cx="10449604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Retorno do Mix de Investimentos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Espaço Reservado para Conteúdo 6">
            <a:extLst>
              <a:ext uri="{FF2B5EF4-FFF2-40B4-BE49-F238E27FC236}">
                <a16:creationId xmlns:a16="http://schemas.microsoft.com/office/drawing/2014/main" xmlns="" id="{1A197409-0F58-4345-BA79-5D66EBB81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750264"/>
              </p:ext>
            </p:extLst>
          </p:nvPr>
        </p:nvGraphicFramePr>
        <p:xfrm>
          <a:off x="106017" y="1825625"/>
          <a:ext cx="1199321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8C522D0-CB32-4C42-8984-13B9E3D64F03}"/>
              </a:ext>
            </a:extLst>
          </p:cNvPr>
          <p:cNvSpPr txBox="1"/>
          <p:nvPr/>
        </p:nvSpPr>
        <p:spPr>
          <a:xfrm>
            <a:off x="8239920" y="1130394"/>
            <a:ext cx="334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 Aumento na competitividade?</a:t>
            </a:r>
          </a:p>
          <a:p>
            <a:r>
              <a:rPr lang="pt-BR" dirty="0"/>
              <a:t>- Diminuição dos juros recebidos?</a:t>
            </a:r>
          </a:p>
        </p:txBody>
      </p:sp>
    </p:spTree>
    <p:extLst>
      <p:ext uri="{BB962C8B-B14F-4D97-AF65-F5344CB8AC3E}">
        <p14:creationId xmlns:p14="http://schemas.microsoft.com/office/powerpoint/2010/main" val="31023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97223"/>
              </p:ext>
            </p:extLst>
          </p:nvPr>
        </p:nvGraphicFramePr>
        <p:xfrm>
          <a:off x="570269" y="1287608"/>
          <a:ext cx="11144063" cy="5040592"/>
        </p:xfrm>
        <a:graphic>
          <a:graphicData uri="http://schemas.openxmlformats.org/drawingml/2006/table">
            <a:tbl>
              <a:tblPr/>
              <a:tblGrid>
                <a:gridCol w="644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1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99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14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96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35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185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21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427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212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9127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31/12/2016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31/12/2017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31/12/2018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16-17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6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Passivo +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1.351.314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1.436.239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1.552.797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6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 Passivos Financeiros ao Valor Justo no Resultado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25.217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27.211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27.711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6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Passivos Financeiros ao Custo Amortizado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982.116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1.024.584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1.119.734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6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Provisões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20.909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19.736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18.613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6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Outros Passivos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185.738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212.516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230.989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601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Provisão de Seguros e Previdência Privada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154.076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181.232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201.187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6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Patrimônio Líquido Consolidado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132.384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144.356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150.466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601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Capital Social Realizado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97.148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97.148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97.148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601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Participação dos Acionistas Não Controladores 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12.289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12.978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13.684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5" name="Retângulo de cantos arredondados 14"/>
          <p:cNvSpPr/>
          <p:nvPr/>
        </p:nvSpPr>
        <p:spPr>
          <a:xfrm>
            <a:off x="98323" y="88490"/>
            <a:ext cx="5270631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Balanço Patrimonial - Passivo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milhões</a:t>
            </a:r>
          </a:p>
        </p:txBody>
      </p:sp>
    </p:spTree>
    <p:extLst>
      <p:ext uri="{BB962C8B-B14F-4D97-AF65-F5344CB8AC3E}">
        <p14:creationId xmlns:p14="http://schemas.microsoft.com/office/powerpoint/2010/main" val="42514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14"/>
          <p:cNvSpPr/>
          <p:nvPr/>
        </p:nvSpPr>
        <p:spPr>
          <a:xfrm>
            <a:off x="98323" y="88490"/>
            <a:ext cx="7521677" cy="1287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Passivos Financeiros ao Custo Amortizado e Provisão de Passivos Previdenciários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xmlns="" id="{D1D32C03-EBC7-4162-A46A-F241950AF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208143"/>
              </p:ext>
            </p:extLst>
          </p:nvPr>
        </p:nvGraphicFramePr>
        <p:xfrm>
          <a:off x="217714" y="1825625"/>
          <a:ext cx="11756572" cy="481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6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72B145D6-CD56-44BC-8CAB-21D3743914D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0747" y="1825625"/>
          <a:ext cx="11836791" cy="480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14"/>
          <p:cNvSpPr/>
          <p:nvPr/>
        </p:nvSpPr>
        <p:spPr>
          <a:xfrm>
            <a:off x="98323" y="88490"/>
            <a:ext cx="7521677" cy="1093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Despesas de Juros e Rendimentos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26DD3F98-AF9F-463A-92A9-AA3E5BF38EF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878634"/>
          <a:ext cx="12192000" cy="429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14"/>
          <p:cNvSpPr/>
          <p:nvPr/>
        </p:nvSpPr>
        <p:spPr>
          <a:xfrm>
            <a:off x="98323" y="88490"/>
            <a:ext cx="8048150" cy="1287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Custo percentual dos Passivos Previdenciários e os Amortizados pelo Custo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790105"/>
              </p:ext>
            </p:extLst>
          </p:nvPr>
        </p:nvGraphicFramePr>
        <p:xfrm>
          <a:off x="332787" y="1881035"/>
          <a:ext cx="6939510" cy="480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98323" y="88490"/>
            <a:ext cx="5312576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Captação no Mercado Aberto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milhões</a:t>
            </a:r>
          </a:p>
        </p:txBody>
      </p:sp>
      <p:cxnSp>
        <p:nvCxnSpPr>
          <p:cNvPr id="7" name="Conector reto 6"/>
          <p:cNvCxnSpPr>
            <a:endCxn id="9" idx="1"/>
          </p:cNvCxnSpPr>
          <p:nvPr/>
        </p:nvCxnSpPr>
        <p:spPr>
          <a:xfrm flipV="1">
            <a:off x="5161487" y="2737907"/>
            <a:ext cx="1452959" cy="4611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130366"/>
              </p:ext>
            </p:extLst>
          </p:nvPr>
        </p:nvGraphicFramePr>
        <p:xfrm>
          <a:off x="6614446" y="1366307"/>
          <a:ext cx="51345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08505"/>
              </p:ext>
            </p:extLst>
          </p:nvPr>
        </p:nvGraphicFramePr>
        <p:xfrm>
          <a:off x="332787" y="1110186"/>
          <a:ext cx="3454400" cy="769620"/>
        </p:xfrm>
        <a:graphic>
          <a:graphicData uri="http://schemas.openxmlformats.org/drawingml/2006/table">
            <a:tbl>
              <a:tblPr/>
              <a:tblGrid>
                <a:gridCol w="2180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7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Carteira Própria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77.651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Carteira de Terceiros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146.853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172.953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Carteira Livre Movimentação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461"/>
              </p:ext>
            </p:extLst>
          </p:nvPr>
        </p:nvGraphicFramePr>
        <p:xfrm>
          <a:off x="9082756" y="4745209"/>
          <a:ext cx="2666287" cy="962025"/>
        </p:xfrm>
        <a:graphic>
          <a:graphicData uri="http://schemas.openxmlformats.org/drawingml/2006/table">
            <a:tbl>
              <a:tblPr/>
              <a:tblGrid>
                <a:gridCol w="1491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7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Carteira Própria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Títulos Públicos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Títulos Privados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Emissão Própria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Exterior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207288" y="4623895"/>
            <a:ext cx="521293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2017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467935" y="5033891"/>
            <a:ext cx="521293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2018</a:t>
            </a:r>
          </a:p>
        </p:txBody>
      </p:sp>
      <p:pic>
        <p:nvPicPr>
          <p:cNvPr id="1030" name="Picture 6" descr="Resultado de imagem para carteir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29" y="3550982"/>
            <a:ext cx="939916" cy="939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itaÃº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D42553F-3EBD-4D0D-B159-23C546BF1ECE}"/>
              </a:ext>
            </a:extLst>
          </p:cNvPr>
          <p:cNvSpPr txBox="1"/>
          <p:nvPr/>
        </p:nvSpPr>
        <p:spPr>
          <a:xfrm>
            <a:off x="6614446" y="5960352"/>
            <a:ext cx="537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/>
              <a:t>Diminuição da Carteira Própria = Diminuição de Despesas de Juros?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Aumento das despesas de corretagem (administrativas)?</a:t>
            </a:r>
          </a:p>
        </p:txBody>
      </p:sp>
    </p:spTree>
    <p:extLst>
      <p:ext uri="{BB962C8B-B14F-4D97-AF65-F5344CB8AC3E}">
        <p14:creationId xmlns:p14="http://schemas.microsoft.com/office/powerpoint/2010/main" val="7209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98323" y="88490"/>
            <a:ext cx="6000473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Demonstração do Resultado - DRE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milhões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69354"/>
              </p:ext>
            </p:extLst>
          </p:nvPr>
        </p:nvGraphicFramePr>
        <p:xfrm>
          <a:off x="444616" y="1508131"/>
          <a:ext cx="11118839" cy="4040257"/>
        </p:xfrm>
        <a:graphic>
          <a:graphicData uri="http://schemas.openxmlformats.org/drawingml/2006/table">
            <a:tbl>
              <a:tblPr/>
              <a:tblGrid>
                <a:gridCol w="78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97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2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8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29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90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29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29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298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7452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2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Receitas da Intermediação Financeira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174.984 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149.572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131.317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287"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Receita de Juros e Rendimentos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162.405 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145.641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133.177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2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(-) Despesas da Intermediação Financeira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- 95.129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- 78.330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-70.612 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2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=  Resultado Bruto Intermediação Financeira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79.855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71.242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60.705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2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(-) Outras Despesas/Receitas Operacionais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44.176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- 40.660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30.097 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287"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Receitas de Prestação de Serviços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31.918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34.448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36.809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287"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Outras Despesas Administrativas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- 50.905 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- 29%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- 53.494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- 57.538 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287"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Despesa de PCLD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- 22.870 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- 19.774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- 8.954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2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= Resultado Antes dos Tributos sobre o Lucro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35.679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30.582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30.608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2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(-) IR e CSSL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- 13.663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- 7.357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- 4.969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2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Lucro/Prejuízo Consolidado do Período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22.016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23.225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25.639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287"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Atribuído a Sócios da Empresa Controladora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21.627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23.193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24.907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287"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Atribuído a Sócios Não Controladores 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42" marR="7042" marT="70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7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DBDB82B2-6A6A-4F68-AD8C-01F4AF5B2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779599"/>
              </p:ext>
            </p:extLst>
          </p:nvPr>
        </p:nvGraphicFramePr>
        <p:xfrm>
          <a:off x="535709" y="1385456"/>
          <a:ext cx="11178624" cy="479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3"/>
          <p:cNvSpPr/>
          <p:nvPr/>
        </p:nvSpPr>
        <p:spPr>
          <a:xfrm>
            <a:off x="98323" y="88490"/>
            <a:ext cx="6000473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Receitas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xmlns="" id="{A992CB4E-6C36-499E-9860-D5B122C6E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318020"/>
              </p:ext>
            </p:extLst>
          </p:nvPr>
        </p:nvGraphicFramePr>
        <p:xfrm>
          <a:off x="-815509" y="2815244"/>
          <a:ext cx="10275494" cy="367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36D21BB1-D920-45E7-B706-2C22852A9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57143"/>
              </p:ext>
            </p:extLst>
          </p:nvPr>
        </p:nvGraphicFramePr>
        <p:xfrm>
          <a:off x="300028" y="1022555"/>
          <a:ext cx="4013354" cy="106438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39760">
                  <a:extLst>
                    <a:ext uri="{9D8B030D-6E8A-4147-A177-3AD203B41FA5}">
                      <a16:colId xmlns:a16="http://schemas.microsoft.com/office/drawing/2014/main" xmlns="" val="2364783563"/>
                    </a:ext>
                  </a:extLst>
                </a:gridCol>
                <a:gridCol w="736797">
                  <a:extLst>
                    <a:ext uri="{9D8B030D-6E8A-4147-A177-3AD203B41FA5}">
                      <a16:colId xmlns:a16="http://schemas.microsoft.com/office/drawing/2014/main" xmlns="" val="82528798"/>
                    </a:ext>
                  </a:extLst>
                </a:gridCol>
                <a:gridCol w="736797">
                  <a:extLst>
                    <a:ext uri="{9D8B030D-6E8A-4147-A177-3AD203B41FA5}">
                      <a16:colId xmlns:a16="http://schemas.microsoft.com/office/drawing/2014/main" xmlns="" val="2184866604"/>
                    </a:ext>
                  </a:extLst>
                </a:gridCol>
              </a:tblGrid>
              <a:tr h="266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Intermediação Financeira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5384613"/>
                  </a:ext>
                </a:extLst>
              </a:tr>
              <a:tr h="266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-5,91%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-11,62%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84476977"/>
                  </a:ext>
                </a:extLst>
              </a:tr>
              <a:tr h="266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-17,66%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-9,85%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37182999"/>
                  </a:ext>
                </a:extLst>
              </a:tr>
              <a:tr h="266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Bruto 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-10,79%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-14,79%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3437981"/>
                  </a:ext>
                </a:extLst>
              </a:tr>
            </a:tbl>
          </a:graphicData>
        </a:graphic>
      </p:graphicFrame>
      <p:pic>
        <p:nvPicPr>
          <p:cNvPr id="5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3"/>
          <p:cNvSpPr/>
          <p:nvPr/>
        </p:nvSpPr>
        <p:spPr>
          <a:xfrm>
            <a:off x="98323" y="88490"/>
            <a:ext cx="8537677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Resultado de Intermediação Financeira - Spread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78443"/>
              </p:ext>
            </p:extLst>
          </p:nvPr>
        </p:nvGraphicFramePr>
        <p:xfrm>
          <a:off x="8155709" y="1022555"/>
          <a:ext cx="35586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057">
                  <a:extLst>
                    <a:ext uri="{9D8B030D-6E8A-4147-A177-3AD203B41FA5}">
                      <a16:colId xmlns:a16="http://schemas.microsoft.com/office/drawing/2014/main" xmlns="" val="442309236"/>
                    </a:ext>
                  </a:extLst>
                </a:gridCol>
                <a:gridCol w="719567">
                  <a:extLst>
                    <a:ext uri="{9D8B030D-6E8A-4147-A177-3AD203B41FA5}">
                      <a16:colId xmlns:a16="http://schemas.microsoft.com/office/drawing/2014/main" xmlns="" val="1207386606"/>
                    </a:ext>
                  </a:extLst>
                </a:gridCol>
              </a:tblGrid>
              <a:tr h="446116"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Margem</a:t>
                      </a:r>
                      <a:r>
                        <a:rPr lang="pt-BR" sz="1400" b="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Financeira</a:t>
                      </a:r>
                    </a:p>
                    <a:p>
                      <a:pPr algn="r"/>
                      <a:r>
                        <a:rPr lang="pt-BR" sz="10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(Spread / Ativo Total)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0399569"/>
                  </a:ext>
                </a:extLst>
              </a:tr>
              <a:tr h="446116"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Lucratividade dos Ativos</a:t>
                      </a:r>
                    </a:p>
                    <a:p>
                      <a:pPr algn="r"/>
                      <a:r>
                        <a:rPr lang="pt-BR" sz="10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(Receitas de Intermediação / Ativo Total)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01241"/>
                  </a:ext>
                </a:extLst>
              </a:tr>
              <a:tr h="446116"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Passivos</a:t>
                      </a:r>
                    </a:p>
                    <a:p>
                      <a:pPr marL="0" algn="r" defTabSz="914400" rtl="0" eaLnBrk="1" latinLnBrk="0" hangingPunct="1"/>
                      <a:r>
                        <a:rPr lang="pt-BR" sz="10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(Despesas de Intermediação / Passivo Total)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5422641"/>
                  </a:ext>
                </a:extLst>
              </a:tr>
              <a:tr h="446116"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Margem Líquida</a:t>
                      </a:r>
                    </a:p>
                    <a:p>
                      <a:pPr marL="0" algn="r" defTabSz="914400" rtl="0" eaLnBrk="1" latinLnBrk="0" hangingPunct="1"/>
                      <a:r>
                        <a:rPr lang="pt-BR" sz="10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(LL / Receita de Intermediação)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7863726"/>
                  </a:ext>
                </a:extLst>
              </a:tr>
            </a:tbl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9028521" y="3752937"/>
            <a:ext cx="2831383" cy="107154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90372"/>
              </p:ext>
            </p:extLst>
          </p:nvPr>
        </p:nvGraphicFramePr>
        <p:xfrm>
          <a:off x="9144000" y="3794077"/>
          <a:ext cx="2292824" cy="103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24">
                  <a:extLst>
                    <a:ext uri="{9D8B030D-6E8A-4147-A177-3AD203B41FA5}">
                      <a16:colId xmlns:a16="http://schemas.microsoft.com/office/drawing/2014/main" xmlns="" val="1796477202"/>
                    </a:ext>
                  </a:extLst>
                </a:gridCol>
              </a:tblGrid>
              <a:tr h="1030406"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</a:t>
                      </a: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Bancário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(Média 17-18)</a:t>
                      </a:r>
                    </a:p>
                    <a:p>
                      <a:pPr algn="r"/>
                      <a:r>
                        <a:rPr lang="pt-BR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55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1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580103" y="776749"/>
            <a:ext cx="11351341" cy="5825613"/>
            <a:chOff x="540774" y="914400"/>
            <a:chExt cx="11351341" cy="5825613"/>
          </a:xfrm>
        </p:grpSpPr>
        <p:grpSp>
          <p:nvGrpSpPr>
            <p:cNvPr id="9" name="Grupo 8"/>
            <p:cNvGrpSpPr/>
            <p:nvPr/>
          </p:nvGrpSpPr>
          <p:grpSpPr>
            <a:xfrm>
              <a:off x="540774" y="914400"/>
              <a:ext cx="11351341" cy="5825613"/>
              <a:chOff x="501445" y="914400"/>
              <a:chExt cx="11351341" cy="5825613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1445" y="1151225"/>
                <a:ext cx="10943303" cy="5453079"/>
              </a:xfrm>
              <a:prstGeom prst="rect">
                <a:avLst/>
              </a:prstGeom>
            </p:spPr>
          </p:pic>
          <p:sp>
            <p:nvSpPr>
              <p:cNvPr id="7" name="Retângulo 6"/>
              <p:cNvSpPr/>
              <p:nvPr/>
            </p:nvSpPr>
            <p:spPr>
              <a:xfrm>
                <a:off x="10402529" y="914400"/>
                <a:ext cx="1376516" cy="766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10476270" y="5973097"/>
                <a:ext cx="1376516" cy="766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Retângulo 9"/>
            <p:cNvSpPr/>
            <p:nvPr/>
          </p:nvSpPr>
          <p:spPr>
            <a:xfrm>
              <a:off x="7563465" y="6540394"/>
              <a:ext cx="1376516" cy="127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Retângulo de cantos arredondados 12"/>
          <p:cNvSpPr/>
          <p:nvPr/>
        </p:nvSpPr>
        <p:spPr>
          <a:xfrm>
            <a:off x="4168877" y="334722"/>
            <a:ext cx="3765754" cy="560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95 anos de história...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Arredondar Retângulo em um Canto Diagonal 11"/>
          <p:cNvSpPr/>
          <p:nvPr/>
        </p:nvSpPr>
        <p:spPr>
          <a:xfrm>
            <a:off x="261730" y="4797288"/>
            <a:ext cx="5116463" cy="1851814"/>
          </a:xfrm>
          <a:prstGeom prst="round2Diag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85562" y="4863426"/>
            <a:ext cx="5119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Em agosto, concluímos a aquisição de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participação minoritária de 49,9% da XP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Investimentos por meio de aporte de capital no valor de R$ 600 milhões e aquisição de ações no valor de R$ 5,7 bilhões¹. O contrato prevê, ainda, uma única operação adicional em 2022,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sujeita à aprovação futura do BACEN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a qual, se aprovada, nos permitirá deter até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62,4% do capital social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total da XP (equivalente a 40,0% das ações ordinárias) com base em um múltiplo de resultado (19 vezes) da XP, sendo certo que 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controle do grupo XP permanecerá inalterado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com os acionistas da XP Controle Participações S.A.</a:t>
            </a:r>
          </a:p>
        </p:txBody>
      </p:sp>
      <p:pic>
        <p:nvPicPr>
          <p:cNvPr id="15" name="Picture 2" descr="Resultado de imagem para xp investimento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3959719"/>
            <a:ext cx="2648785" cy="94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3"/>
          <p:cNvSpPr/>
          <p:nvPr/>
        </p:nvSpPr>
        <p:spPr>
          <a:xfrm>
            <a:off x="116796" y="88489"/>
            <a:ext cx="9701459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Receitas de Serviços e Prêmios de Previdência e Seguros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xmlns="" id="{487B2E43-AF27-4A99-8DAE-802EC6327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24710"/>
              </p:ext>
            </p:extLst>
          </p:nvPr>
        </p:nvGraphicFramePr>
        <p:xfrm>
          <a:off x="-1" y="1669774"/>
          <a:ext cx="12085983" cy="497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55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EB591C8B-F073-4E81-B3E6-5A570A336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115817"/>
              </p:ext>
            </p:extLst>
          </p:nvPr>
        </p:nvGraphicFramePr>
        <p:xfrm>
          <a:off x="471055" y="1533236"/>
          <a:ext cx="10882745" cy="509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3"/>
          <p:cNvSpPr/>
          <p:nvPr/>
        </p:nvSpPr>
        <p:spPr>
          <a:xfrm>
            <a:off x="98323" y="88490"/>
            <a:ext cx="8537677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Despesas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28640EB-11BE-4548-9621-7F8AA2B636F7}"/>
              </a:ext>
            </a:extLst>
          </p:cNvPr>
          <p:cNvSpPr/>
          <p:nvPr/>
        </p:nvSpPr>
        <p:spPr>
          <a:xfrm>
            <a:off x="98323" y="4368800"/>
            <a:ext cx="4488191" cy="3628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3"/>
          <p:cNvSpPr/>
          <p:nvPr/>
        </p:nvSpPr>
        <p:spPr>
          <a:xfrm>
            <a:off x="98323" y="88490"/>
            <a:ext cx="8537677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Despesas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xmlns="" id="{591110C4-0028-45CF-964A-A9B634C88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605532"/>
              </p:ext>
            </p:extLst>
          </p:nvPr>
        </p:nvGraphicFramePr>
        <p:xfrm>
          <a:off x="98323" y="1431234"/>
          <a:ext cx="11947903" cy="533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93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86" t="15419" r="4929" b="12550"/>
          <a:stretch/>
        </p:blipFill>
        <p:spPr>
          <a:xfrm>
            <a:off x="7861519" y="0"/>
            <a:ext cx="433048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50818" cy="1325563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DVA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67" t="20544" r="25039" b="16453"/>
          <a:stretch/>
        </p:blipFill>
        <p:spPr>
          <a:xfrm>
            <a:off x="1690254" y="279446"/>
            <a:ext cx="7342910" cy="6301751"/>
          </a:xfrm>
          <a:prstGeom prst="rect">
            <a:avLst/>
          </a:prstGeom>
        </p:spPr>
      </p:pic>
      <p:pic>
        <p:nvPicPr>
          <p:cNvPr id="7" name="Picture 2" descr="Resultado de imagem para itaÃ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9">
            <a:extLst>
              <a:ext uri="{FF2B5EF4-FFF2-40B4-BE49-F238E27FC236}">
                <a16:creationId xmlns:a16="http://schemas.microsoft.com/office/drawing/2014/main" xmlns="" id="{EEDB72E3-B23D-4B92-8504-2116DD2D7D07}"/>
              </a:ext>
            </a:extLst>
          </p:cNvPr>
          <p:cNvSpPr/>
          <p:nvPr/>
        </p:nvSpPr>
        <p:spPr>
          <a:xfrm>
            <a:off x="664030" y="3684105"/>
            <a:ext cx="8987971" cy="22661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13">
            <a:extLst>
              <a:ext uri="{FF2B5EF4-FFF2-40B4-BE49-F238E27FC236}">
                <a16:creationId xmlns:a16="http://schemas.microsoft.com/office/drawing/2014/main" xmlns="" id="{848EDB6D-1D82-4BBD-9E88-3DAC61BAAC6D}"/>
              </a:ext>
            </a:extLst>
          </p:cNvPr>
          <p:cNvSpPr/>
          <p:nvPr/>
        </p:nvSpPr>
        <p:spPr>
          <a:xfrm>
            <a:off x="664030" y="1602430"/>
            <a:ext cx="5678714" cy="169150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0F4C325-7CA0-410C-BE7E-B16AC99B93F2}"/>
              </a:ext>
            </a:extLst>
          </p:cNvPr>
          <p:cNvSpPr txBox="1"/>
          <p:nvPr/>
        </p:nvSpPr>
        <p:spPr>
          <a:xfrm>
            <a:off x="889319" y="3829879"/>
            <a:ext cx="87626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Redução no PL em 1° de janeiro de 2016:</a:t>
            </a:r>
          </a:p>
          <a:p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Redução de R$ 4,6 bilhões na provisão para perda de crédito esperada;</a:t>
            </a:r>
          </a:p>
          <a:p>
            <a:pPr>
              <a:buFont typeface="Arial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Redução de R$ 0,7 bilhão devido à mensuração de ativos financeiros decorrente das mudanças na classificação para as novas categorias introduzidas pela IFRS 9;</a:t>
            </a:r>
          </a:p>
          <a:p>
            <a:pPr>
              <a:buFont typeface="Arial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Aumento no ativo fiscal diferido líquido de R$ 2,5 bilhões;e</a:t>
            </a:r>
          </a:p>
          <a:p>
            <a:pPr>
              <a:buFont typeface="Arial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Aumento de R$ 0,2 bilhão na participação de não controladores.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726C52F-C3C0-4136-ACA3-AAC2A46BCA80}"/>
              </a:ext>
            </a:extLst>
          </p:cNvPr>
          <p:cNvSpPr txBox="1"/>
          <p:nvPr/>
        </p:nvSpPr>
        <p:spPr>
          <a:xfrm>
            <a:off x="730290" y="1827715"/>
            <a:ext cx="61494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alterações da adoção do IFRS 9: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Classificação das contas;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Mensuração;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Perda de crédito esperada de ativos financeiros.</a:t>
            </a: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xmlns="" id="{8D4324F0-3C37-4268-B04F-4859D24CE8A5}"/>
              </a:ext>
            </a:extLst>
          </p:cNvPr>
          <p:cNvSpPr/>
          <p:nvPr/>
        </p:nvSpPr>
        <p:spPr>
          <a:xfrm>
            <a:off x="0" y="0"/>
            <a:ext cx="8537677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Mudança pela adoção do IFRS 9</a:t>
            </a:r>
            <a:endParaRPr lang="pt-BR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98323" y="88490"/>
            <a:ext cx="6000473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IFRS9 – PL e LL 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Relatório 20F</a:t>
            </a:r>
          </a:p>
        </p:txBody>
      </p:sp>
      <p:pic>
        <p:nvPicPr>
          <p:cNvPr id="7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1061" y="6400800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site relações com investidores ITAÚ UNIBANCO HOLDING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3EC68D3-4C8C-45C7-AA06-ED77EE8C9EE5}"/>
              </a:ext>
            </a:extLst>
          </p:cNvPr>
          <p:cNvSpPr/>
          <p:nvPr/>
        </p:nvSpPr>
        <p:spPr>
          <a:xfrm>
            <a:off x="2032000" y="2946400"/>
            <a:ext cx="8055429" cy="130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B2DA9D2-0948-4BA7-8EF4-FF340D4609EF}"/>
              </a:ext>
            </a:extLst>
          </p:cNvPr>
          <p:cNvSpPr/>
          <p:nvPr/>
        </p:nvSpPr>
        <p:spPr>
          <a:xfrm>
            <a:off x="2132120" y="4042228"/>
            <a:ext cx="8055429" cy="130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C:\Users\a5847866\Pictures\IRFS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10" y="896927"/>
            <a:ext cx="8798579" cy="5602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98323" y="88490"/>
            <a:ext cx="6000473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IAS39 -&gt; IFRS9 – Ativos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Relatório 20F</a:t>
            </a:r>
          </a:p>
        </p:txBody>
      </p:sp>
      <p:pic>
        <p:nvPicPr>
          <p:cNvPr id="7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1061" y="6400800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site relações com investidores ITAÚ UNIBANCO HOLDING</a:t>
            </a:r>
          </a:p>
        </p:txBody>
      </p:sp>
      <p:pic>
        <p:nvPicPr>
          <p:cNvPr id="2052" name="Picture 4" descr="C:\Users\a5847866\Pictures\IRFS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8" y="1346273"/>
            <a:ext cx="5467350" cy="477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5847866\Pictures\IRFS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6" y="1681436"/>
            <a:ext cx="5505450" cy="481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>
            <a:off x="5124893" y="1807535"/>
            <a:ext cx="5756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5124893" y="1977656"/>
            <a:ext cx="808074" cy="233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156791" y="2147777"/>
            <a:ext cx="88884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5305647" y="2376377"/>
            <a:ext cx="739987" cy="451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5412710" y="3434316"/>
            <a:ext cx="632924" cy="126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5412710" y="3636335"/>
            <a:ext cx="686086" cy="167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5124893" y="3306727"/>
            <a:ext cx="973903" cy="2094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5412710" y="6039293"/>
            <a:ext cx="343043" cy="361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3878" y="2787738"/>
            <a:ext cx="3150047" cy="32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339" y="3979354"/>
            <a:ext cx="3047124" cy="2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7784" y="4692602"/>
            <a:ext cx="3047124" cy="2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5847866\Pictures\IRFS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38" y="1711916"/>
            <a:ext cx="5467350" cy="4200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1061" y="6400800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site relações com investidores ITAÚ UNIBANCO HOLDING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8323" y="88490"/>
            <a:ext cx="6000473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IAS39 -&gt; IFRS9 – Passivos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Relatório 20F</a:t>
            </a:r>
          </a:p>
        </p:txBody>
      </p:sp>
      <p:pic>
        <p:nvPicPr>
          <p:cNvPr id="3074" name="Picture 2" descr="C:\Users\a5847866\Pictures\IRFS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4" y="1616219"/>
            <a:ext cx="5505450" cy="3295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>
            <a:off x="5571460" y="2211572"/>
            <a:ext cx="527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71460" y="2413591"/>
            <a:ext cx="527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5571460" y="2870791"/>
            <a:ext cx="527336" cy="10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571460" y="2711302"/>
            <a:ext cx="637954" cy="404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5571460" y="2913322"/>
            <a:ext cx="637954" cy="419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5571460" y="3115340"/>
            <a:ext cx="637954" cy="43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5571460" y="3732028"/>
            <a:ext cx="425303" cy="1179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571460" y="4178595"/>
            <a:ext cx="318977" cy="935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5475767" y="4423144"/>
            <a:ext cx="414670" cy="956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5295014" y="4646427"/>
            <a:ext cx="595423" cy="956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8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98323" y="88490"/>
            <a:ext cx="3890203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BRGAAP / IFRS</a:t>
            </a:r>
          </a:p>
        </p:txBody>
      </p:sp>
      <p:pic>
        <p:nvPicPr>
          <p:cNvPr id="6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E4CF3C86-0B15-4464-A5EE-C42884555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14017"/>
              </p:ext>
            </p:extLst>
          </p:nvPr>
        </p:nvGraphicFramePr>
        <p:xfrm>
          <a:off x="102170" y="1212772"/>
          <a:ext cx="11987660" cy="331079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09741">
                  <a:extLst>
                    <a:ext uri="{9D8B030D-6E8A-4147-A177-3AD203B41FA5}">
                      <a16:colId xmlns:a16="http://schemas.microsoft.com/office/drawing/2014/main" xmlns="" val="3248176959"/>
                    </a:ext>
                  </a:extLst>
                </a:gridCol>
                <a:gridCol w="942519">
                  <a:extLst>
                    <a:ext uri="{9D8B030D-6E8A-4147-A177-3AD203B41FA5}">
                      <a16:colId xmlns:a16="http://schemas.microsoft.com/office/drawing/2014/main" xmlns="" val="858731441"/>
                    </a:ext>
                  </a:extLst>
                </a:gridCol>
                <a:gridCol w="942519">
                  <a:extLst>
                    <a:ext uri="{9D8B030D-6E8A-4147-A177-3AD203B41FA5}">
                      <a16:colId xmlns:a16="http://schemas.microsoft.com/office/drawing/2014/main" xmlns="" val="1575798360"/>
                    </a:ext>
                  </a:extLst>
                </a:gridCol>
                <a:gridCol w="1486899">
                  <a:extLst>
                    <a:ext uri="{9D8B030D-6E8A-4147-A177-3AD203B41FA5}">
                      <a16:colId xmlns:a16="http://schemas.microsoft.com/office/drawing/2014/main" xmlns="" val="3218814561"/>
                    </a:ext>
                  </a:extLst>
                </a:gridCol>
                <a:gridCol w="2293582">
                  <a:extLst>
                    <a:ext uri="{9D8B030D-6E8A-4147-A177-3AD203B41FA5}">
                      <a16:colId xmlns:a16="http://schemas.microsoft.com/office/drawing/2014/main" xmlns="" val="506693691"/>
                    </a:ext>
                  </a:extLst>
                </a:gridCol>
                <a:gridCol w="1050880">
                  <a:extLst>
                    <a:ext uri="{9D8B030D-6E8A-4147-A177-3AD203B41FA5}">
                      <a16:colId xmlns:a16="http://schemas.microsoft.com/office/drawing/2014/main" xmlns="" val="1592998675"/>
                    </a:ext>
                  </a:extLst>
                </a:gridCol>
                <a:gridCol w="998336">
                  <a:extLst>
                    <a:ext uri="{9D8B030D-6E8A-4147-A177-3AD203B41FA5}">
                      <a16:colId xmlns:a16="http://schemas.microsoft.com/office/drawing/2014/main" xmlns="" val="1448173340"/>
                    </a:ext>
                  </a:extLst>
                </a:gridCol>
                <a:gridCol w="1563184">
                  <a:extLst>
                    <a:ext uri="{9D8B030D-6E8A-4147-A177-3AD203B41FA5}">
                      <a16:colId xmlns:a16="http://schemas.microsoft.com/office/drawing/2014/main" xmlns="" val="829913495"/>
                    </a:ext>
                  </a:extLst>
                </a:gridCol>
              </a:tblGrid>
              <a:tr h="27634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9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9563476"/>
                  </a:ext>
                </a:extLst>
              </a:tr>
              <a:tr h="27634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BRGAAP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IFRS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BRGAAP/IFRS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BRGAAP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IFRS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BRGAAP/IFRS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8668278"/>
                  </a:ext>
                </a:extLst>
              </a:tr>
              <a:tr h="316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Ativos totais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1.649.613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1.552.797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Passivos totais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1.505.489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1.402.331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523600"/>
                  </a:ext>
                </a:extLst>
              </a:tr>
              <a:tr h="316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37.159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37.159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Depósitos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463.424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463.424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6011771"/>
                  </a:ext>
                </a:extLst>
              </a:tr>
              <a:tr h="54230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Carteira de investimentos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1.578.078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1.476.988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Captações no mercado aberto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343.236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330.237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446743"/>
                  </a:ext>
                </a:extLst>
              </a:tr>
              <a:tr h="316543"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 Coligadas e Controladas em Conjunto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12.949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 passivos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698.829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608.670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6529113"/>
                  </a:ext>
                </a:extLst>
              </a:tr>
              <a:tr h="3165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144.124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150.466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769315"/>
                  </a:ext>
                </a:extLst>
              </a:tr>
              <a:tr h="316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Imobilizado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6.404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7.302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Social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97.148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4271990"/>
                  </a:ext>
                </a:extLst>
              </a:tr>
              <a:tr h="316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Ágio e Intangível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em Tesouraria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-1.820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-1.820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0507974"/>
                  </a:ext>
                </a:extLst>
              </a:tr>
              <a:tr h="3165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 contas de PL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55.138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13090767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DBAF73D9-F3F2-462C-90B3-FCA4CA563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14410"/>
              </p:ext>
            </p:extLst>
          </p:nvPr>
        </p:nvGraphicFramePr>
        <p:xfrm>
          <a:off x="2195995" y="4649194"/>
          <a:ext cx="8670788" cy="210270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268852">
                  <a:extLst>
                    <a:ext uri="{9D8B030D-6E8A-4147-A177-3AD203B41FA5}">
                      <a16:colId xmlns:a16="http://schemas.microsoft.com/office/drawing/2014/main" xmlns="" val="1501192000"/>
                    </a:ext>
                  </a:extLst>
                </a:gridCol>
                <a:gridCol w="995689">
                  <a:extLst>
                    <a:ext uri="{9D8B030D-6E8A-4147-A177-3AD203B41FA5}">
                      <a16:colId xmlns:a16="http://schemas.microsoft.com/office/drawing/2014/main" xmlns="" val="514673303"/>
                    </a:ext>
                  </a:extLst>
                </a:gridCol>
                <a:gridCol w="995689">
                  <a:extLst>
                    <a:ext uri="{9D8B030D-6E8A-4147-A177-3AD203B41FA5}">
                      <a16:colId xmlns:a16="http://schemas.microsoft.com/office/drawing/2014/main" xmlns="" val="2548735049"/>
                    </a:ext>
                  </a:extLst>
                </a:gridCol>
                <a:gridCol w="1410558">
                  <a:extLst>
                    <a:ext uri="{9D8B030D-6E8A-4147-A177-3AD203B41FA5}">
                      <a16:colId xmlns:a16="http://schemas.microsoft.com/office/drawing/2014/main" xmlns="" val="16674482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9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73334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BRGAAP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IFRS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BRGAAP/IFRS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701491"/>
                  </a:ext>
                </a:extLst>
              </a:tr>
              <a:tr h="265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</a:rPr>
                        <a:t>Receita de intermediação financeira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141.582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131.317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7,8%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678093"/>
                  </a:ext>
                </a:extLst>
              </a:tr>
              <a:tr h="265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</a:rPr>
                        <a:t>Despesas de intermediação financeira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effectLst/>
                        </a:rPr>
                        <a:t>-83.498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effectLst/>
                        </a:rPr>
                        <a:t>-70.612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18,2%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508981"/>
                  </a:ext>
                </a:extLst>
              </a:tr>
              <a:tr h="265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</a:rPr>
                        <a:t> Resultado Bruto Intermediação Financeira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58.084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60.705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-4,3%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9215925"/>
                  </a:ext>
                </a:extLst>
              </a:tr>
              <a:tr h="265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</a:rPr>
                        <a:t> Outras Despesas/Receitas Operacionais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effectLst/>
                        </a:rPr>
                        <a:t>-26.873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-30.097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-10,7%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0247196"/>
                  </a:ext>
                </a:extLst>
              </a:tr>
              <a:tr h="265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</a:rPr>
                        <a:t>Tributos sobre o lucro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-6.234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-4.969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25,5%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854279"/>
                  </a:ext>
                </a:extLst>
              </a:tr>
              <a:tr h="2659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effectLst/>
                        </a:rPr>
                        <a:t>Lucro líquido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24.977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25.639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>
                          <a:effectLst/>
                        </a:rPr>
                        <a:t>-2,6%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00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5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68A8603-3E5F-47C5-AB5E-B3C719143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826393"/>
              </p:ext>
            </p:extLst>
          </p:nvPr>
        </p:nvGraphicFramePr>
        <p:xfrm>
          <a:off x="572655" y="1357745"/>
          <a:ext cx="10991271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68" y="307523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bradesc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07" y="4987166"/>
            <a:ext cx="857435" cy="71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4"/>
          <p:cNvSpPr/>
          <p:nvPr/>
        </p:nvSpPr>
        <p:spPr>
          <a:xfrm>
            <a:off x="115101" y="155603"/>
            <a:ext cx="6008608" cy="591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Spread Bancário – Bradesco x Itaú</a:t>
            </a:r>
          </a:p>
        </p:txBody>
      </p:sp>
    </p:spTree>
    <p:extLst>
      <p:ext uri="{BB962C8B-B14F-4D97-AF65-F5344CB8AC3E}">
        <p14:creationId xmlns:p14="http://schemas.microsoft.com/office/powerpoint/2010/main" val="39773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829" t="29057" r="3333" b="14108"/>
          <a:stretch/>
        </p:blipFill>
        <p:spPr>
          <a:xfrm>
            <a:off x="36946" y="1460971"/>
            <a:ext cx="12155054" cy="4635030"/>
          </a:xfrm>
          <a:prstGeom prst="rect">
            <a:avLst/>
          </a:prstGeom>
        </p:spPr>
      </p:pic>
      <p:sp>
        <p:nvSpPr>
          <p:cNvPr id="5" name="Retângulo de cantos arredondados 3"/>
          <p:cNvSpPr/>
          <p:nvPr/>
        </p:nvSpPr>
        <p:spPr>
          <a:xfrm>
            <a:off x="98324" y="88490"/>
            <a:ext cx="4833894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Visão Geral das Operações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maio/19</a:t>
            </a:r>
          </a:p>
        </p:txBody>
      </p:sp>
      <p:pic>
        <p:nvPicPr>
          <p:cNvPr id="6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B2B28CCA-C9BC-45D6-9BD6-F8608B1DD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048281"/>
              </p:ext>
            </p:extLst>
          </p:nvPr>
        </p:nvGraphicFramePr>
        <p:xfrm>
          <a:off x="766618" y="1690688"/>
          <a:ext cx="10852727" cy="462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78" y="3662775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bradesc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53" y="1929930"/>
            <a:ext cx="857435" cy="71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4"/>
          <p:cNvSpPr/>
          <p:nvPr/>
        </p:nvSpPr>
        <p:spPr>
          <a:xfrm>
            <a:off x="115101" y="155603"/>
            <a:ext cx="6008608" cy="8023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Índice de Basileia</a:t>
            </a:r>
          </a:p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Índice nacional: 13%</a:t>
            </a:r>
          </a:p>
        </p:txBody>
      </p:sp>
    </p:spTree>
    <p:extLst>
      <p:ext uri="{BB962C8B-B14F-4D97-AF65-F5344CB8AC3E}">
        <p14:creationId xmlns:p14="http://schemas.microsoft.com/office/powerpoint/2010/main" val="11150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16792"/>
              </p:ext>
            </p:extLst>
          </p:nvPr>
        </p:nvGraphicFramePr>
        <p:xfrm>
          <a:off x="3226292" y="2996335"/>
          <a:ext cx="5343612" cy="154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464">
                  <a:extLst>
                    <a:ext uri="{9D8B030D-6E8A-4147-A177-3AD203B41FA5}">
                      <a16:colId xmlns:a16="http://schemas.microsoft.com/office/drawing/2014/main" xmlns="" val="1796477202"/>
                    </a:ext>
                  </a:extLst>
                </a:gridCol>
                <a:gridCol w="1136074">
                  <a:extLst>
                    <a:ext uri="{9D8B030D-6E8A-4147-A177-3AD203B41FA5}">
                      <a16:colId xmlns:a16="http://schemas.microsoft.com/office/drawing/2014/main" xmlns="" val="2033416113"/>
                    </a:ext>
                  </a:extLst>
                </a:gridCol>
                <a:gridCol w="1136074">
                  <a:extLst>
                    <a:ext uri="{9D8B030D-6E8A-4147-A177-3AD203B41FA5}">
                      <a16:colId xmlns:a16="http://schemas.microsoft.com/office/drawing/2014/main" xmlns="" val="3748098216"/>
                    </a:ext>
                  </a:extLst>
                </a:gridCol>
              </a:tblGrid>
              <a:tr h="387297">
                <a:tc gridSpan="3"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Análise do Capital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B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BR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808103"/>
                  </a:ext>
                </a:extLst>
              </a:tr>
              <a:tr h="580946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Independência</a:t>
                      </a:r>
                      <a:r>
                        <a:rPr lang="pt-BR" sz="1600" b="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Financeira</a:t>
                      </a:r>
                    </a:p>
                    <a:p>
                      <a:pPr algn="l"/>
                      <a:r>
                        <a:rPr lang="pt-BR" sz="1100" b="0" kern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(PL / Ativo Total)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556574"/>
                  </a:ext>
                </a:extLst>
              </a:tr>
              <a:tr h="580946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Imobilização</a:t>
                      </a:r>
                      <a:r>
                        <a:rPr lang="pt-BR" sz="1600" b="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Capital Próprio</a:t>
                      </a:r>
                    </a:p>
                    <a:p>
                      <a:pPr algn="l"/>
                      <a:r>
                        <a:rPr lang="pt-BR" sz="1100" b="0" kern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(Ativo Permanente / PL)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726106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9499"/>
              </p:ext>
            </p:extLst>
          </p:nvPr>
        </p:nvGraphicFramePr>
        <p:xfrm>
          <a:off x="3273917" y="4772612"/>
          <a:ext cx="5343610" cy="156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464">
                  <a:extLst>
                    <a:ext uri="{9D8B030D-6E8A-4147-A177-3AD203B41FA5}">
                      <a16:colId xmlns:a16="http://schemas.microsoft.com/office/drawing/2014/main" xmlns="" val="1796477202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xmlns="" val="203341611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xmlns="" val="2941157039"/>
                    </a:ext>
                  </a:extLst>
                </a:gridCol>
              </a:tblGrid>
              <a:tr h="390884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Taxa de Reinvestimento do Lucro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B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6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426033"/>
                  </a:ext>
                </a:extLst>
              </a:tr>
              <a:tr h="586325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TRL</a:t>
                      </a:r>
                    </a:p>
                    <a:p>
                      <a:pPr algn="l"/>
                      <a:r>
                        <a:rPr lang="pt-BR" sz="1100" b="0" kern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[(Lucro Líquido – Dividendos) / PL]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556574"/>
                  </a:ext>
                </a:extLst>
              </a:tr>
              <a:tr h="586325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de Expansão</a:t>
                      </a:r>
                    </a:p>
                    <a:p>
                      <a:pPr algn="l"/>
                      <a:r>
                        <a:rPr lang="pt-BR" sz="11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(TRL x Independência Financeira)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7035560"/>
                  </a:ext>
                </a:extLst>
              </a:tr>
            </a:tbl>
          </a:graphicData>
        </a:graphic>
      </p:graphicFrame>
      <p:sp>
        <p:nvSpPr>
          <p:cNvPr id="10" name="Retângulo de cantos arredondados 3"/>
          <p:cNvSpPr/>
          <p:nvPr/>
        </p:nvSpPr>
        <p:spPr>
          <a:xfrm>
            <a:off x="98324" y="88490"/>
            <a:ext cx="5207858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Índices – Itaú x Bradesco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48122"/>
              </p:ext>
            </p:extLst>
          </p:nvPr>
        </p:nvGraphicFramePr>
        <p:xfrm>
          <a:off x="3258042" y="1747983"/>
          <a:ext cx="5343610" cy="10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464">
                  <a:extLst>
                    <a:ext uri="{9D8B030D-6E8A-4147-A177-3AD203B41FA5}">
                      <a16:colId xmlns:a16="http://schemas.microsoft.com/office/drawing/2014/main" xmlns="" val="1796477202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xmlns="" val="203341611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xmlns="" val="2624984822"/>
                    </a:ext>
                  </a:extLst>
                </a:gridCol>
              </a:tblGrid>
              <a:tr h="520338">
                <a:tc gridSpan="3"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Solvência e Liquidez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BR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3407240"/>
                  </a:ext>
                </a:extLst>
              </a:tr>
              <a:tr h="520338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Liquidez Imediata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3429083"/>
                  </a:ext>
                </a:extLst>
              </a:tr>
            </a:tbl>
          </a:graphicData>
        </a:graphic>
      </p:graphicFrame>
      <p:pic>
        <p:nvPicPr>
          <p:cNvPr id="7" name="Picture 2" descr="Resultado de imagem para bradesc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8" y="507599"/>
            <a:ext cx="857435" cy="71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30" y="507599"/>
            <a:ext cx="711671" cy="71167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3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56691"/>
              </p:ext>
            </p:extLst>
          </p:nvPr>
        </p:nvGraphicFramePr>
        <p:xfrm>
          <a:off x="2843991" y="2787092"/>
          <a:ext cx="6142992" cy="391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796">
                  <a:extLst>
                    <a:ext uri="{9D8B030D-6E8A-4147-A177-3AD203B41FA5}">
                      <a16:colId xmlns:a16="http://schemas.microsoft.com/office/drawing/2014/main" xmlns="" val="1796477202"/>
                    </a:ext>
                  </a:extLst>
                </a:gridCol>
                <a:gridCol w="1415098">
                  <a:extLst>
                    <a:ext uri="{9D8B030D-6E8A-4147-A177-3AD203B41FA5}">
                      <a16:colId xmlns:a16="http://schemas.microsoft.com/office/drawing/2014/main" xmlns="" val="2033416113"/>
                    </a:ext>
                  </a:extLst>
                </a:gridCol>
                <a:gridCol w="1415098">
                  <a:extLst>
                    <a:ext uri="{9D8B030D-6E8A-4147-A177-3AD203B41FA5}">
                      <a16:colId xmlns:a16="http://schemas.microsoft.com/office/drawing/2014/main" xmlns="" val="1841300355"/>
                    </a:ext>
                  </a:extLst>
                </a:gridCol>
              </a:tblGrid>
              <a:tr h="396108">
                <a:tc gridSpan="3"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Índices de Rentabilidade e Spread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B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808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 Bancário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60.705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Margem</a:t>
                      </a:r>
                      <a:r>
                        <a:rPr lang="pt-BR" sz="1600" b="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Financeira</a:t>
                      </a:r>
                    </a:p>
                    <a:p>
                      <a:pPr algn="l"/>
                      <a:r>
                        <a:rPr lang="pt-BR" sz="11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(Spread / Ativo Total)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556574"/>
                  </a:ext>
                </a:extLst>
              </a:tr>
              <a:tr h="169400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Médio de Captação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1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(Despesas </a:t>
                      </a:r>
                      <a:r>
                        <a:rPr lang="pt-BR" sz="1100" b="0" kern="1200" baseline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</a:t>
                      </a:r>
                      <a:r>
                        <a:rPr lang="pt-BR" sz="11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de Captação de Mercado / Depósitos à Prazo)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7035560"/>
                  </a:ext>
                </a:extLst>
              </a:tr>
              <a:tr h="504758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Retorno Médio das </a:t>
                      </a:r>
                    </a:p>
                    <a:p>
                      <a:pPr algn="l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de Crédito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1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(Receitas Financeiras das </a:t>
                      </a:r>
                      <a:r>
                        <a:rPr lang="pt-BR" sz="1100" b="0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</a:t>
                      </a:r>
                      <a:r>
                        <a:rPr lang="pt-BR" sz="11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de Crédito / Operações de Crédito)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3429083"/>
                  </a:ext>
                </a:extLst>
              </a:tr>
              <a:tr h="546200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Lucratividade dos Ativos</a:t>
                      </a:r>
                    </a:p>
                    <a:p>
                      <a:pPr algn="l"/>
                      <a:r>
                        <a:rPr lang="pt-BR" sz="11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(Receitas de Intermediação / Ativo Total)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7261066"/>
                  </a:ext>
                </a:extLst>
              </a:tr>
              <a:tr h="546200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Passivos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1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(Despesas de Intermediação / Passivo Total)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912519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29768"/>
              </p:ext>
            </p:extLst>
          </p:nvPr>
        </p:nvGraphicFramePr>
        <p:xfrm>
          <a:off x="2812241" y="1263072"/>
          <a:ext cx="6142993" cy="144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763">
                  <a:extLst>
                    <a:ext uri="{9D8B030D-6E8A-4147-A177-3AD203B41FA5}">
                      <a16:colId xmlns:a16="http://schemas.microsoft.com/office/drawing/2014/main" xmlns="" val="1796477202"/>
                    </a:ext>
                  </a:extLst>
                </a:gridCol>
                <a:gridCol w="1381115">
                  <a:extLst>
                    <a:ext uri="{9D8B030D-6E8A-4147-A177-3AD203B41FA5}">
                      <a16:colId xmlns:a16="http://schemas.microsoft.com/office/drawing/2014/main" xmlns="" val="2033416113"/>
                    </a:ext>
                  </a:extLst>
                </a:gridCol>
                <a:gridCol w="1381115">
                  <a:extLst>
                    <a:ext uri="{9D8B030D-6E8A-4147-A177-3AD203B41FA5}">
                      <a16:colId xmlns:a16="http://schemas.microsoft.com/office/drawing/2014/main" xmlns="" val="3296656404"/>
                    </a:ext>
                  </a:extLst>
                </a:gridCol>
              </a:tblGrid>
              <a:tr h="360218">
                <a:tc gridSpan="3"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Índices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Rentabilidade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B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2426033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ROE</a:t>
                      </a:r>
                      <a:endParaRPr lang="pt-BR" sz="1600" b="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t-BR" sz="1100" b="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[LL / (PL – Reserva Legal – Estatutária)]</a:t>
                      </a:r>
                      <a:endParaRPr lang="pt-BR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556574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Margem Líquida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100" b="0" kern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(LL / Receita de Intermediação)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048321"/>
                  </a:ext>
                </a:extLst>
              </a:tr>
            </a:tbl>
          </a:graphicData>
        </a:graphic>
      </p:graphicFrame>
      <p:sp>
        <p:nvSpPr>
          <p:cNvPr id="6" name="Retângulo de cantos arredondados 3"/>
          <p:cNvSpPr/>
          <p:nvPr/>
        </p:nvSpPr>
        <p:spPr>
          <a:xfrm>
            <a:off x="98324" y="88490"/>
            <a:ext cx="5207858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Índices – Itaú x Bradesco</a:t>
            </a:r>
          </a:p>
        </p:txBody>
      </p:sp>
      <p:pic>
        <p:nvPicPr>
          <p:cNvPr id="7" name="Picture 2" descr="Resultado de imagem para bradesc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8" y="507599"/>
            <a:ext cx="857435" cy="71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30" y="507599"/>
            <a:ext cx="711671" cy="71167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98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546"/>
            <a:ext cx="12192000" cy="428217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15101" y="155603"/>
            <a:ext cx="4951849" cy="591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Remuneração aos Acionistas</a:t>
            </a:r>
          </a:p>
        </p:txBody>
      </p:sp>
      <p:pic>
        <p:nvPicPr>
          <p:cNvPr id="6" name="Picture 2" descr="Resultado de imagem para itaÃ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81" y="155603"/>
            <a:ext cx="591018" cy="59101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5693" y="5884717"/>
            <a:ext cx="3140613" cy="69672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6642556"/>
            <a:ext cx="17764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Fonte: Apresentação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Apimec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038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B9840D-0519-425A-A834-5F1C8438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Evolução ações Itaú x Bradesco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C38E956-CB27-4491-AC43-B59FDA43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300765"/>
            <a:ext cx="10810875" cy="5048519"/>
          </a:xfrm>
          <a:prstGeom prst="rect">
            <a:avLst/>
          </a:prstGeom>
        </p:spPr>
      </p:pic>
      <p:pic>
        <p:nvPicPr>
          <p:cNvPr id="6" name="Picture 2" descr="Resultado de imagem para itaÃº png">
            <a:extLst>
              <a:ext uri="{FF2B5EF4-FFF2-40B4-BE49-F238E27FC236}">
                <a16:creationId xmlns:a16="http://schemas.microsoft.com/office/drawing/2014/main" xmlns="" id="{4D634714-3D11-4A65-B5ED-4C3DB5F8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60" y="410203"/>
            <a:ext cx="711671" cy="71167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bradesco png">
            <a:extLst>
              <a:ext uri="{FF2B5EF4-FFF2-40B4-BE49-F238E27FC236}">
                <a16:creationId xmlns:a16="http://schemas.microsoft.com/office/drawing/2014/main" xmlns="" id="{19D26995-7CB4-4EFB-9AF0-66ACB79C1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76" y="365126"/>
            <a:ext cx="857435" cy="71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98323" y="88490"/>
            <a:ext cx="3890203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Novas Projeções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Fato relevante maio/19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1061" y="6400800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site relações com investidores ITAÚ UNIBANCO HOLDING</a:t>
            </a:r>
          </a:p>
        </p:txBody>
      </p:sp>
      <p:pic>
        <p:nvPicPr>
          <p:cNvPr id="6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itau jpg macro\Call 1T19_PORT_v3-page-11.jpg"/>
          <p:cNvPicPr>
            <a:picLocks noChangeAspect="1" noChangeArrowheads="1"/>
          </p:cNvPicPr>
          <p:nvPr/>
        </p:nvPicPr>
        <p:blipFill>
          <a:blip r:embed="rId3" cstate="print"/>
          <a:srcRect l="273" t="4406" r="563" b="6115"/>
          <a:stretch>
            <a:fillRect/>
          </a:stretch>
        </p:blipFill>
        <p:spPr bwMode="auto">
          <a:xfrm>
            <a:off x="1033670" y="1126435"/>
            <a:ext cx="9634330" cy="4890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5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FD76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Trimestre de 2019...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855" t="20120" r="7340" b="26368"/>
          <a:stretch/>
        </p:blipFill>
        <p:spPr>
          <a:xfrm>
            <a:off x="125506" y="1918447"/>
            <a:ext cx="11940988" cy="4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1061" y="6400800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site relações com investidores ITAÚ UNIBANCO HOLDING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8323" y="88490"/>
            <a:ext cx="6000473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REDE</a:t>
            </a:r>
          </a:p>
        </p:txBody>
      </p:sp>
      <p:pic>
        <p:nvPicPr>
          <p:cNvPr id="5124" name="Picture 4" descr="C:\Users\user\Desktop\itau jpg macro\Call 1T19_PORT_v3-page-10.jpg"/>
          <p:cNvPicPr>
            <a:picLocks noChangeAspect="1" noChangeArrowheads="1"/>
          </p:cNvPicPr>
          <p:nvPr/>
        </p:nvPicPr>
        <p:blipFill>
          <a:blip r:embed="rId3" cstate="print"/>
          <a:srcRect t="15459" b="6667"/>
          <a:stretch>
            <a:fillRect/>
          </a:stretch>
        </p:blipFill>
        <p:spPr bwMode="auto">
          <a:xfrm>
            <a:off x="0" y="1060174"/>
            <a:ext cx="12192000" cy="5340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5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98323" y="88490"/>
            <a:ext cx="6328981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Conjuntura Econômica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Moeda e crédito</a:t>
            </a:r>
          </a:p>
        </p:txBody>
      </p:sp>
      <p:pic>
        <p:nvPicPr>
          <p:cNvPr id="1026" name="Picture 2" descr="C:\Users\user\Desktop\itau jpg macro\190508_cc43_credito_e_juro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555" y="1194636"/>
            <a:ext cx="5191475" cy="5184648"/>
          </a:xfrm>
          <a:prstGeom prst="rect">
            <a:avLst/>
          </a:prstGeom>
          <a:noFill/>
        </p:spPr>
      </p:pic>
      <p:pic>
        <p:nvPicPr>
          <p:cNvPr id="1027" name="Picture 3" descr="C:\Users\user\Desktop\itau jpg macro\endivida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835" y="622573"/>
            <a:ext cx="5420453" cy="5477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7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tau jpg macro\juros x meta sel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067" y="1212762"/>
            <a:ext cx="10706122" cy="4857784"/>
          </a:xfrm>
          <a:prstGeom prst="rect">
            <a:avLst/>
          </a:prstGeom>
          <a:noFill/>
        </p:spPr>
      </p:pic>
      <p:sp>
        <p:nvSpPr>
          <p:cNvPr id="7" name="Retângulo de cantos arredondados 6"/>
          <p:cNvSpPr/>
          <p:nvPr/>
        </p:nvSpPr>
        <p:spPr>
          <a:xfrm>
            <a:off x="98323" y="88490"/>
            <a:ext cx="6328981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Conjuntura Econômica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Moeda e crédito</a:t>
            </a:r>
          </a:p>
        </p:txBody>
      </p:sp>
    </p:spTree>
    <p:extLst>
      <p:ext uri="{BB962C8B-B14F-4D97-AF65-F5344CB8AC3E}">
        <p14:creationId xmlns:p14="http://schemas.microsoft.com/office/powerpoint/2010/main" val="3957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86" t="15419" r="4929" b="12550"/>
          <a:stretch/>
        </p:blipFill>
        <p:spPr>
          <a:xfrm>
            <a:off x="8596096" y="0"/>
            <a:ext cx="3598528" cy="56988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311" y="4564604"/>
            <a:ext cx="10043190" cy="1417579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4" name="Picture 2" descr="Resultado de imagem para itaÃ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30" y="149462"/>
            <a:ext cx="8967815" cy="42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tau jpg macro\190508_cc43_credito_e_juros-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56" y="1676482"/>
            <a:ext cx="3324350" cy="3319979"/>
          </a:xfrm>
          <a:prstGeom prst="rect">
            <a:avLst/>
          </a:prstGeom>
          <a:noFill/>
        </p:spPr>
      </p:pic>
      <p:pic>
        <p:nvPicPr>
          <p:cNvPr id="3075" name="Picture 3" descr="C:\Users\user\Desktop\itau jpg macro\privado x públ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2476" y="1620661"/>
            <a:ext cx="8572019" cy="3486098"/>
          </a:xfrm>
          <a:prstGeom prst="rect">
            <a:avLst/>
          </a:prstGeom>
          <a:noFill/>
        </p:spPr>
      </p:pic>
      <p:sp>
        <p:nvSpPr>
          <p:cNvPr id="6" name="Retângulo de cantos arredondados 5"/>
          <p:cNvSpPr/>
          <p:nvPr/>
        </p:nvSpPr>
        <p:spPr>
          <a:xfrm>
            <a:off x="98323" y="88490"/>
            <a:ext cx="6328981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Conjuntura Econômica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Moeda e crédito</a:t>
            </a:r>
          </a:p>
        </p:txBody>
      </p:sp>
    </p:spTree>
    <p:extLst>
      <p:ext uri="{BB962C8B-B14F-4D97-AF65-F5344CB8AC3E}">
        <p14:creationId xmlns:p14="http://schemas.microsoft.com/office/powerpoint/2010/main" val="3957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073" y="2554143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INVESTIR OU NÃO INVESTIR?</a:t>
            </a:r>
          </a:p>
        </p:txBody>
      </p:sp>
      <p:pic>
        <p:nvPicPr>
          <p:cNvPr id="13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45" y="4185753"/>
            <a:ext cx="1646697" cy="1646697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51" t="15419" r="4929" b="12550"/>
          <a:stretch/>
        </p:blipFill>
        <p:spPr>
          <a:xfrm rot="16200000">
            <a:off x="7195814" y="-1336963"/>
            <a:ext cx="4184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755" y="1123761"/>
            <a:ext cx="3765448" cy="27918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177" y="3989997"/>
            <a:ext cx="4083099" cy="26713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592" y="3410507"/>
            <a:ext cx="3776614" cy="29028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592" y="1123761"/>
            <a:ext cx="3853939" cy="2212337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305321" y="248729"/>
            <a:ext cx="5245464" cy="6135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Principais Pontos de Auditoria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80103" y="1889734"/>
            <a:ext cx="2761356" cy="4200525"/>
            <a:chOff x="580103" y="1889734"/>
            <a:chExt cx="2761356" cy="4200525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3034" y="1889734"/>
              <a:ext cx="2638425" cy="4200525"/>
            </a:xfrm>
            <a:prstGeom prst="rect">
              <a:avLst/>
            </a:prstGeom>
          </p:spPr>
        </p:pic>
        <p:sp>
          <p:nvSpPr>
            <p:cNvPr id="13" name="Elipse 12"/>
            <p:cNvSpPr/>
            <p:nvPr/>
          </p:nvSpPr>
          <p:spPr>
            <a:xfrm>
              <a:off x="580103" y="2084439"/>
              <a:ext cx="383458" cy="4352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Picture 2" descr="Resultado de imagem para pwc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" y="5901862"/>
            <a:ext cx="795426" cy="610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itaÃº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3631096"/>
            <a:ext cx="12192000" cy="3226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20755"/>
              </p:ext>
            </p:extLst>
          </p:nvPr>
        </p:nvGraphicFramePr>
        <p:xfrm>
          <a:off x="596773" y="1015038"/>
          <a:ext cx="10461254" cy="2389468"/>
        </p:xfrm>
        <a:graphic>
          <a:graphicData uri="http://schemas.openxmlformats.org/drawingml/2006/table">
            <a:tbl>
              <a:tblPr/>
              <a:tblGrid>
                <a:gridCol w="3615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3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4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62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2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91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2488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31/12/2016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31/12/2017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31/12/2018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16-17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 Total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1.351.314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1.436.239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1.552.797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Caixa e Equivalentes de Caixa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18.542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18.749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37.159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Ativos Financeiros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1.246.833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1.330.251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1.424.876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Tributos Diferidos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45.081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44.249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42.830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Outros Ativos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10.687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11.193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9.282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Ativos Não-Circulantes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Investimentos (coligadas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 controladas conjunto)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98323" y="88490"/>
            <a:ext cx="5279020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Balanço Patrimonial - Ativo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milhões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08644"/>
              </p:ext>
            </p:extLst>
          </p:nvPr>
        </p:nvGraphicFramePr>
        <p:xfrm>
          <a:off x="656857" y="3629362"/>
          <a:ext cx="10766517" cy="3093657"/>
        </p:xfrm>
        <a:graphic>
          <a:graphicData uri="http://schemas.openxmlformats.org/drawingml/2006/table">
            <a:tbl>
              <a:tblPr/>
              <a:tblGrid>
                <a:gridCol w="538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5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9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7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7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74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74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0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8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10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2616">
                <a:tc gridSpan="2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31/12/2016 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AV%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31/12/2017 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AV%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31/12/2018 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16-17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49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Ativos Financeiros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1.246.833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1.330.251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1.424.876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7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Depósitos Compulsórios no Banco Central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85.700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98.837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94.148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Ao Valor Justo por meio do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Resultado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218.805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273.536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286.646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Títulos e Valores Mobiliários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194.574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250.693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263.180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75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Derivativos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24.231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22.843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23.466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7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Ao Valor Justo por meio de Outros Resultados Abrangentes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40.039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52.149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49.323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7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Ao Custo Amortizado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902.289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905.729 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994.759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412" marR="7412" marT="7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8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98323" y="88490"/>
            <a:ext cx="5279020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Balanço Patrimonial - Ativo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milhões</a:t>
            </a:r>
          </a:p>
        </p:txBody>
      </p:sp>
      <p:pic>
        <p:nvPicPr>
          <p:cNvPr id="18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41518"/>
              </p:ext>
            </p:extLst>
          </p:nvPr>
        </p:nvGraphicFramePr>
        <p:xfrm>
          <a:off x="492362" y="896927"/>
          <a:ext cx="10461254" cy="1844704"/>
        </p:xfrm>
        <a:graphic>
          <a:graphicData uri="http://schemas.openxmlformats.org/drawingml/2006/table">
            <a:tbl>
              <a:tblPr/>
              <a:tblGrid>
                <a:gridCol w="3615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3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4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62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2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91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6672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31/12/2016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31/12/2017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31/12/2018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16-17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Ao Custo Amortizado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902.289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905.729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994.759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Aplicações no Mercado Aberto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265.050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244.707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280.136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-8%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Operações de Crédito e Arrendamento Mercantil Financeiro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494.851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497.719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536.091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Outros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142.388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163.303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178.532 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09658"/>
              </p:ext>
            </p:extLst>
          </p:nvPr>
        </p:nvGraphicFramePr>
        <p:xfrm>
          <a:off x="1743086" y="2996240"/>
          <a:ext cx="8293678" cy="3647489"/>
        </p:xfrm>
        <a:graphic>
          <a:graphicData uri="http://schemas.openxmlformats.org/drawingml/2006/table">
            <a:tbl>
              <a:tblPr/>
              <a:tblGrid>
                <a:gridCol w="5281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0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8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29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Operações de Crédito e Arrendamento Mercantil Financeiro, por tipo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31/12/2017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31/12/2018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AH%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Pessoas Físicas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193.385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212.564</a:t>
                      </a:r>
                    </a:p>
                  </a:txBody>
                  <a:tcPr marL="8284" marR="8284" marT="8284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itchFamily="34" charset="0"/>
                          <a:cs typeface="Arial" pitchFamily="34" charset="0"/>
                        </a:rPr>
                        <a:t>     Crédito Pessoal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itchFamily="34" charset="0"/>
                          <a:cs typeface="Arial" pitchFamily="34" charset="0"/>
                        </a:rPr>
                        <a:t>27.295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itchFamily="34" charset="0"/>
                          <a:cs typeface="Arial" pitchFamily="34" charset="0"/>
                        </a:rPr>
                        <a:t>29.543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Cartão de Crédito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67.413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78.255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Crédito Consignado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44.716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46.878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Veículos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14.165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15.920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Crédito Imobiliário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39.796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41.968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Grandes Empresas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107.647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102.643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 / Pequenas e Médias Empresas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60.290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68.812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Unidades Externas América Latina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136.397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152.072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 Operações de Crédito e Arrendamento Mercantil Financeiro (1)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497.719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536.091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Provisão para Perda Esperada (2)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-36.469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-33.509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18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 Operações de Crédito e Arrendamento Mercantil Financeiro, líquido de Perda de Crédito Esperada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461.250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502.582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5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5679743" y="3872631"/>
            <a:ext cx="6155141" cy="171961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636525" y="1924334"/>
            <a:ext cx="6155141" cy="171961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98323" y="88490"/>
            <a:ext cx="5279020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Carteira de crédito - Ativo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%</a:t>
            </a:r>
          </a:p>
        </p:txBody>
      </p:sp>
      <p:pic>
        <p:nvPicPr>
          <p:cNvPr id="18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/>
        </p:nvGraphicFramePr>
        <p:xfrm>
          <a:off x="-1420884" y="8970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5941840" y="2137928"/>
            <a:ext cx="5699700" cy="12876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Migração do estágio 1 para 2</a:t>
            </a:r>
          </a:p>
          <a:p>
            <a:endParaRPr lang="pt-BR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3% da carteira</a:t>
            </a:r>
          </a:p>
          <a:p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7,8%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carteira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907724" y="4123836"/>
            <a:ext cx="5806609" cy="12876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Migração do estágio 2 para 3</a:t>
            </a:r>
          </a:p>
          <a:p>
            <a:endParaRPr lang="pt-BR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13% da carteira</a:t>
            </a:r>
          </a:p>
          <a:p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37%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carteira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09D465C-0445-42BC-937A-FEBE28931A97}"/>
              </a:ext>
            </a:extLst>
          </p:cNvPr>
          <p:cNvSpPr txBox="1"/>
          <p:nvPr/>
        </p:nvSpPr>
        <p:spPr>
          <a:xfrm>
            <a:off x="5679743" y="5854089"/>
            <a:ext cx="5961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Aumento na inadimplência não deveria aumentar a PCLD?</a:t>
            </a:r>
          </a:p>
          <a:p>
            <a:pPr marL="285750" indent="-285750">
              <a:buFontTx/>
              <a:buChar char="-"/>
            </a:pPr>
            <a:r>
              <a:rPr lang="pt-BR" dirty="0"/>
              <a:t>Incentivos para a renegociação de dívidas </a:t>
            </a:r>
          </a:p>
          <a:p>
            <a:pPr marL="742950" lvl="1" indent="-285750">
              <a:buFontTx/>
              <a:buChar char="-"/>
            </a:pPr>
            <a:r>
              <a:rPr lang="pt-BR" dirty="0"/>
              <a:t>Vamos olhar a receita?</a:t>
            </a:r>
          </a:p>
        </p:txBody>
      </p:sp>
    </p:spTree>
    <p:extLst>
      <p:ext uri="{BB962C8B-B14F-4D97-AF65-F5344CB8AC3E}">
        <p14:creationId xmlns:p14="http://schemas.microsoft.com/office/powerpoint/2010/main" val="37548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70434" y="88489"/>
            <a:ext cx="5634017" cy="934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Ativos Financeiros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Resultado de imagem para itaÃ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3" y="214117"/>
            <a:ext cx="682810" cy="68281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Espaço Reservado para Conteúdo 7">
            <a:extLst>
              <a:ext uri="{FF2B5EF4-FFF2-40B4-BE49-F238E27FC236}">
                <a16:creationId xmlns:a16="http://schemas.microsoft.com/office/drawing/2014/main" xmlns="" id="{7B08B25F-C077-46AB-9414-954EF5C165C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have Esquerda 1"/>
          <p:cNvSpPr/>
          <p:nvPr/>
        </p:nvSpPr>
        <p:spPr>
          <a:xfrm rot="16200000">
            <a:off x="8171922" y="3494485"/>
            <a:ext cx="241767" cy="5477435"/>
          </a:xfrm>
          <a:prstGeom prst="leftBrace">
            <a:avLst>
              <a:gd name="adj1" fmla="val 57513"/>
              <a:gd name="adj2" fmla="val 50000"/>
            </a:avLst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493676" y="6360599"/>
            <a:ext cx="1598258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Custo Amortizado</a:t>
            </a:r>
          </a:p>
        </p:txBody>
      </p:sp>
    </p:spTree>
    <p:extLst>
      <p:ext uri="{BB962C8B-B14F-4D97-AF65-F5344CB8AC3E}">
        <p14:creationId xmlns:p14="http://schemas.microsoft.com/office/powerpoint/2010/main" val="10106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197105</TotalTime>
  <Words>1969</Words>
  <Application>Microsoft Office PowerPoint</Application>
  <PresentationFormat>Widescreen</PresentationFormat>
  <Paragraphs>761</Paragraphs>
  <Slides>41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Bahnschrift Light Condensed</vt:lpstr>
      <vt:lpstr>Calibri</vt:lpstr>
      <vt:lpstr>Calibri Light</vt:lpstr>
      <vt:lpstr>Candara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ações Itaú x Bradesco</vt:lpstr>
      <vt:lpstr>Apresentação do PowerPoint</vt:lpstr>
      <vt:lpstr>1º Trimestre de 2019...</vt:lpstr>
      <vt:lpstr>Apresentação do PowerPoint</vt:lpstr>
      <vt:lpstr>Apresentação do PowerPoint</vt:lpstr>
      <vt:lpstr>Apresentação do PowerPoint</vt:lpstr>
      <vt:lpstr>Apresentação do PowerPoint</vt:lpstr>
      <vt:lpstr>INVESTIR OU NÃO INVESTIR?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Felippe Paolucci</dc:creator>
  <cp:lastModifiedBy>ru</cp:lastModifiedBy>
  <cp:revision>369</cp:revision>
  <dcterms:created xsi:type="dcterms:W3CDTF">2019-04-26T10:52:20Z</dcterms:created>
  <dcterms:modified xsi:type="dcterms:W3CDTF">2019-05-16T18:25:11Z</dcterms:modified>
</cp:coreProperties>
</file>