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94" r:id="rId2"/>
    <p:sldId id="299" r:id="rId3"/>
    <p:sldId id="256" r:id="rId4"/>
    <p:sldId id="298" r:id="rId5"/>
    <p:sldId id="300" r:id="rId6"/>
    <p:sldId id="257" r:id="rId7"/>
    <p:sldId id="258" r:id="rId8"/>
    <p:sldId id="303" r:id="rId9"/>
    <p:sldId id="263" r:id="rId10"/>
    <p:sldId id="265" r:id="rId11"/>
    <p:sldId id="266" r:id="rId12"/>
    <p:sldId id="259" r:id="rId13"/>
    <p:sldId id="304" r:id="rId14"/>
    <p:sldId id="261" r:id="rId15"/>
    <p:sldId id="262" r:id="rId16"/>
    <p:sldId id="291" r:id="rId17"/>
    <p:sldId id="310" r:id="rId18"/>
    <p:sldId id="309" r:id="rId19"/>
    <p:sldId id="301" r:id="rId20"/>
    <p:sldId id="305" r:id="rId21"/>
    <p:sldId id="267" r:id="rId22"/>
    <p:sldId id="307" r:id="rId23"/>
    <p:sldId id="315" r:id="rId24"/>
    <p:sldId id="268" r:id="rId25"/>
    <p:sldId id="260" r:id="rId26"/>
    <p:sldId id="313" r:id="rId27"/>
    <p:sldId id="311" r:id="rId28"/>
    <p:sldId id="269" r:id="rId29"/>
    <p:sldId id="270" r:id="rId30"/>
    <p:sldId id="312" r:id="rId31"/>
    <p:sldId id="319" r:id="rId32"/>
    <p:sldId id="314" r:id="rId33"/>
    <p:sldId id="302" r:id="rId34"/>
    <p:sldId id="264" r:id="rId35"/>
    <p:sldId id="308" r:id="rId36"/>
    <p:sldId id="271" r:id="rId37"/>
    <p:sldId id="272" r:id="rId38"/>
    <p:sldId id="295" r:id="rId39"/>
    <p:sldId id="273" r:id="rId40"/>
    <p:sldId id="322" r:id="rId41"/>
    <p:sldId id="323" r:id="rId42"/>
    <p:sldId id="274" r:id="rId43"/>
    <p:sldId id="320" r:id="rId44"/>
    <p:sldId id="275" r:id="rId45"/>
    <p:sldId id="296" r:id="rId46"/>
    <p:sldId id="276" r:id="rId47"/>
    <p:sldId id="277" r:id="rId48"/>
    <p:sldId id="316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317" r:id="rId57"/>
    <p:sldId id="318" r:id="rId58"/>
    <p:sldId id="285" r:id="rId59"/>
  </p:sldIdLst>
  <p:sldSz cx="9144000" cy="6858000" type="screen4x3"/>
  <p:notesSz cx="9144000" cy="6858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000099"/>
    <a:srgbClr val="CCCCFF"/>
    <a:srgbClr val="B3B3FF"/>
    <a:srgbClr val="9999FF"/>
    <a:srgbClr val="FFFF99"/>
    <a:srgbClr val="111111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574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9088" y="515938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57200"/>
            <a:ext cx="6908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90488" y="6486525"/>
            <a:ext cx="1203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r>
              <a:rPr lang="pt-BR" sz="1400" dirty="0">
                <a:latin typeface="Times New Roman" pitchFamily="18" charset="0"/>
              </a:rPr>
              <a:t>TT-EEFEUSP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H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Tecido_muscular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025900"/>
            <a:ext cx="8569325" cy="2643188"/>
          </a:xfrm>
        </p:spPr>
        <p:txBody>
          <a:bodyPr/>
          <a:lstStyle/>
          <a:p>
            <a:r>
              <a:rPr lang="pt-BR" sz="5400" b="0" i="0" smtClean="0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LESÕES MUSCULARES</a:t>
            </a:r>
            <a:r>
              <a:rPr lang="pt-BR" sz="5400" b="0" i="0" smtClean="0">
                <a:solidFill>
                  <a:srgbClr val="006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/>
            </a:r>
            <a:br>
              <a:rPr lang="pt-BR" sz="5400" b="0" i="0" smtClean="0">
                <a:solidFill>
                  <a:srgbClr val="006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</a:br>
            <a:r>
              <a:rPr lang="pt-BR" sz="28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Profa. Dra. Taís Tinucci</a:t>
            </a:r>
            <a:br>
              <a:rPr lang="pt-BR" sz="28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</a:br>
            <a:r>
              <a:rPr lang="pt-BR" sz="28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Socorros de Urgência</a:t>
            </a:r>
          </a:p>
        </p:txBody>
      </p:sp>
      <p:pic>
        <p:nvPicPr>
          <p:cNvPr id="2051" name="Imagem 4" descr="lmcox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201" y="458476"/>
            <a:ext cx="6825175" cy="38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27088" y="1428750"/>
            <a:ext cx="7866062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Dor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Equimose ou hematoma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Edema</a:t>
            </a:r>
          </a:p>
        </p:txBody>
      </p:sp>
      <p:grpSp>
        <p:nvGrpSpPr>
          <p:cNvPr id="12292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11267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111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quadro clínico das contusões</a:t>
              </a:r>
            </a:p>
          </p:txBody>
        </p:sp>
      </p:grpSp>
      <p:pic>
        <p:nvPicPr>
          <p:cNvPr id="15365" name="Picture 6" descr="http://www.brasilescola.com/upload/e/hemato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609975"/>
            <a:ext cx="3089275" cy="277177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84263" y="1268413"/>
            <a:ext cx="7591425" cy="439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Repouso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Crioterapia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Compressão 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Elevação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Anti-inflamatório não hormonal</a:t>
            </a:r>
          </a:p>
        </p:txBody>
      </p:sp>
      <p:grpSp>
        <p:nvGrpSpPr>
          <p:cNvPr id="13316" name="Rectangle 4"/>
          <p:cNvGrpSpPr>
            <a:grpSpLocks/>
          </p:cNvGrpSpPr>
          <p:nvPr/>
        </p:nvGrpSpPr>
        <p:grpSpPr bwMode="auto">
          <a:xfrm>
            <a:off x="158750" y="201613"/>
            <a:ext cx="8826500" cy="719137"/>
            <a:chOff x="100" y="127"/>
            <a:chExt cx="5560" cy="453"/>
          </a:xfrm>
        </p:grpSpPr>
        <p:pic>
          <p:nvPicPr>
            <p:cNvPr id="12291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53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4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1111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conduta imediata nas contusões</a:t>
              </a:r>
            </a:p>
          </p:txBody>
        </p:sp>
      </p:grpSp>
      <p:pic>
        <p:nvPicPr>
          <p:cNvPr id="16389" name="Picture 5" descr="J:\med esportiva\pack g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163" y="2000250"/>
            <a:ext cx="3121025" cy="212407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1438" y="1268413"/>
            <a:ext cx="7812087" cy="435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Lesões produzidas quando uma força de  estiramento excessiva é aplicada e o músculo se hiperestende (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overstrech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), levando ao esgarçamento de fibras. 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Podem ocorrer em corridas e saltos.</a:t>
            </a:r>
          </a:p>
        </p:txBody>
      </p:sp>
      <p:grpSp>
        <p:nvGrpSpPr>
          <p:cNvPr id="6148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13315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111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mecanismo dos estiramentos</a:t>
              </a:r>
            </a:p>
          </p:txBody>
        </p:sp>
      </p:grpSp>
      <p:pic>
        <p:nvPicPr>
          <p:cNvPr id="8197" name="Picture 6" descr="lesões musculares 4"/>
          <p:cNvPicPr>
            <a:picLocks noChangeAspect="1" noChangeArrowheads="1"/>
          </p:cNvPicPr>
          <p:nvPr/>
        </p:nvPicPr>
        <p:blipFill>
          <a:blip r:embed="rId3" cstate="print"/>
          <a:srcRect l="75990" t="18620" b="18909"/>
          <a:stretch>
            <a:fillRect/>
          </a:stretch>
        </p:blipFill>
        <p:spPr bwMode="auto">
          <a:xfrm>
            <a:off x="7240588" y="2143125"/>
            <a:ext cx="1760537" cy="320357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 descr="hamstringbruise[1]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435600" y="21955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435600" y="4891088"/>
            <a:ext cx="3403600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Hematoma pós-estiramento</a:t>
            </a:r>
          </a:p>
        </p:txBody>
      </p:sp>
      <p:pic>
        <p:nvPicPr>
          <p:cNvPr id="14340" name="Imagem 1" descr="lm fi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0863"/>
            <a:ext cx="417671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22438" y="1571625"/>
            <a:ext cx="6234112" cy="439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Isquemia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→ espasmo arterial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Hemorragia: </a:t>
            </a:r>
          </a:p>
          <a:p>
            <a:pPr lvl="4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intramuscular</a:t>
            </a:r>
          </a:p>
          <a:p>
            <a:pPr lvl="4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intermuscular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Rotura de fibras musculares</a:t>
            </a:r>
          </a:p>
        </p:txBody>
      </p:sp>
      <p:grpSp>
        <p:nvGrpSpPr>
          <p:cNvPr id="8196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15363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aspectos</a:t>
              </a:r>
              <a:r>
                <a:rPr lang="pt-BR" sz="440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 </a:t>
              </a:r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anatomopatológicos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6725" y="1341438"/>
            <a:ext cx="8569325" cy="490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2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Grau I 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→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rotura de poucas fibras e fascia intacta</a:t>
            </a:r>
          </a:p>
          <a:p>
            <a:pPr>
              <a:lnSpc>
                <a:spcPct val="22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Grau II 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→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 rotura de moderado número de fibras e fascia intacta (hematoma localizado)</a:t>
            </a:r>
          </a:p>
          <a:p>
            <a:pPr>
              <a:lnSpc>
                <a:spcPct val="22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Grau III 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→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 rotura de muitas fibras e rotura parcial da fascia (sangramento difuso ou equimose)</a:t>
            </a:r>
          </a:p>
          <a:p>
            <a:pPr>
              <a:lnSpc>
                <a:spcPct val="22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Grau IV 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→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 rotura completa do músculo e da fascia</a:t>
            </a:r>
          </a:p>
        </p:txBody>
      </p:sp>
      <p:grpSp>
        <p:nvGrpSpPr>
          <p:cNvPr id="9220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16387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classificação dos estiramentos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651500" y="908050"/>
            <a:ext cx="1081088" cy="50419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2292" name="Picture 5" descr="lesões musculares 5"/>
          <p:cNvPicPr>
            <a:picLocks noChangeAspect="1" noChangeArrowheads="1"/>
          </p:cNvPicPr>
          <p:nvPr/>
        </p:nvPicPr>
        <p:blipFill>
          <a:blip r:embed="rId2" cstate="print"/>
          <a:srcRect l="17195" t="8344" r="14264"/>
          <a:stretch>
            <a:fillRect/>
          </a:stretch>
        </p:blipFill>
        <p:spPr bwMode="auto">
          <a:xfrm>
            <a:off x="1000125" y="142875"/>
            <a:ext cx="7102475" cy="6643688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 descr="lm1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27313" y="1268413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2" descr="lm1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8313" y="620713"/>
            <a:ext cx="5038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m 3" descr="lm1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651500" y="3627438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" descr="lm1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1011" t="15350" r="51443" b="63651"/>
          <a:stretch>
            <a:fillRect/>
          </a:stretch>
        </p:blipFill>
        <p:spPr bwMode="auto">
          <a:xfrm>
            <a:off x="323528" y="908720"/>
            <a:ext cx="3960440" cy="30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39939" name="Imagem 2" descr="lm1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1443" t="15350" r="9567" b="63651"/>
          <a:stretch>
            <a:fillRect/>
          </a:stretch>
        </p:blipFill>
        <p:spPr bwMode="auto">
          <a:xfrm>
            <a:off x="4737539" y="2852936"/>
            <a:ext cx="4010925" cy="296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7" name="CaixaDeTexto 6"/>
          <p:cNvSpPr txBox="1"/>
          <p:nvPr/>
        </p:nvSpPr>
        <p:spPr>
          <a:xfrm>
            <a:off x="261938" y="4076700"/>
            <a:ext cx="40862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Rotura parcial dos isquiotibiais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00563" y="5876925"/>
            <a:ext cx="446405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Hematoma poplíteo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1"/>
          <p:cNvSpPr>
            <a:spLocks noChangeArrowheads="1"/>
          </p:cNvSpPr>
          <p:nvPr/>
        </p:nvSpPr>
        <p:spPr bwMode="auto">
          <a:xfrm>
            <a:off x="468313" y="857250"/>
            <a:ext cx="8424862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pt-BR" sz="3200" dirty="0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Os </a:t>
            </a:r>
            <a:r>
              <a:rPr lang="pt-BR" sz="3200" b="1" dirty="0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músculos</a:t>
            </a:r>
            <a:r>
              <a:rPr lang="pt-BR" sz="3200" dirty="0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são responsáveis pelo movimento. Funcionam aproximando a origem e inserção muscular pela contração. São constituídos por </a:t>
            </a: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hlinkClick r:id="rId2" action="ppaction://hlinkfile" tooltip="Tecido muscular"/>
              </a:rPr>
              <a:t>tecido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hlinkClick r:id="rId2" action="ppaction://hlinkfile" tooltip="Tecido muscular"/>
              </a:rPr>
              <a:t> muscular</a:t>
            </a:r>
            <a:r>
              <a:rPr lang="pt-BR" sz="3200" dirty="0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e caracterizam-se pela sua contratilidade.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 descr="estiramento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288" y="836613"/>
            <a:ext cx="83486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7188" y="1773238"/>
            <a:ext cx="7677150" cy="339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Dor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Edema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Calor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Equimose ou hematoma</a:t>
            </a:r>
          </a:p>
        </p:txBody>
      </p:sp>
      <p:grpSp>
        <p:nvGrpSpPr>
          <p:cNvPr id="14340" name="Rectangle 4"/>
          <p:cNvGrpSpPr>
            <a:grpSpLocks/>
          </p:cNvGrpSpPr>
          <p:nvPr/>
        </p:nvGrpSpPr>
        <p:grpSpPr bwMode="auto">
          <a:xfrm>
            <a:off x="158750" y="201613"/>
            <a:ext cx="8826500" cy="719137"/>
            <a:chOff x="100" y="127"/>
            <a:chExt cx="5560" cy="453"/>
          </a:xfrm>
        </p:grpSpPr>
        <p:pic>
          <p:nvPicPr>
            <p:cNvPr id="22531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53"/>
            </a:xfrm>
            <a:prstGeom prst="rect">
              <a:avLst/>
            </a:prstGeom>
            <a:noFill/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quadro clínico dos estiramentos</a:t>
              </a:r>
            </a:p>
          </p:txBody>
        </p:sp>
      </p:grpSp>
      <p:pic>
        <p:nvPicPr>
          <p:cNvPr id="17413" name="Picture 4" descr="lesoes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795" t="6351" r="49638" b="4762"/>
          <a:stretch>
            <a:fillRect/>
          </a:stretch>
        </p:blipFill>
        <p:spPr bwMode="auto">
          <a:xfrm>
            <a:off x="5362575" y="1744663"/>
            <a:ext cx="3673475" cy="361315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ronaldo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266" r="1266"/>
          <a:stretch>
            <a:fillRect/>
          </a:stretch>
        </p:blipFill>
        <p:spPr bwMode="auto">
          <a:xfrm>
            <a:off x="1835150" y="523875"/>
            <a:ext cx="5545138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 descr="serena_clw_wb_07_injury_500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33375"/>
            <a:ext cx="518477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27088" y="1773238"/>
            <a:ext cx="7608887" cy="439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Repouso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Crioterapia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Compressão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Elevação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Anti-inflamatório</a:t>
            </a:r>
          </a:p>
        </p:txBody>
      </p:sp>
      <p:grpSp>
        <p:nvGrpSpPr>
          <p:cNvPr id="15364" name="Rectangle 4"/>
          <p:cNvGrpSpPr>
            <a:grpSpLocks/>
          </p:cNvGrpSpPr>
          <p:nvPr/>
        </p:nvGrpSpPr>
        <p:grpSpPr bwMode="auto">
          <a:xfrm>
            <a:off x="158750" y="188913"/>
            <a:ext cx="8826500" cy="657225"/>
            <a:chOff x="100" y="127"/>
            <a:chExt cx="5560" cy="414"/>
          </a:xfrm>
        </p:grpSpPr>
        <p:pic>
          <p:nvPicPr>
            <p:cNvPr id="25603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14"/>
            </a:xfrm>
            <a:prstGeom prst="rect">
              <a:avLst/>
            </a:prstGeom>
            <a:noFill/>
          </p:spPr>
        </p:pic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36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conduta imediata nos estiramentos</a:t>
              </a:r>
            </a:p>
          </p:txBody>
        </p:sp>
      </p:grpSp>
      <p:pic>
        <p:nvPicPr>
          <p:cNvPr id="18437" name="Picture 4" descr="http://www.treinototal.com.br/mat_imgs/do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0013"/>
            <a:ext cx="4392613" cy="286067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55650" y="1268413"/>
            <a:ext cx="7608888" cy="361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5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Lesões produzidas quando o estiramento excessivo rompe as fibras musculares. </a:t>
            </a:r>
          </a:p>
          <a:p>
            <a:pPr>
              <a:lnSpc>
                <a:spcPct val="25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Podem se parciais ou completas e ocorrem em corridas, saltos e contração isométrica.</a:t>
            </a:r>
          </a:p>
        </p:txBody>
      </p:sp>
      <p:grpSp>
        <p:nvGrpSpPr>
          <p:cNvPr id="7172" name="Rectangle 4"/>
          <p:cNvGrpSpPr>
            <a:grpSpLocks/>
          </p:cNvGrpSpPr>
          <p:nvPr/>
        </p:nvGrpSpPr>
        <p:grpSpPr bwMode="auto">
          <a:xfrm>
            <a:off x="158750" y="201613"/>
            <a:ext cx="8826500" cy="841375"/>
            <a:chOff x="100" y="127"/>
            <a:chExt cx="5560" cy="530"/>
          </a:xfrm>
        </p:grpSpPr>
        <p:pic>
          <p:nvPicPr>
            <p:cNvPr id="26627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30"/>
            </a:xfrm>
            <a:prstGeom prst="rect">
              <a:avLst/>
            </a:prstGeom>
            <a:noFill/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2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mecanismos das roturas</a:t>
              </a:r>
            </a:p>
          </p:txBody>
        </p:sp>
      </p:grpSp>
      <p:pic>
        <p:nvPicPr>
          <p:cNvPr id="9221" name="Picture 6" descr="lesões musculares 1"/>
          <p:cNvPicPr>
            <a:picLocks noChangeAspect="1" noChangeArrowheads="1"/>
          </p:cNvPicPr>
          <p:nvPr/>
        </p:nvPicPr>
        <p:blipFill>
          <a:blip r:embed="rId3" cstate="print"/>
          <a:srcRect l="13165" t="8380" r="11658" b="18983"/>
          <a:stretch>
            <a:fillRect/>
          </a:stretch>
        </p:blipFill>
        <p:spPr bwMode="auto">
          <a:xfrm>
            <a:off x="3214688" y="4964113"/>
            <a:ext cx="2736850" cy="184943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lm1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1443" t="39262" r="9567" b="40550"/>
          <a:stretch>
            <a:fillRect/>
          </a:stretch>
        </p:blipFill>
        <p:spPr bwMode="auto">
          <a:xfrm>
            <a:off x="1657570" y="958460"/>
            <a:ext cx="5794750" cy="412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Retângulo 2"/>
          <p:cNvSpPr/>
          <p:nvPr/>
        </p:nvSpPr>
        <p:spPr>
          <a:xfrm>
            <a:off x="468313" y="5364163"/>
            <a:ext cx="8135937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Rotura total do reto anterior da coxa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lm3 001.jpg"/>
          <p:cNvPicPr>
            <a:picLocks noChangeAspect="1"/>
          </p:cNvPicPr>
          <p:nvPr/>
        </p:nvPicPr>
        <p:blipFill>
          <a:blip r:embed="rId2" cstate="print"/>
          <a:srcRect l="52551" t="40710" r="9389" b="39339"/>
          <a:stretch>
            <a:fillRect/>
          </a:stretch>
        </p:blipFill>
        <p:spPr bwMode="auto">
          <a:xfrm>
            <a:off x="1833236" y="836712"/>
            <a:ext cx="5475068" cy="394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Retângulo 2"/>
          <p:cNvSpPr/>
          <p:nvPr/>
        </p:nvSpPr>
        <p:spPr>
          <a:xfrm>
            <a:off x="971550" y="4757738"/>
            <a:ext cx="7200900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Hérnia Muscular </a:t>
            </a:r>
          </a:p>
          <a:p>
            <a:pPr algn="ctr"/>
            <a:r>
              <a:rPr 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(rotura aponeurose)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38238" y="1700213"/>
            <a:ext cx="7321550" cy="389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Dor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Edema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Calor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Equimose ou hematoma</a:t>
            </a:r>
          </a:p>
        </p:txBody>
      </p:sp>
      <p:grpSp>
        <p:nvGrpSpPr>
          <p:cNvPr id="16388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29699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quadro clínico das roturas</a:t>
              </a:r>
              <a:r>
                <a:rPr lang="pt-BR" sz="440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 </a:t>
              </a:r>
            </a:p>
          </p:txBody>
        </p:sp>
      </p:grpSp>
      <p:pic>
        <p:nvPicPr>
          <p:cNvPr id="19461" name="Picture 6" descr="lesões musculares 2"/>
          <p:cNvPicPr>
            <a:picLocks noChangeAspect="1" noChangeArrowheads="1"/>
          </p:cNvPicPr>
          <p:nvPr/>
        </p:nvPicPr>
        <p:blipFill>
          <a:blip r:embed="rId3" cstate="print"/>
          <a:srcRect l="3929" t="3593" r="4730"/>
          <a:stretch>
            <a:fillRect/>
          </a:stretch>
        </p:blipFill>
        <p:spPr bwMode="auto">
          <a:xfrm>
            <a:off x="5784850" y="1439863"/>
            <a:ext cx="3035300" cy="45815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66800" y="1052513"/>
            <a:ext cx="7608888" cy="560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Parciais: 	</a:t>
            </a:r>
          </a:p>
          <a:p>
            <a:pPr lvl="4"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Repouso</a:t>
            </a:r>
          </a:p>
          <a:p>
            <a:pPr lvl="4"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Crioterapia</a:t>
            </a:r>
          </a:p>
          <a:p>
            <a:pPr lvl="4"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Compressão</a:t>
            </a:r>
          </a:p>
          <a:p>
            <a:pPr lvl="4"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Elevação</a:t>
            </a:r>
          </a:p>
          <a:p>
            <a:pPr lvl="4"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Anti-inflamatório</a:t>
            </a:r>
          </a:p>
          <a:p>
            <a:pPr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Completas:</a:t>
            </a:r>
          </a:p>
          <a:p>
            <a:pPr lvl="4">
              <a:lnSpc>
                <a:spcPct val="1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Cirurgia</a:t>
            </a:r>
          </a:p>
        </p:txBody>
      </p:sp>
      <p:grpSp>
        <p:nvGrpSpPr>
          <p:cNvPr id="17412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30723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conduta imediata nas roturas</a:t>
              </a:r>
            </a:p>
          </p:txBody>
        </p:sp>
      </p:grpSp>
      <p:pic>
        <p:nvPicPr>
          <p:cNvPr id="20485" name="Picture 6" descr="lesões musculares 3"/>
          <p:cNvPicPr>
            <a:picLocks noChangeAspect="1" noChangeArrowheads="1"/>
          </p:cNvPicPr>
          <p:nvPr/>
        </p:nvPicPr>
        <p:blipFill>
          <a:blip r:embed="rId3" cstate="print"/>
          <a:srcRect l="6204" t="17874" r="4114" b="15347"/>
          <a:stretch>
            <a:fillRect/>
          </a:stretch>
        </p:blipFill>
        <p:spPr bwMode="auto">
          <a:xfrm>
            <a:off x="6046788" y="2357438"/>
            <a:ext cx="2882900" cy="306863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0113" y="1412875"/>
            <a:ext cx="7343775" cy="290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2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Porção tendinosa: inserções</a:t>
            </a:r>
          </a:p>
          <a:p>
            <a:pPr>
              <a:lnSpc>
                <a:spcPct val="22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Porção carnosa: músculo </a:t>
            </a:r>
          </a:p>
          <a:p>
            <a:pPr>
              <a:lnSpc>
                <a:spcPct val="22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Porção aponevrótica: revestimento</a:t>
            </a:r>
          </a:p>
        </p:txBody>
      </p:sp>
      <p:grpSp>
        <p:nvGrpSpPr>
          <p:cNvPr id="3076" name="Rectangle 4"/>
          <p:cNvGrpSpPr>
            <a:grpSpLocks/>
          </p:cNvGrpSpPr>
          <p:nvPr/>
        </p:nvGrpSpPr>
        <p:grpSpPr bwMode="auto">
          <a:xfrm>
            <a:off x="207963" y="201613"/>
            <a:ext cx="8728075" cy="1335087"/>
            <a:chOff x="131" y="127"/>
            <a:chExt cx="5498" cy="841"/>
          </a:xfrm>
        </p:grpSpPr>
        <p:pic>
          <p:nvPicPr>
            <p:cNvPr id="4099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" y="127"/>
              <a:ext cx="5498" cy="8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35" y="132"/>
              <a:ext cx="5490" cy="8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1111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partes constituintes dos músculos</a:t>
              </a:r>
            </a:p>
          </p:txBody>
        </p:sp>
      </p:grpSp>
      <p:pic>
        <p:nvPicPr>
          <p:cNvPr id="4101" name="Picture 6" descr="http://www.nlm.nih.gov/medlineplus/spanish/ency/images/ency/fullsize/19477.jpg"/>
          <p:cNvPicPr>
            <a:picLocks noChangeAspect="1" noChangeArrowheads="1"/>
          </p:cNvPicPr>
          <p:nvPr/>
        </p:nvPicPr>
        <p:blipFill>
          <a:blip r:embed="rId3" cstate="print"/>
          <a:srcRect t="14063" r="2499" b="8594"/>
          <a:stretch>
            <a:fillRect/>
          </a:stretch>
        </p:blipFill>
        <p:spPr bwMode="auto">
          <a:xfrm>
            <a:off x="2916238" y="4297363"/>
            <a:ext cx="3240087" cy="231298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lm1 001.jpg"/>
          <p:cNvPicPr>
            <a:picLocks noChangeAspect="1"/>
          </p:cNvPicPr>
          <p:nvPr/>
        </p:nvPicPr>
        <p:blipFill>
          <a:blip r:embed="rId2" cstate="print"/>
          <a:srcRect l="23839" t="38700" r="51611" b="36755"/>
          <a:stretch>
            <a:fillRect/>
          </a:stretch>
        </p:blipFill>
        <p:spPr bwMode="auto">
          <a:xfrm>
            <a:off x="2987824" y="548680"/>
            <a:ext cx="308873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Retângulo 2"/>
          <p:cNvSpPr/>
          <p:nvPr/>
        </p:nvSpPr>
        <p:spPr>
          <a:xfrm>
            <a:off x="2286000" y="5046663"/>
            <a:ext cx="4572000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Impotência Funcional</a:t>
            </a:r>
          </a:p>
          <a:p>
            <a:pPr algn="ctr"/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Auxílio de Muletas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ixaDeTexto 1"/>
          <p:cNvGrpSpPr>
            <a:grpSpLocks/>
          </p:cNvGrpSpPr>
          <p:nvPr/>
        </p:nvGrpSpPr>
        <p:grpSpPr bwMode="auto">
          <a:xfrm>
            <a:off x="317500" y="109538"/>
            <a:ext cx="8582025" cy="658812"/>
            <a:chOff x="200" y="69"/>
            <a:chExt cx="5406" cy="415"/>
          </a:xfrm>
        </p:grpSpPr>
        <p:pic>
          <p:nvPicPr>
            <p:cNvPr id="32770" name="CaixaDeTexto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" y="69"/>
              <a:ext cx="5406" cy="415"/>
            </a:xfrm>
            <a:prstGeom prst="rect">
              <a:avLst/>
            </a:prstGeom>
            <a:noFill/>
          </p:spPr>
        </p:pic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204" y="73"/>
              <a:ext cx="5398" cy="4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36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Outras lesões musculares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2124075" y="765175"/>
            <a:ext cx="4895850" cy="593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Causas intrínsecas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Sem roturas 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pt-BR">
                <a:solidFill>
                  <a:schemeClr val="bg1"/>
                </a:solidFill>
                <a:latin typeface="MS Reference Sans Serif" pitchFamily="34" charset="0"/>
              </a:rPr>
              <a:t>câimbras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pt-BR">
                <a:solidFill>
                  <a:schemeClr val="bg1"/>
                </a:solidFill>
                <a:latin typeface="MS Reference Sans Serif" pitchFamily="34" charset="0"/>
              </a:rPr>
              <a:t>contratura muscular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pt-BR">
                <a:solidFill>
                  <a:schemeClr val="bg1"/>
                </a:solidFill>
                <a:latin typeface="MS Reference Sans Serif" pitchFamily="34" charset="0"/>
              </a:rPr>
              <a:t>estiramento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Com roturas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pt-BR">
                <a:solidFill>
                  <a:schemeClr val="bg1"/>
                </a:solidFill>
                <a:latin typeface="MS Reference Sans Serif" pitchFamily="34" charset="0"/>
              </a:rPr>
              <a:t>lesão parcial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pt-BR">
                <a:solidFill>
                  <a:schemeClr val="bg1"/>
                </a:solidFill>
                <a:latin typeface="MS Reference Sans Serif" pitchFamily="34" charset="0"/>
              </a:rPr>
              <a:t>lesão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3" descr="lm2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9232" t="15106" r="9903" b="44995"/>
          <a:stretch>
            <a:fillRect/>
          </a:stretch>
        </p:blipFill>
        <p:spPr bwMode="auto">
          <a:xfrm>
            <a:off x="1187450" y="692150"/>
            <a:ext cx="679926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68313" y="5589588"/>
            <a:ext cx="8207375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Contratura da musculatura eretora da coluna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4" descr="lm2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9064" t="58034" r="51949" b="17818"/>
          <a:stretch>
            <a:fillRect/>
          </a:stretch>
        </p:blipFill>
        <p:spPr bwMode="auto">
          <a:xfrm>
            <a:off x="684213" y="122238"/>
            <a:ext cx="37115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m 5" descr="lm2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1985" t="57912" r="9026" b="17450"/>
          <a:stretch>
            <a:fillRect/>
          </a:stretch>
        </p:blipFill>
        <p:spPr bwMode="auto">
          <a:xfrm>
            <a:off x="5003800" y="2840038"/>
            <a:ext cx="3744913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30250" y="3513138"/>
            <a:ext cx="3609975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Hematoma de coxa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Pós-treinamento maratona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913" y="1773238"/>
            <a:ext cx="2940050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Equimose pós-prática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Sem história de lesão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27088" y="1773238"/>
            <a:ext cx="7743825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História</a:t>
            </a:r>
          </a:p>
          <a:p>
            <a:pPr>
              <a:lnSpc>
                <a:spcPct val="23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Exame clínico</a:t>
            </a:r>
          </a:p>
          <a:p>
            <a:pPr>
              <a:lnSpc>
                <a:spcPct val="23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Ultrassonografia</a:t>
            </a:r>
          </a:p>
          <a:p>
            <a:pPr>
              <a:lnSpc>
                <a:spcPct val="23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Ressonância magnética</a:t>
            </a:r>
          </a:p>
        </p:txBody>
      </p:sp>
      <p:grpSp>
        <p:nvGrpSpPr>
          <p:cNvPr id="11268" name="Rectangle 4"/>
          <p:cNvGrpSpPr>
            <a:grpSpLocks/>
          </p:cNvGrpSpPr>
          <p:nvPr/>
        </p:nvGrpSpPr>
        <p:grpSpPr bwMode="auto">
          <a:xfrm>
            <a:off x="158750" y="201613"/>
            <a:ext cx="8826500" cy="1335087"/>
            <a:chOff x="100" y="127"/>
            <a:chExt cx="5560" cy="841"/>
          </a:xfrm>
        </p:grpSpPr>
        <p:pic>
          <p:nvPicPr>
            <p:cNvPr id="35843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841"/>
            </a:xfrm>
            <a:prstGeom prst="rect">
              <a:avLst/>
            </a:prstGeom>
            <a:noFill/>
          </p:spPr>
        </p:pic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8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diagnóstico das lesões musculares</a:t>
              </a:r>
            </a:p>
          </p:txBody>
        </p:sp>
      </p:grpSp>
      <p:pic>
        <p:nvPicPr>
          <p:cNvPr id="14341" name="Picture 5" descr="J:\med esportiva\musculo_romp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588" y="2020888"/>
            <a:ext cx="3213100" cy="392906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 descr="rmi l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36613"/>
            <a:ext cx="50403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2575" y="1628775"/>
            <a:ext cx="8578850" cy="451326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pt-BR" sz="2000" dirty="0">
                <a:latin typeface="Verdana" pitchFamily="34" charset="0"/>
              </a:rPr>
              <a:t>			 </a:t>
            </a:r>
            <a:r>
              <a:rPr lang="pt-BR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MOVIMENTAÇÃO</a:t>
            </a:r>
            <a:r>
              <a:rPr lang="pt-BR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r>
              <a:rPr lang="pt-BR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IMOBILIZAÇÃO</a:t>
            </a:r>
          </a:p>
          <a:p>
            <a:pPr>
              <a:defRPr/>
            </a:pPr>
            <a:endParaRPr lang="pt-BR" sz="1800" b="1" dirty="0">
              <a:latin typeface="Verdana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REAÇÃO INFLAMATÓRIA</a:t>
            </a:r>
            <a:r>
              <a:rPr lang="pt-B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INTENSA</a:t>
            </a:r>
            <a:r>
              <a:rPr lang="pt-BR" sz="1800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</a:t>
            </a: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LEVE</a:t>
            </a:r>
          </a:p>
          <a:p>
            <a:pPr>
              <a:defRPr/>
            </a:pP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(DIAS 1-2)</a:t>
            </a:r>
          </a:p>
          <a:p>
            <a:pPr>
              <a:defRPr/>
            </a:pPr>
            <a:endParaRPr lang="pt-B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MIÓCITOS</a:t>
            </a:r>
            <a:r>
              <a:rPr lang="pt-B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	</a:t>
            </a: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NUMEROSOS	</a:t>
            </a:r>
            <a:r>
              <a:rPr lang="pt-BR" sz="1800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ESCASSOS</a:t>
            </a:r>
          </a:p>
          <a:p>
            <a:pPr>
              <a:defRPr/>
            </a:pP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(DIAS 3-5)</a:t>
            </a:r>
          </a:p>
          <a:p>
            <a:pPr>
              <a:defRPr/>
            </a:pPr>
            <a:endParaRPr lang="pt-B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pt-BR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NEOVASCULARIZAÇÃO</a:t>
            </a:r>
            <a:r>
              <a:rPr lang="pt-B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</a:t>
            </a: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RÁPIDA E		RETARDADA (DIAS 5-14)			INTENSA		 E MODERADA</a:t>
            </a:r>
          </a:p>
          <a:p>
            <a:pPr>
              <a:defRPr/>
            </a:pPr>
            <a:r>
              <a:rPr lang="pt-BR" sz="1800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</a:p>
          <a:p>
            <a:pPr>
              <a:defRPr/>
            </a:pPr>
            <a:r>
              <a:rPr lang="pt-BR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CICATRIZAÇÃO	</a:t>
            </a:r>
            <a:r>
              <a:rPr lang="pt-B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</a:t>
            </a: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INÍCIO LENTO	 NATURAL</a:t>
            </a:r>
          </a:p>
          <a:p>
            <a:pPr>
              <a:defRPr/>
            </a:pP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(DIAS 5-14)			E INTENSO		E MODERADO</a:t>
            </a:r>
          </a:p>
          <a:p>
            <a:pPr>
              <a:defRPr/>
            </a:pPr>
            <a:r>
              <a:rPr lang="pt-B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</a:p>
          <a:p>
            <a:pPr>
              <a:defRPr/>
            </a:pPr>
            <a:r>
              <a:rPr lang="pt-BR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GANHO CONTRATILIDADE</a:t>
            </a:r>
            <a:r>
              <a:rPr lang="pt-B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NORMAL		LENTA</a:t>
            </a:r>
          </a:p>
          <a:p>
            <a:pPr>
              <a:defRPr/>
            </a:pPr>
            <a:r>
              <a:rPr lang="pt-BR" sz="1800" b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(DIAS 7-42)</a:t>
            </a:r>
          </a:p>
        </p:txBody>
      </p:sp>
      <p:grpSp>
        <p:nvGrpSpPr>
          <p:cNvPr id="18436" name="Rectangle 4"/>
          <p:cNvGrpSpPr>
            <a:grpSpLocks/>
          </p:cNvGrpSpPr>
          <p:nvPr/>
        </p:nvGrpSpPr>
        <p:grpSpPr bwMode="auto">
          <a:xfrm>
            <a:off x="158750" y="463550"/>
            <a:ext cx="8826500" cy="596900"/>
            <a:chOff x="100" y="292"/>
            <a:chExt cx="5560" cy="376"/>
          </a:xfrm>
        </p:grpSpPr>
        <p:pic>
          <p:nvPicPr>
            <p:cNvPr id="37891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292"/>
              <a:ext cx="5560" cy="376"/>
            </a:xfrm>
            <a:prstGeom prst="rect">
              <a:avLst/>
            </a:prstGeom>
            <a:noFill/>
          </p:spPr>
        </p:pic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104" y="296"/>
              <a:ext cx="5552" cy="36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32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movimentação precoce x imobilização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00113" y="1341438"/>
            <a:ext cx="8135937" cy="4852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1- Inflamação:</a:t>
            </a:r>
          </a:p>
          <a:p>
            <a:pPr lvl="4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Formação do hematoma</a:t>
            </a:r>
          </a:p>
          <a:p>
            <a:pPr lvl="4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Degeneração e necrose muscular</a:t>
            </a:r>
          </a:p>
          <a:p>
            <a:pPr lvl="4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Reação inflamatória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Reference Sans Serif" pitchFamily="34" charset="0"/>
            </a:endParaRPr>
          </a:p>
        </p:txBody>
      </p:sp>
      <p:grpSp>
        <p:nvGrpSpPr>
          <p:cNvPr id="19460" name="Rectangle 4"/>
          <p:cNvGrpSpPr>
            <a:grpSpLocks/>
          </p:cNvGrpSpPr>
          <p:nvPr/>
        </p:nvGrpSpPr>
        <p:grpSpPr bwMode="auto">
          <a:xfrm>
            <a:off x="158750" y="201613"/>
            <a:ext cx="8826500" cy="841375"/>
            <a:chOff x="100" y="127"/>
            <a:chExt cx="5560" cy="530"/>
          </a:xfrm>
        </p:grpSpPr>
        <p:pic>
          <p:nvPicPr>
            <p:cNvPr id="38915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30"/>
            </a:xfrm>
            <a:prstGeom prst="rect">
              <a:avLst/>
            </a:prstGeom>
            <a:noFill/>
          </p:spPr>
        </p:pic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fases de reparação da lesão</a:t>
              </a:r>
            </a:p>
          </p:txBody>
        </p:sp>
      </p:grpSp>
      <p:pic>
        <p:nvPicPr>
          <p:cNvPr id="23557" name="Picture 5" descr="http://www1.istockphoto.com/file_thumbview_approve/3674536/2/istockphoto_3674536_shoulder_inflam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63950"/>
            <a:ext cx="1747838" cy="262255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4213" y="1125538"/>
            <a:ext cx="8316912" cy="536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10000"/>
              </a:lnSpc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2- Reparação:</a:t>
            </a:r>
          </a:p>
          <a:p>
            <a:pPr lvl="4"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Fagocitose do tecido inviável</a:t>
            </a:r>
          </a:p>
          <a:p>
            <a:pPr lvl="4"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Regeneração muscular</a:t>
            </a:r>
          </a:p>
          <a:p>
            <a:pPr lvl="4"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Cicatrização por tecido conjuntivo</a:t>
            </a:r>
          </a:p>
          <a:p>
            <a:pPr lvl="4"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Crescimento capilar</a:t>
            </a:r>
          </a:p>
        </p:txBody>
      </p:sp>
      <p:grpSp>
        <p:nvGrpSpPr>
          <p:cNvPr id="50179" name="Rectangle 3"/>
          <p:cNvGrpSpPr>
            <a:grpSpLocks/>
          </p:cNvGrpSpPr>
          <p:nvPr/>
        </p:nvGrpSpPr>
        <p:grpSpPr bwMode="auto">
          <a:xfrm>
            <a:off x="158750" y="201613"/>
            <a:ext cx="8826500" cy="841375"/>
            <a:chOff x="100" y="127"/>
            <a:chExt cx="5560" cy="530"/>
          </a:xfrm>
        </p:grpSpPr>
        <p:pic>
          <p:nvPicPr>
            <p:cNvPr id="3993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30"/>
            </a:xfrm>
            <a:prstGeom prst="rect">
              <a:avLst/>
            </a:prstGeom>
            <a:noFill/>
          </p:spPr>
        </p:pic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fases de reparação da lesão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19138" y="1341438"/>
            <a:ext cx="8316912" cy="4808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3- Remodelação:</a:t>
            </a:r>
          </a:p>
          <a:p>
            <a:pPr lvl="4">
              <a:lnSpc>
                <a:spcPct val="25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Maturação do músculo regenerado</a:t>
            </a:r>
          </a:p>
          <a:p>
            <a:pPr lvl="4">
              <a:lnSpc>
                <a:spcPct val="25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Contração</a:t>
            </a:r>
          </a:p>
          <a:p>
            <a:pPr lvl="4">
              <a:lnSpc>
                <a:spcPct val="25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Reorganização do tecido cicatricial</a:t>
            </a:r>
          </a:p>
          <a:p>
            <a:pPr lvl="4">
              <a:lnSpc>
                <a:spcPct val="25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Recuperação funcional</a:t>
            </a: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		</a:t>
            </a:r>
            <a:endParaRPr lang="pt-BR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0485" name="Rectangle 5"/>
          <p:cNvGrpSpPr>
            <a:grpSpLocks/>
          </p:cNvGrpSpPr>
          <p:nvPr/>
        </p:nvGrpSpPr>
        <p:grpSpPr bwMode="auto">
          <a:xfrm>
            <a:off x="158750" y="201613"/>
            <a:ext cx="8826500" cy="841375"/>
            <a:chOff x="100" y="127"/>
            <a:chExt cx="5560" cy="530"/>
          </a:xfrm>
        </p:grpSpPr>
        <p:pic>
          <p:nvPicPr>
            <p:cNvPr id="40963" name="Rectangl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30"/>
            </a:xfrm>
            <a:prstGeom prst="rect">
              <a:avLst/>
            </a:prstGeom>
            <a:noFill/>
          </p:spPr>
        </p:pic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fases de reparação da lesão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lesoes7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20296" t="4698" r="34660" b="3677"/>
          <a:stretch>
            <a:fillRect/>
          </a:stretch>
        </p:blipFill>
        <p:spPr bwMode="auto">
          <a:xfrm>
            <a:off x="827088" y="476250"/>
            <a:ext cx="1700212" cy="540067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3" name="Picture 15" descr="MUSCULOS PER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7208" t="2754" r="6779"/>
          <a:stretch>
            <a:fillRect/>
          </a:stretch>
        </p:blipFill>
        <p:spPr bwMode="auto">
          <a:xfrm>
            <a:off x="6581775" y="547688"/>
            <a:ext cx="1951038" cy="547370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4" name="Picture 4" descr="lesões musculares 6"/>
          <p:cNvPicPr>
            <a:picLocks noChangeAspect="1" noChangeArrowheads="1"/>
          </p:cNvPicPr>
          <p:nvPr/>
        </p:nvPicPr>
        <p:blipFill>
          <a:blip r:embed="rId4" cstate="print"/>
          <a:srcRect l="52882" t="20207" r="24219" b="5119"/>
          <a:stretch>
            <a:fillRect/>
          </a:stretch>
        </p:blipFill>
        <p:spPr bwMode="auto">
          <a:xfrm>
            <a:off x="3419475" y="1125538"/>
            <a:ext cx="2305050" cy="5256212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regeneração e resolu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1800"/>
            <a:ext cx="8353425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rep c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47738"/>
            <a:ext cx="8675688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2875" y="1268413"/>
            <a:ext cx="7993063" cy="544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Levenim MT" pitchFamily="2" charset="-79"/>
              </a:rPr>
              <a:t>Bandagens elásticas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Levenim MT" pitchFamily="2" charset="-79"/>
              </a:rPr>
              <a:t>Mobilização precoce: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Treinamento isométrico sem carga, depois carga crescente limitada pela dor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Treinamento isotônico com e sem carga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Treinamento dinâmico</a:t>
            </a:r>
          </a:p>
          <a:p>
            <a:pPr lvl="2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Alongamento passivo e ativo</a:t>
            </a:r>
          </a:p>
        </p:txBody>
      </p:sp>
      <p:grpSp>
        <p:nvGrpSpPr>
          <p:cNvPr id="21508" name="Rectangle 4"/>
          <p:cNvGrpSpPr>
            <a:grpSpLocks/>
          </p:cNvGrpSpPr>
          <p:nvPr/>
        </p:nvGrpSpPr>
        <p:grpSpPr bwMode="auto">
          <a:xfrm>
            <a:off x="158750" y="201613"/>
            <a:ext cx="8826500" cy="841375"/>
            <a:chOff x="100" y="127"/>
            <a:chExt cx="5560" cy="530"/>
          </a:xfrm>
        </p:grpSpPr>
        <p:pic>
          <p:nvPicPr>
            <p:cNvPr id="41987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30"/>
            </a:xfrm>
            <a:prstGeom prst="rect">
              <a:avLst/>
            </a:prstGeom>
            <a:noFill/>
          </p:spPr>
        </p:pic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tratamento após três dias</a:t>
              </a:r>
            </a:p>
          </p:txBody>
        </p:sp>
      </p:grpSp>
      <p:pic>
        <p:nvPicPr>
          <p:cNvPr id="5" name="Picture 8" descr="alongamento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428750"/>
            <a:ext cx="1600200" cy="14573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6" descr="muscul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513" y="1285875"/>
            <a:ext cx="1574800" cy="177165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Cascata da Inflam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260350"/>
            <a:ext cx="7345363" cy="631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20788" y="1668463"/>
            <a:ext cx="7743825" cy="464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8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Educação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Conhecer os riscos inerentes à atividade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Disciplinar  as atividades esportivas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Uso de equipamento de proteção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Medidas preventivas gerais : alongamento, aquecimento, resfriamento, hidratação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Compreender os mecanismos da lesão	</a:t>
            </a:r>
          </a:p>
        </p:txBody>
      </p:sp>
      <p:grpSp>
        <p:nvGrpSpPr>
          <p:cNvPr id="22532" name="Rectangle 4"/>
          <p:cNvGrpSpPr>
            <a:grpSpLocks/>
          </p:cNvGrpSpPr>
          <p:nvPr/>
        </p:nvGrpSpPr>
        <p:grpSpPr bwMode="auto">
          <a:xfrm>
            <a:off x="158750" y="201613"/>
            <a:ext cx="8826500" cy="931862"/>
            <a:chOff x="100" y="127"/>
            <a:chExt cx="5560" cy="587"/>
          </a:xfrm>
        </p:grpSpPr>
        <p:pic>
          <p:nvPicPr>
            <p:cNvPr id="43011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87"/>
            </a:xfrm>
            <a:prstGeom prst="rect">
              <a:avLst/>
            </a:prstGeom>
            <a:noFill/>
          </p:spPr>
        </p:pic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5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prevenção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76700"/>
            <a:ext cx="8424862" cy="1873250"/>
          </a:xfrm>
        </p:spPr>
        <p:txBody>
          <a:bodyPr/>
          <a:lstStyle/>
          <a:p>
            <a:r>
              <a:rPr lang="pt-BR" sz="54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LESÕES TENDINOSAS</a:t>
            </a:r>
            <a:r>
              <a:rPr lang="pt-BR" sz="60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/>
            </a:r>
            <a:br>
              <a:rPr lang="pt-BR" sz="60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</a:br>
            <a:r>
              <a:rPr lang="pt-BR" sz="32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Profa. Dra. Taís Tinucci</a:t>
            </a:r>
            <a:br>
              <a:rPr lang="pt-BR" sz="32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</a:br>
            <a:r>
              <a:rPr lang="pt-BR" sz="3200" b="0" i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cs typeface="Microsoft Sans Serif" pitchFamily="34" charset="0"/>
              </a:rPr>
              <a:t>Socorros de Urgência</a:t>
            </a:r>
          </a:p>
        </p:txBody>
      </p:sp>
      <p:pic>
        <p:nvPicPr>
          <p:cNvPr id="5" name="Imagem 4" descr="tenossinovite3.jpg"/>
          <p:cNvPicPr>
            <a:picLocks noChangeAspect="1"/>
          </p:cNvPicPr>
          <p:nvPr/>
        </p:nvPicPr>
        <p:blipFill>
          <a:blip r:embed="rId2" cstate="print"/>
          <a:srcRect l="9302" t="3030" r="9302" b="4480"/>
          <a:stretch>
            <a:fillRect/>
          </a:stretch>
        </p:blipFill>
        <p:spPr>
          <a:xfrm>
            <a:off x="3059832" y="116632"/>
            <a:ext cx="3024336" cy="3888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57250" y="981075"/>
            <a:ext cx="7675563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Inflamação </a:t>
            </a:r>
          </a:p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Estiramentos</a:t>
            </a:r>
          </a:p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Desinserção</a:t>
            </a:r>
          </a:p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Roturas</a:t>
            </a:r>
          </a:p>
        </p:txBody>
      </p:sp>
      <p:grpSp>
        <p:nvGrpSpPr>
          <p:cNvPr id="23556" name="Rectangle 4"/>
          <p:cNvGrpSpPr>
            <a:grpSpLocks/>
          </p:cNvGrpSpPr>
          <p:nvPr/>
        </p:nvGrpSpPr>
        <p:grpSpPr bwMode="auto">
          <a:xfrm>
            <a:off x="158750" y="201613"/>
            <a:ext cx="8826500" cy="841375"/>
            <a:chOff x="100" y="127"/>
            <a:chExt cx="5560" cy="530"/>
          </a:xfrm>
        </p:grpSpPr>
        <p:pic>
          <p:nvPicPr>
            <p:cNvPr id="45059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30"/>
            </a:xfrm>
            <a:prstGeom prst="rect">
              <a:avLst/>
            </a:prstGeom>
            <a:noFill/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tipos de lesões tendinosas</a:t>
              </a:r>
            </a:p>
          </p:txBody>
        </p:sp>
      </p:grpSp>
      <p:pic>
        <p:nvPicPr>
          <p:cNvPr id="5" name="Picture 6" descr="tendi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2133600"/>
            <a:ext cx="3952875" cy="259080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1412875"/>
            <a:ext cx="8497887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2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Processo inflamatório dos tendões geralmente ocasionado por esforço extremo ou repetitivo ou por trauma direto. </a:t>
            </a:r>
          </a:p>
          <a:p>
            <a:pPr>
              <a:lnSpc>
                <a:spcPct val="22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Quando acomete a bainha sinovial é chamada tenossinovite.</a:t>
            </a:r>
          </a:p>
        </p:txBody>
      </p:sp>
      <p:grpSp>
        <p:nvGrpSpPr>
          <p:cNvPr id="24580" name="Rectangle 4"/>
          <p:cNvGrpSpPr>
            <a:grpSpLocks/>
          </p:cNvGrpSpPr>
          <p:nvPr/>
        </p:nvGrpSpPr>
        <p:grpSpPr bwMode="auto">
          <a:xfrm>
            <a:off x="158750" y="201613"/>
            <a:ext cx="8826500" cy="931862"/>
            <a:chOff x="100" y="127"/>
            <a:chExt cx="5560" cy="587"/>
          </a:xfrm>
        </p:grpSpPr>
        <p:pic>
          <p:nvPicPr>
            <p:cNvPr id="46083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5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tendinite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" descr="tenossinovite histolog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2060575"/>
            <a:ext cx="37004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Imagem 2" descr="ombr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815975"/>
            <a:ext cx="42195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92275" y="1196975"/>
            <a:ext cx="5903913" cy="546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8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Dor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Crepitação aos movimentos articulares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Calor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Rubor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Edema</a:t>
            </a:r>
          </a:p>
          <a:p>
            <a:pPr>
              <a:lnSpc>
                <a:spcPct val="18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Limitação funcional</a:t>
            </a:r>
            <a:endParaRPr 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Reference Sans Serif" pitchFamily="34" charset="0"/>
            </a:endParaRPr>
          </a:p>
        </p:txBody>
      </p:sp>
      <p:grpSp>
        <p:nvGrpSpPr>
          <p:cNvPr id="25604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48131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quadro clínico das tendinites</a:t>
              </a:r>
            </a:p>
          </p:txBody>
        </p:sp>
      </p:grpSp>
      <p:pic>
        <p:nvPicPr>
          <p:cNvPr id="48134" name="Imagem 3" descr="de querv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2781300"/>
            <a:ext cx="3860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1"/>
          <p:cNvSpPr>
            <a:spLocks noChangeArrowheads="1"/>
          </p:cNvSpPr>
          <p:nvPr/>
        </p:nvSpPr>
        <p:spPr bwMode="auto">
          <a:xfrm>
            <a:off x="468313" y="153988"/>
            <a:ext cx="8424862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A.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</a:t>
            </a: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AFECÇÕES CONGÊNITAS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B. LESÕES TRAUMÁTICAS</a:t>
            </a:r>
          </a:p>
          <a:p>
            <a:pPr>
              <a:lnSpc>
                <a:spcPct val="150000"/>
              </a:lnSpc>
            </a:pPr>
            <a:r>
              <a:rPr lang="pt-BR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	1. FE C H A D A S</a:t>
            </a:r>
          </a:p>
          <a:p>
            <a:pPr>
              <a:lnSpc>
                <a:spcPct val="150000"/>
              </a:lnSpc>
            </a:pPr>
            <a:r>
              <a:rPr lang="pt-BR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	2. ABERTAS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C. INFLAMAÇÕES MUSCULARES</a:t>
            </a:r>
          </a:p>
          <a:p>
            <a:pPr>
              <a:lnSpc>
                <a:spcPct val="150000"/>
              </a:lnSpc>
            </a:pPr>
            <a:r>
              <a:rPr lang="pt-BR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	1. AGUDAS</a:t>
            </a:r>
          </a:p>
          <a:p>
            <a:pPr>
              <a:lnSpc>
                <a:spcPct val="150000"/>
              </a:lnSpc>
            </a:pPr>
            <a:r>
              <a:rPr lang="pt-BR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	2. CRÔNICAS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D. ATROFIAS MUSCULARES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E. DEGENERAÇÃO MUSCULAR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F. HIPERTROFIAS DE MÚSCULOS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G. NEOPLASIA (TUMORES MUSCULARES)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22438" y="1571625"/>
            <a:ext cx="4865687" cy="436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Repouso</a:t>
            </a:r>
          </a:p>
          <a:p>
            <a:pPr>
              <a:lnSpc>
                <a:spcPct val="2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Crioterapia</a:t>
            </a:r>
          </a:p>
          <a:p>
            <a:pPr>
              <a:lnSpc>
                <a:spcPct val="2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Anti-inflamatório</a:t>
            </a:r>
          </a:p>
          <a:p>
            <a:pPr>
              <a:lnSpc>
                <a:spcPct val="26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Imobilização</a:t>
            </a:r>
          </a:p>
        </p:txBody>
      </p:sp>
      <p:grpSp>
        <p:nvGrpSpPr>
          <p:cNvPr id="26628" name="Rectangle 4"/>
          <p:cNvGrpSpPr>
            <a:grpSpLocks/>
          </p:cNvGrpSpPr>
          <p:nvPr/>
        </p:nvGrpSpPr>
        <p:grpSpPr bwMode="auto">
          <a:xfrm>
            <a:off x="158750" y="201613"/>
            <a:ext cx="8826500" cy="715962"/>
            <a:chOff x="100" y="127"/>
            <a:chExt cx="5560" cy="451"/>
          </a:xfrm>
        </p:grpSpPr>
        <p:pic>
          <p:nvPicPr>
            <p:cNvPr id="49155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49"/>
            </a:xfrm>
            <a:prstGeom prst="rect">
              <a:avLst/>
            </a:prstGeom>
            <a:noFill/>
          </p:spPr>
        </p:pic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conduta nas tendinites</a:t>
              </a:r>
            </a:p>
          </p:txBody>
        </p:sp>
      </p:grpSp>
      <p:pic>
        <p:nvPicPr>
          <p:cNvPr id="49158" name="Imagem 3" descr="ort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060575"/>
            <a:ext cx="33131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850" y="1628775"/>
            <a:ext cx="8569325" cy="476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4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Ocorre em hiperextensões ou hiperflexões agudas ou repetitivas, desinserindo o tendão da cápsula articular. </a:t>
            </a:r>
          </a:p>
        </p:txBody>
      </p:sp>
      <p:grpSp>
        <p:nvGrpSpPr>
          <p:cNvPr id="27652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50179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desinserções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87450" y="2351088"/>
            <a:ext cx="5329238" cy="2157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Dor </a:t>
            </a:r>
          </a:p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Limitação funcional</a:t>
            </a:r>
          </a:p>
        </p:txBody>
      </p:sp>
      <p:grpSp>
        <p:nvGrpSpPr>
          <p:cNvPr id="28676" name="Rectangle 4"/>
          <p:cNvGrpSpPr>
            <a:grpSpLocks/>
          </p:cNvGrpSpPr>
          <p:nvPr/>
        </p:nvGrpSpPr>
        <p:grpSpPr bwMode="auto">
          <a:xfrm>
            <a:off x="158750" y="201613"/>
            <a:ext cx="8826500" cy="715962"/>
            <a:chOff x="100" y="127"/>
            <a:chExt cx="5560" cy="451"/>
          </a:xfrm>
        </p:grpSpPr>
        <p:pic>
          <p:nvPicPr>
            <p:cNvPr id="51203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49"/>
            </a:xfrm>
            <a:prstGeom prst="rect">
              <a:avLst/>
            </a:prstGeom>
            <a:noFill/>
          </p:spPr>
        </p:pic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quadro clínico das desinserções</a:t>
              </a:r>
            </a:p>
          </p:txBody>
        </p:sp>
      </p:grpSp>
      <p:pic>
        <p:nvPicPr>
          <p:cNvPr id="51206" name="Imagem 3" descr="rotura tend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96975"/>
            <a:ext cx="31718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95363" y="1125538"/>
            <a:ext cx="7608887" cy="4852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Repouso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Crioterapia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Anti-inflamatório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Imobilização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Cirurgia, em alguns casos</a:t>
            </a:r>
          </a:p>
        </p:txBody>
      </p:sp>
      <p:grpSp>
        <p:nvGrpSpPr>
          <p:cNvPr id="29700" name="Rectangle 4"/>
          <p:cNvGrpSpPr>
            <a:grpSpLocks/>
          </p:cNvGrpSpPr>
          <p:nvPr/>
        </p:nvGrpSpPr>
        <p:grpSpPr bwMode="auto">
          <a:xfrm>
            <a:off x="158750" y="201613"/>
            <a:ext cx="8826500" cy="715962"/>
            <a:chOff x="100" y="127"/>
            <a:chExt cx="5560" cy="451"/>
          </a:xfrm>
        </p:grpSpPr>
        <p:pic>
          <p:nvPicPr>
            <p:cNvPr id="52227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49"/>
            </a:xfrm>
            <a:prstGeom prst="rect">
              <a:avLst/>
            </a:prstGeom>
            <a:noFill/>
          </p:spPr>
        </p:pic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 </a:t>
              </a:r>
              <a:r>
                <a:rPr lang="pt-BR" sz="4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condutas nas desinserções</a:t>
              </a:r>
            </a:p>
          </p:txBody>
        </p:sp>
      </p:grpSp>
      <p:pic>
        <p:nvPicPr>
          <p:cNvPr id="5" name="Picture 6" descr="su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357313"/>
            <a:ext cx="2132012" cy="259715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8" descr="5288-Imobilizador%20para%20Joelho%20Fix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3550" y="4508500"/>
            <a:ext cx="1854200" cy="1849438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98525" y="1550988"/>
            <a:ext cx="7994650" cy="457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Ocorrem em hiperextensões ou hiperflexões agudas, rompendo o tendão. </a:t>
            </a:r>
          </a:p>
          <a:p>
            <a:pPr>
              <a:lnSpc>
                <a:spcPct val="2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Pode ocorrer em corredores, saltadores, arremessadores, esportes com raquete entre outros. Pode ser parcial ou completa.</a:t>
            </a:r>
          </a:p>
        </p:txBody>
      </p:sp>
      <p:grpSp>
        <p:nvGrpSpPr>
          <p:cNvPr id="30724" name="Rectangle 4"/>
          <p:cNvGrpSpPr>
            <a:grpSpLocks/>
          </p:cNvGrpSpPr>
          <p:nvPr/>
        </p:nvGrpSpPr>
        <p:grpSpPr bwMode="auto">
          <a:xfrm>
            <a:off x="146050" y="274638"/>
            <a:ext cx="8826500" cy="715962"/>
            <a:chOff x="92" y="173"/>
            <a:chExt cx="5560" cy="451"/>
          </a:xfrm>
        </p:grpSpPr>
        <p:pic>
          <p:nvPicPr>
            <p:cNvPr id="53251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173"/>
              <a:ext cx="5560" cy="449"/>
            </a:xfrm>
            <a:prstGeom prst="rect">
              <a:avLst/>
            </a:prstGeom>
            <a:noFill/>
          </p:spPr>
        </p:pic>
        <p:sp>
          <p:nvSpPr>
            <p:cNvPr id="53252" name="Text Box 4"/>
            <p:cNvSpPr txBox="1">
              <a:spLocks noChangeArrowheads="1"/>
            </p:cNvSpPr>
            <p:nvPr/>
          </p:nvSpPr>
          <p:spPr bwMode="auto">
            <a:xfrm>
              <a:off x="95" y="178"/>
              <a:ext cx="5552" cy="4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roturas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00113" y="900113"/>
            <a:ext cx="7608887" cy="353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Dor 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Limitação funcional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Deformidade à palpação </a:t>
            </a:r>
          </a:p>
          <a:p>
            <a:pPr>
              <a:lnSpc>
                <a:spcPct val="200000"/>
              </a:lnSpc>
              <a:buClr>
                <a:srgbClr val="FAF480"/>
              </a:buClr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(completa)</a:t>
            </a:r>
          </a:p>
        </p:txBody>
      </p:sp>
      <p:grpSp>
        <p:nvGrpSpPr>
          <p:cNvPr id="31749" name="Rectangle 5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54275" name="Rectangl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quadro clínico das roturas</a:t>
              </a:r>
            </a:p>
          </p:txBody>
        </p:sp>
      </p:grpSp>
      <p:pic>
        <p:nvPicPr>
          <p:cNvPr id="40965" name="Picture 6" descr="1203010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762125"/>
            <a:ext cx="2709863" cy="381000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966" name="Picture 8" descr="Lesão Muscular"/>
          <p:cNvPicPr>
            <a:picLocks noChangeAspect="1" noChangeArrowheads="1"/>
          </p:cNvPicPr>
          <p:nvPr/>
        </p:nvPicPr>
        <p:blipFill>
          <a:blip r:embed="rId4" cstate="print"/>
          <a:srcRect l="22112" t="12453" r="18127" b="10167"/>
          <a:stretch>
            <a:fillRect/>
          </a:stretch>
        </p:blipFill>
        <p:spPr bwMode="auto">
          <a:xfrm>
            <a:off x="1000125" y="4357688"/>
            <a:ext cx="2663825" cy="237648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2" descr="tenossinovite cox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1006475"/>
            <a:ext cx="30194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Imagem 3" descr="tenossinovite_fibula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4103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1" descr="us tenossinovite tibial posteri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809625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27088" y="1773238"/>
            <a:ext cx="7677150" cy="439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Repouso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Crioterapia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Anti-inflamatório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Imobilização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Cirurgia, em nas roturas completas</a:t>
            </a:r>
          </a:p>
        </p:txBody>
      </p:sp>
      <p:grpSp>
        <p:nvGrpSpPr>
          <p:cNvPr id="32772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57347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</p:spPr>
        </p:pic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 </a:t>
              </a:r>
              <a:r>
                <a:rPr lang="pt-BR" sz="44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</a:rPr>
                <a:t>conduta nas roturas</a:t>
              </a:r>
            </a:p>
          </p:txBody>
        </p:sp>
      </p:grpSp>
      <p:pic>
        <p:nvPicPr>
          <p:cNvPr id="41989" name="Picture 6" descr="C:\Documents and Settings\laham3\Desktop\lesoes musculares\ronaldi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1773238"/>
            <a:ext cx="3765550" cy="270668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Rectangle 5"/>
          <p:cNvGrpSpPr>
            <a:grpSpLocks/>
          </p:cNvGrpSpPr>
          <p:nvPr/>
        </p:nvGrpSpPr>
        <p:grpSpPr bwMode="auto">
          <a:xfrm>
            <a:off x="158750" y="201613"/>
            <a:ext cx="8826500" cy="841375"/>
            <a:chOff x="100" y="127"/>
            <a:chExt cx="5560" cy="530"/>
          </a:xfrm>
        </p:grpSpPr>
        <p:pic>
          <p:nvPicPr>
            <p:cNvPr id="7170" name="Rectangl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53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5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1111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tipos de lesão muscular</a:t>
              </a:r>
            </a:p>
          </p:txBody>
        </p:sp>
      </p:grpSp>
      <p:pic>
        <p:nvPicPr>
          <p:cNvPr id="6149" name="Picture 3" descr="C:\Documents and Settings\laham3\Desktop\Pancada[1].JPG"/>
          <p:cNvPicPr>
            <a:picLocks noChangeAspect="1" noChangeArrowheads="1"/>
          </p:cNvPicPr>
          <p:nvPr/>
        </p:nvPicPr>
        <p:blipFill>
          <a:blip r:embed="rId3" cstate="print"/>
          <a:srcRect l="6377" t="2921"/>
          <a:stretch>
            <a:fillRect/>
          </a:stretch>
        </p:blipFill>
        <p:spPr bwMode="auto">
          <a:xfrm>
            <a:off x="468313" y="1341438"/>
            <a:ext cx="2120900" cy="242728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50" name="Picture 8" descr="lesões musculares 1"/>
          <p:cNvPicPr>
            <a:picLocks noChangeAspect="1" noChangeArrowheads="1"/>
          </p:cNvPicPr>
          <p:nvPr/>
        </p:nvPicPr>
        <p:blipFill>
          <a:blip r:embed="rId4" cstate="print"/>
          <a:srcRect l="13165" t="8380" r="11658" b="18983"/>
          <a:stretch>
            <a:fillRect/>
          </a:stretch>
        </p:blipFill>
        <p:spPr bwMode="auto">
          <a:xfrm>
            <a:off x="2843213" y="3357563"/>
            <a:ext cx="4176712" cy="282257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51" name="Picture 9" descr="lesões musculares 4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75990" t="18620" b="18909"/>
          <a:stretch>
            <a:fillRect/>
          </a:stretch>
        </p:blipFill>
        <p:spPr bwMode="auto">
          <a:xfrm>
            <a:off x="7164388" y="1916113"/>
            <a:ext cx="1760537" cy="320357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95288" y="4005263"/>
            <a:ext cx="22082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  <a:cs typeface="Calibri" pitchFamily="34" charset="0"/>
              </a:rPr>
              <a:t>1. Contusões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899275" y="1165225"/>
            <a:ext cx="2209800" cy="60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SzPct val="100000"/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  <a:cs typeface="Calibri" pitchFamily="34" charset="0"/>
              </a:rPr>
              <a:t>2. Estiramentos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851275" y="6275388"/>
            <a:ext cx="17843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  <a:cs typeface="Calibri" pitchFamily="34" charset="0"/>
              </a:rPr>
              <a:t>3. Roturas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81088" y="1617663"/>
            <a:ext cx="7812087" cy="339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Lesões produzidas por impacto direto ou compressão excessiva sobre o músculo. 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Podem ocorrer em todos os esportes de contato.</a:t>
            </a:r>
          </a:p>
        </p:txBody>
      </p:sp>
      <p:grpSp>
        <p:nvGrpSpPr>
          <p:cNvPr id="5124" name="Rectangle 4"/>
          <p:cNvGrpSpPr>
            <a:grpSpLocks/>
          </p:cNvGrpSpPr>
          <p:nvPr/>
        </p:nvGrpSpPr>
        <p:grpSpPr bwMode="auto">
          <a:xfrm>
            <a:off x="158750" y="201613"/>
            <a:ext cx="8826500" cy="779462"/>
            <a:chOff x="100" y="127"/>
            <a:chExt cx="5560" cy="491"/>
          </a:xfrm>
        </p:grpSpPr>
        <p:pic>
          <p:nvPicPr>
            <p:cNvPr id="8195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127"/>
              <a:ext cx="5560" cy="4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104" y="132"/>
              <a:ext cx="5552" cy="4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400">
                  <a:solidFill>
                    <a:srgbClr val="1111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mecanismo das contusões</a:t>
              </a:r>
            </a:p>
          </p:txBody>
        </p:sp>
      </p:grpSp>
      <p:pic>
        <p:nvPicPr>
          <p:cNvPr id="7173" name="Picture 3" descr="C:\Documents and Settings\laham3\Desktop\Pancada[1].JPG"/>
          <p:cNvPicPr>
            <a:picLocks noChangeAspect="1" noChangeArrowheads="1"/>
          </p:cNvPicPr>
          <p:nvPr/>
        </p:nvPicPr>
        <p:blipFill>
          <a:blip r:embed="rId3" cstate="print"/>
          <a:srcRect l="6377" t="2921"/>
          <a:stretch>
            <a:fillRect/>
          </a:stretch>
        </p:blipFill>
        <p:spPr bwMode="auto">
          <a:xfrm>
            <a:off x="3500438" y="4214813"/>
            <a:ext cx="2120900" cy="242728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 descr="lm3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1985" t="15350" r="9026" b="63649"/>
          <a:stretch>
            <a:fillRect/>
          </a:stretch>
        </p:blipFill>
        <p:spPr bwMode="auto">
          <a:xfrm>
            <a:off x="5004048" y="1988840"/>
            <a:ext cx="345598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1987" name="Imagem 2" descr="lm3 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3659" t="18321" r="57987" b="63773"/>
          <a:stretch>
            <a:fillRect/>
          </a:stretch>
        </p:blipFill>
        <p:spPr bwMode="auto">
          <a:xfrm>
            <a:off x="467544" y="476672"/>
            <a:ext cx="3744416" cy="32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5" name="CaixaDeTexto 4"/>
          <p:cNvSpPr txBox="1"/>
          <p:nvPr/>
        </p:nvSpPr>
        <p:spPr>
          <a:xfrm>
            <a:off x="755650" y="3860800"/>
            <a:ext cx="31416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Contusão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83213" y="4652963"/>
            <a:ext cx="28606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Contusão</a:t>
            </a:r>
          </a:p>
          <a:p>
            <a:pPr algn="ctr"/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Hematoma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412875"/>
            <a:ext cx="8135937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2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32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Músculo relaxado: fibras profundas próximas ao osso</a:t>
            </a:r>
          </a:p>
          <a:p>
            <a:pPr>
              <a:lnSpc>
                <a:spcPct val="2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32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Músculo contraído: fibras mais superficiais</a:t>
            </a:r>
          </a:p>
        </p:txBody>
      </p:sp>
      <p:grpSp>
        <p:nvGrpSpPr>
          <p:cNvPr id="10244" name="Rectangle 4"/>
          <p:cNvGrpSpPr>
            <a:grpSpLocks/>
          </p:cNvGrpSpPr>
          <p:nvPr/>
        </p:nvGrpSpPr>
        <p:grpSpPr bwMode="auto">
          <a:xfrm>
            <a:off x="158750" y="188913"/>
            <a:ext cx="8826500" cy="841375"/>
            <a:chOff x="108" y="127"/>
            <a:chExt cx="5560" cy="530"/>
          </a:xfrm>
        </p:grpSpPr>
        <p:pic>
          <p:nvPicPr>
            <p:cNvPr id="2" name="Rectangl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" y="127"/>
              <a:ext cx="5560" cy="5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3" y="132"/>
              <a:ext cx="5552" cy="5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pt-BR" sz="48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S Reference Sans Serif" pitchFamily="34" charset="0"/>
                  <a:cs typeface="Microsoft Sans Serif" pitchFamily="34" charset="0"/>
                </a:rPr>
                <a:t>contusões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elaa">
  <a:themeElements>
    <a:clrScheme name="">
      <a:dk1>
        <a:srgbClr val="000000"/>
      </a:dk1>
      <a:lt1>
        <a:srgbClr val="FFFFFF"/>
      </a:lt1>
      <a:dk2>
        <a:srgbClr val="003E00"/>
      </a:dk2>
      <a:lt2>
        <a:srgbClr val="FAFD00"/>
      </a:lt2>
      <a:accent1>
        <a:srgbClr val="D08B00"/>
      </a:accent1>
      <a:accent2>
        <a:srgbClr val="FFDD97"/>
      </a:accent2>
      <a:accent3>
        <a:srgbClr val="AAAFAA"/>
      </a:accent3>
      <a:accent4>
        <a:srgbClr val="DADADA"/>
      </a:accent4>
      <a:accent5>
        <a:srgbClr val="E4C4AA"/>
      </a:accent5>
      <a:accent6>
        <a:srgbClr val="E7C888"/>
      </a:accent6>
      <a:hlink>
        <a:srgbClr val="A2FFA3"/>
      </a:hlink>
      <a:folHlink>
        <a:srgbClr val="008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ela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ela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ela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ela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ela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ela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ela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ela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ela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ela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ela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ela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783</TotalTime>
  <Pages>30</Pages>
  <Words>647</Words>
  <Application>Microsoft Office PowerPoint</Application>
  <PresentationFormat>Apresentação na tela (4:3)</PresentationFormat>
  <Paragraphs>202</Paragraphs>
  <Slides>58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8" baseType="lpstr">
      <vt:lpstr>Times New Roman</vt:lpstr>
      <vt:lpstr>Arial</vt:lpstr>
      <vt:lpstr>Calibri</vt:lpstr>
      <vt:lpstr>Monotype Sorts</vt:lpstr>
      <vt:lpstr>MS Reference Sans Serif</vt:lpstr>
      <vt:lpstr>Microsoft Sans Serif</vt:lpstr>
      <vt:lpstr>Wingdings</vt:lpstr>
      <vt:lpstr>Verdana</vt:lpstr>
      <vt:lpstr>Levenim MT</vt:lpstr>
      <vt:lpstr>estrelaa</vt:lpstr>
      <vt:lpstr>LESÕES MUSCULARES Profa. Dra. Taís Tinucci Socorros de Urgência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LESÕES TENDINOSAS Profa. Dra. Taís Tinucci Socorros de Urgência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LESÕES MUSCULARES</dc:title>
  <dc:subject>AULA GRADUAÇÃO</dc:subject>
  <dc:creator>ESCOLA DE EDUCAÇÃO FÍSICA</dc:creator>
  <cp:lastModifiedBy>Usuário</cp:lastModifiedBy>
  <cp:revision>70</cp:revision>
  <cp:lastPrinted>1601-01-01T00:00:00Z</cp:lastPrinted>
  <dcterms:created xsi:type="dcterms:W3CDTF">1999-05-06T11:08:44Z</dcterms:created>
  <dcterms:modified xsi:type="dcterms:W3CDTF">2014-05-12T16:52:57Z</dcterms:modified>
</cp:coreProperties>
</file>